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.xml" ContentType="application/vnd.openxmlformats-officedocument.presentationml.notesSlid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drawings/drawing1.xml" ContentType="application/vnd.openxmlformats-officedocument.drawingml.chartshapes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notesSlides/notesSlide4.xml" ContentType="application/vnd.openxmlformats-officedocument.presentationml.notesSlid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notesSlides/notesSlide5.xml" ContentType="application/vnd.openxmlformats-officedocument.presentationml.notesSlid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notesSlides/notesSlide6.xml" ContentType="application/vnd.openxmlformats-officedocument.presentationml.notesSlid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notesSlides/notesSlide7.xml" ContentType="application/vnd.openxmlformats-officedocument.presentationml.notesSlid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notesSlides/notesSlide8.xml" ContentType="application/vnd.openxmlformats-officedocument.presentationml.notesSlid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notesSlides/notesSlide9.xml" ContentType="application/vnd.openxmlformats-officedocument.presentationml.notesSlid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63" r:id="rId2"/>
  </p:sldMasterIdLst>
  <p:notesMasterIdLst>
    <p:notesMasterId r:id="rId89"/>
  </p:notesMasterIdLst>
  <p:sldIdLst>
    <p:sldId id="394" r:id="rId3"/>
    <p:sldId id="465" r:id="rId4"/>
    <p:sldId id="463" r:id="rId5"/>
    <p:sldId id="259" r:id="rId6"/>
    <p:sldId id="332" r:id="rId7"/>
    <p:sldId id="339" r:id="rId8"/>
    <p:sldId id="357" r:id="rId9"/>
    <p:sldId id="525" r:id="rId10"/>
    <p:sldId id="454" r:id="rId11"/>
    <p:sldId id="526" r:id="rId12"/>
    <p:sldId id="494" r:id="rId13"/>
    <p:sldId id="527" r:id="rId14"/>
    <p:sldId id="528" r:id="rId15"/>
    <p:sldId id="529" r:id="rId16"/>
    <p:sldId id="498" r:id="rId17"/>
    <p:sldId id="499" r:id="rId18"/>
    <p:sldId id="500" r:id="rId19"/>
    <p:sldId id="530" r:id="rId20"/>
    <p:sldId id="502" r:id="rId21"/>
    <p:sldId id="503" r:id="rId22"/>
    <p:sldId id="531" r:id="rId23"/>
    <p:sldId id="532" r:id="rId24"/>
    <p:sldId id="506" r:id="rId25"/>
    <p:sldId id="460" r:id="rId26"/>
    <p:sldId id="520" r:id="rId27"/>
    <p:sldId id="521" r:id="rId28"/>
    <p:sldId id="419" r:id="rId29"/>
    <p:sldId id="420" r:id="rId30"/>
    <p:sldId id="421" r:id="rId31"/>
    <p:sldId id="486" r:id="rId32"/>
    <p:sldId id="423" r:id="rId33"/>
    <p:sldId id="487" r:id="rId34"/>
    <p:sldId id="536" r:id="rId35"/>
    <p:sldId id="517" r:id="rId36"/>
    <p:sldId id="518" r:id="rId37"/>
    <p:sldId id="519" r:id="rId38"/>
    <p:sldId id="461" r:id="rId39"/>
    <p:sldId id="543" r:id="rId40"/>
    <p:sldId id="426" r:id="rId41"/>
    <p:sldId id="489" r:id="rId42"/>
    <p:sldId id="428" r:id="rId43"/>
    <p:sldId id="429" r:id="rId44"/>
    <p:sldId id="430" r:id="rId45"/>
    <p:sldId id="533" r:id="rId46"/>
    <p:sldId id="432" r:id="rId47"/>
    <p:sldId id="433" r:id="rId48"/>
    <p:sldId id="434" r:id="rId49"/>
    <p:sldId id="435" r:id="rId50"/>
    <p:sldId id="542" r:id="rId51"/>
    <p:sldId id="491" r:id="rId52"/>
    <p:sldId id="492" r:id="rId53"/>
    <p:sldId id="538" r:id="rId54"/>
    <p:sldId id="539" r:id="rId55"/>
    <p:sldId id="541" r:id="rId56"/>
    <p:sldId id="540" r:id="rId57"/>
    <p:sldId id="510" r:id="rId58"/>
    <p:sldId id="440" r:id="rId59"/>
    <p:sldId id="441" r:id="rId60"/>
    <p:sldId id="399" r:id="rId61"/>
    <p:sldId id="400" r:id="rId62"/>
    <p:sldId id="401" r:id="rId63"/>
    <p:sldId id="402" r:id="rId64"/>
    <p:sldId id="403" r:id="rId65"/>
    <p:sldId id="466" r:id="rId66"/>
    <p:sldId id="467" r:id="rId67"/>
    <p:sldId id="522" r:id="rId68"/>
    <p:sldId id="523" r:id="rId69"/>
    <p:sldId id="524" r:id="rId70"/>
    <p:sldId id="512" r:id="rId71"/>
    <p:sldId id="513" r:id="rId72"/>
    <p:sldId id="514" r:id="rId73"/>
    <p:sldId id="468" r:id="rId74"/>
    <p:sldId id="469" r:id="rId75"/>
    <p:sldId id="515" r:id="rId76"/>
    <p:sldId id="470" r:id="rId77"/>
    <p:sldId id="471" r:id="rId78"/>
    <p:sldId id="472" r:id="rId79"/>
    <p:sldId id="473" r:id="rId80"/>
    <p:sldId id="474" r:id="rId81"/>
    <p:sldId id="475" r:id="rId82"/>
    <p:sldId id="476" r:id="rId83"/>
    <p:sldId id="477" r:id="rId84"/>
    <p:sldId id="478" r:id="rId85"/>
    <p:sldId id="534" r:id="rId86"/>
    <p:sldId id="535" r:id="rId87"/>
    <p:sldId id="481" r:id="rId88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ção Padrão" id="{ADDDA6BC-0551-41C4-878A-BE25D9877A97}">
          <p14:sldIdLst>
            <p14:sldId id="394"/>
            <p14:sldId id="465"/>
            <p14:sldId id="463"/>
            <p14:sldId id="259"/>
            <p14:sldId id="332"/>
            <p14:sldId id="339"/>
            <p14:sldId id="357"/>
            <p14:sldId id="525"/>
            <p14:sldId id="454"/>
            <p14:sldId id="526"/>
            <p14:sldId id="494"/>
            <p14:sldId id="527"/>
            <p14:sldId id="528"/>
            <p14:sldId id="529"/>
            <p14:sldId id="498"/>
            <p14:sldId id="499"/>
            <p14:sldId id="500"/>
            <p14:sldId id="530"/>
            <p14:sldId id="502"/>
            <p14:sldId id="503"/>
            <p14:sldId id="531"/>
            <p14:sldId id="532"/>
            <p14:sldId id="506"/>
            <p14:sldId id="460"/>
            <p14:sldId id="520"/>
            <p14:sldId id="521"/>
            <p14:sldId id="419"/>
            <p14:sldId id="420"/>
            <p14:sldId id="421"/>
            <p14:sldId id="486"/>
            <p14:sldId id="423"/>
            <p14:sldId id="487"/>
            <p14:sldId id="536"/>
            <p14:sldId id="517"/>
            <p14:sldId id="518"/>
            <p14:sldId id="519"/>
            <p14:sldId id="461"/>
            <p14:sldId id="543"/>
            <p14:sldId id="426"/>
            <p14:sldId id="489"/>
            <p14:sldId id="428"/>
            <p14:sldId id="429"/>
            <p14:sldId id="430"/>
            <p14:sldId id="533"/>
            <p14:sldId id="432"/>
            <p14:sldId id="433"/>
            <p14:sldId id="434"/>
            <p14:sldId id="435"/>
            <p14:sldId id="542"/>
            <p14:sldId id="491"/>
            <p14:sldId id="492"/>
            <p14:sldId id="538"/>
            <p14:sldId id="539"/>
            <p14:sldId id="541"/>
            <p14:sldId id="540"/>
            <p14:sldId id="510"/>
            <p14:sldId id="440"/>
            <p14:sldId id="441"/>
            <p14:sldId id="399"/>
            <p14:sldId id="400"/>
            <p14:sldId id="401"/>
            <p14:sldId id="402"/>
            <p14:sldId id="403"/>
            <p14:sldId id="466"/>
            <p14:sldId id="467"/>
            <p14:sldId id="522"/>
            <p14:sldId id="523"/>
            <p14:sldId id="524"/>
            <p14:sldId id="512"/>
            <p14:sldId id="513"/>
            <p14:sldId id="514"/>
            <p14:sldId id="468"/>
            <p14:sldId id="469"/>
            <p14:sldId id="515"/>
            <p14:sldId id="470"/>
            <p14:sldId id="471"/>
            <p14:sldId id="472"/>
            <p14:sldId id="473"/>
            <p14:sldId id="474"/>
            <p14:sldId id="475"/>
            <p14:sldId id="476"/>
            <p14:sldId id="477"/>
            <p14:sldId id="478"/>
            <p14:sldId id="534"/>
            <p14:sldId id="535"/>
            <p14:sldId id="481"/>
          </p14:sldIdLst>
        </p14:section>
      </p14:sectionLst>
    </p:ex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3" orient="horz" pos="2001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D7D31"/>
    <a:srgbClr val="009999"/>
    <a:srgbClr val="0099FF"/>
    <a:srgbClr val="FFC000"/>
    <a:srgbClr val="0060AA"/>
    <a:srgbClr val="A5A5A5"/>
    <a:srgbClr val="5B9BD5"/>
    <a:srgbClr val="C4DBF0"/>
    <a:srgbClr val="F5F5F5"/>
    <a:srgbClr val="00ACB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703" autoAdjust="0"/>
    <p:restoredTop sz="96370" autoAdjust="0"/>
  </p:normalViewPr>
  <p:slideViewPr>
    <p:cSldViewPr snapToGrid="0" showGuides="1">
      <p:cViewPr varScale="1">
        <p:scale>
          <a:sx n="83" d="100"/>
          <a:sy n="83" d="100"/>
        </p:scale>
        <p:origin x="1104" y="82"/>
      </p:cViewPr>
      <p:guideLst>
        <p:guide pos="3840"/>
        <p:guide orient="horz" pos="2001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notesMaster" Target="notesMasters/notesMaster1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90" Type="http://schemas.openxmlformats.org/officeDocument/2006/relationships/presProps" Target="presProps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4.xml"/><Relationship Id="rId1" Type="http://schemas.microsoft.com/office/2011/relationships/chartStyle" Target="style44.xml"/><Relationship Id="rId4" Type="http://schemas.openxmlformats.org/officeDocument/2006/relationships/chartUserShapes" Target="../drawings/drawing1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n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24-4271-85F5-31ED963702F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24-4271-85F5-31ED963702F2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0.36</c:v>
                </c:pt>
                <c:pt idx="1">
                  <c:v>0.64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24-4271-85F5-31ED963702F2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5024-4271-85F5-31ED963702F2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5024-4271-85F5-31ED963702F2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0.48</c:v>
                </c:pt>
                <c:pt idx="1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5024-4271-85F5-31ED963702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DD1-4458-B40F-F5AE9AA80FEB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Plan1!$B$2</c:f>
              <c:numCache>
                <c:formatCode>General</c:formatCode>
                <c:ptCount val="1"/>
                <c:pt idx="0">
                  <c:v>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DD1-4458-B40F-F5AE9AA80FEB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Plan1!$C$2</c:f>
              <c:numCache>
                <c:formatCode>General</c:formatCode>
                <c:ptCount val="1"/>
                <c:pt idx="0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DD1-4458-B40F-F5AE9AA80FEB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8F8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DD1-4458-B40F-F5AE9AA80FEB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Plan1!$D$2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DD1-4458-B40F-F5AE9AA80F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72613552"/>
        <c:axId val="-72599408"/>
      </c:barChart>
      <c:catAx>
        <c:axId val="-726135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2599408"/>
        <c:crosses val="autoZero"/>
        <c:auto val="1"/>
        <c:lblAlgn val="ctr"/>
        <c:lblOffset val="100"/>
        <c:noMultiLvlLbl val="0"/>
      </c:catAx>
      <c:valAx>
        <c:axId val="-7259940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-72613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superior</c:v>
                </c:pt>
                <c:pt idx="1">
                  <c:v>médio</c:v>
                </c:pt>
                <c:pt idx="2">
                  <c:v>fundamental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0.85937188392659047</c:v>
                </c:pt>
                <c:pt idx="1">
                  <c:v>0.76261715173670908</c:v>
                </c:pt>
                <c:pt idx="2">
                  <c:v>0.61418259966335742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39-44EF-A811-BC1ED3455307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superior</c:v>
                </c:pt>
                <c:pt idx="1">
                  <c:v>médio</c:v>
                </c:pt>
                <c:pt idx="2">
                  <c:v>fundamental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0.13763279504310399</c:v>
                </c:pt>
                <c:pt idx="1">
                  <c:v>0.22878163627757281</c:v>
                </c:pt>
                <c:pt idx="2">
                  <c:v>0.37272896859994992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339-44EF-A811-BC1ED3455307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dLbl>
              <c:idx val="2"/>
              <c:layout>
                <c:manualLayout>
                  <c:x val="4.467291208388472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9339-44EF-A811-BC1ED345530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rgbClr val="C0000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superior</c:v>
                </c:pt>
                <c:pt idx="1">
                  <c:v>médio</c:v>
                </c:pt>
                <c:pt idx="2">
                  <c:v>fundamental</c:v>
                </c:pt>
              </c:strCache>
            </c:strRef>
          </c:cat>
          <c:val>
            <c:numRef>
              <c:f>Planilha1!$D$2:$D$4</c:f>
              <c:numCache>
                <c:formatCode>0%</c:formatCode>
                <c:ptCount val="3"/>
                <c:pt idx="0">
                  <c:v>2.9953210303019632E-3</c:v>
                </c:pt>
                <c:pt idx="1">
                  <c:v>8.6012119857211151E-3</c:v>
                </c:pt>
                <c:pt idx="2">
                  <c:v>1.3088431736693945E-2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339-44EF-A811-BC1ED34553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72603216"/>
        <c:axId val="-72600496"/>
      </c:barChart>
      <c:catAx>
        <c:axId val="-726032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rgbClr val="0060AA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72600496"/>
        <c:crosses val="autoZero"/>
        <c:auto val="1"/>
        <c:lblAlgn val="ctr"/>
        <c:lblOffset val="100"/>
        <c:noMultiLvlLbl val="0"/>
      </c:catAx>
      <c:valAx>
        <c:axId val="-72600496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-726032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l"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epp</c:v>
                </c:pt>
                <c:pt idx="1">
                  <c:v>me</c:v>
                </c:pt>
                <c:pt idx="2">
                  <c:v>mei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0.86192945459560799</c:v>
                </c:pt>
                <c:pt idx="1">
                  <c:v>0.84339707045620715</c:v>
                </c:pt>
                <c:pt idx="2">
                  <c:v>0.71944625469905243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136-41ED-9C2F-9F8128424439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epp</c:v>
                </c:pt>
                <c:pt idx="1">
                  <c:v>me</c:v>
                </c:pt>
                <c:pt idx="2">
                  <c:v>mei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0.13562404221575103</c:v>
                </c:pt>
                <c:pt idx="1">
                  <c:v>0.153913865204902</c:v>
                </c:pt>
                <c:pt idx="2">
                  <c:v>0.26981148953601269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136-41ED-9C2F-9F8128424439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6.4204938118066143E-3"/>
                  <c:y val="-9.5881429678342331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136-41ED-9C2F-9F8128424439}"/>
                </c:ext>
              </c:extLst>
            </c:dLbl>
            <c:dLbl>
              <c:idx val="1"/>
              <c:layout>
                <c:manualLayout>
                  <c:x val="-1.1770769344713765E-16"/>
                  <c:y val="-9.083503864264001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136-41ED-9C2F-9F8128424439}"/>
                </c:ext>
              </c:extLst>
            </c:dLbl>
            <c:dLbl>
              <c:idx val="2"/>
              <c:layout>
                <c:manualLayout>
                  <c:x val="1.4016392986797377E-3"/>
                  <c:y val="-9.588142967834224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C3A-48C0-B564-61DBBBF5A65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rgbClr val="C0000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epp</c:v>
                </c:pt>
                <c:pt idx="1">
                  <c:v>me</c:v>
                </c:pt>
                <c:pt idx="2">
                  <c:v>mei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2.4465031886431792E-3</c:v>
                </c:pt>
                <c:pt idx="1">
                  <c:v>2.6890643388927725E-3</c:v>
                </c:pt>
                <c:pt idx="2">
                  <c:v>1.0742255764944269E-2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136-41ED-9C2F-9F81284244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60"/>
        <c:overlap val="100"/>
        <c:axId val="-1669005760"/>
        <c:axId val="-1636891792"/>
      </c:barChart>
      <c:catAx>
        <c:axId val="-16690057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636891792"/>
        <c:crosses val="autoZero"/>
        <c:auto val="1"/>
        <c:lblAlgn val="ctr"/>
        <c:lblOffset val="100"/>
        <c:noMultiLvlLbl val="0"/>
      </c:catAx>
      <c:valAx>
        <c:axId val="-163689179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-16690057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não cliente</c:v>
                </c:pt>
                <c:pt idx="1">
                  <c:v>cliente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0.76352002240956351</c:v>
                </c:pt>
                <c:pt idx="1">
                  <c:v>0.86837218654904091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8D6-47CD-A9E4-8BBF19CC3B3C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ED7D3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não cliente</c:v>
                </c:pt>
                <c:pt idx="1">
                  <c:v>cliente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0.22880746054984522</c:v>
                </c:pt>
                <c:pt idx="1">
                  <c:v>0.12866377488979708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8D6-47CD-A9E4-8BBF19CC3B3C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0.11218114056597241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8D6-47CD-A9E4-8BBF19CC3B3C}"/>
                </c:ext>
              </c:extLst>
            </c:dLbl>
            <c:dLbl>
              <c:idx val="1"/>
              <c:layout>
                <c:manualLayout>
                  <c:x val="-1.3655956459999099E-16"/>
                  <c:y val="-0.10320664932069461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8D6-47CD-A9E4-8BBF19CC3B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rgbClr val="C0000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não cliente</c:v>
                </c:pt>
                <c:pt idx="1">
                  <c:v>cliente</c:v>
                </c:pt>
              </c:strCache>
            </c:strRef>
          </c:cat>
          <c:val>
            <c:numRef>
              <c:f>Plan1!$D$2:$D$3</c:f>
              <c:numCache>
                <c:formatCode>0%</c:formatCode>
                <c:ptCount val="2"/>
                <c:pt idx="0">
                  <c:v>7.6725170405915902E-3</c:v>
                </c:pt>
                <c:pt idx="1">
                  <c:v>2.9640385611696489E-3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8D6-47CD-A9E4-8BBF19CC3B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40"/>
        <c:overlap val="100"/>
        <c:axId val="-1636890704"/>
        <c:axId val="-1636902672"/>
      </c:barChart>
      <c:catAx>
        <c:axId val="-16368907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636902672"/>
        <c:crosses val="autoZero"/>
        <c:auto val="1"/>
        <c:lblAlgn val="ctr"/>
        <c:lblOffset val="100"/>
        <c:noMultiLvlLbl val="0"/>
      </c:catAx>
      <c:valAx>
        <c:axId val="-163690267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-16368907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762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50B-43EA-9686-4D06C333EE96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50B-43EA-9686-4D06C333EE96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8.39</c:v>
                </c:pt>
                <c:pt idx="1">
                  <c:v>1.61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50B-43EA-9686-4D06C333EE96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2016</c:v>
                </c:pt>
              </c:strCache>
            </c:strRef>
          </c:tx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F50B-43EA-9686-4D06C333EE96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F50B-43EA-9686-4D06C333EE96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8.3000000000000007</c:v>
                </c:pt>
                <c:pt idx="1">
                  <c:v>1.6999999999999993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50B-43EA-9686-4D06C333EE96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2015</c:v>
                </c:pt>
              </c:strCache>
            </c:strRef>
          </c:tx>
          <c:dPt>
            <c:idx val="0"/>
            <c:bubble3D val="0"/>
            <c:spPr>
              <a:solidFill>
                <a:srgbClr val="FECF8A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20DB-4394-B423-A976A150396D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20DB-4394-B423-A976A150396D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Plan1!$D$2:$D$3</c:f>
              <c:numCache>
                <c:formatCode>General</c:formatCode>
                <c:ptCount val="2"/>
                <c:pt idx="0">
                  <c:v>8.11</c:v>
                </c:pt>
                <c:pt idx="1">
                  <c:v>1.8900000000000006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CAF-4E56-9C90-BACDCEAAFE50}"/>
            </c:ext>
          </c:extLst>
        </c:ser>
        <c:ser>
          <c:idx val="3"/>
          <c:order val="3"/>
          <c:tx>
            <c:strRef>
              <c:f>Plan1!$E$1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solidFill>
                <a:srgbClr val="ED7D31"/>
              </a:solidFill>
            </a:ln>
          </c:spPr>
          <c:dPt>
            <c:idx val="0"/>
            <c:bubble3D val="0"/>
            <c:spPr>
              <a:solidFill>
                <a:srgbClr val="ED7D31"/>
              </a:solidFill>
              <a:ln w="19050">
                <a:solidFill>
                  <a:srgbClr val="ED7D3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2D0-4268-85E8-8ECF1BB444CD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12D0-4268-85E8-8ECF1BB444CD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Plan1!$E$2:$E$3</c:f>
              <c:numCache>
                <c:formatCode>General</c:formatCode>
                <c:ptCount val="2"/>
                <c:pt idx="0">
                  <c:v>8.0399999999999991</c:v>
                </c:pt>
                <c:pt idx="1">
                  <c:v>1.9600000000000009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FB66-438A-ABFE-B9C38730FB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tx2">
                <a:lumMod val="75000"/>
              </a:schemeClr>
            </a:solidFill>
          </c:spPr>
          <c:dPt>
            <c:idx val="0"/>
            <c:bubble3D val="0"/>
            <c:spPr>
              <a:solidFill>
                <a:schemeClr val="tx2">
                  <a:lumMod val="7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B91-435B-AD1C-E9BD9145D0EE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B91-435B-AD1C-E9BD9145D0EE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8.39</c:v>
                </c:pt>
                <c:pt idx="1">
                  <c:v>1.66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B91-435B-AD1C-E9BD9145D0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7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0009258985619016E-2"/>
          <c:y val="0"/>
          <c:w val="0.95808553820554199"/>
          <c:h val="0.799135434225261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FAFE-4E7C-84B9-192AD72B4773}"/>
              </c:ext>
            </c:extLst>
          </c:dPt>
          <c:dPt>
            <c:idx val="8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AFE-4E7C-84B9-192AD72B4773}"/>
              </c:ext>
            </c:extLst>
          </c:dPt>
          <c:dPt>
            <c:idx val="9"/>
            <c:invertIfNegative val="0"/>
            <c:bubble3D val="0"/>
            <c:spPr>
              <a:solidFill>
                <a:srgbClr val="00ACB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AFE-4E7C-84B9-192AD72B4773}"/>
              </c:ext>
            </c:extLst>
          </c:dPt>
          <c:dPt>
            <c:idx val="10"/>
            <c:invertIfNegative val="0"/>
            <c:bubble3D val="0"/>
            <c:spPr>
              <a:solidFill>
                <a:srgbClr val="00ACB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AFE-4E7C-84B9-192AD72B477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Planilha1!$A$2:$A$12</c:f>
              <c:numCache>
                <c:formatCode>General</c:formatCode>
                <c:ptCount val="11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</c:numCache>
            </c:numRef>
          </c:cat>
          <c:val>
            <c:numRef>
              <c:f>Planilha1!$B$2:$B$12</c:f>
              <c:numCache>
                <c:formatCode>####%</c:formatCode>
                <c:ptCount val="11"/>
                <c:pt idx="0">
                  <c:v>8.3980369186852279E-3</c:v>
                </c:pt>
                <c:pt idx="1">
                  <c:v>1.309220062050894E-3</c:v>
                </c:pt>
                <c:pt idx="2">
                  <c:v>7.8303960075585804E-3</c:v>
                </c:pt>
                <c:pt idx="3">
                  <c:v>5.9837798079175842E-3</c:v>
                </c:pt>
                <c:pt idx="4">
                  <c:v>8.0495363768156563E-3</c:v>
                </c:pt>
                <c:pt idx="5">
                  <c:v>5.2504235953371114E-2</c:v>
                </c:pt>
                <c:pt idx="6">
                  <c:v>3.2444478524275733E-2</c:v>
                </c:pt>
                <c:pt idx="7">
                  <c:v>9.1809653770193483E-2</c:v>
                </c:pt>
                <c:pt idx="8">
                  <c:v>0.2770984749380368</c:v>
                </c:pt>
                <c:pt idx="9">
                  <c:v>0.16067119576734953</c:v>
                </c:pt>
                <c:pt idx="10">
                  <c:v>0.3539009918737509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FE-4E7C-84B9-192AD72B47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935638176"/>
        <c:axId val="935638720"/>
      </c:barChart>
      <c:catAx>
        <c:axId val="93563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35638720"/>
        <c:crosses val="autoZero"/>
        <c:auto val="1"/>
        <c:lblAlgn val="ctr"/>
        <c:lblOffset val="100"/>
        <c:noMultiLvlLbl val="0"/>
      </c:catAx>
      <c:valAx>
        <c:axId val="935638720"/>
        <c:scaling>
          <c:orientation val="minMax"/>
        </c:scaling>
        <c:delete val="1"/>
        <c:axPos val="l"/>
        <c:numFmt formatCode="####%" sourceLinked="1"/>
        <c:majorTickMark val="none"/>
        <c:minorTickMark val="none"/>
        <c:tickLblPos val="nextTo"/>
        <c:crossAx val="935638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FECF8A"/>
            </a:solidFill>
            <a:ln w="76200">
              <a:solidFill>
                <a:schemeClr val="bg1"/>
              </a:solidFill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EED-489D-A81E-F102F5936DFF}"/>
              </c:ext>
            </c:extLst>
          </c:dPt>
          <c:dPt>
            <c:idx val="8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EED-489D-A81E-F102F5936DFF}"/>
              </c:ext>
            </c:extLst>
          </c:dPt>
          <c:dPt>
            <c:idx val="9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EED-489D-A81E-F102F5936DFF}"/>
              </c:ext>
            </c:extLst>
          </c:dPt>
          <c:dPt>
            <c:idx val="10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EED-489D-A81E-F102F5936DF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Planilha1!$A$2:$A$12</c:f>
              <c:numCache>
                <c:formatCode>General</c:formatCode>
                <c:ptCount val="11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</c:numCache>
            </c:numRef>
          </c:cat>
          <c:val>
            <c:numRef>
              <c:f>Planilha1!$B$2:$B$12</c:f>
              <c:numCache>
                <c:formatCode>0</c:formatCode>
                <c:ptCount val="11"/>
                <c:pt idx="0">
                  <c:v>0.64700644668716634</c:v>
                </c:pt>
                <c:pt idx="1">
                  <c:v>0.23517234515982219</c:v>
                </c:pt>
                <c:pt idx="2">
                  <c:v>0.70568984891932773</c:v>
                </c:pt>
                <c:pt idx="3">
                  <c:v>1</c:v>
                </c:pt>
                <c:pt idx="4">
                  <c:v>1</c:v>
                </c:pt>
                <c:pt idx="5">
                  <c:v>5</c:v>
                </c:pt>
                <c:pt idx="6">
                  <c:v>3</c:v>
                </c:pt>
                <c:pt idx="7">
                  <c:v>9</c:v>
                </c:pt>
                <c:pt idx="8">
                  <c:v>25</c:v>
                </c:pt>
                <c:pt idx="9">
                  <c:v>17</c:v>
                </c:pt>
                <c:pt idx="10">
                  <c:v>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EED-489D-A81E-F102F5936D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935641440"/>
        <c:axId val="935640352"/>
      </c:barChart>
      <c:catAx>
        <c:axId val="935641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35640352"/>
        <c:crosses val="autoZero"/>
        <c:auto val="1"/>
        <c:lblAlgn val="ctr"/>
        <c:lblOffset val="100"/>
        <c:noMultiLvlLbl val="0"/>
      </c:catAx>
      <c:valAx>
        <c:axId val="935640352"/>
        <c:scaling>
          <c:orientation val="minMax"/>
          <c:max val="40"/>
          <c:min val="0"/>
        </c:scaling>
        <c:delete val="1"/>
        <c:axPos val="l"/>
        <c:numFmt formatCode="0" sourceLinked="1"/>
        <c:majorTickMark val="out"/>
        <c:minorTickMark val="none"/>
        <c:tickLblPos val="nextTo"/>
        <c:crossAx val="9356414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8.5299999999999994</c:v>
                </c:pt>
                <c:pt idx="1">
                  <c:v>1.4700000000000006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89C-426D-BBFC-870298627E65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89C-426D-BBFC-870298627E65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8.0399999999999991</c:v>
                </c:pt>
                <c:pt idx="1">
                  <c:v>1.9600000000000009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89C-426D-BBFC-870298627E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n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24-4271-85F5-31ED963702F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24-4271-85F5-31ED963702F2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0.32</c:v>
                </c:pt>
                <c:pt idx="1">
                  <c:v>0.67999999999999994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24-4271-85F5-31ED963702F2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5024-4271-85F5-31ED963702F2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5024-4271-85F5-31ED963702F2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0.56999999999999995</c:v>
                </c:pt>
                <c:pt idx="1">
                  <c:v>0.43000000000000005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5024-4271-85F5-31ED963702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29D-499F-BF51-302CD3844837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29D-499F-BF51-302CD3844837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8.1199999999999992</c:v>
                </c:pt>
                <c:pt idx="1">
                  <c:v>1.8800000000000008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29D-499F-BF51-302CD38448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17-4B12-A07C-E8A157376838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17-4B12-A07C-E8A157376838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8.6</c:v>
                </c:pt>
                <c:pt idx="1">
                  <c:v>1.4000000000000004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917-4B12-A07C-E8A1573768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0AA-4CD5-B158-6FA8F44BD0A8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0AA-4CD5-B158-6FA8F44BD0A8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8.34</c:v>
                </c:pt>
                <c:pt idx="1">
                  <c:v>1.6600000000000001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0AA-4CD5-B158-6FA8F44BD0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81E-41DF-A917-DB4C46C49651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81E-41DF-A917-DB4C46C49651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7.94</c:v>
                </c:pt>
                <c:pt idx="1">
                  <c:v>2.0599999999999996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81E-41DF-A917-DB4C46C496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8.4700000000000006</c:v>
                </c:pt>
                <c:pt idx="1">
                  <c:v>1.5299999999999994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15E-4A80-BBE0-A12C57D08E05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15E-4A80-BBE0-A12C57D08E05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8.43</c:v>
                </c:pt>
                <c:pt idx="1">
                  <c:v>1.5700000000000003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515E-4A80-BBE0-A12C57D08E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7.76</c:v>
                </c:pt>
                <c:pt idx="1">
                  <c:v>2.2400000000000002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32F-47BC-81BE-85F3EFB777DE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32F-47BC-81BE-85F3EFB777DE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7.69</c:v>
                </c:pt>
                <c:pt idx="1">
                  <c:v>2.3099999999999996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32F-47BC-81BE-85F3EFB777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7.65</c:v>
                </c:pt>
                <c:pt idx="1">
                  <c:v>2.3499999999999996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476-44FF-AC44-963E54C95ACA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476-44FF-AC44-963E54C95ACA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7.54</c:v>
                </c:pt>
                <c:pt idx="1">
                  <c:v>2.46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476-44FF-AC44-963E54C95A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tempo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menos de 2 anos</c:v>
                </c:pt>
                <c:pt idx="1">
                  <c:v>entre 2 e 4 anos</c:v>
                </c:pt>
                <c:pt idx="2">
                  <c:v>entre 5 e 7 anos</c:v>
                </c:pt>
                <c:pt idx="3">
                  <c:v>mais de 7 anos</c:v>
                </c:pt>
              </c:strCache>
            </c:strRef>
          </c:cat>
          <c:val>
            <c:numRef>
              <c:f>Plan1!$B$2:$B$5</c:f>
              <c:numCache>
                <c:formatCode>#,##0.0</c:formatCode>
                <c:ptCount val="4"/>
                <c:pt idx="0">
                  <c:v>8.5984085162777895</c:v>
                </c:pt>
                <c:pt idx="1">
                  <c:v>8.57</c:v>
                </c:pt>
                <c:pt idx="2">
                  <c:v>8.4600000000000009</c:v>
                </c:pt>
                <c:pt idx="3">
                  <c:v>8.27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82-4423-B690-F96DD4A3D9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933007456"/>
        <c:axId val="933008000"/>
      </c:barChart>
      <c:catAx>
        <c:axId val="9330074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33008000"/>
        <c:crosses val="autoZero"/>
        <c:auto val="1"/>
        <c:lblAlgn val="ctr"/>
        <c:lblOffset val="100"/>
        <c:noMultiLvlLbl val="0"/>
      </c:catAx>
      <c:valAx>
        <c:axId val="933008000"/>
        <c:scaling>
          <c:orientation val="minMax"/>
          <c:max val="10"/>
          <c:min val="5"/>
        </c:scaling>
        <c:delete val="1"/>
        <c:axPos val="l"/>
        <c:numFmt formatCode="#,##0.0" sourceLinked="1"/>
        <c:majorTickMark val="out"/>
        <c:minorTickMark val="none"/>
        <c:tickLblPos val="nextTo"/>
        <c:crossAx val="933007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tempo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#,##0.0</c:formatCode>
                <c:ptCount val="3"/>
                <c:pt idx="0">
                  <c:v>8.9</c:v>
                </c:pt>
                <c:pt idx="1">
                  <c:v>8.4</c:v>
                </c:pt>
                <c:pt idx="2">
                  <c:v>8.14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221-4B83-AB2D-C725DEDBD5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27"/>
        <c:overlap val="-12"/>
        <c:axId val="933009088"/>
        <c:axId val="933010720"/>
      </c:barChart>
      <c:catAx>
        <c:axId val="9330090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33010720"/>
        <c:crosses val="autoZero"/>
        <c:auto val="1"/>
        <c:lblAlgn val="ctr"/>
        <c:lblOffset val="100"/>
        <c:noMultiLvlLbl val="0"/>
      </c:catAx>
      <c:valAx>
        <c:axId val="933010720"/>
        <c:scaling>
          <c:orientation val="minMax"/>
          <c:max val="10"/>
          <c:min val="5"/>
        </c:scaling>
        <c:delete val="1"/>
        <c:axPos val="l"/>
        <c:numFmt formatCode="#,##0.0" sourceLinked="1"/>
        <c:majorTickMark val="out"/>
        <c:minorTickMark val="none"/>
        <c:tickLblPos val="nextTo"/>
        <c:crossAx val="9330090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tempo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</c:strCache>
            </c:strRef>
          </c:cat>
          <c:val>
            <c:numRef>
              <c:f>Plan1!$B$2:$B$7</c:f>
              <c:numCache>
                <c:formatCode>#,##0.0</c:formatCode>
                <c:ptCount val="6"/>
                <c:pt idx="0">
                  <c:v>8.6</c:v>
                </c:pt>
                <c:pt idx="1">
                  <c:v>8.36</c:v>
                </c:pt>
                <c:pt idx="2">
                  <c:v>8.39</c:v>
                </c:pt>
                <c:pt idx="3">
                  <c:v>8.41</c:v>
                </c:pt>
                <c:pt idx="4">
                  <c:v>8.2799999999999994</c:v>
                </c:pt>
                <c:pt idx="5">
                  <c:v>8.31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D-4B62-9D01-70435065DD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7"/>
        <c:overlap val="-12"/>
        <c:axId val="933012896"/>
        <c:axId val="932999296"/>
      </c:barChart>
      <c:catAx>
        <c:axId val="9330128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32999296"/>
        <c:crosses val="autoZero"/>
        <c:auto val="1"/>
        <c:lblAlgn val="ctr"/>
        <c:lblOffset val="100"/>
        <c:noMultiLvlLbl val="0"/>
      </c:catAx>
      <c:valAx>
        <c:axId val="932999296"/>
        <c:scaling>
          <c:orientation val="minMax"/>
          <c:max val="10"/>
          <c:min val="5"/>
        </c:scaling>
        <c:delete val="1"/>
        <c:axPos val="l"/>
        <c:numFmt formatCode="#,##0.0" sourceLinked="1"/>
        <c:majorTickMark val="out"/>
        <c:minorTickMark val="none"/>
        <c:tickLblPos val="nextTo"/>
        <c:crossAx val="933012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não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04-4C3F-B9DA-56DD0A24498C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04-4C3F-B9DA-56DD0A24498C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0.23</c:v>
                </c:pt>
                <c:pt idx="1">
                  <c:v>0.72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04-4C3F-B9DA-56DD0A24498C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2F04-4C3F-B9DA-56DD0A24498C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2F04-4C3F-B9DA-56DD0A24498C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0.52</c:v>
                </c:pt>
                <c:pt idx="1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2F04-4C3F-B9DA-56DD0A2449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60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C9A-4415-94A9-8ADDD91CB00A}"/>
              </c:ext>
            </c:extLst>
          </c:dPt>
          <c:dPt>
            <c:idx val="1"/>
            <c:invertIfNegative val="0"/>
            <c:bubble3D val="0"/>
            <c:spPr>
              <a:solidFill>
                <a:srgbClr val="0060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0C9A-4415-94A9-8ADDD91CB00A}"/>
              </c:ext>
            </c:extLst>
          </c:dPt>
          <c:dPt>
            <c:idx val="2"/>
            <c:invertIfNegative val="0"/>
            <c:bubble3D val="0"/>
            <c:spPr>
              <a:solidFill>
                <a:srgbClr val="0060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C9A-4415-94A9-8ADDD91CB00A}"/>
              </c:ext>
            </c:extLst>
          </c:dPt>
          <c:dPt>
            <c:idx val="3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0C9A-4415-94A9-8ADDD91CB00A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C9A-4415-94A9-8ADDD91CB00A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0C9A-4415-94A9-8ADDD91CB00A}"/>
              </c:ext>
            </c:extLst>
          </c:dPt>
          <c:dPt>
            <c:idx val="6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0C9A-4415-94A9-8ADDD91CB00A}"/>
              </c:ext>
            </c:extLst>
          </c:dPt>
          <c:dPt>
            <c:idx val="7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C9A-4415-94A9-8ADDD91CB00A}"/>
              </c:ext>
            </c:extLst>
          </c:dPt>
          <c:dPt>
            <c:idx val="8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0C9A-4415-94A9-8ADDD91CB00A}"/>
              </c:ext>
            </c:extLst>
          </c:dPt>
          <c:dPt>
            <c:idx val="9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C9A-4415-94A9-8ADDD91CB00A}"/>
              </c:ext>
            </c:extLst>
          </c:dPt>
          <c:dPt>
            <c:idx val="10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0C9A-4415-94A9-8ADDD91CB00A}"/>
              </c:ext>
            </c:extLst>
          </c:dPt>
          <c:dPt>
            <c:idx val="11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0C9A-4415-94A9-8ADDD91CB00A}"/>
              </c:ext>
            </c:extLst>
          </c:dPt>
          <c:dPt>
            <c:idx val="12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0C9A-4415-94A9-8ADDD91CB00A}"/>
              </c:ext>
            </c:extLst>
          </c:dPt>
          <c:dPt>
            <c:idx val="13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0C9A-4415-94A9-8ADDD91CB00A}"/>
              </c:ext>
            </c:extLst>
          </c:dPt>
          <c:dPt>
            <c:idx val="14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0C9A-4415-94A9-8ADDD91CB00A}"/>
              </c:ext>
            </c:extLst>
          </c:dPt>
          <c:dPt>
            <c:idx val="15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0C9A-4415-94A9-8ADDD91CB00A}"/>
              </c:ext>
            </c:extLst>
          </c:dPt>
          <c:dPt>
            <c:idx val="16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0C9A-4415-94A9-8ADDD91CB00A}"/>
              </c:ext>
            </c:extLst>
          </c:dPt>
          <c:dPt>
            <c:idx val="17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0C9A-4415-94A9-8ADDD91CB00A}"/>
              </c:ext>
            </c:extLst>
          </c:dPt>
          <c:dPt>
            <c:idx val="18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0C9A-4415-94A9-8ADDD91CB00A}"/>
              </c:ext>
            </c:extLst>
          </c:dPt>
          <c:dPt>
            <c:idx val="19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0C9A-4415-94A9-8ADDD91CB00A}"/>
              </c:ext>
            </c:extLst>
          </c:dPt>
          <c:dPt>
            <c:idx val="20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4-0C9A-4415-94A9-8ADDD91CB00A}"/>
              </c:ext>
            </c:extLst>
          </c:dPt>
          <c:dPt>
            <c:idx val="21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0C9A-4415-94A9-8ADDD91CB00A}"/>
              </c:ext>
            </c:extLst>
          </c:dPt>
          <c:dPt>
            <c:idx val="2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6-0C9A-4415-94A9-8ADDD91CB00A}"/>
              </c:ext>
            </c:extLst>
          </c:dPt>
          <c:dPt>
            <c:idx val="23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0C9A-4415-94A9-8ADDD91CB00A}"/>
              </c:ext>
            </c:extLst>
          </c:dPt>
          <c:dPt>
            <c:idx val="24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8-0C9A-4415-94A9-8ADDD91CB00A}"/>
              </c:ext>
            </c:extLst>
          </c:dPt>
          <c:dPt>
            <c:idx val="25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0C9A-4415-94A9-8ADDD91CB00A}"/>
              </c:ext>
            </c:extLst>
          </c:dPt>
          <c:dPt>
            <c:idx val="26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A-0C9A-4415-94A9-8ADDD91CB00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27"/>
                <c:pt idx="0">
                  <c:v>RS</c:v>
                </c:pt>
                <c:pt idx="1">
                  <c:v>PR</c:v>
                </c:pt>
                <c:pt idx="2">
                  <c:v>SC</c:v>
                </c:pt>
                <c:pt idx="3">
                  <c:v>SP</c:v>
                </c:pt>
                <c:pt idx="4">
                  <c:v>ES</c:v>
                </c:pt>
                <c:pt idx="5">
                  <c:v>MG</c:v>
                </c:pt>
                <c:pt idx="6">
                  <c:v>RJ</c:v>
                </c:pt>
                <c:pt idx="7">
                  <c:v>GO</c:v>
                </c:pt>
                <c:pt idx="8">
                  <c:v>MS</c:v>
                </c:pt>
                <c:pt idx="9">
                  <c:v>MT</c:v>
                </c:pt>
                <c:pt idx="10">
                  <c:v>DF</c:v>
                </c:pt>
                <c:pt idx="11">
                  <c:v>PE</c:v>
                </c:pt>
                <c:pt idx="12">
                  <c:v>MA</c:v>
                </c:pt>
                <c:pt idx="13">
                  <c:v>RN</c:v>
                </c:pt>
                <c:pt idx="14">
                  <c:v>AL</c:v>
                </c:pt>
                <c:pt idx="15">
                  <c:v>PB</c:v>
                </c:pt>
                <c:pt idx="16">
                  <c:v>CE</c:v>
                </c:pt>
                <c:pt idx="17">
                  <c:v>PI</c:v>
                </c:pt>
                <c:pt idx="18">
                  <c:v>BA</c:v>
                </c:pt>
                <c:pt idx="19">
                  <c:v>SE</c:v>
                </c:pt>
                <c:pt idx="20">
                  <c:v>AP</c:v>
                </c:pt>
                <c:pt idx="21">
                  <c:v>AM</c:v>
                </c:pt>
                <c:pt idx="22">
                  <c:v>PA</c:v>
                </c:pt>
                <c:pt idx="23">
                  <c:v>TO</c:v>
                </c:pt>
                <c:pt idx="24">
                  <c:v>RO</c:v>
                </c:pt>
                <c:pt idx="25">
                  <c:v>AC</c:v>
                </c:pt>
                <c:pt idx="26">
                  <c:v>RR</c:v>
                </c:pt>
              </c:strCache>
            </c:strRef>
          </c:cat>
          <c:val>
            <c:numRef>
              <c:f>Plan1!$B$2:$B$28</c:f>
              <c:numCache>
                <c:formatCode>#,##0.0</c:formatCode>
                <c:ptCount val="27"/>
                <c:pt idx="0">
                  <c:v>8.3000000000000007</c:v>
                </c:pt>
                <c:pt idx="1">
                  <c:v>8.3000000000000007</c:v>
                </c:pt>
                <c:pt idx="2">
                  <c:v>8.0997307375728571</c:v>
                </c:pt>
                <c:pt idx="3">
                  <c:v>8.4</c:v>
                </c:pt>
                <c:pt idx="4">
                  <c:v>8.4</c:v>
                </c:pt>
                <c:pt idx="5">
                  <c:v>8.3000000000000007</c:v>
                </c:pt>
                <c:pt idx="6">
                  <c:v>8.3000000000000007</c:v>
                </c:pt>
                <c:pt idx="7">
                  <c:v>8.5</c:v>
                </c:pt>
                <c:pt idx="8">
                  <c:v>8.3000000000000007</c:v>
                </c:pt>
                <c:pt idx="9">
                  <c:v>8.3000000000000007</c:v>
                </c:pt>
                <c:pt idx="10">
                  <c:v>8.1</c:v>
                </c:pt>
                <c:pt idx="11">
                  <c:v>8.6999999999999993</c:v>
                </c:pt>
                <c:pt idx="12">
                  <c:v>8.6</c:v>
                </c:pt>
                <c:pt idx="13">
                  <c:v>8.6</c:v>
                </c:pt>
                <c:pt idx="14">
                  <c:v>8.5</c:v>
                </c:pt>
                <c:pt idx="15">
                  <c:v>8.5</c:v>
                </c:pt>
                <c:pt idx="16">
                  <c:v>8.5</c:v>
                </c:pt>
                <c:pt idx="17">
                  <c:v>8.4</c:v>
                </c:pt>
                <c:pt idx="18">
                  <c:v>8.4</c:v>
                </c:pt>
                <c:pt idx="19">
                  <c:v>8.3000000000000007</c:v>
                </c:pt>
                <c:pt idx="20">
                  <c:v>8.9</c:v>
                </c:pt>
                <c:pt idx="21">
                  <c:v>8.8000000000000007</c:v>
                </c:pt>
                <c:pt idx="22">
                  <c:v>8.5</c:v>
                </c:pt>
                <c:pt idx="23">
                  <c:v>8.4</c:v>
                </c:pt>
                <c:pt idx="24">
                  <c:v>8.3000000000000007</c:v>
                </c:pt>
                <c:pt idx="25">
                  <c:v>8.1999999999999993</c:v>
                </c:pt>
                <c:pt idx="26">
                  <c:v>8.1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4D-46B0-B706-AE7F2BB0C4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933011264"/>
        <c:axId val="943517232"/>
      </c:barChart>
      <c:catAx>
        <c:axId val="93301126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43517232"/>
        <c:crosses val="autoZero"/>
        <c:auto val="1"/>
        <c:lblAlgn val="ctr"/>
        <c:lblOffset val="100"/>
        <c:noMultiLvlLbl val="0"/>
      </c:catAx>
      <c:valAx>
        <c:axId val="943517232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933011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60AA"/>
              </a:solidFill>
              <a:ln w="19050">
                <a:solidFill>
                  <a:srgbClr val="0060A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886-46DC-838C-8305AA47BD2C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886-46DC-838C-8305AA47BD2C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8.3000000000000007</c:v>
                </c:pt>
                <c:pt idx="1">
                  <c:v>1.6999999999999993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886-46DC-838C-8305AA47BD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ED7D31"/>
              </a:solidFill>
              <a:ln w="19050">
                <a:solidFill>
                  <a:srgbClr val="ED7D3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490-403F-BC7B-533A2A7B9CCC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490-403F-BC7B-533A2A7B9CCC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8.3000000000000007</c:v>
                </c:pt>
                <c:pt idx="1">
                  <c:v>1.6999999999999993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490-403F-BC7B-533A2A7B9C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9999"/>
              </a:solidFill>
              <a:ln w="19050">
                <a:solidFill>
                  <a:srgbClr val="009999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9E0-4496-B99E-395474E9AD7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9E0-4496-B99E-395474E9AD7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8.3000000000000007</c:v>
                </c:pt>
                <c:pt idx="1">
                  <c:v>1.6999999999999993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9E0-4496-B99E-395474E9AD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99FF"/>
              </a:solidFill>
              <a:ln w="19050">
                <a:solidFill>
                  <a:srgbClr val="0099F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0D5-486C-B581-AE5EA0AAECE3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0D5-486C-B581-AE5EA0AAECE3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8.5</c:v>
                </c:pt>
                <c:pt idx="1">
                  <c:v>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0D5-486C-B581-AE5EA0AAEC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C000"/>
              </a:solidFill>
              <a:ln w="19050">
                <a:solidFill>
                  <a:srgbClr val="FFC00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FE5-4CF0-8CB2-B05B82EC48E0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FE5-4CF0-8CB2-B05B82EC48E0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8.5</c:v>
                </c:pt>
                <c:pt idx="1">
                  <c:v>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FE5-4CF0-8CB2-B05B82EC48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9073363681102367"/>
          <c:y val="4.2059734758727811E-2"/>
          <c:w val="0.49207886318897637"/>
          <c:h val="0.9228904862756657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A163A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Plan1!$A$2:$A$12</c:f>
              <c:strCache>
                <c:ptCount val="11"/>
                <c:pt idx="0">
                  <c:v>assistência | acompanhamento | consultoria | visitas</c:v>
                </c:pt>
                <c:pt idx="1">
                  <c:v>divulgação  |  comunicação | informação</c:v>
                </c:pt>
                <c:pt idx="2">
                  <c:v>atendimento | capacitação</c:v>
                </c:pt>
                <c:pt idx="3">
                  <c:v>não sabe | não conhece</c:v>
                </c:pt>
                <c:pt idx="4">
                  <c:v>outros</c:v>
                </c:pt>
                <c:pt idx="5">
                  <c:v>ajuda | apoio | atenção</c:v>
                </c:pt>
                <c:pt idx="6">
                  <c:v>cursos (mais, gratuitos, diferenciados, mais longos, horários)</c:v>
                </c:pt>
                <c:pt idx="7">
                  <c:v>burocracia</c:v>
                </c:pt>
                <c:pt idx="8">
                  <c:v>incentivo | oportunidade | valorizar o empreendedor</c:v>
                </c:pt>
                <c:pt idx="9">
                  <c:v>acessibilidade</c:v>
                </c:pt>
                <c:pt idx="10">
                  <c:v>qualidade | agilidade | profissionalismo | comprometimento</c:v>
                </c:pt>
              </c:strCache>
            </c:strRef>
          </c:cat>
          <c:val>
            <c:numRef>
              <c:f>Plan1!$B$2:$B$12</c:f>
              <c:numCache>
                <c:formatCode>0%</c:formatCode>
                <c:ptCount val="11"/>
                <c:pt idx="0">
                  <c:v>0.12573615255244366</c:v>
                </c:pt>
                <c:pt idx="1">
                  <c:v>0.12436197037154222</c:v>
                </c:pt>
                <c:pt idx="2">
                  <c:v>0.11553378122415808</c:v>
                </c:pt>
                <c:pt idx="3">
                  <c:v>0.11492002303790257</c:v>
                </c:pt>
                <c:pt idx="4">
                  <c:v>0.10105018340330667</c:v>
                </c:pt>
                <c:pt idx="5">
                  <c:v>9.1612014710860473E-2</c:v>
                </c:pt>
                <c:pt idx="6">
                  <c:v>5.7186801161750317E-2</c:v>
                </c:pt>
                <c:pt idx="7">
                  <c:v>5.3833415059549895E-2</c:v>
                </c:pt>
                <c:pt idx="8">
                  <c:v>3.4896305337550171E-2</c:v>
                </c:pt>
                <c:pt idx="9">
                  <c:v>3.2051408431966313E-2</c:v>
                </c:pt>
                <c:pt idx="10">
                  <c:v>3.1973044810326839E-2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3E3-47B6-A853-293030B2604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-539702528"/>
        <c:axId val="-539710144"/>
      </c:barChart>
      <c:catAx>
        <c:axId val="-53970252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539710144"/>
        <c:crosses val="autoZero"/>
        <c:auto val="1"/>
        <c:lblAlgn val="ctr"/>
        <c:lblOffset val="100"/>
        <c:noMultiLvlLbl val="0"/>
      </c:catAx>
      <c:valAx>
        <c:axId val="-539710144"/>
        <c:scaling>
          <c:orientation val="minMax"/>
          <c:max val="0.2"/>
        </c:scaling>
        <c:delete val="1"/>
        <c:axPos val="t"/>
        <c:numFmt formatCode="0%" sourceLinked="1"/>
        <c:majorTickMark val="none"/>
        <c:minorTickMark val="none"/>
        <c:tickLblPos val="nextTo"/>
        <c:crossAx val="-539702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rgbClr val="A163A2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2.0817399280668699E-3"/>
                  <c:y val="-9.799382716049338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E55-4231-84D5-B39B6B7BF400}"/>
                </c:ext>
              </c:extLst>
            </c:dLbl>
            <c:dLbl>
              <c:idx val="2"/>
              <c:layout>
                <c:manualLayout>
                  <c:x val="4.1634798561337324E-2"/>
                  <c:y val="-7.349344135802468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7A2-496C-9C2C-377CA3525FDC}"/>
                </c:ext>
              </c:extLst>
            </c:dLbl>
            <c:dLbl>
              <c:idx val="3"/>
              <c:layout>
                <c:manualLayout>
                  <c:x val="3.3307838849069918E-2"/>
                  <c:y val="1.46990740740740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7A2-496C-9C2C-377CA3525FDC}"/>
                </c:ext>
              </c:extLst>
            </c:dLbl>
            <c:dLbl>
              <c:idx val="4"/>
              <c:layout>
                <c:manualLayout>
                  <c:x val="3.1226098921003052E-2"/>
                  <c:y val="7.349537037037037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7A2-496C-9C2C-377CA3525FDC}"/>
                </c:ext>
              </c:extLst>
            </c:dLbl>
            <c:dLbl>
              <c:idx val="6"/>
              <c:layout>
                <c:manualLayout>
                  <c:x val="2.08173992806687E-2"/>
                  <c:y val="-9.799382716049203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E55-4231-84D5-B39B6B7BF4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não sabe/ não lembra</c:v>
                </c:pt>
              </c:strCache>
            </c:strRef>
          </c:cat>
          <c:val>
            <c:numRef>
              <c:f>Planilha1!$B$2:$B$8</c:f>
              <c:numCache>
                <c:formatCode>0%</c:formatCode>
                <c:ptCount val="7"/>
                <c:pt idx="0">
                  <c:v>0.55000000000000004</c:v>
                </c:pt>
                <c:pt idx="1">
                  <c:v>0.16</c:v>
                </c:pt>
                <c:pt idx="2">
                  <c:v>0.06</c:v>
                </c:pt>
                <c:pt idx="3">
                  <c:v>0.06</c:v>
                </c:pt>
                <c:pt idx="4">
                  <c:v>0.06</c:v>
                </c:pt>
                <c:pt idx="5">
                  <c:v>0.05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459-4BFC-B7FB-7A2BB10B9B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5"/>
        <c:overlap val="-19"/>
        <c:axId val="943518320"/>
        <c:axId val="943510704"/>
      </c:barChart>
      <c:catAx>
        <c:axId val="94351832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43510704"/>
        <c:crosses val="autoZero"/>
        <c:auto val="1"/>
        <c:lblAlgn val="ctr"/>
        <c:lblOffset val="100"/>
        <c:noMultiLvlLbl val="0"/>
      </c:catAx>
      <c:valAx>
        <c:axId val="94351070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943518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230661636874958E-2"/>
          <c:y val="2.8856220096463846E-2"/>
          <c:w val="0.91553867672625011"/>
          <c:h val="0.9470969298231496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Coluna1</c:v>
                </c:pt>
              </c:strCache>
            </c:strRef>
          </c:tx>
          <c:spPr>
            <a:solidFill>
              <a:schemeClr val="accent1"/>
            </a:solidFill>
            <a:ln w="28575"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3.8391510578977234E-3"/>
                  <c:y val="-1.4428110048231923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EFF-487D-822D-0E8094C89A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não sabe/ não lembra</c:v>
                </c:pt>
              </c:strCache>
            </c:strRef>
          </c:cat>
          <c:val>
            <c:numRef>
              <c:f>Planilha1!$B$2:$B$8</c:f>
              <c:numCache>
                <c:formatCode>0%</c:formatCode>
                <c:ptCount val="7"/>
                <c:pt idx="0">
                  <c:v>0.53</c:v>
                </c:pt>
                <c:pt idx="1">
                  <c:v>0.17</c:v>
                </c:pt>
                <c:pt idx="2">
                  <c:v>7.0000000000000007E-2</c:v>
                </c:pt>
                <c:pt idx="3">
                  <c:v>0.06</c:v>
                </c:pt>
                <c:pt idx="4">
                  <c:v>0.05</c:v>
                </c:pt>
                <c:pt idx="5">
                  <c:v>0.05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459-4BFC-B7FB-7A2BB10B9BA0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rgbClr val="ED7D31"/>
            </a:solidFill>
            <a:ln w="38100">
              <a:solidFill>
                <a:schemeClr val="bg1"/>
              </a:solidFill>
            </a:ln>
            <a:effectLst/>
          </c:spPr>
          <c:invertIfNegative val="0"/>
          <c:dLbls>
            <c:dLbl>
              <c:idx val="1"/>
              <c:layout>
                <c:manualLayout>
                  <c:x val="0"/>
                  <c:y val="-2.645134574314896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EFF-487D-822D-0E8094C89AC2}"/>
                </c:ext>
              </c:extLst>
            </c:dLbl>
            <c:dLbl>
              <c:idx val="2"/>
              <c:layout>
                <c:manualLayout>
                  <c:x val="-3.5191811491919739E-17"/>
                  <c:y val="-1.20234250401932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EFF-487D-822D-0E8094C89A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não sabe/ não lembra</c:v>
                </c:pt>
              </c:strCache>
            </c:strRef>
          </c:cat>
          <c:val>
            <c:numRef>
              <c:f>Planilha1!$C$2:$C$8</c:f>
              <c:numCache>
                <c:formatCode>###0%</c:formatCode>
                <c:ptCount val="7"/>
                <c:pt idx="0">
                  <c:v>0.52234573275861795</c:v>
                </c:pt>
                <c:pt idx="1">
                  <c:v>0.1760827698401379</c:v>
                </c:pt>
                <c:pt idx="2">
                  <c:v>7.589032719312E-2</c:v>
                </c:pt>
                <c:pt idx="3">
                  <c:v>7.21048340719537E-2</c:v>
                </c:pt>
                <c:pt idx="4">
                  <c:v>7.1847574956904511E-2</c:v>
                </c:pt>
                <c:pt idx="5">
                  <c:v>4.4778513989646107E-2</c:v>
                </c:pt>
                <c:pt idx="6">
                  <c:v>3.6950247189625085E-2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459-4BFC-B7FB-7A2BB10B9BA0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rgbClr val="FECF8A"/>
            </a:solidFill>
            <a:ln w="63500">
              <a:solidFill>
                <a:schemeClr val="bg1"/>
              </a:solidFill>
            </a:ln>
            <a:effectLst/>
          </c:spPr>
          <c:invertIfNegative val="0"/>
          <c:dLbls>
            <c:dLbl>
              <c:idx val="0"/>
              <c:layout>
                <c:manualLayout>
                  <c:x val="-8.4461323273751325E-3"/>
                  <c:y val="1.1021345633985244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EFF-487D-822D-0E8094C89AC2}"/>
                </c:ext>
              </c:extLst>
            </c:dLbl>
            <c:dLbl>
              <c:idx val="1"/>
              <c:layout>
                <c:manualLayout>
                  <c:x val="-0.13897726829589757"/>
                  <c:y val="-7.2140550241159614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EFF-487D-822D-0E8094C89A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não sabe/ não lembra</c:v>
                </c:pt>
              </c:strCache>
            </c:strRef>
          </c:cat>
          <c:val>
            <c:numRef>
              <c:f>Planilha1!$D$2:$D$8</c:f>
              <c:numCache>
                <c:formatCode>###0%</c:formatCode>
                <c:ptCount val="7"/>
                <c:pt idx="0">
                  <c:v>0.51643710397553266</c:v>
                </c:pt>
                <c:pt idx="1">
                  <c:v>0.17463470898611189</c:v>
                </c:pt>
                <c:pt idx="2">
                  <c:v>8.8232999374897897E-2</c:v>
                </c:pt>
                <c:pt idx="3">
                  <c:v>9.6735360489277347E-2</c:v>
                </c:pt>
                <c:pt idx="4">
                  <c:v>4.4162176214115084E-2</c:v>
                </c:pt>
                <c:pt idx="5">
                  <c:v>5.2492625678582178E-2</c:v>
                </c:pt>
                <c:pt idx="6">
                  <c:v>2.7305025281498949E-2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459-4BFC-B7FB-7A2BB10B9BA0}"/>
            </c:ext>
          </c:extLst>
        </c:ser>
        <c:ser>
          <c:idx val="3"/>
          <c:order val="3"/>
          <c:tx>
            <c:strRef>
              <c:f>Planilha1!$E$1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rgbClr val="FEE794"/>
            </a:solidFill>
            <a:ln w="63500">
              <a:solidFill>
                <a:schemeClr val="bg1"/>
              </a:solidFill>
            </a:ln>
            <a:effectLst/>
          </c:spPr>
          <c:invertIfNegative val="0"/>
          <c:dLbls>
            <c:dLbl>
              <c:idx val="1"/>
              <c:layout>
                <c:manualLayout>
                  <c:x val="-0.27601863711346625"/>
                  <c:y val="4.4085382535940976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EFF-487D-822D-0E8094C89A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não sabe/ não lembra</c:v>
                </c:pt>
              </c:strCache>
            </c:strRef>
          </c:cat>
          <c:val>
            <c:numRef>
              <c:f>Planilha1!$E$2:$E$8</c:f>
              <c:numCache>
                <c:formatCode>0%</c:formatCode>
                <c:ptCount val="7"/>
                <c:pt idx="0">
                  <c:v>0.50947725458898641</c:v>
                </c:pt>
                <c:pt idx="1">
                  <c:v>0.18515562649640863</c:v>
                </c:pt>
                <c:pt idx="2">
                  <c:v>8.4796488427773348E-2</c:v>
                </c:pt>
                <c:pt idx="3">
                  <c:v>6.7338387869114127E-2</c:v>
                </c:pt>
                <c:pt idx="4">
                  <c:v>4.8084596967278528E-2</c:v>
                </c:pt>
                <c:pt idx="5">
                  <c:v>6.6540303272146842E-2</c:v>
                </c:pt>
                <c:pt idx="6">
                  <c:v>3.8607342378292102E-2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EFF-487D-822D-0E8094C89A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5"/>
        <c:overlap val="-19"/>
        <c:axId val="943515600"/>
        <c:axId val="943519952"/>
      </c:barChart>
      <c:catAx>
        <c:axId val="9435156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943519952"/>
        <c:crosses val="autoZero"/>
        <c:auto val="1"/>
        <c:lblAlgn val="ctr"/>
        <c:lblOffset val="100"/>
        <c:noMultiLvlLbl val="0"/>
      </c:catAx>
      <c:valAx>
        <c:axId val="94351995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9435156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2662051366673759"/>
          <c:y val="1.4362676357943237E-2"/>
          <c:w val="0.5289624700057961"/>
          <c:h val="0.9803662676611594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A163A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97" b="0" i="1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pronto-socorro</c:v>
                </c:pt>
                <c:pt idx="1">
                  <c:v>escola</c:v>
                </c:pt>
                <c:pt idx="2">
                  <c:v>banco</c:v>
                </c:pt>
                <c:pt idx="3">
                  <c:v>escritório de contabilidade</c:v>
                </c:pt>
                <c:pt idx="4">
                  <c:v>sindicato</c:v>
                </c:pt>
                <c:pt idx="5">
                  <c:v>repartição pública</c:v>
                </c:pt>
              </c:strCache>
            </c:strRef>
          </c:cat>
          <c:val>
            <c:numRef>
              <c:f>Plan1!$B$2:$B$7</c:f>
              <c:numCache>
                <c:formatCode>0.00</c:formatCode>
                <c:ptCount val="6"/>
                <c:pt idx="0">
                  <c:v>8.8951288995138764</c:v>
                </c:pt>
                <c:pt idx="1">
                  <c:v>8.6600627988755718</c:v>
                </c:pt>
                <c:pt idx="2">
                  <c:v>8.5211220382331145</c:v>
                </c:pt>
                <c:pt idx="3">
                  <c:v>8.5308665727883746</c:v>
                </c:pt>
                <c:pt idx="4">
                  <c:v>8.3432098264601304</c:v>
                </c:pt>
                <c:pt idx="5">
                  <c:v>7.5350181475326981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A7-4B0B-A4F0-E9B8D87D08A8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97" b="0" i="1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pronto-socorro</c:v>
                </c:pt>
                <c:pt idx="1">
                  <c:v>escola</c:v>
                </c:pt>
                <c:pt idx="2">
                  <c:v>banco</c:v>
                </c:pt>
                <c:pt idx="3">
                  <c:v>escritório de contabilidade</c:v>
                </c:pt>
                <c:pt idx="4">
                  <c:v>sindicato</c:v>
                </c:pt>
                <c:pt idx="5">
                  <c:v>repartição pública</c:v>
                </c:pt>
              </c:strCache>
            </c:strRef>
          </c:cat>
          <c:val>
            <c:numRef>
              <c:f>Plan1!$C$2:$C$7</c:f>
              <c:numCache>
                <c:formatCode>0.00</c:formatCode>
                <c:ptCount val="6"/>
                <c:pt idx="0">
                  <c:v>8.83</c:v>
                </c:pt>
                <c:pt idx="1">
                  <c:v>8.65</c:v>
                </c:pt>
                <c:pt idx="2">
                  <c:v>7.82</c:v>
                </c:pt>
                <c:pt idx="3">
                  <c:v>8.36</c:v>
                </c:pt>
                <c:pt idx="4">
                  <c:v>8.0299999999999994</c:v>
                </c:pt>
                <c:pt idx="5">
                  <c:v>7.67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CA7-4B0B-A4F0-E9B8D87D08A8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rgbClr val="FECF8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97" b="0" i="1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pronto-socorro</c:v>
                </c:pt>
                <c:pt idx="1">
                  <c:v>escola</c:v>
                </c:pt>
                <c:pt idx="2">
                  <c:v>banco</c:v>
                </c:pt>
                <c:pt idx="3">
                  <c:v>escritório de contabilidade</c:v>
                </c:pt>
                <c:pt idx="4">
                  <c:v>sindicato</c:v>
                </c:pt>
                <c:pt idx="5">
                  <c:v>repartição pública</c:v>
                </c:pt>
              </c:strCache>
            </c:strRef>
          </c:cat>
          <c:val>
            <c:numRef>
              <c:f>Plan1!$D$2:$D$7</c:f>
              <c:numCache>
                <c:formatCode>0.00</c:formatCode>
                <c:ptCount val="6"/>
                <c:pt idx="0">
                  <c:v>8.56</c:v>
                </c:pt>
                <c:pt idx="1">
                  <c:v>8.5399999999999991</c:v>
                </c:pt>
                <c:pt idx="2">
                  <c:v>7.81</c:v>
                </c:pt>
                <c:pt idx="3">
                  <c:v>8.23</c:v>
                </c:pt>
                <c:pt idx="4">
                  <c:v>7.81</c:v>
                </c:pt>
                <c:pt idx="5">
                  <c:v>7.09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CA7-4B0B-A4F0-E9B8D87D08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36"/>
        <c:overlap val="-36"/>
        <c:axId val="631245024"/>
        <c:axId val="631253728"/>
      </c:barChart>
      <c:catAx>
        <c:axId val="6312450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1253728"/>
        <c:crosses val="autoZero"/>
        <c:auto val="1"/>
        <c:lblAlgn val="ctr"/>
        <c:lblOffset val="100"/>
        <c:noMultiLvlLbl val="0"/>
      </c:catAx>
      <c:valAx>
        <c:axId val="631253728"/>
        <c:scaling>
          <c:orientation val="minMax"/>
          <c:max val="11"/>
          <c:min val="4"/>
        </c:scaling>
        <c:delete val="1"/>
        <c:axPos val="t"/>
        <c:numFmt formatCode="0.00" sourceLinked="1"/>
        <c:majorTickMark val="out"/>
        <c:minorTickMark val="none"/>
        <c:tickLblPos val="nextTo"/>
        <c:crossAx val="6312450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n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D93-4C72-A53A-F7236FF2CF7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D93-4C72-A53A-F7236FF2CF7F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0.32</c:v>
                </c:pt>
                <c:pt idx="1">
                  <c:v>0.67999999999999994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D93-4C72-A53A-F7236FF2CF7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1D93-4C72-A53A-F7236FF2CF7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1D93-4C72-A53A-F7236FF2CF7F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0.51</c:v>
                </c:pt>
                <c:pt idx="1">
                  <c:v>0.49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1D93-4C72-A53A-F7236FF2CF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2662051366673759"/>
          <c:y val="1.4362676357943237E-2"/>
          <c:w val="0.5289624700057961"/>
          <c:h val="0.9803662676611594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rgbClr val="69B76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97" b="1" i="1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pronto-socorro</c:v>
                </c:pt>
                <c:pt idx="1">
                  <c:v>escola</c:v>
                </c:pt>
                <c:pt idx="2">
                  <c:v>banco</c:v>
                </c:pt>
                <c:pt idx="3">
                  <c:v>escritório de contabilidade</c:v>
                </c:pt>
                <c:pt idx="4">
                  <c:v>sindicato</c:v>
                </c:pt>
                <c:pt idx="5">
                  <c:v>repartição pública</c:v>
                </c:pt>
              </c:strCache>
            </c:strRef>
          </c:cat>
          <c:val>
            <c:numRef>
              <c:f>Plan1!$B$2:$B$7</c:f>
              <c:numCache>
                <c:formatCode>#,##0.00</c:formatCode>
                <c:ptCount val="6"/>
                <c:pt idx="0">
                  <c:v>8.9416263935145661</c:v>
                </c:pt>
                <c:pt idx="1">
                  <c:v>8.6820850629028428</c:v>
                </c:pt>
                <c:pt idx="2">
                  <c:v>8.4</c:v>
                </c:pt>
                <c:pt idx="3">
                  <c:v>8.3527286337815276</c:v>
                </c:pt>
                <c:pt idx="4">
                  <c:v>7.5616219749965081</c:v>
                </c:pt>
                <c:pt idx="5">
                  <c:v>7.55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A7-4B0B-A4F0-E9B8D87D08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36"/>
        <c:overlap val="-36"/>
        <c:axId val="631255360"/>
        <c:axId val="631231968"/>
      </c:barChart>
      <c:catAx>
        <c:axId val="631255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631231968"/>
        <c:crosses val="autoZero"/>
        <c:auto val="1"/>
        <c:lblAlgn val="ctr"/>
        <c:lblOffset val="100"/>
        <c:noMultiLvlLbl val="0"/>
      </c:catAx>
      <c:valAx>
        <c:axId val="631231968"/>
        <c:scaling>
          <c:orientation val="minMax"/>
          <c:max val="11"/>
          <c:min val="4"/>
        </c:scaling>
        <c:delete val="1"/>
        <c:axPos val="t"/>
        <c:numFmt formatCode="#,##0.00" sourceLinked="1"/>
        <c:majorTickMark val="out"/>
        <c:minorTickMark val="none"/>
        <c:tickLblPos val="nextTo"/>
        <c:crossAx val="631255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Planilha1!$A$2:$A$9</c:f>
              <c:strCache>
                <c:ptCount val="8"/>
                <c:pt idx="0">
                  <c:v>contribuição do Sebrae para o Brasil é importante</c:v>
                </c:pt>
                <c:pt idx="1">
                  <c:v>Sebrae é uma instituição ética</c:v>
                </c:pt>
                <c:pt idx="2">
                  <c:v>Sebrae transmite credibilidade</c:v>
                </c:pt>
                <c:pt idx="3">
                  <c:v>Sebrae é uma instituição social e ambientalmente responsável</c:v>
                </c:pt>
                <c:pt idx="4">
                  <c:v>Sebrae é uma empresa de consultoria</c:v>
                </c:pt>
                <c:pt idx="5">
                  <c:v>Sebrae é uma organização transparente</c:v>
                </c:pt>
                <c:pt idx="6">
                  <c:v>produtos e serviços são bem divulgados</c:v>
                </c:pt>
                <c:pt idx="7">
                  <c:v>Sebrae é um órgão do governo</c:v>
                </c:pt>
              </c:strCache>
            </c:strRef>
          </c:cat>
          <c:val>
            <c:numRef>
              <c:f>Planilha1!$B$2:$B$9</c:f>
              <c:numCache>
                <c:formatCode>0%</c:formatCode>
                <c:ptCount val="8"/>
                <c:pt idx="0">
                  <c:v>0.97</c:v>
                </c:pt>
                <c:pt idx="1">
                  <c:v>0.96</c:v>
                </c:pt>
                <c:pt idx="2">
                  <c:v>0.95</c:v>
                </c:pt>
                <c:pt idx="3">
                  <c:v>0.93</c:v>
                </c:pt>
                <c:pt idx="4">
                  <c:v>0.93</c:v>
                </c:pt>
                <c:pt idx="5">
                  <c:v>0.89</c:v>
                </c:pt>
                <c:pt idx="6">
                  <c:v>0.78</c:v>
                </c:pt>
                <c:pt idx="7">
                  <c:v>0.76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34C-4E47-A63E-7249D119FC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810761744"/>
        <c:axId val="810762072"/>
      </c:barChart>
      <c:catAx>
        <c:axId val="8107617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10762072"/>
        <c:crosses val="autoZero"/>
        <c:auto val="1"/>
        <c:lblAlgn val="ctr"/>
        <c:lblOffset val="100"/>
        <c:noMultiLvlLbl val="0"/>
      </c:catAx>
      <c:valAx>
        <c:axId val="810762072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8107617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00B050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AB7-4E91-9DAE-3379F55A2298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AB7-4E91-9DAE-3379F55A229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6DF-41E6-AE9A-7EA9F7ACD631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6DF-41E6-AE9A-7EA9F7ACD631}"/>
              </c:ext>
            </c:extLst>
          </c:dPt>
          <c:cat>
            <c:strRef>
              <c:f>Plan1!$A$2:$A$5</c:f>
              <c:strCache>
                <c:ptCount val="4"/>
                <c:pt idx="0">
                  <c:v>sim</c:v>
                </c:pt>
                <c:pt idx="1">
                  <c:v>não</c:v>
                </c:pt>
                <c:pt idx="2">
                  <c:v>não sabe</c:v>
                </c:pt>
                <c:pt idx="3">
                  <c:v>sem resposta</c:v>
                </c:pt>
              </c:strCache>
            </c:strRef>
          </c:cat>
          <c:val>
            <c:numRef>
              <c:f>Plan1!$B$2:$B$5</c:f>
              <c:numCache>
                <c:formatCode>0%</c:formatCode>
                <c:ptCount val="4"/>
                <c:pt idx="0">
                  <c:v>0.70923669650749799</c:v>
                </c:pt>
                <c:pt idx="1">
                  <c:v>0.21290921907636512</c:v>
                </c:pt>
                <c:pt idx="2">
                  <c:v>7.5465983410419296E-2</c:v>
                </c:pt>
                <c:pt idx="3">
                  <c:v>2.3881010057340453E-3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AB7-4E91-9DAE-3379F55A22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-527664352"/>
        <c:axId val="-527665984"/>
      </c:barChart>
      <c:catAx>
        <c:axId val="-5276643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-527665984"/>
        <c:crosses val="autoZero"/>
        <c:auto val="1"/>
        <c:lblAlgn val="ctr"/>
        <c:lblOffset val="100"/>
        <c:noMultiLvlLbl val="0"/>
      </c:catAx>
      <c:valAx>
        <c:axId val="-52766598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-527664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9073363681102367"/>
          <c:y val="4.2059734758727811E-2"/>
          <c:w val="0.30359027420092466"/>
          <c:h val="0.9228904862756657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A163A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Plan1!$A$2:$A$11</c:f>
              <c:strCache>
                <c:ptCount val="10"/>
                <c:pt idx="0">
                  <c:v>curso | treinamentos (sem especificar)</c:v>
                </c:pt>
                <c:pt idx="1">
                  <c:v>consultoria | |assessoria (sem especificar)</c:v>
                </c:pt>
                <c:pt idx="2">
                  <c:v>ajuda (empresas | empreendedores | desenvolvimento)</c:v>
                </c:pt>
                <c:pt idx="3">
                  <c:v>palestras</c:v>
                </c:pt>
                <c:pt idx="4">
                  <c:v>material didático (livro, cartilha, CD etc.)</c:v>
                </c:pt>
                <c:pt idx="5">
                  <c:v>visitas técnicas | acompanhameto | consultoria presencial</c:v>
                </c:pt>
                <c:pt idx="6">
                  <c:v>feiras</c:v>
                </c:pt>
                <c:pt idx="7">
                  <c:v>empréstimo | crédito | financiamento</c:v>
                </c:pt>
                <c:pt idx="8">
                  <c:v>atendimento (balcão) | ao cliente (online)</c:v>
                </c:pt>
                <c:pt idx="9">
                  <c:v>outros</c:v>
                </c:pt>
              </c:strCache>
            </c:strRef>
          </c:cat>
          <c:val>
            <c:numRef>
              <c:f>Plan1!$B$2:$B$11</c:f>
              <c:numCache>
                <c:formatCode>0%</c:formatCode>
                <c:ptCount val="10"/>
                <c:pt idx="0">
                  <c:v>0.40215761027916552</c:v>
                </c:pt>
                <c:pt idx="1">
                  <c:v>0.19821687568701177</c:v>
                </c:pt>
                <c:pt idx="2">
                  <c:v>6.4354626399927312E-2</c:v>
                </c:pt>
                <c:pt idx="3">
                  <c:v>5.7826943286588571E-2</c:v>
                </c:pt>
                <c:pt idx="4">
                  <c:v>9.3350322050087114E-3</c:v>
                </c:pt>
                <c:pt idx="5">
                  <c:v>9.2429396549369141E-3</c:v>
                </c:pt>
                <c:pt idx="6">
                  <c:v>8.4657612993100321E-3</c:v>
                </c:pt>
                <c:pt idx="7">
                  <c:v>7.5096740774724079E-3</c:v>
                </c:pt>
                <c:pt idx="8">
                  <c:v>6.9510734670064763E-3</c:v>
                </c:pt>
                <c:pt idx="9">
                  <c:v>4.7133934036798247E-2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3E3-47B6-A853-293030B2604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-539702528"/>
        <c:axId val="-539710144"/>
      </c:barChart>
      <c:catAx>
        <c:axId val="-53970252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0"/>
          <a:lstStyle/>
          <a:p>
            <a:pPr algn="just"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539710144"/>
        <c:crosses val="autoZero"/>
        <c:auto val="1"/>
        <c:lblAlgn val="ctr"/>
        <c:lblOffset val="100"/>
        <c:noMultiLvlLbl val="0"/>
      </c:catAx>
      <c:valAx>
        <c:axId val="-539710144"/>
        <c:scaling>
          <c:orientation val="minMax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-539702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 algn="just">
        <a:defRPr/>
      </a:pPr>
      <a:endParaRPr lang="pt-B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Colunas1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P20</c:v>
                </c:pt>
                <c:pt idx="1">
                  <c:v>P21</c:v>
                </c:pt>
                <c:pt idx="2">
                  <c:v>P22</c:v>
                </c:pt>
                <c:pt idx="3">
                  <c:v>P23</c:v>
                </c:pt>
                <c:pt idx="4">
                  <c:v>P24</c:v>
                </c:pt>
                <c:pt idx="5">
                  <c:v>P25</c:v>
                </c:pt>
              </c:strCache>
            </c:strRef>
          </c:cat>
          <c:val>
            <c:numRef>
              <c:f>Plan1!$B$2:$B$7</c:f>
              <c:numCache>
                <c:formatCode>#,##0.00</c:formatCode>
                <c:ptCount val="6"/>
                <c:pt idx="0">
                  <c:v>8.9197235376786477</c:v>
                </c:pt>
                <c:pt idx="1">
                  <c:v>8.5393372550428932</c:v>
                </c:pt>
                <c:pt idx="2">
                  <c:v>8.0360284680893308</c:v>
                </c:pt>
                <c:pt idx="3">
                  <c:v>8.2427358257585563</c:v>
                </c:pt>
                <c:pt idx="4">
                  <c:v>8.8105579138951136</c:v>
                </c:pt>
                <c:pt idx="5">
                  <c:v>7.9744087188688431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271-46F9-B69E-BE6D2BAEDE40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Colunas2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P20</c:v>
                </c:pt>
                <c:pt idx="1">
                  <c:v>P21</c:v>
                </c:pt>
                <c:pt idx="2">
                  <c:v>P22</c:v>
                </c:pt>
                <c:pt idx="3">
                  <c:v>P23</c:v>
                </c:pt>
                <c:pt idx="4">
                  <c:v>P24</c:v>
                </c:pt>
                <c:pt idx="5">
                  <c:v>P25</c:v>
                </c:pt>
              </c:strCache>
            </c:strRef>
          </c:cat>
          <c:val>
            <c:numRef>
              <c:f>Plan1!$C$2:$C$7</c:f>
              <c:numCache>
                <c:formatCode>General</c:formatCode>
                <c:ptCount val="6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271-46F9-B69E-BE6D2BAEDE40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Colunas3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P20</c:v>
                </c:pt>
                <c:pt idx="1">
                  <c:v>P21</c:v>
                </c:pt>
                <c:pt idx="2">
                  <c:v>P22</c:v>
                </c:pt>
                <c:pt idx="3">
                  <c:v>P23</c:v>
                </c:pt>
                <c:pt idx="4">
                  <c:v>P24</c:v>
                </c:pt>
                <c:pt idx="5">
                  <c:v>P25</c:v>
                </c:pt>
              </c:strCache>
            </c:strRef>
          </c:cat>
          <c:val>
            <c:numRef>
              <c:f>Plan1!$D$2:$D$7</c:f>
              <c:numCache>
                <c:formatCode>General</c:formatCode>
                <c:ptCount val="6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271-46F9-B69E-BE6D2BAEDE40}"/>
            </c:ext>
          </c:extLst>
        </c:ser>
        <c:ser>
          <c:idx val="3"/>
          <c:order val="3"/>
          <c:tx>
            <c:strRef>
              <c:f>Plan1!$E$1</c:f>
              <c:strCache>
                <c:ptCount val="1"/>
                <c:pt idx="0">
                  <c:v>Colunas4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P20</c:v>
                </c:pt>
                <c:pt idx="1">
                  <c:v>P21</c:v>
                </c:pt>
                <c:pt idx="2">
                  <c:v>P22</c:v>
                </c:pt>
                <c:pt idx="3">
                  <c:v>P23</c:v>
                </c:pt>
                <c:pt idx="4">
                  <c:v>P24</c:v>
                </c:pt>
                <c:pt idx="5">
                  <c:v>P25</c:v>
                </c:pt>
              </c:strCache>
            </c:strRef>
          </c:cat>
          <c:val>
            <c:numRef>
              <c:f>Plan1!$E$2:$E$7</c:f>
              <c:numCache>
                <c:formatCode>General</c:formatCode>
                <c:ptCount val="6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271-46F9-B69E-BE6D2BAEDE40}"/>
            </c:ext>
          </c:extLst>
        </c:ser>
        <c:ser>
          <c:idx val="4"/>
          <c:order val="4"/>
          <c:tx>
            <c:strRef>
              <c:f>Plan1!$F$1</c:f>
              <c:strCache>
                <c:ptCount val="1"/>
                <c:pt idx="0">
                  <c:v>Colunas5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P20</c:v>
                </c:pt>
                <c:pt idx="1">
                  <c:v>P21</c:v>
                </c:pt>
                <c:pt idx="2">
                  <c:v>P22</c:v>
                </c:pt>
                <c:pt idx="3">
                  <c:v>P23</c:v>
                </c:pt>
                <c:pt idx="4">
                  <c:v>P24</c:v>
                </c:pt>
                <c:pt idx="5">
                  <c:v>P25</c:v>
                </c:pt>
              </c:strCache>
            </c:strRef>
          </c:cat>
          <c:val>
            <c:numRef>
              <c:f>Plan1!$F$2:$F$7</c:f>
              <c:numCache>
                <c:formatCode>General</c:formatCode>
                <c:ptCount val="6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271-46F9-B69E-BE6D2BAEDE40}"/>
            </c:ext>
          </c:extLst>
        </c:ser>
        <c:ser>
          <c:idx val="5"/>
          <c:order val="5"/>
          <c:tx>
            <c:strRef>
              <c:f>Plan1!$G$1</c:f>
              <c:strCache>
                <c:ptCount val="1"/>
                <c:pt idx="0">
                  <c:v>Colunas6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P20</c:v>
                </c:pt>
                <c:pt idx="1">
                  <c:v>P21</c:v>
                </c:pt>
                <c:pt idx="2">
                  <c:v>P22</c:v>
                </c:pt>
                <c:pt idx="3">
                  <c:v>P23</c:v>
                </c:pt>
                <c:pt idx="4">
                  <c:v>P24</c:v>
                </c:pt>
                <c:pt idx="5">
                  <c:v>P25</c:v>
                </c:pt>
              </c:strCache>
            </c:strRef>
          </c:cat>
          <c:val>
            <c:numRef>
              <c:f>Plan1!$G$2:$G$7</c:f>
              <c:numCache>
                <c:formatCode>General</c:formatCode>
                <c:ptCount val="6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271-46F9-B69E-BE6D2BAEDE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73590336"/>
        <c:axId val="-73579456"/>
      </c:lineChart>
      <c:catAx>
        <c:axId val="-73590336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-73579456"/>
        <c:crosses val="autoZero"/>
        <c:auto val="1"/>
        <c:lblAlgn val="ctr"/>
        <c:lblOffset val="100"/>
        <c:noMultiLvlLbl val="0"/>
      </c:catAx>
      <c:valAx>
        <c:axId val="-73579456"/>
        <c:scaling>
          <c:orientation val="minMax"/>
        </c:scaling>
        <c:delete val="1"/>
        <c:axPos val="l"/>
        <c:numFmt formatCode="#,##0.00" sourceLinked="1"/>
        <c:majorTickMark val="out"/>
        <c:minorTickMark val="none"/>
        <c:tickLblPos val="nextTo"/>
        <c:crossAx val="-73590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  <c:userShapes r:id="rId4"/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2014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P20</c:v>
                </c:pt>
                <c:pt idx="1">
                  <c:v>P21</c:v>
                </c:pt>
                <c:pt idx="2">
                  <c:v>P22</c:v>
                </c:pt>
                <c:pt idx="3">
                  <c:v>P23</c:v>
                </c:pt>
                <c:pt idx="4">
                  <c:v>P24</c:v>
                </c:pt>
                <c:pt idx="5">
                  <c:v>P25</c:v>
                </c:pt>
              </c:strCache>
            </c:strRef>
          </c:cat>
          <c:val>
            <c:numRef>
              <c:f>Plan1!$B$2:$B$7</c:f>
              <c:numCache>
                <c:formatCode>#,##0.00</c:formatCode>
                <c:ptCount val="6"/>
                <c:pt idx="0" formatCode="General">
                  <c:v>8.2799999999999994</c:v>
                </c:pt>
                <c:pt idx="1">
                  <c:v>8.2799999999999994</c:v>
                </c:pt>
                <c:pt idx="2">
                  <c:v>7.26</c:v>
                </c:pt>
                <c:pt idx="3">
                  <c:v>7.76</c:v>
                </c:pt>
                <c:pt idx="4">
                  <c:v>8.57</c:v>
                </c:pt>
                <c:pt idx="5">
                  <c:v>7.28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271-46F9-B69E-BE6D2BAEDE40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2015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P20</c:v>
                </c:pt>
                <c:pt idx="1">
                  <c:v>P21</c:v>
                </c:pt>
                <c:pt idx="2">
                  <c:v>P22</c:v>
                </c:pt>
                <c:pt idx="3">
                  <c:v>P23</c:v>
                </c:pt>
                <c:pt idx="4">
                  <c:v>P24</c:v>
                </c:pt>
                <c:pt idx="5">
                  <c:v>P25</c:v>
                </c:pt>
              </c:strCache>
            </c:strRef>
          </c:cat>
          <c:val>
            <c:numRef>
              <c:f>Plan1!$C$2:$C$7</c:f>
              <c:numCache>
                <c:formatCode>General</c:formatCode>
                <c:ptCount val="6"/>
                <c:pt idx="0" formatCode="#,##0.00">
                  <c:v>8.5299999999999994</c:v>
                </c:pt>
                <c:pt idx="1">
                  <c:v>8.15</c:v>
                </c:pt>
                <c:pt idx="2">
                  <c:v>7.37</c:v>
                </c:pt>
                <c:pt idx="3">
                  <c:v>7.75</c:v>
                </c:pt>
                <c:pt idx="4">
                  <c:v>8.5</c:v>
                </c:pt>
                <c:pt idx="5">
                  <c:v>7.3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271-46F9-B69E-BE6D2BAEDE40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2016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P20</c:v>
                </c:pt>
                <c:pt idx="1">
                  <c:v>P21</c:v>
                </c:pt>
                <c:pt idx="2">
                  <c:v>P22</c:v>
                </c:pt>
                <c:pt idx="3">
                  <c:v>P23</c:v>
                </c:pt>
                <c:pt idx="4">
                  <c:v>P24</c:v>
                </c:pt>
                <c:pt idx="5">
                  <c:v>P25</c:v>
                </c:pt>
              </c:strCache>
            </c:strRef>
          </c:cat>
          <c:val>
            <c:numRef>
              <c:f>Plan1!$D$2:$D$7</c:f>
              <c:numCache>
                <c:formatCode>General</c:formatCode>
                <c:ptCount val="6"/>
                <c:pt idx="0" formatCode="#,##0.00">
                  <c:v>8.8000000000000007</c:v>
                </c:pt>
                <c:pt idx="1">
                  <c:v>8.52</c:v>
                </c:pt>
                <c:pt idx="2">
                  <c:v>7.82</c:v>
                </c:pt>
                <c:pt idx="3">
                  <c:v>8.19</c:v>
                </c:pt>
                <c:pt idx="4">
                  <c:v>8.82</c:v>
                </c:pt>
                <c:pt idx="5">
                  <c:v>7.72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271-46F9-B69E-BE6D2BAEDE40}"/>
            </c:ext>
          </c:extLst>
        </c:ser>
        <c:ser>
          <c:idx val="3"/>
          <c:order val="3"/>
          <c:tx>
            <c:strRef>
              <c:f>Plan1!$E$1</c:f>
              <c:strCache>
                <c:ptCount val="1"/>
                <c:pt idx="0">
                  <c:v>2017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P20</c:v>
                </c:pt>
                <c:pt idx="1">
                  <c:v>P21</c:v>
                </c:pt>
                <c:pt idx="2">
                  <c:v>P22</c:v>
                </c:pt>
                <c:pt idx="3">
                  <c:v>P23</c:v>
                </c:pt>
                <c:pt idx="4">
                  <c:v>P24</c:v>
                </c:pt>
                <c:pt idx="5">
                  <c:v>P25</c:v>
                </c:pt>
              </c:strCache>
            </c:strRef>
          </c:cat>
          <c:val>
            <c:numRef>
              <c:f>Plan1!$E$2:$E$7</c:f>
              <c:numCache>
                <c:formatCode>General</c:formatCode>
                <c:ptCount val="6"/>
                <c:pt idx="0" formatCode="#,##0.00">
                  <c:v>8.89</c:v>
                </c:pt>
                <c:pt idx="1">
                  <c:v>8.6</c:v>
                </c:pt>
                <c:pt idx="2">
                  <c:v>7.86</c:v>
                </c:pt>
                <c:pt idx="3">
                  <c:v>8.2100000000000009</c:v>
                </c:pt>
                <c:pt idx="4">
                  <c:v>8.8699999999999992</c:v>
                </c:pt>
                <c:pt idx="5">
                  <c:v>7.8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271-46F9-B69E-BE6D2BAEDE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582300896"/>
        <c:axId val="-582296544"/>
      </c:lineChart>
      <c:catAx>
        <c:axId val="-5823008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582296544"/>
        <c:crosses val="autoZero"/>
        <c:auto val="1"/>
        <c:lblAlgn val="ctr"/>
        <c:lblOffset val="100"/>
        <c:noMultiLvlLbl val="0"/>
      </c:catAx>
      <c:valAx>
        <c:axId val="-582296544"/>
        <c:scaling>
          <c:orientation val="minMax"/>
          <c:min val="7"/>
        </c:scaling>
        <c:delete val="1"/>
        <c:axPos val="l"/>
        <c:numFmt formatCode="General" sourceLinked="1"/>
        <c:majorTickMark val="out"/>
        <c:minorTickMark val="none"/>
        <c:tickLblPos val="nextTo"/>
        <c:crossAx val="-58230089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0.78</c:v>
                </c:pt>
                <c:pt idx="1">
                  <c:v>0.71</c:v>
                </c:pt>
                <c:pt idx="2">
                  <c:v>0.64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96-494E-AD58-915A8DFD6A44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0.10110225575768796</c:v>
                </c:pt>
                <c:pt idx="1">
                  <c:v>0.13</c:v>
                </c:pt>
                <c:pt idx="2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96-494E-AD58-915A8DFD6A44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0.11</c:v>
                </c:pt>
                <c:pt idx="1">
                  <c:v>0.16</c:v>
                </c:pt>
                <c:pt idx="2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996-494E-AD58-915A8DFD6A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963536016"/>
        <c:axId val="963537104"/>
      </c:barChart>
      <c:catAx>
        <c:axId val="9635360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63537104"/>
        <c:crosses val="autoZero"/>
        <c:auto val="1"/>
        <c:lblAlgn val="ctr"/>
        <c:lblOffset val="100"/>
        <c:noMultiLvlLbl val="0"/>
      </c:catAx>
      <c:valAx>
        <c:axId val="96353710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635360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0.64</c:v>
                </c:pt>
                <c:pt idx="1">
                  <c:v>0.55000000000000004</c:v>
                </c:pt>
                <c:pt idx="2">
                  <c:v>0.49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767-4576-BDB4-9578DA167BB6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conc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0.22</c:v>
                </c:pt>
                <c:pt idx="1">
                  <c:v>0.27</c:v>
                </c:pt>
                <c:pt idx="2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767-4576-BDB4-9578DA167BB6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 sabe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0.13</c:v>
                </c:pt>
                <c:pt idx="1">
                  <c:v>0.18</c:v>
                </c:pt>
                <c:pt idx="2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767-4576-BDB4-9578DA167B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930736528"/>
        <c:axId val="930733808"/>
      </c:barChart>
      <c:catAx>
        <c:axId val="9307365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30733808"/>
        <c:crosses val="autoZero"/>
        <c:auto val="1"/>
        <c:lblAlgn val="ctr"/>
        <c:lblOffset val="100"/>
        <c:noMultiLvlLbl val="0"/>
      </c:catAx>
      <c:valAx>
        <c:axId val="93073380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30736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concorda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0.73</c:v>
                </c:pt>
                <c:pt idx="1">
                  <c:v>0.7</c:v>
                </c:pt>
                <c:pt idx="2">
                  <c:v>0.64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50-4228-BA74-0D9C570DA913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com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0.14000000000000001</c:v>
                </c:pt>
                <c:pt idx="1">
                  <c:v>0.14000000000000001</c:v>
                </c:pt>
                <c:pt idx="2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050-4228-BA74-0D9C570DA913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 sabe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0.14000000000000001</c:v>
                </c:pt>
                <c:pt idx="1">
                  <c:v>0.16</c:v>
                </c:pt>
                <c:pt idx="2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050-4228-BA74-0D9C570DA9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930731632"/>
        <c:axId val="930735440"/>
      </c:barChart>
      <c:catAx>
        <c:axId val="9307316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30735440"/>
        <c:crosses val="autoZero"/>
        <c:auto val="1"/>
        <c:lblAlgn val="ctr"/>
        <c:lblOffset val="100"/>
        <c:noMultiLvlLbl val="0"/>
      </c:catAx>
      <c:valAx>
        <c:axId val="93073544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30731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0.65326606680654009</c:v>
                </c:pt>
                <c:pt idx="1">
                  <c:v>0.57999999999999996</c:v>
                </c:pt>
                <c:pt idx="2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FC2-4DB9-89BF-0A23915938EE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conc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0.14000000000000001</c:v>
                </c:pt>
                <c:pt idx="1">
                  <c:v>0.16</c:v>
                </c:pt>
                <c:pt idx="2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FC2-4DB9-89BF-0A23915938EE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0.21</c:v>
                </c:pt>
                <c:pt idx="1">
                  <c:v>0.27</c:v>
                </c:pt>
                <c:pt idx="2">
                  <c:v>0.32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FC2-4DB9-89BF-0A23915938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930730000"/>
        <c:axId val="930734896"/>
      </c:barChart>
      <c:catAx>
        <c:axId val="93073000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30734896"/>
        <c:crosses val="autoZero"/>
        <c:auto val="1"/>
        <c:lblAlgn val="ctr"/>
        <c:lblOffset val="100"/>
        <c:noMultiLvlLbl val="0"/>
      </c:catAx>
      <c:valAx>
        <c:axId val="9307348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307300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8D-4E50-AC36-7DA037C150CE}"/>
              </c:ext>
            </c:extLst>
          </c:dPt>
          <c:dPt>
            <c:idx val="1"/>
            <c:invertIfNegative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8D-4E50-AC36-7DA037C150CE}"/>
              </c:ext>
            </c:extLst>
          </c:dPt>
          <c:cat>
            <c:strRef>
              <c:f>Plan1!$A$2:$A$6</c:f>
              <c:strCache>
                <c:ptCount val="5"/>
                <c:pt idx="0">
                  <c:v>Sebrae</c:v>
                </c:pt>
                <c:pt idx="1">
                  <c:v>não sabe / não lembra</c:v>
                </c:pt>
                <c:pt idx="2">
                  <c:v>outros inferiores a 1%</c:v>
                </c:pt>
                <c:pt idx="3">
                  <c:v>SENAI</c:v>
                </c:pt>
                <c:pt idx="4">
                  <c:v>SENAC</c:v>
                </c:pt>
              </c:strCache>
            </c:strRef>
          </c:cat>
          <c:val>
            <c:numRef>
              <c:f>Plan1!$B$2:$B$6</c:f>
              <c:numCache>
                <c:formatCode>0%</c:formatCode>
                <c:ptCount val="5"/>
                <c:pt idx="0">
                  <c:v>0.48</c:v>
                </c:pt>
                <c:pt idx="1">
                  <c:v>0.36</c:v>
                </c:pt>
                <c:pt idx="2">
                  <c:v>0.12</c:v>
                </c:pt>
                <c:pt idx="3">
                  <c:v>2.3893537255626221E-2</c:v>
                </c:pt>
                <c:pt idx="4">
                  <c:v>1.2354167627297257E-2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A8D-4E50-AC36-7DA037C150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9709072"/>
        <c:axId val="719708528"/>
      </c:barChart>
      <c:valAx>
        <c:axId val="719708528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719709072"/>
        <c:crosses val="autoZero"/>
        <c:crossBetween val="between"/>
      </c:valAx>
      <c:catAx>
        <c:axId val="7197090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71970852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0.76</c:v>
                </c:pt>
                <c:pt idx="1">
                  <c:v>0.7</c:v>
                </c:pt>
                <c:pt idx="2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97-49CD-B480-D1C40C7934E9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conc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7.0000000000000007E-2</c:v>
                </c:pt>
                <c:pt idx="1">
                  <c:v>0.09</c:v>
                </c:pt>
                <c:pt idx="2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97-49CD-B480-D1C40C7934E9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 sabe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0.17</c:v>
                </c:pt>
                <c:pt idx="1">
                  <c:v>0.21</c:v>
                </c:pt>
                <c:pt idx="2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C97-49CD-B480-D1C40C7934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930734352"/>
        <c:axId val="930735984"/>
      </c:barChart>
      <c:catAx>
        <c:axId val="9307343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30735984"/>
        <c:crosses val="autoZero"/>
        <c:auto val="1"/>
        <c:lblAlgn val="ctr"/>
        <c:lblOffset val="100"/>
        <c:noMultiLvlLbl val="0"/>
      </c:catAx>
      <c:valAx>
        <c:axId val="93073598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30734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0.74965139639220468</c:v>
                </c:pt>
                <c:pt idx="1">
                  <c:v>0.74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086-4EC5-B3C9-558634F4E304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###0%</c:formatCode>
                <c:ptCount val="2"/>
                <c:pt idx="0">
                  <c:v>0.12</c:v>
                </c:pt>
                <c:pt idx="1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086-4EC5-B3C9-558634F4E304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###0%</c:formatCode>
                <c:ptCount val="2"/>
                <c:pt idx="0">
                  <c:v>0.13</c:v>
                </c:pt>
                <c:pt idx="1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86-4EC5-B3C9-558634F4E3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991366448"/>
        <c:axId val="991368080"/>
      </c:barChart>
      <c:catAx>
        <c:axId val="9913664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68080"/>
        <c:crosses val="autoZero"/>
        <c:auto val="1"/>
        <c:lblAlgn val="ctr"/>
        <c:lblOffset val="100"/>
        <c:noMultiLvlLbl val="0"/>
      </c:catAx>
      <c:valAx>
        <c:axId val="99136808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664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0.62</c:v>
                </c:pt>
                <c:pt idx="1">
                  <c:v>0.59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51-473A-BBFE-C056B8BCB168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###0%</c:formatCode>
                <c:ptCount val="2"/>
                <c:pt idx="0">
                  <c:v>0.24</c:v>
                </c:pt>
                <c:pt idx="1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C51-473A-BBFE-C056B8BCB168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###0%</c:formatCode>
                <c:ptCount val="2"/>
                <c:pt idx="0">
                  <c:v>0.14000000000000001</c:v>
                </c:pt>
                <c:pt idx="1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C51-473A-BBFE-C056B8BCB1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991378416"/>
        <c:axId val="991363728"/>
      </c:barChart>
      <c:catAx>
        <c:axId val="9913784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63728"/>
        <c:crosses val="autoZero"/>
        <c:auto val="1"/>
        <c:lblAlgn val="ctr"/>
        <c:lblOffset val="100"/>
        <c:noMultiLvlLbl val="0"/>
      </c:catAx>
      <c:valAx>
        <c:axId val="99136372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784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0.7450748995284896</c:v>
                </c:pt>
                <c:pt idx="1">
                  <c:v>0.69823561548258051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DA-43DE-AE34-BB25C91F4FCB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###0%</c:formatCode>
                <c:ptCount val="2"/>
                <c:pt idx="0">
                  <c:v>0.12</c:v>
                </c:pt>
                <c:pt idx="1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DA-43DE-AE34-BB25C91F4FCB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###0%</c:formatCode>
                <c:ptCount val="2"/>
                <c:pt idx="0">
                  <c:v>0.14000000000000001</c:v>
                </c:pt>
                <c:pt idx="1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7DA-43DE-AE34-BB25C91F4F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991374608"/>
        <c:axId val="991371888"/>
      </c:barChart>
      <c:catAx>
        <c:axId val="9913746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71888"/>
        <c:crosses val="autoZero"/>
        <c:auto val="1"/>
        <c:lblAlgn val="ctr"/>
        <c:lblOffset val="100"/>
        <c:noMultiLvlLbl val="0"/>
      </c:catAx>
      <c:valAx>
        <c:axId val="99137188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74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0.63</c:v>
                </c:pt>
                <c:pt idx="1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0E-4631-A1FC-401B47038902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###0%</c:formatCode>
                <c:ptCount val="2"/>
                <c:pt idx="0">
                  <c:v>0.14000000000000001</c:v>
                </c:pt>
                <c:pt idx="1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0E-4631-A1FC-401B47038902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###0%</c:formatCode>
                <c:ptCount val="2"/>
                <c:pt idx="0">
                  <c:v>0.24</c:v>
                </c:pt>
                <c:pt idx="1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F0E-4631-A1FC-401B470389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991364272"/>
        <c:axId val="991367536"/>
      </c:barChart>
      <c:catAx>
        <c:axId val="9913642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67536"/>
        <c:crosses val="autoZero"/>
        <c:auto val="1"/>
        <c:lblAlgn val="ctr"/>
        <c:lblOffset val="100"/>
        <c:noMultiLvlLbl val="0"/>
      </c:catAx>
      <c:valAx>
        <c:axId val="99136753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64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0.75262498219954166</c:v>
                </c:pt>
                <c:pt idx="1">
                  <c:v>0.72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F9-4550-82DE-A176A7A5195E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###0%</c:formatCode>
                <c:ptCount val="2"/>
                <c:pt idx="0">
                  <c:v>7.8878693638273004E-2</c:v>
                </c:pt>
                <c:pt idx="1">
                  <c:v>7.5485163199212488E-2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F9-4550-82DE-A176A7A5195E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###0%</c:formatCode>
                <c:ptCount val="2"/>
                <c:pt idx="0">
                  <c:v>0.16849632416219174</c:v>
                </c:pt>
                <c:pt idx="1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2F9-4550-82DE-A176A7A519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991364816"/>
        <c:axId val="991370800"/>
      </c:barChart>
      <c:catAx>
        <c:axId val="9913648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70800"/>
        <c:crosses val="autoZero"/>
        <c:auto val="1"/>
        <c:lblAlgn val="ctr"/>
        <c:lblOffset val="100"/>
        <c:noMultiLvlLbl val="0"/>
      </c:catAx>
      <c:valAx>
        <c:axId val="99137080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6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Concorda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</c:v>
                </c:pt>
                <c:pt idx="1">
                  <c:v>médio</c:v>
                </c:pt>
                <c:pt idx="2">
                  <c:v>sup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0.84</c:v>
                </c:pt>
                <c:pt idx="1">
                  <c:v>0.76</c:v>
                </c:pt>
                <c:pt idx="2">
                  <c:v>0.69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086-4EC5-B3C9-558634F4E304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conc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</c:v>
                </c:pt>
                <c:pt idx="1">
                  <c:v>médio</c:v>
                </c:pt>
                <c:pt idx="2">
                  <c:v>sup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0.06</c:v>
                </c:pt>
                <c:pt idx="1">
                  <c:v>0.11</c:v>
                </c:pt>
                <c:pt idx="2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086-4EC5-B3C9-558634F4E304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NS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</c:v>
                </c:pt>
                <c:pt idx="1">
                  <c:v>médio</c:v>
                </c:pt>
                <c:pt idx="2">
                  <c:v>sup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0.11</c:v>
                </c:pt>
                <c:pt idx="1">
                  <c:v>0.13</c:v>
                </c:pt>
                <c:pt idx="2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86-4EC5-B3C9-558634F4E3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991365904"/>
        <c:axId val="991377328"/>
      </c:barChart>
      <c:catAx>
        <c:axId val="9913659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77328"/>
        <c:crosses val="autoZero"/>
        <c:auto val="1"/>
        <c:lblAlgn val="ctr"/>
        <c:lblOffset val="100"/>
        <c:noMultiLvlLbl val="0"/>
      </c:catAx>
      <c:valAx>
        <c:axId val="99137732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65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0.74</c:v>
                </c:pt>
                <c:pt idx="1">
                  <c:v>0.64</c:v>
                </c:pt>
                <c:pt idx="2">
                  <c:v>0.49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51-473A-BBFE-C056B8BCB168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0.12</c:v>
                </c:pt>
                <c:pt idx="1">
                  <c:v>0.22</c:v>
                </c:pt>
                <c:pt idx="2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C51-473A-BBFE-C056B8BCB168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0.14000000000000001</c:v>
                </c:pt>
                <c:pt idx="1">
                  <c:v>0.14000000000000001</c:v>
                </c:pt>
                <c:pt idx="2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C51-473A-BBFE-C056B8BCB1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991370256"/>
        <c:axId val="991372976"/>
      </c:barChart>
      <c:catAx>
        <c:axId val="9913702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72976"/>
        <c:crosses val="autoZero"/>
        <c:auto val="1"/>
        <c:lblAlgn val="ctr"/>
        <c:lblOffset val="100"/>
        <c:noMultiLvlLbl val="0"/>
      </c:catAx>
      <c:valAx>
        <c:axId val="99137297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702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0.74</c:v>
                </c:pt>
                <c:pt idx="1">
                  <c:v>0.7</c:v>
                </c:pt>
                <c:pt idx="2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DA-43DE-AE34-BB25C91F4FCB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0.11</c:v>
                </c:pt>
                <c:pt idx="1">
                  <c:v>0.13</c:v>
                </c:pt>
                <c:pt idx="2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DA-43DE-AE34-BB25C91F4FCB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0.15</c:v>
                </c:pt>
                <c:pt idx="1">
                  <c:v>0.16</c:v>
                </c:pt>
                <c:pt idx="2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7DA-43DE-AE34-BB25C91F4F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981925936"/>
        <c:axId val="981918320"/>
      </c:barChart>
      <c:catAx>
        <c:axId val="9819259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81918320"/>
        <c:crosses val="autoZero"/>
        <c:auto val="1"/>
        <c:lblAlgn val="ctr"/>
        <c:lblOffset val="100"/>
        <c:noMultiLvlLbl val="0"/>
      </c:catAx>
      <c:valAx>
        <c:axId val="98191832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819259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0.74</c:v>
                </c:pt>
                <c:pt idx="1">
                  <c:v>0.64</c:v>
                </c:pt>
                <c:pt idx="2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0E-4631-A1FC-401B47038902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0.08</c:v>
                </c:pt>
                <c:pt idx="1">
                  <c:v>0.14000000000000001</c:v>
                </c:pt>
                <c:pt idx="2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0E-4631-A1FC-401B47038902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0.18</c:v>
                </c:pt>
                <c:pt idx="1">
                  <c:v>0.22</c:v>
                </c:pt>
                <c:pt idx="2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F0E-4631-A1FC-401B470389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981921040"/>
        <c:axId val="981929200"/>
      </c:barChart>
      <c:catAx>
        <c:axId val="9819210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81929200"/>
        <c:crosses val="autoZero"/>
        <c:auto val="1"/>
        <c:lblAlgn val="ctr"/>
        <c:lblOffset val="100"/>
        <c:noMultiLvlLbl val="0"/>
      </c:catAx>
      <c:valAx>
        <c:axId val="98192920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81921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E01-43E9-AFBF-5F30A1D34C07}"/>
              </c:ext>
            </c:extLst>
          </c:dPt>
          <c:dPt>
            <c:idx val="1"/>
            <c:invertIfNegative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E01-43E9-AFBF-5F30A1D34C07}"/>
              </c:ext>
            </c:extLst>
          </c:dPt>
          <c:cat>
            <c:strRef>
              <c:f>Plan1!$A$2:$A$7</c:f>
              <c:strCache>
                <c:ptCount val="6"/>
                <c:pt idx="0">
                  <c:v>Sebrae</c:v>
                </c:pt>
                <c:pt idx="1">
                  <c:v>não sabe/ não lembra</c:v>
                </c:pt>
                <c:pt idx="2">
                  <c:v>outros</c:v>
                </c:pt>
                <c:pt idx="3">
                  <c:v>SENAI</c:v>
                </c:pt>
                <c:pt idx="4">
                  <c:v>SENAC</c:v>
                </c:pt>
                <c:pt idx="5">
                  <c:v>bancos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0.32</c:v>
                </c:pt>
                <c:pt idx="2">
                  <c:v>7.0000000000000007E-2</c:v>
                </c:pt>
                <c:pt idx="3">
                  <c:v>2.1896646765312652E-2</c:v>
                </c:pt>
                <c:pt idx="4">
                  <c:v>1.2692872232214058E-2</c:v>
                </c:pt>
                <c:pt idx="5">
                  <c:v>7.0299584504121748E-3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E01-43E9-AFBF-5F30A1D34C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7535920"/>
        <c:axId val="717533744"/>
      </c:barChart>
      <c:valAx>
        <c:axId val="717533744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717535920"/>
        <c:crosses val="autoZero"/>
        <c:crossBetween val="between"/>
      </c:valAx>
      <c:catAx>
        <c:axId val="7175359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71753374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0.77</c:v>
                </c:pt>
                <c:pt idx="1">
                  <c:v>0.74</c:v>
                </c:pt>
                <c:pt idx="2">
                  <c:v>0.69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F9-4550-82DE-A176A7A5195E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0.06</c:v>
                </c:pt>
                <c:pt idx="1">
                  <c:v>0.08</c:v>
                </c:pt>
                <c:pt idx="2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F9-4550-82DE-A176A7A5195E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0.17</c:v>
                </c:pt>
                <c:pt idx="1">
                  <c:v>0.18</c:v>
                </c:pt>
                <c:pt idx="2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2F9-4550-82DE-A176A7A519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981926480"/>
        <c:axId val="981940624"/>
      </c:barChart>
      <c:catAx>
        <c:axId val="9819264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81940624"/>
        <c:crosses val="autoZero"/>
        <c:auto val="1"/>
        <c:lblAlgn val="ctr"/>
        <c:lblOffset val="100"/>
        <c:noMultiLvlLbl val="0"/>
      </c:catAx>
      <c:valAx>
        <c:axId val="98194062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819264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rgbClr val="FF8F8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E10-4177-9022-F0FD008CD953}"/>
              </c:ext>
            </c:extLst>
          </c:dPt>
          <c:dPt>
            <c:idx val="1"/>
            <c:bubble3D val="0"/>
            <c:spPr>
              <a:solidFill>
                <a:srgbClr val="00ACB8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E10-4177-9022-F0FD008CD953}"/>
              </c:ext>
            </c:extLst>
          </c:dPt>
          <c:cat>
            <c:strRef>
              <c:f>Plan1!$A$2:$A$3</c:f>
              <c:strCache>
                <c:ptCount val="2"/>
                <c:pt idx="0">
                  <c:v>não</c:v>
                </c:pt>
                <c:pt idx="1">
                  <c:v>sim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0.65300000000000002</c:v>
                </c:pt>
                <c:pt idx="1">
                  <c:v>0.34300000000000003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E10-4177-9022-F0FD008CD9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acessou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333F5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27"/>
                <c:pt idx="0">
                  <c:v>RS</c:v>
                </c:pt>
                <c:pt idx="1">
                  <c:v>PR</c:v>
                </c:pt>
                <c:pt idx="2">
                  <c:v>SC</c:v>
                </c:pt>
                <c:pt idx="3">
                  <c:v>SP</c:v>
                </c:pt>
                <c:pt idx="4">
                  <c:v>ES</c:v>
                </c:pt>
                <c:pt idx="5">
                  <c:v>MG</c:v>
                </c:pt>
                <c:pt idx="6">
                  <c:v>RJ</c:v>
                </c:pt>
                <c:pt idx="7">
                  <c:v>MS</c:v>
                </c:pt>
                <c:pt idx="8">
                  <c:v>DF</c:v>
                </c:pt>
                <c:pt idx="9">
                  <c:v>GO</c:v>
                </c:pt>
                <c:pt idx="10">
                  <c:v>MT</c:v>
                </c:pt>
                <c:pt idx="11">
                  <c:v>RN</c:v>
                </c:pt>
                <c:pt idx="12">
                  <c:v>AL</c:v>
                </c:pt>
                <c:pt idx="13">
                  <c:v>CE</c:v>
                </c:pt>
                <c:pt idx="14">
                  <c:v>SE</c:v>
                </c:pt>
                <c:pt idx="15">
                  <c:v>BA</c:v>
                </c:pt>
                <c:pt idx="16">
                  <c:v>PE</c:v>
                </c:pt>
                <c:pt idx="17">
                  <c:v>PB</c:v>
                </c:pt>
                <c:pt idx="18">
                  <c:v>PI</c:v>
                </c:pt>
                <c:pt idx="19">
                  <c:v>MA</c:v>
                </c:pt>
                <c:pt idx="20">
                  <c:v>PA</c:v>
                </c:pt>
                <c:pt idx="21">
                  <c:v>AP</c:v>
                </c:pt>
                <c:pt idx="22">
                  <c:v>AM</c:v>
                </c:pt>
                <c:pt idx="23">
                  <c:v>RR</c:v>
                </c:pt>
                <c:pt idx="24">
                  <c:v>AC</c:v>
                </c:pt>
                <c:pt idx="25">
                  <c:v>RO</c:v>
                </c:pt>
                <c:pt idx="26">
                  <c:v>TO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69.920818244321794</c:v>
                </c:pt>
                <c:pt idx="1">
                  <c:v>65.545399966959877</c:v>
                </c:pt>
                <c:pt idx="2">
                  <c:v>63.396305418922452</c:v>
                </c:pt>
                <c:pt idx="3">
                  <c:v>67.295696046249674</c:v>
                </c:pt>
                <c:pt idx="4">
                  <c:v>64.550559100896976</c:v>
                </c:pt>
                <c:pt idx="5">
                  <c:v>63.75735972777035</c:v>
                </c:pt>
                <c:pt idx="6">
                  <c:v>63.550938502704291</c:v>
                </c:pt>
                <c:pt idx="7">
                  <c:v>69.319844406015719</c:v>
                </c:pt>
                <c:pt idx="8">
                  <c:v>68.383215357085618</c:v>
                </c:pt>
                <c:pt idx="9">
                  <c:v>64.386352722714648</c:v>
                </c:pt>
                <c:pt idx="10">
                  <c:v>58.582717534032945</c:v>
                </c:pt>
                <c:pt idx="11">
                  <c:v>72.64157041669057</c:v>
                </c:pt>
                <c:pt idx="12">
                  <c:v>67.689532790310864</c:v>
                </c:pt>
                <c:pt idx="13">
                  <c:v>64.875266026696181</c:v>
                </c:pt>
                <c:pt idx="14">
                  <c:v>64.57733016217108</c:v>
                </c:pt>
                <c:pt idx="15">
                  <c:v>63.763951500010883</c:v>
                </c:pt>
                <c:pt idx="16">
                  <c:v>61.828344334664123</c:v>
                </c:pt>
                <c:pt idx="17">
                  <c:v>58.860387483099984</c:v>
                </c:pt>
                <c:pt idx="18">
                  <c:v>56.705373134349621</c:v>
                </c:pt>
                <c:pt idx="19">
                  <c:v>52.278487376521241</c:v>
                </c:pt>
                <c:pt idx="20">
                  <c:v>70.604569183786509</c:v>
                </c:pt>
                <c:pt idx="21">
                  <c:v>70.225967235512172</c:v>
                </c:pt>
                <c:pt idx="22">
                  <c:v>64.827263029631169</c:v>
                </c:pt>
                <c:pt idx="23">
                  <c:v>62.976451871182768</c:v>
                </c:pt>
                <c:pt idx="24">
                  <c:v>62.412522608461074</c:v>
                </c:pt>
                <c:pt idx="25">
                  <c:v>59.154809385868582</c:v>
                </c:pt>
                <c:pt idx="26">
                  <c:v>57.97646542275767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A3-4E7C-9686-77A48B986467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acessou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27"/>
                <c:pt idx="0">
                  <c:v>RS</c:v>
                </c:pt>
                <c:pt idx="1">
                  <c:v>PR</c:v>
                </c:pt>
                <c:pt idx="2">
                  <c:v>SC</c:v>
                </c:pt>
                <c:pt idx="3">
                  <c:v>SP</c:v>
                </c:pt>
                <c:pt idx="4">
                  <c:v>ES</c:v>
                </c:pt>
                <c:pt idx="5">
                  <c:v>MG</c:v>
                </c:pt>
                <c:pt idx="6">
                  <c:v>RJ</c:v>
                </c:pt>
                <c:pt idx="7">
                  <c:v>MS</c:v>
                </c:pt>
                <c:pt idx="8">
                  <c:v>DF</c:v>
                </c:pt>
                <c:pt idx="9">
                  <c:v>GO</c:v>
                </c:pt>
                <c:pt idx="10">
                  <c:v>MT</c:v>
                </c:pt>
                <c:pt idx="11">
                  <c:v>RN</c:v>
                </c:pt>
                <c:pt idx="12">
                  <c:v>AL</c:v>
                </c:pt>
                <c:pt idx="13">
                  <c:v>CE</c:v>
                </c:pt>
                <c:pt idx="14">
                  <c:v>SE</c:v>
                </c:pt>
                <c:pt idx="15">
                  <c:v>BA</c:v>
                </c:pt>
                <c:pt idx="16">
                  <c:v>PE</c:v>
                </c:pt>
                <c:pt idx="17">
                  <c:v>PB</c:v>
                </c:pt>
                <c:pt idx="18">
                  <c:v>PI</c:v>
                </c:pt>
                <c:pt idx="19">
                  <c:v>MA</c:v>
                </c:pt>
                <c:pt idx="20">
                  <c:v>PA</c:v>
                </c:pt>
                <c:pt idx="21">
                  <c:v>AP</c:v>
                </c:pt>
                <c:pt idx="22">
                  <c:v>AM</c:v>
                </c:pt>
                <c:pt idx="23">
                  <c:v>RR</c:v>
                </c:pt>
                <c:pt idx="24">
                  <c:v>AC</c:v>
                </c:pt>
                <c:pt idx="25">
                  <c:v>RO</c:v>
                </c:pt>
                <c:pt idx="26">
                  <c:v>TO</c:v>
                </c:pt>
              </c:strCache>
            </c:strRef>
          </c:cat>
          <c:val>
            <c:numRef>
              <c:f>Plan1!$C$2:$C$28</c:f>
              <c:numCache>
                <c:formatCode>0</c:formatCode>
                <c:ptCount val="27"/>
                <c:pt idx="0">
                  <c:v>29.321614003100827</c:v>
                </c:pt>
                <c:pt idx="1">
                  <c:v>33.748916858872555</c:v>
                </c:pt>
                <c:pt idx="2">
                  <c:v>36.279651077399677</c:v>
                </c:pt>
                <c:pt idx="3">
                  <c:v>32.468412648851327</c:v>
                </c:pt>
                <c:pt idx="4">
                  <c:v>34.822988338274754</c:v>
                </c:pt>
                <c:pt idx="5">
                  <c:v>36.210143433623962</c:v>
                </c:pt>
                <c:pt idx="6">
                  <c:v>36.151359953653255</c:v>
                </c:pt>
                <c:pt idx="7">
                  <c:v>30.680155593984331</c:v>
                </c:pt>
                <c:pt idx="8">
                  <c:v>30.932191391411273</c:v>
                </c:pt>
                <c:pt idx="9">
                  <c:v>34.99881179134632</c:v>
                </c:pt>
                <c:pt idx="10">
                  <c:v>40.514659146616964</c:v>
                </c:pt>
                <c:pt idx="11">
                  <c:v>27.178021611985276</c:v>
                </c:pt>
                <c:pt idx="12">
                  <c:v>31.290148718469723</c:v>
                </c:pt>
                <c:pt idx="13">
                  <c:v>34.607686798619561</c:v>
                </c:pt>
                <c:pt idx="14">
                  <c:v>35.422669837828913</c:v>
                </c:pt>
                <c:pt idx="15">
                  <c:v>35.057071497941386</c:v>
                </c:pt>
                <c:pt idx="16">
                  <c:v>38.171655665336395</c:v>
                </c:pt>
                <c:pt idx="17">
                  <c:v>40.391058797525062</c:v>
                </c:pt>
                <c:pt idx="18">
                  <c:v>42.626693330361405</c:v>
                </c:pt>
                <c:pt idx="19">
                  <c:v>46.662579412074578</c:v>
                </c:pt>
                <c:pt idx="20">
                  <c:v>29.300031153001754</c:v>
                </c:pt>
                <c:pt idx="21">
                  <c:v>29.774032764487835</c:v>
                </c:pt>
                <c:pt idx="22">
                  <c:v>33.787962372918827</c:v>
                </c:pt>
                <c:pt idx="23">
                  <c:v>36.531540430185814</c:v>
                </c:pt>
                <c:pt idx="24">
                  <c:v>37.587477391538641</c:v>
                </c:pt>
                <c:pt idx="25">
                  <c:v>40.845190614131305</c:v>
                </c:pt>
                <c:pt idx="26">
                  <c:v>40.685486606196456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A3-4E7C-9686-77A48B9864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-1575436576"/>
        <c:axId val="-1575459968"/>
      </c:barChart>
      <c:catAx>
        <c:axId val="-15754365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575459968"/>
        <c:crosses val="autoZero"/>
        <c:auto val="1"/>
        <c:lblAlgn val="ctr"/>
        <c:lblOffset val="100"/>
        <c:noMultiLvlLbl val="0"/>
      </c:catAx>
      <c:valAx>
        <c:axId val="-157545996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15754365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acessou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há menos de 2 anos</c:v>
                </c:pt>
                <c:pt idx="1">
                  <c:v>entre 2 e 4 anos</c:v>
                </c:pt>
                <c:pt idx="2">
                  <c:v>entre 5 e 7 anos</c:v>
                </c:pt>
                <c:pt idx="3">
                  <c:v>há mais de 7 anos</c:v>
                </c:pt>
              </c:strCache>
            </c:strRef>
          </c:cat>
          <c:val>
            <c:numRef>
              <c:f>Plan1!$B$2:$B$5</c:f>
              <c:numCache>
                <c:formatCode>0%</c:formatCode>
                <c:ptCount val="4"/>
                <c:pt idx="0">
                  <c:v>0.7</c:v>
                </c:pt>
                <c:pt idx="1">
                  <c:v>0.68</c:v>
                </c:pt>
                <c:pt idx="2">
                  <c:v>0.67</c:v>
                </c:pt>
                <c:pt idx="3">
                  <c:v>0.64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19-4D88-85A2-B101AE7BBCE1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acessou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há menos de 2 anos</c:v>
                </c:pt>
                <c:pt idx="1">
                  <c:v>entre 2 e 4 anos</c:v>
                </c:pt>
                <c:pt idx="2">
                  <c:v>entre 5 e 7 anos</c:v>
                </c:pt>
                <c:pt idx="3">
                  <c:v>há mais de 7 anos</c:v>
                </c:pt>
              </c:strCache>
            </c:strRef>
          </c:cat>
          <c:val>
            <c:numRef>
              <c:f>Plan1!$C$2:$C$5</c:f>
              <c:numCache>
                <c:formatCode>0%</c:formatCode>
                <c:ptCount val="4"/>
                <c:pt idx="0">
                  <c:v>0.28999999999999998</c:v>
                </c:pt>
                <c:pt idx="1">
                  <c:v>0.32</c:v>
                </c:pt>
                <c:pt idx="2">
                  <c:v>0.33</c:v>
                </c:pt>
                <c:pt idx="3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619-4D88-85A2-B101AE7BBC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-1575456160"/>
        <c:axId val="-1575442560"/>
      </c:barChart>
      <c:catAx>
        <c:axId val="-15754561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1575442560"/>
        <c:crosses val="autoZero"/>
        <c:auto val="1"/>
        <c:lblAlgn val="ctr"/>
        <c:lblOffset val="100"/>
        <c:noMultiLvlLbl val="0"/>
      </c:catAx>
      <c:valAx>
        <c:axId val="-157544256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15754561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acessou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0.35</c:v>
                </c:pt>
                <c:pt idx="1">
                  <c:v>0.62</c:v>
                </c:pt>
                <c:pt idx="2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D8-4D8B-B2D8-745E50993A7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acessou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0.64</c:v>
                </c:pt>
                <c:pt idx="1">
                  <c:v>0.38</c:v>
                </c:pt>
                <c:pt idx="2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0D8-4D8B-B2D8-745E50993A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-1575436032"/>
        <c:axId val="-1575455616"/>
      </c:barChart>
      <c:catAx>
        <c:axId val="-15754360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1575455616"/>
        <c:crosses val="autoZero"/>
        <c:auto val="1"/>
        <c:lblAlgn val="ctr"/>
        <c:lblOffset val="100"/>
        <c:noMultiLvlLbl val="0"/>
      </c:catAx>
      <c:valAx>
        <c:axId val="-157545561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15754360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acessou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0.74</c:v>
                </c:pt>
                <c:pt idx="1">
                  <c:v>0.76</c:v>
                </c:pt>
                <c:pt idx="2">
                  <c:v>0.72</c:v>
                </c:pt>
                <c:pt idx="3">
                  <c:v>0.63</c:v>
                </c:pt>
                <c:pt idx="4">
                  <c:v>0.55000000000000004</c:v>
                </c:pt>
                <c:pt idx="5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AE-44EC-B224-AB23011917B1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acessou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</c:strCache>
            </c:strRef>
          </c:cat>
          <c:val>
            <c:numRef>
              <c:f>Plan1!$C$2:$C$7</c:f>
              <c:numCache>
                <c:formatCode>0%</c:formatCode>
                <c:ptCount val="6"/>
                <c:pt idx="0">
                  <c:v>0.26</c:v>
                </c:pt>
                <c:pt idx="1">
                  <c:v>0.24</c:v>
                </c:pt>
                <c:pt idx="2">
                  <c:v>0.28000000000000003</c:v>
                </c:pt>
                <c:pt idx="3">
                  <c:v>0.36</c:v>
                </c:pt>
                <c:pt idx="4">
                  <c:v>0.45</c:v>
                </c:pt>
                <c:pt idx="5">
                  <c:v>0.57999999999999996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FAE-44EC-B224-AB23011917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-1575433312"/>
        <c:axId val="-1575455072"/>
      </c:barChart>
      <c:catAx>
        <c:axId val="-15754333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1575455072"/>
        <c:crosses val="autoZero"/>
        <c:auto val="1"/>
        <c:lblAlgn val="ctr"/>
        <c:lblOffset val="100"/>
        <c:noMultiLvlLbl val="0"/>
      </c:catAx>
      <c:valAx>
        <c:axId val="-157545507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15754333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rgbClr val="FF8F8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E10-4177-9022-F0FD008CD953}"/>
              </c:ext>
            </c:extLst>
          </c:dPt>
          <c:dPt>
            <c:idx val="1"/>
            <c:bubble3D val="0"/>
            <c:spPr>
              <a:solidFill>
                <a:srgbClr val="00ACB8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E10-4177-9022-F0FD008CD953}"/>
              </c:ext>
            </c:extLst>
          </c:dPt>
          <c:cat>
            <c:strRef>
              <c:f>Plan1!$A$2:$A$3</c:f>
              <c:strCache>
                <c:ptCount val="2"/>
                <c:pt idx="0">
                  <c:v>não</c:v>
                </c:pt>
                <c:pt idx="1">
                  <c:v>sim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0.53</c:v>
                </c:pt>
                <c:pt idx="1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E10-4177-9022-F0FD008CD9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conhece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333F5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27"/>
                <c:pt idx="0">
                  <c:v>RS</c:v>
                </c:pt>
                <c:pt idx="1">
                  <c:v>PR</c:v>
                </c:pt>
                <c:pt idx="2">
                  <c:v>SC</c:v>
                </c:pt>
                <c:pt idx="3">
                  <c:v>SP</c:v>
                </c:pt>
                <c:pt idx="4">
                  <c:v>ES</c:v>
                </c:pt>
                <c:pt idx="5">
                  <c:v>MG</c:v>
                </c:pt>
                <c:pt idx="6">
                  <c:v>RJ</c:v>
                </c:pt>
                <c:pt idx="7">
                  <c:v>DF</c:v>
                </c:pt>
                <c:pt idx="8">
                  <c:v>MS</c:v>
                </c:pt>
                <c:pt idx="9">
                  <c:v>GO</c:v>
                </c:pt>
                <c:pt idx="10">
                  <c:v>MT</c:v>
                </c:pt>
                <c:pt idx="11">
                  <c:v>BA</c:v>
                </c:pt>
                <c:pt idx="12">
                  <c:v>CE</c:v>
                </c:pt>
                <c:pt idx="13">
                  <c:v>SE</c:v>
                </c:pt>
                <c:pt idx="14">
                  <c:v>RN</c:v>
                </c:pt>
                <c:pt idx="15">
                  <c:v>PE</c:v>
                </c:pt>
                <c:pt idx="16">
                  <c:v>AL</c:v>
                </c:pt>
                <c:pt idx="17">
                  <c:v>PB</c:v>
                </c:pt>
                <c:pt idx="18">
                  <c:v>PI</c:v>
                </c:pt>
                <c:pt idx="19">
                  <c:v>MA</c:v>
                </c:pt>
                <c:pt idx="20">
                  <c:v>AM</c:v>
                </c:pt>
                <c:pt idx="21">
                  <c:v>AC</c:v>
                </c:pt>
                <c:pt idx="22">
                  <c:v>PA</c:v>
                </c:pt>
                <c:pt idx="23">
                  <c:v>RO</c:v>
                </c:pt>
                <c:pt idx="24">
                  <c:v>AP</c:v>
                </c:pt>
                <c:pt idx="25">
                  <c:v>TO</c:v>
                </c:pt>
                <c:pt idx="26">
                  <c:v>RR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48.508471766833061</c:v>
                </c:pt>
                <c:pt idx="1">
                  <c:v>44.803658654455205</c:v>
                </c:pt>
                <c:pt idx="2">
                  <c:v>43.947376637483977</c:v>
                </c:pt>
                <c:pt idx="3">
                  <c:v>52.717695834622212</c:v>
                </c:pt>
                <c:pt idx="4">
                  <c:v>45.159371510808846</c:v>
                </c:pt>
                <c:pt idx="5">
                  <c:v>42.973172516368322</c:v>
                </c:pt>
                <c:pt idx="6">
                  <c:v>39.72794157758824</c:v>
                </c:pt>
                <c:pt idx="7">
                  <c:v>50.971818927867119</c:v>
                </c:pt>
                <c:pt idx="8">
                  <c:v>46.556212626072423</c:v>
                </c:pt>
                <c:pt idx="9">
                  <c:v>45.701450185073107</c:v>
                </c:pt>
                <c:pt idx="10">
                  <c:v>39.524785999332622</c:v>
                </c:pt>
                <c:pt idx="11">
                  <c:v>49.043448928144379</c:v>
                </c:pt>
                <c:pt idx="12">
                  <c:v>47.014636823458801</c:v>
                </c:pt>
                <c:pt idx="13">
                  <c:v>44.337645093202141</c:v>
                </c:pt>
                <c:pt idx="14">
                  <c:v>43.98300970072949</c:v>
                </c:pt>
                <c:pt idx="15">
                  <c:v>43.641838959840634</c:v>
                </c:pt>
                <c:pt idx="16">
                  <c:v>43.56131081657464</c:v>
                </c:pt>
                <c:pt idx="17">
                  <c:v>42.211317849350948</c:v>
                </c:pt>
                <c:pt idx="18">
                  <c:v>40.196028905068445</c:v>
                </c:pt>
                <c:pt idx="19">
                  <c:v>37.723276509614514</c:v>
                </c:pt>
                <c:pt idx="20">
                  <c:v>51.904000967364681</c:v>
                </c:pt>
                <c:pt idx="21">
                  <c:v>45.05829864467308</c:v>
                </c:pt>
                <c:pt idx="22">
                  <c:v>44.368973605841852</c:v>
                </c:pt>
                <c:pt idx="23">
                  <c:v>43.755453250357547</c:v>
                </c:pt>
                <c:pt idx="24">
                  <c:v>43.466449680710632</c:v>
                </c:pt>
                <c:pt idx="25">
                  <c:v>38.096140014151644</c:v>
                </c:pt>
                <c:pt idx="26">
                  <c:v>36.292861707915932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A3-4E7C-9686-77A48B986467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conhece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27"/>
                <c:pt idx="0">
                  <c:v>RS</c:v>
                </c:pt>
                <c:pt idx="1">
                  <c:v>PR</c:v>
                </c:pt>
                <c:pt idx="2">
                  <c:v>SC</c:v>
                </c:pt>
                <c:pt idx="3">
                  <c:v>SP</c:v>
                </c:pt>
                <c:pt idx="4">
                  <c:v>ES</c:v>
                </c:pt>
                <c:pt idx="5">
                  <c:v>MG</c:v>
                </c:pt>
                <c:pt idx="6">
                  <c:v>RJ</c:v>
                </c:pt>
                <c:pt idx="7">
                  <c:v>DF</c:v>
                </c:pt>
                <c:pt idx="8">
                  <c:v>MS</c:v>
                </c:pt>
                <c:pt idx="9">
                  <c:v>GO</c:v>
                </c:pt>
                <c:pt idx="10">
                  <c:v>MT</c:v>
                </c:pt>
                <c:pt idx="11">
                  <c:v>BA</c:v>
                </c:pt>
                <c:pt idx="12">
                  <c:v>CE</c:v>
                </c:pt>
                <c:pt idx="13">
                  <c:v>SE</c:v>
                </c:pt>
                <c:pt idx="14">
                  <c:v>RN</c:v>
                </c:pt>
                <c:pt idx="15">
                  <c:v>PE</c:v>
                </c:pt>
                <c:pt idx="16">
                  <c:v>AL</c:v>
                </c:pt>
                <c:pt idx="17">
                  <c:v>PB</c:v>
                </c:pt>
                <c:pt idx="18">
                  <c:v>PI</c:v>
                </c:pt>
                <c:pt idx="19">
                  <c:v>MA</c:v>
                </c:pt>
                <c:pt idx="20">
                  <c:v>AM</c:v>
                </c:pt>
                <c:pt idx="21">
                  <c:v>AC</c:v>
                </c:pt>
                <c:pt idx="22">
                  <c:v>PA</c:v>
                </c:pt>
                <c:pt idx="23">
                  <c:v>RO</c:v>
                </c:pt>
                <c:pt idx="24">
                  <c:v>AP</c:v>
                </c:pt>
                <c:pt idx="25">
                  <c:v>TO</c:v>
                </c:pt>
                <c:pt idx="26">
                  <c:v>RR</c:v>
                </c:pt>
              </c:strCache>
            </c:strRef>
          </c:cat>
          <c:val>
            <c:numRef>
              <c:f>Plan1!$C$2:$C$28</c:f>
              <c:numCache>
                <c:formatCode>0</c:formatCode>
                <c:ptCount val="27"/>
                <c:pt idx="0">
                  <c:v>51.192683493913464</c:v>
                </c:pt>
                <c:pt idx="1">
                  <c:v>53.747594952208367</c:v>
                </c:pt>
                <c:pt idx="2">
                  <c:v>55.643703815354428</c:v>
                </c:pt>
                <c:pt idx="3">
                  <c:v>46.952014008820122</c:v>
                </c:pt>
                <c:pt idx="4">
                  <c:v>53.841131849617575</c:v>
                </c:pt>
                <c:pt idx="5">
                  <c:v>56.786981498823828</c:v>
                </c:pt>
                <c:pt idx="6">
                  <c:v>59.10616555709143</c:v>
                </c:pt>
                <c:pt idx="7">
                  <c:v>48.586001796631514</c:v>
                </c:pt>
                <c:pt idx="8">
                  <c:v>52.943334523590721</c:v>
                </c:pt>
                <c:pt idx="9">
                  <c:v>53.950435801592832</c:v>
                </c:pt>
                <c:pt idx="10">
                  <c:v>59.572590681317273</c:v>
                </c:pt>
                <c:pt idx="11">
                  <c:v>49.816318803401153</c:v>
                </c:pt>
                <c:pt idx="12">
                  <c:v>52.540854201140419</c:v>
                </c:pt>
                <c:pt idx="13">
                  <c:v>55.558853551666353</c:v>
                </c:pt>
                <c:pt idx="14">
                  <c:v>55.004480089611327</c:v>
                </c:pt>
                <c:pt idx="15">
                  <c:v>56.044092472549579</c:v>
                </c:pt>
                <c:pt idx="16">
                  <c:v>55.527211235341852</c:v>
                </c:pt>
                <c:pt idx="17">
                  <c:v>57.654832661306941</c:v>
                </c:pt>
                <c:pt idx="18">
                  <c:v>58.568385449835958</c:v>
                </c:pt>
                <c:pt idx="19">
                  <c:v>61.123448892578821</c:v>
                </c:pt>
                <c:pt idx="20">
                  <c:v>47.139634150578658</c:v>
                </c:pt>
                <c:pt idx="21">
                  <c:v>54.941701355326614</c:v>
                </c:pt>
                <c:pt idx="22">
                  <c:v>55.535626730946341</c:v>
                </c:pt>
                <c:pt idx="23">
                  <c:v>56.105763486118136</c:v>
                </c:pt>
                <c:pt idx="24">
                  <c:v>56.296491977839523</c:v>
                </c:pt>
                <c:pt idx="25">
                  <c:v>61.057847360785075</c:v>
                </c:pt>
                <c:pt idx="26">
                  <c:v>61.829649976320603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A3-4E7C-9686-77A48B9864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-860677488"/>
        <c:axId val="-860653008"/>
      </c:barChart>
      <c:catAx>
        <c:axId val="-8606774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860653008"/>
        <c:crosses val="autoZero"/>
        <c:auto val="1"/>
        <c:lblAlgn val="ctr"/>
        <c:lblOffset val="100"/>
        <c:noMultiLvlLbl val="0"/>
      </c:catAx>
      <c:valAx>
        <c:axId val="-86065300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860677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conhece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há menos de 2 anos</c:v>
                </c:pt>
                <c:pt idx="1">
                  <c:v>entre 2 e 4 anos</c:v>
                </c:pt>
                <c:pt idx="2">
                  <c:v>entre 5 e 7 anos</c:v>
                </c:pt>
                <c:pt idx="3">
                  <c:v>há mais de 7 anos</c:v>
                </c:pt>
              </c:strCache>
            </c:strRef>
          </c:cat>
          <c:val>
            <c:numRef>
              <c:f>Plan1!$B$2:$B$5</c:f>
              <c:numCache>
                <c:formatCode>0%</c:formatCode>
                <c:ptCount val="4"/>
                <c:pt idx="0">
                  <c:v>0.45</c:v>
                </c:pt>
                <c:pt idx="1">
                  <c:v>0.47</c:v>
                </c:pt>
                <c:pt idx="2">
                  <c:v>0.45</c:v>
                </c:pt>
                <c:pt idx="3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19-4D88-85A2-B101AE7BBCE1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conhece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há menos de 2 anos</c:v>
                </c:pt>
                <c:pt idx="1">
                  <c:v>entre 2 e 4 anos</c:v>
                </c:pt>
                <c:pt idx="2">
                  <c:v>entre 5 e 7 anos</c:v>
                </c:pt>
                <c:pt idx="3">
                  <c:v>há mais de 7 anos</c:v>
                </c:pt>
              </c:strCache>
            </c:strRef>
          </c:cat>
          <c:val>
            <c:numRef>
              <c:f>Plan1!$C$2:$C$5</c:f>
              <c:numCache>
                <c:formatCode>0%</c:formatCode>
                <c:ptCount val="4"/>
                <c:pt idx="0">
                  <c:v>0.55000000000000004</c:v>
                </c:pt>
                <c:pt idx="1">
                  <c:v>0.52</c:v>
                </c:pt>
                <c:pt idx="2">
                  <c:v>0.54</c:v>
                </c:pt>
                <c:pt idx="3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619-4D88-85A2-B101AE7BBC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-860677488"/>
        <c:axId val="-860653008"/>
      </c:barChart>
      <c:catAx>
        <c:axId val="-8606774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860653008"/>
        <c:crosses val="autoZero"/>
        <c:auto val="1"/>
        <c:lblAlgn val="ctr"/>
        <c:lblOffset val="100"/>
        <c:noMultiLvlLbl val="0"/>
      </c:catAx>
      <c:valAx>
        <c:axId val="-86065300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860677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conhece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0.32</c:v>
                </c:pt>
                <c:pt idx="1">
                  <c:v>0.44</c:v>
                </c:pt>
                <c:pt idx="2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D8-4D8B-B2D8-745E50993A7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conhece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0.67</c:v>
                </c:pt>
                <c:pt idx="1">
                  <c:v>0.56000000000000005</c:v>
                </c:pt>
                <c:pt idx="2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0D8-4D8B-B2D8-745E50993A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-860677488"/>
        <c:axId val="-860653008"/>
      </c:barChart>
      <c:catAx>
        <c:axId val="-8606774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860653008"/>
        <c:crosses val="autoZero"/>
        <c:auto val="1"/>
        <c:lblAlgn val="ctr"/>
        <c:lblOffset val="100"/>
        <c:noMultiLvlLbl val="0"/>
      </c:catAx>
      <c:valAx>
        <c:axId val="-86065300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860677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507-4963-8919-CE11467E5722}"/>
              </c:ext>
            </c:extLst>
          </c:dPt>
          <c:dPt>
            <c:idx val="1"/>
            <c:invertIfNegative val="0"/>
            <c:bubble3D val="0"/>
            <c:spPr>
              <a:solidFill>
                <a:srgbClr val="FFA3A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507-4963-8919-CE11467E5722}"/>
              </c:ext>
            </c:extLst>
          </c:dPt>
          <c:cat>
            <c:strRef>
              <c:f>Plan1!$A$2:$A$7</c:f>
              <c:strCache>
                <c:ptCount val="6"/>
                <c:pt idx="0">
                  <c:v>Sebrae</c:v>
                </c:pt>
                <c:pt idx="1">
                  <c:v>não sabe/ não lembra</c:v>
                </c:pt>
                <c:pt idx="2">
                  <c:v>outros</c:v>
                </c:pt>
                <c:pt idx="3">
                  <c:v>SENAI</c:v>
                </c:pt>
                <c:pt idx="4">
                  <c:v>SENAC</c:v>
                </c:pt>
                <c:pt idx="5">
                  <c:v>bancos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0.52</c:v>
                </c:pt>
                <c:pt idx="1">
                  <c:v>0.23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0.06</c:v>
                </c:pt>
                <c:pt idx="5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507-4963-8919-CE11467E57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911600896"/>
        <c:axId val="911603616"/>
      </c:barChart>
      <c:valAx>
        <c:axId val="911603616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911600896"/>
        <c:crosses val="autoZero"/>
        <c:crossBetween val="between"/>
      </c:valAx>
      <c:catAx>
        <c:axId val="9116008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91160361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acessou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0.27</c:v>
                </c:pt>
                <c:pt idx="1">
                  <c:v>0.5</c:v>
                </c:pt>
                <c:pt idx="2">
                  <c:v>0.51</c:v>
                </c:pt>
                <c:pt idx="3">
                  <c:v>0.46</c:v>
                </c:pt>
                <c:pt idx="4">
                  <c:v>0.44</c:v>
                </c:pt>
                <c:pt idx="5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AE-44EC-B224-AB23011917B1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acessou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</c:strCache>
            </c:strRef>
          </c:cat>
          <c:val>
            <c:numRef>
              <c:f>Plan1!$C$2:$C$7</c:f>
              <c:numCache>
                <c:formatCode>0%</c:formatCode>
                <c:ptCount val="6"/>
                <c:pt idx="0">
                  <c:v>0.73</c:v>
                </c:pt>
                <c:pt idx="1">
                  <c:v>0.5</c:v>
                </c:pt>
                <c:pt idx="2">
                  <c:v>0.48</c:v>
                </c:pt>
                <c:pt idx="3">
                  <c:v>0.54</c:v>
                </c:pt>
                <c:pt idx="4">
                  <c:v>0.56000000000000005</c:v>
                </c:pt>
                <c:pt idx="5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FAE-44EC-B224-AB23011917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-860677488"/>
        <c:axId val="-860653008"/>
      </c:barChart>
      <c:catAx>
        <c:axId val="-8606774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860653008"/>
        <c:crosses val="autoZero"/>
        <c:auto val="1"/>
        <c:lblAlgn val="ctr"/>
        <c:lblOffset val="100"/>
        <c:noMultiLvlLbl val="0"/>
      </c:catAx>
      <c:valAx>
        <c:axId val="-86065300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860677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rgbClr val="FF8F8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E10-4177-9022-F0FD008CD953}"/>
              </c:ext>
            </c:extLst>
          </c:dPt>
          <c:dPt>
            <c:idx val="1"/>
            <c:bubble3D val="0"/>
            <c:spPr>
              <a:solidFill>
                <a:srgbClr val="00ACB8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E10-4177-9022-F0FD008CD953}"/>
              </c:ext>
            </c:extLst>
          </c:dPt>
          <c:cat>
            <c:strRef>
              <c:f>Plan1!$A$2:$A$3</c:f>
              <c:strCache>
                <c:ptCount val="2"/>
                <c:pt idx="0">
                  <c:v>não</c:v>
                </c:pt>
                <c:pt idx="1">
                  <c:v>sim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0.59</c:v>
                </c:pt>
                <c:pt idx="1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E10-4177-9022-F0FD008CD9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62.241692804961168</c:v>
                </c:pt>
                <c:pt idx="1">
                  <c:v>58.469860625055588</c:v>
                </c:pt>
                <c:pt idx="2">
                  <c:v>60.275547679999818</c:v>
                </c:pt>
                <c:pt idx="3">
                  <c:v>65.351488270967025</c:v>
                </c:pt>
                <c:pt idx="4">
                  <c:v>58.597625218967906</c:v>
                </c:pt>
                <c:pt idx="5">
                  <c:v>63.444812537301146</c:v>
                </c:pt>
                <c:pt idx="6">
                  <c:v>50.995396555314997</c:v>
                </c:pt>
                <c:pt idx="7">
                  <c:v>55.533567552539353</c:v>
                </c:pt>
                <c:pt idx="8">
                  <c:v>52.534700015841452</c:v>
                </c:pt>
                <c:pt idx="9">
                  <c:v>55.684895456595427</c:v>
                </c:pt>
                <c:pt idx="10">
                  <c:v>62.200346950015927</c:v>
                </c:pt>
                <c:pt idx="11">
                  <c:v>46.478514941285688</c:v>
                </c:pt>
                <c:pt idx="12">
                  <c:v>40.455730992828535</c:v>
                </c:pt>
                <c:pt idx="13">
                  <c:v>50.343414430740687</c:v>
                </c:pt>
                <c:pt idx="14">
                  <c:v>55.307152267002301</c:v>
                </c:pt>
                <c:pt idx="15">
                  <c:v>47.546136833036883</c:v>
                </c:pt>
                <c:pt idx="16">
                  <c:v>58.128498533949589</c:v>
                </c:pt>
                <c:pt idx="17">
                  <c:v>48.937259230614586</c:v>
                </c:pt>
                <c:pt idx="18">
                  <c:v>55.150527886573656</c:v>
                </c:pt>
                <c:pt idx="19">
                  <c:v>49.823968920243807</c:v>
                </c:pt>
                <c:pt idx="20">
                  <c:v>44.203931812448758</c:v>
                </c:pt>
                <c:pt idx="21">
                  <c:v>43.877583298402925</c:v>
                </c:pt>
                <c:pt idx="22">
                  <c:v>37.384480647374353</c:v>
                </c:pt>
                <c:pt idx="23">
                  <c:v>41.894309270230544</c:v>
                </c:pt>
                <c:pt idx="24">
                  <c:v>34.642411797502668</c:v>
                </c:pt>
                <c:pt idx="25">
                  <c:v>43.549837303587971</c:v>
                </c:pt>
                <c:pt idx="26">
                  <c:v>56.713464209383972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A3-4E7C-9686-77A48B986467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333F5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Plan1!$C$2:$C$28</c:f>
              <c:numCache>
                <c:formatCode>0</c:formatCode>
                <c:ptCount val="27"/>
                <c:pt idx="0">
                  <c:v>37.758307195038633</c:v>
                </c:pt>
                <c:pt idx="1">
                  <c:v>41.530139374944859</c:v>
                </c:pt>
                <c:pt idx="2">
                  <c:v>39.724452320000779</c:v>
                </c:pt>
                <c:pt idx="3">
                  <c:v>34.648511729033132</c:v>
                </c:pt>
                <c:pt idx="4">
                  <c:v>41.402374781032172</c:v>
                </c:pt>
                <c:pt idx="5">
                  <c:v>36.555187462699564</c:v>
                </c:pt>
                <c:pt idx="6">
                  <c:v>49.004603444685088</c:v>
                </c:pt>
                <c:pt idx="7">
                  <c:v>44.466432447460896</c:v>
                </c:pt>
                <c:pt idx="8">
                  <c:v>47.465299984158484</c:v>
                </c:pt>
                <c:pt idx="9">
                  <c:v>44.315104543404679</c:v>
                </c:pt>
                <c:pt idx="10">
                  <c:v>37.799653049984677</c:v>
                </c:pt>
                <c:pt idx="11">
                  <c:v>53.521485058714255</c:v>
                </c:pt>
                <c:pt idx="12">
                  <c:v>59.544269007171366</c:v>
                </c:pt>
                <c:pt idx="13">
                  <c:v>49.656585569259612</c:v>
                </c:pt>
                <c:pt idx="14">
                  <c:v>44.69284773299826</c:v>
                </c:pt>
                <c:pt idx="15">
                  <c:v>52.453863166962797</c:v>
                </c:pt>
                <c:pt idx="16">
                  <c:v>41.871501466050162</c:v>
                </c:pt>
                <c:pt idx="17">
                  <c:v>51.062740769385748</c:v>
                </c:pt>
                <c:pt idx="18">
                  <c:v>44.849472113426032</c:v>
                </c:pt>
                <c:pt idx="19">
                  <c:v>50.176031079755745</c:v>
                </c:pt>
                <c:pt idx="20">
                  <c:v>55.796068187551192</c:v>
                </c:pt>
                <c:pt idx="21">
                  <c:v>56.122416701596634</c:v>
                </c:pt>
                <c:pt idx="22">
                  <c:v>62.615519352625363</c:v>
                </c:pt>
                <c:pt idx="23">
                  <c:v>58.105690729769435</c:v>
                </c:pt>
                <c:pt idx="24">
                  <c:v>65.357588202497325</c:v>
                </c:pt>
                <c:pt idx="25">
                  <c:v>56.450162696411823</c:v>
                </c:pt>
                <c:pt idx="26">
                  <c:v>43.286535790615929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A3-4E7C-9686-77A48B9864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-860677488"/>
        <c:axId val="-860653008"/>
      </c:barChart>
      <c:catAx>
        <c:axId val="-8606774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860653008"/>
        <c:crosses val="autoZero"/>
        <c:auto val="1"/>
        <c:lblAlgn val="ctr"/>
        <c:lblOffset val="100"/>
        <c:noMultiLvlLbl val="0"/>
      </c:catAx>
      <c:valAx>
        <c:axId val="-86065300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860677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rgbClr val="FF8F8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E10-4177-9022-F0FD008CD953}"/>
              </c:ext>
            </c:extLst>
          </c:dPt>
          <c:dPt>
            <c:idx val="1"/>
            <c:bubble3D val="0"/>
            <c:spPr>
              <a:solidFill>
                <a:srgbClr val="00ACB8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E10-4177-9022-F0FD008CD953}"/>
              </c:ext>
            </c:extLst>
          </c:dPt>
          <c:cat>
            <c:strRef>
              <c:f>Plan1!$A$2:$A$3</c:f>
              <c:strCache>
                <c:ptCount val="2"/>
                <c:pt idx="0">
                  <c:v>não</c:v>
                </c:pt>
                <c:pt idx="1">
                  <c:v>sim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0.02</c:v>
                </c:pt>
                <c:pt idx="1">
                  <c:v>0.98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E10-4177-9022-F0FD008CD9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0.92</c:v>
                </c:pt>
                <c:pt idx="1">
                  <c:v>0.99</c:v>
                </c:pt>
                <c:pt idx="2">
                  <c:v>0.99</c:v>
                </c:pt>
                <c:pt idx="3">
                  <c:v>0.99</c:v>
                </c:pt>
                <c:pt idx="4">
                  <c:v>0.98</c:v>
                </c:pt>
                <c:pt idx="5">
                  <c:v>0.97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DC6-401A-B144-4834123043BC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0"/>
                  <c:y val="-8.3374344902948216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DC6-401A-B144-4834123043BC}"/>
                </c:ext>
              </c:extLst>
            </c:dLbl>
            <c:dLbl>
              <c:idx val="2"/>
              <c:layout>
                <c:manualLayout>
                  <c:x val="3.3364368325812166E-3"/>
                  <c:y val="-8.3374344902948216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1DC6-401A-B144-4834123043BC}"/>
                </c:ext>
              </c:extLst>
            </c:dLbl>
            <c:dLbl>
              <c:idx val="3"/>
              <c:layout>
                <c:manualLayout>
                  <c:x val="-6.672873665162617E-3"/>
                  <c:y val="1.8669136065339968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DC6-401A-B144-4834123043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</c:strCache>
            </c:strRef>
          </c:cat>
          <c:val>
            <c:numRef>
              <c:f>Plan1!$C$2:$C$7</c:f>
              <c:numCache>
                <c:formatCode>0%</c:formatCode>
                <c:ptCount val="6"/>
                <c:pt idx="0">
                  <c:v>0.08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0.02</c:v>
                </c:pt>
                <c:pt idx="5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DC6-401A-B144-4834123043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-860677488"/>
        <c:axId val="-860653008"/>
      </c:barChart>
      <c:catAx>
        <c:axId val="-8606774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860653008"/>
        <c:crosses val="autoZero"/>
        <c:auto val="1"/>
        <c:lblAlgn val="ctr"/>
        <c:lblOffset val="100"/>
        <c:noMultiLvlLbl val="0"/>
      </c:catAx>
      <c:valAx>
        <c:axId val="-86065300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860677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69B76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menos de 2 anos</c:v>
                </c:pt>
                <c:pt idx="1">
                  <c:v>2 a 4 anos</c:v>
                </c:pt>
                <c:pt idx="2">
                  <c:v>5 a 7 anos</c:v>
                </c:pt>
                <c:pt idx="3">
                  <c:v>mais de 7 anos</c:v>
                </c:pt>
              </c:strCache>
            </c:strRef>
          </c:cat>
          <c:val>
            <c:numRef>
              <c:f>Plan1!$B$2:$B$5</c:f>
              <c:numCache>
                <c:formatCode>###0%</c:formatCode>
                <c:ptCount val="4"/>
                <c:pt idx="0">
                  <c:v>3.8434806578341377E-2</c:v>
                </c:pt>
                <c:pt idx="1">
                  <c:v>0.16673939502607069</c:v>
                </c:pt>
                <c:pt idx="2">
                  <c:v>0.21350468833392516</c:v>
                </c:pt>
                <c:pt idx="3">
                  <c:v>0.58132111006167875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589-4B49-8C64-8E715C91500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351"/>
        <c:overlap val="-27"/>
        <c:axId val="-770672880"/>
        <c:axId val="-770672336"/>
      </c:barChart>
      <c:catAx>
        <c:axId val="-770672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770672336"/>
        <c:crosses val="autoZero"/>
        <c:auto val="1"/>
        <c:lblAlgn val="ctr"/>
        <c:lblOffset val="100"/>
        <c:noMultiLvlLbl val="0"/>
      </c:catAx>
      <c:valAx>
        <c:axId val="-770672336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-770672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537036183345883E-2"/>
          <c:y val="5.6200726304876672E-2"/>
          <c:w val="0.96601543366386589"/>
          <c:h val="0.8875985473902466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Plan1!$B$2:$B$5</c:f>
              <c:numCache>
                <c:formatCode>0%</c:formatCode>
                <c:ptCount val="4"/>
                <c:pt idx="0">
                  <c:v>0.05</c:v>
                </c:pt>
                <c:pt idx="1">
                  <c:v>0.26</c:v>
                </c:pt>
                <c:pt idx="2">
                  <c:v>0.22</c:v>
                </c:pt>
                <c:pt idx="3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1E-49A4-B73A-B2AE2105CB58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Plan1!$C$2:$C$5</c:f>
              <c:numCache>
                <c:formatCode>0%</c:formatCode>
                <c:ptCount val="4"/>
                <c:pt idx="0">
                  <c:v>0.08</c:v>
                </c:pt>
                <c:pt idx="1">
                  <c:v>0.28000000000000003</c:v>
                </c:pt>
                <c:pt idx="2">
                  <c:v>0.21</c:v>
                </c:pt>
                <c:pt idx="3">
                  <c:v>0.43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1E-49A4-B73A-B2AE2105CB58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Plan1!$D$2:$D$5</c:f>
              <c:numCache>
                <c:formatCode>0%</c:formatCode>
                <c:ptCount val="4"/>
                <c:pt idx="0">
                  <c:v>0.28999999999999998</c:v>
                </c:pt>
                <c:pt idx="1">
                  <c:v>0.21</c:v>
                </c:pt>
                <c:pt idx="2">
                  <c:v>0.14000000000000001</c:v>
                </c:pt>
                <c:pt idx="3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11E-49A4-B73A-B2AE2105CB58}"/>
            </c:ext>
          </c:extLst>
        </c:ser>
        <c:ser>
          <c:idx val="3"/>
          <c:order val="3"/>
          <c:tx>
            <c:strRef>
              <c:f>Plan1!$E$1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rgbClr val="BF9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Plan1!$E$2:$E$5</c:f>
              <c:numCache>
                <c:formatCode>0%</c:formatCode>
                <c:ptCount val="4"/>
                <c:pt idx="0">
                  <c:v>0.21</c:v>
                </c:pt>
                <c:pt idx="1">
                  <c:v>0.28999999999999998</c:v>
                </c:pt>
                <c:pt idx="2">
                  <c:v>0.12</c:v>
                </c:pt>
                <c:pt idx="3">
                  <c:v>0.38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A40-4E9C-A175-DACA6A31B0A2}"/>
            </c:ext>
          </c:extLst>
        </c:ser>
        <c:dLbls>
          <c:dLblPos val="inBase"/>
          <c:showLegendKey val="0"/>
          <c:showVal val="1"/>
          <c:showCatName val="0"/>
          <c:showSerName val="0"/>
          <c:showPercent val="0"/>
          <c:showBubbleSize val="0"/>
        </c:dLbls>
        <c:gapWidth val="380"/>
        <c:overlap val="-27"/>
        <c:axId val="-770675056"/>
        <c:axId val="-770674512"/>
      </c:barChart>
      <c:catAx>
        <c:axId val="-770675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770674512"/>
        <c:crosses val="autoZero"/>
        <c:auto val="1"/>
        <c:lblAlgn val="ctr"/>
        <c:lblOffset val="100"/>
        <c:noMultiLvlLbl val="0"/>
      </c:catAx>
      <c:valAx>
        <c:axId val="-77067451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7706750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21206956984179E-2"/>
          <c:y val="2.9985799137645337E-2"/>
          <c:w val="0.88620961601218318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4AB692">
                <a:alpha val="40000"/>
              </a:srgb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DE-4BC8-AF6C-7FA20C82E308}"/>
              </c:ext>
            </c:extLst>
          </c:dPt>
          <c:dPt>
            <c:idx val="1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DE-4BC8-AF6C-7FA20C82E308}"/>
              </c:ext>
            </c:extLst>
          </c:dPt>
          <c:dPt>
            <c:idx val="2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DE-4BC8-AF6C-7FA20C82E308}"/>
              </c:ext>
            </c:extLst>
          </c:dPt>
          <c:dPt>
            <c:idx val="3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1DE-4BC8-AF6C-7FA20C82E308}"/>
              </c:ext>
            </c:extLst>
          </c:dPt>
          <c:dPt>
            <c:idx val="4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1DE-4BC8-AF6C-7FA20C82E308}"/>
              </c:ext>
            </c:extLst>
          </c:dPt>
          <c:dPt>
            <c:idx val="5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E182-401E-822E-298A451FA5F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Plan1!$A$2:$A$9</c:f>
              <c:strCache>
                <c:ptCount val="8"/>
                <c:pt idx="0">
                  <c:v>analfabeto/ sem instrução</c:v>
                </c:pt>
                <c:pt idx="1">
                  <c:v>ensino fundamental incompleto</c:v>
                </c:pt>
                <c:pt idx="2">
                  <c:v>ensino fundamental completo</c:v>
                </c:pt>
                <c:pt idx="3">
                  <c:v>ensino médio incompleto</c:v>
                </c:pt>
                <c:pt idx="4">
                  <c:v>ensino médio completo</c:v>
                </c:pt>
                <c:pt idx="5">
                  <c:v>superior incompleto</c:v>
                </c:pt>
                <c:pt idx="6">
                  <c:v>superior completo</c:v>
                </c:pt>
                <c:pt idx="7">
                  <c:v>pós-graduado/ doutorado</c:v>
                </c:pt>
              </c:strCache>
            </c:strRef>
          </c:cat>
          <c:val>
            <c:numRef>
              <c:f>Plan1!$B$2:$B$9</c:f>
              <c:numCache>
                <c:formatCode>####%</c:formatCode>
                <c:ptCount val="8"/>
                <c:pt idx="0">
                  <c:v>9.2353197553606894E-3</c:v>
                </c:pt>
                <c:pt idx="1">
                  <c:v>0.10883589644994514</c:v>
                </c:pt>
                <c:pt idx="2">
                  <c:v>7.911788047925318E-2</c:v>
                </c:pt>
                <c:pt idx="3">
                  <c:v>5.6579747608842525E-2</c:v>
                </c:pt>
                <c:pt idx="4">
                  <c:v>0.36855229965121916</c:v>
                </c:pt>
                <c:pt idx="5">
                  <c:v>6.9076522092192033E-2</c:v>
                </c:pt>
                <c:pt idx="6">
                  <c:v>0.24747837583776325</c:v>
                </c:pt>
                <c:pt idx="7">
                  <c:v>5.6734288612213947E-2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1DE-4BC8-AF6C-7FA20C82E3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8"/>
        <c:overlap val="39"/>
        <c:axId val="-860675856"/>
        <c:axId val="-860660624"/>
      </c:barChart>
      <c:catAx>
        <c:axId val="-8606758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-860660624"/>
        <c:crosses val="autoZero"/>
        <c:auto val="1"/>
        <c:lblAlgn val="ctr"/>
        <c:lblOffset val="100"/>
        <c:noMultiLvlLbl val="0"/>
      </c:catAx>
      <c:valAx>
        <c:axId val="-860660624"/>
        <c:scaling>
          <c:orientation val="minMax"/>
          <c:max val="0.60000000000000009"/>
        </c:scaling>
        <c:delete val="0"/>
        <c:axPos val="t"/>
        <c:numFmt formatCode="####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86067585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5129282494260214"/>
          <c:y val="7.417190481293566E-2"/>
          <c:w val="0.88620961601218318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00ACB8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DE-4BC8-AF6C-7FA20C82E308}"/>
              </c:ext>
            </c:extLst>
          </c:dPt>
          <c:dPt>
            <c:idx val="1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DE-4BC8-AF6C-7FA20C82E308}"/>
              </c:ext>
            </c:extLst>
          </c:dPt>
          <c:dPt>
            <c:idx val="2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DE-4BC8-AF6C-7FA20C82E308}"/>
              </c:ext>
            </c:extLst>
          </c:dPt>
          <c:dPt>
            <c:idx val="3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1DE-4BC8-AF6C-7FA20C82E308}"/>
              </c:ext>
            </c:extLst>
          </c:dPt>
          <c:dPt>
            <c:idx val="4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1DE-4BC8-AF6C-7FA20C82E3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Plan1!$A$2:$A$9</c:f>
              <c:strCache>
                <c:ptCount val="8"/>
                <c:pt idx="0">
                  <c:v>analfabeto/ sem instrução</c:v>
                </c:pt>
                <c:pt idx="1">
                  <c:v>ensino fundamental incompleto</c:v>
                </c:pt>
                <c:pt idx="2">
                  <c:v>ensino fundamental completo</c:v>
                </c:pt>
                <c:pt idx="3">
                  <c:v>ensino médio incompleto</c:v>
                </c:pt>
                <c:pt idx="4">
                  <c:v>ensino médio completo</c:v>
                </c:pt>
                <c:pt idx="5">
                  <c:v>superior incompleto</c:v>
                </c:pt>
                <c:pt idx="6">
                  <c:v>superior completo</c:v>
                </c:pt>
                <c:pt idx="7">
                  <c:v>pós-graduado/ doutorado</c:v>
                </c:pt>
              </c:strCache>
            </c:strRef>
          </c:cat>
          <c:val>
            <c:numRef>
              <c:f>Plan1!$B$2:$B$9</c:f>
              <c:numCache>
                <c:formatCode>0%</c:formatCode>
                <c:ptCount val="8"/>
                <c:pt idx="0">
                  <c:v>4.9242114797107628E-3</c:v>
                </c:pt>
                <c:pt idx="1">
                  <c:v>9.7773526733610172E-2</c:v>
                </c:pt>
                <c:pt idx="2">
                  <c:v>6.4322623412386912E-2</c:v>
                </c:pt>
                <c:pt idx="3">
                  <c:v>5.44734520643681E-2</c:v>
                </c:pt>
                <c:pt idx="4">
                  <c:v>0.35322703702048708</c:v>
                </c:pt>
                <c:pt idx="5">
                  <c:v>9.0157556125539176E-2</c:v>
                </c:pt>
                <c:pt idx="6">
                  <c:v>0.26274439509663378</c:v>
                </c:pt>
                <c:pt idx="7">
                  <c:v>7.2377198067269458E-2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1DE-4BC8-AF6C-7FA20C82E3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8"/>
        <c:overlap val="39"/>
        <c:axId val="-860674768"/>
        <c:axId val="-860667152"/>
      </c:barChart>
      <c:catAx>
        <c:axId val="-86067476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rgbClr val="1F4E79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860667152"/>
        <c:crosses val="autoZero"/>
        <c:auto val="1"/>
        <c:lblAlgn val="ctr"/>
        <c:lblOffset val="100"/>
        <c:noMultiLvlLbl val="0"/>
      </c:catAx>
      <c:valAx>
        <c:axId val="-860667152"/>
        <c:scaling>
          <c:orientation val="minMax"/>
          <c:max val="0.60000000000000009"/>
        </c:scaling>
        <c:delete val="0"/>
        <c:axPos val="t"/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86067476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21206956984179E-2"/>
          <c:y val="2.9985799137645337E-2"/>
          <c:w val="0.88620961601218318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00ACB8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DE-4BC8-AF6C-7FA20C82E308}"/>
              </c:ext>
            </c:extLst>
          </c:dPt>
          <c:dPt>
            <c:idx val="1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DE-4BC8-AF6C-7FA20C82E308}"/>
              </c:ext>
            </c:extLst>
          </c:dPt>
          <c:dPt>
            <c:idx val="2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DE-4BC8-AF6C-7FA20C82E308}"/>
              </c:ext>
            </c:extLst>
          </c:dPt>
          <c:dPt>
            <c:idx val="3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1DE-4BC8-AF6C-7FA20C82E308}"/>
              </c:ext>
            </c:extLst>
          </c:dPt>
          <c:dPt>
            <c:idx val="4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1DE-4BC8-AF6C-7FA20C82E3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1.3953485721897094E-2</c:v>
                </c:pt>
                <c:pt idx="1">
                  <c:v>0.16468827678532091</c:v>
                </c:pt>
                <c:pt idx="2">
                  <c:v>0.29873542692814076</c:v>
                </c:pt>
                <c:pt idx="3">
                  <c:v>0.28761275228934485</c:v>
                </c:pt>
                <c:pt idx="4">
                  <c:v>0.17630275639552453</c:v>
                </c:pt>
                <c:pt idx="5">
                  <c:v>5.8707301879777872E-2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1DE-4BC8-AF6C-7FA20C82E3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8"/>
        <c:overlap val="39"/>
        <c:axId val="-860681296"/>
        <c:axId val="-860680752"/>
      </c:barChart>
      <c:catAx>
        <c:axId val="-8606812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rgbClr val="1F4E79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860680752"/>
        <c:crosses val="autoZero"/>
        <c:auto val="1"/>
        <c:lblAlgn val="ctr"/>
        <c:lblOffset val="100"/>
        <c:noMultiLvlLbl val="0"/>
      </c:catAx>
      <c:valAx>
        <c:axId val="-860680752"/>
        <c:scaling>
          <c:orientation val="minMax"/>
          <c:max val="0.60000000000000009"/>
        </c:scaling>
        <c:delete val="0"/>
        <c:axPos val="t"/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86068129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917-40EC-B0FD-AE016CF59F62}"/>
              </c:ext>
            </c:extLst>
          </c:dPt>
          <c:dPt>
            <c:idx val="1"/>
            <c:invertIfNegative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917-40EC-B0FD-AE016CF59F62}"/>
              </c:ext>
            </c:extLst>
          </c:dPt>
          <c:cat>
            <c:strRef>
              <c:f>Plan1!$A$2:$A$7</c:f>
              <c:strCache>
                <c:ptCount val="6"/>
                <c:pt idx="0">
                  <c:v>Sebrae</c:v>
                </c:pt>
                <c:pt idx="1">
                  <c:v>não sabe/ não lembra</c:v>
                </c:pt>
                <c:pt idx="2">
                  <c:v>bancos</c:v>
                </c:pt>
                <c:pt idx="3">
                  <c:v>outros</c:v>
                </c:pt>
                <c:pt idx="4">
                  <c:v>SENAI</c:v>
                </c:pt>
                <c:pt idx="5">
                  <c:v>sem resposta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0.54</c:v>
                </c:pt>
                <c:pt idx="1">
                  <c:v>0.27</c:v>
                </c:pt>
                <c:pt idx="2">
                  <c:v>0.09</c:v>
                </c:pt>
                <c:pt idx="3">
                  <c:v>0.05</c:v>
                </c:pt>
                <c:pt idx="4">
                  <c:v>0.02</c:v>
                </c:pt>
                <c:pt idx="5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917-40EC-B0FD-AE016CF59F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911592192"/>
        <c:axId val="911591104"/>
      </c:barChart>
      <c:valAx>
        <c:axId val="911591104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911592192"/>
        <c:crosses val="autoZero"/>
        <c:crossBetween val="between"/>
      </c:valAx>
      <c:catAx>
        <c:axId val="9115921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9115911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32C-4E93-8E2E-FE4DF1F77F97}"/>
              </c:ext>
            </c:extLst>
          </c:dPt>
          <c:dPt>
            <c:idx val="1"/>
            <c:bubble3D val="0"/>
            <c:spPr>
              <a:solidFill>
                <a:srgbClr val="A163A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32C-4E93-8E2E-FE4DF1F77F97}"/>
              </c:ext>
            </c:extLst>
          </c:dPt>
          <c:cat>
            <c:strRef>
              <c:f>Plan1!$A$2:$A$3</c:f>
              <c:strCache>
                <c:ptCount val="2"/>
                <c:pt idx="0">
                  <c:v>masc</c:v>
                </c:pt>
                <c:pt idx="1">
                  <c:v>fem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0.6315920963121423</c:v>
                </c:pt>
                <c:pt idx="1">
                  <c:v>0.36840790368787091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32C-4E93-8E2E-FE4DF1F77F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35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n conhece</c:v>
                </c:pt>
              </c:strCache>
            </c:strRef>
          </c:tx>
          <c:spPr>
            <a:ln w="57150" cap="rnd">
              <a:solidFill>
                <a:srgbClr val="FF8F8F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5050"/>
              </a:solidFill>
              <a:ln w="57150">
                <a:solidFill>
                  <a:srgbClr val="FF8F8F"/>
                </a:solidFill>
              </a:ln>
              <a:effectLst/>
            </c:spPr>
          </c:marker>
          <c:dLbls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1" i="0" u="none" strike="noStrike" kern="1200" baseline="0">
                      <a:solidFill>
                        <a:srgbClr val="FF5050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E1B-4538-BAA9-104B99E5C02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rgbClr val="FF505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Plan1!$A$2:$A$6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Plan1!$B$2:$B$6</c:f>
              <c:numCache>
                <c:formatCode>0%</c:formatCode>
                <c:ptCount val="5"/>
                <c:pt idx="0">
                  <c:v>0.04</c:v>
                </c:pt>
                <c:pt idx="1">
                  <c:v>0.02</c:v>
                </c:pt>
                <c:pt idx="2">
                  <c:v>0.02</c:v>
                </c:pt>
                <c:pt idx="3">
                  <c:v>0.02</c:v>
                </c:pt>
                <c:pt idx="4">
                  <c:v>0.01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286-497D-A4BC-21AF256C684A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-72603760"/>
        <c:axId val="-72596688"/>
      </c:lineChart>
      <c:catAx>
        <c:axId val="-72603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-72596688"/>
        <c:crosses val="autoZero"/>
        <c:auto val="1"/>
        <c:lblAlgn val="ctr"/>
        <c:lblOffset val="100"/>
        <c:noMultiLvlLbl val="0"/>
      </c:catAx>
      <c:valAx>
        <c:axId val="-72596688"/>
        <c:scaling>
          <c:orientation val="minMax"/>
          <c:max val="0.2"/>
        </c:scaling>
        <c:delete val="1"/>
        <c:axPos val="l"/>
        <c:numFmt formatCode="0%" sourceLinked="1"/>
        <c:majorTickMark val="out"/>
        <c:minorTickMark val="none"/>
        <c:tickLblPos val="nextTo"/>
        <c:crossAx val="-726037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600" b="1"/>
      </a:pPr>
      <a:endParaRPr lang="pt-B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0.0579</cdr:x>
      <cdr:y>0</cdr:y>
    </cdr:from>
    <cdr:to>
      <cdr:x>0.93899</cdr:x>
      <cdr:y>0.63806</cdr:y>
    </cdr:to>
    <cdr:grpSp>
      <cdr:nvGrpSpPr>
        <cdr:cNvPr id="8" name="Grupo 7">
          <a:extLst xmlns:a="http://schemas.openxmlformats.org/drawingml/2006/main">
            <a:ext uri="{FF2B5EF4-FFF2-40B4-BE49-F238E27FC236}">
              <a16:creationId xmlns:a16="http://schemas.microsoft.com/office/drawing/2014/main" id="{00724CEE-FAF2-41ED-8B40-4B3613775B76}"/>
            </a:ext>
          </a:extLst>
        </cdr:cNvPr>
        <cdr:cNvGrpSpPr/>
      </cdr:nvGrpSpPr>
      <cdr:grpSpPr>
        <a:xfrm xmlns:a="http://schemas.openxmlformats.org/drawingml/2006/main">
          <a:off x="489834" y="0"/>
          <a:ext cx="7454021" cy="1378210"/>
          <a:chOff x="489799" y="0"/>
          <a:chExt cx="7454051" cy="1378220"/>
        </a:xfrm>
      </cdr:grpSpPr>
      <cdr:sp macro="" textlink="">
        <cdr:nvSpPr>
          <cdr:cNvPr id="2" name="Retângulo 1"/>
          <cdr:cNvSpPr/>
        </cdr:nvSpPr>
        <cdr:spPr>
          <a:xfrm xmlns:a="http://schemas.openxmlformats.org/drawingml/2006/main">
            <a:off x="489799" y="0"/>
            <a:ext cx="639920" cy="400110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>
            <a:spAutoFit/>
          </a:bodyPr>
          <a:lstStyle xmlns:a="http://schemas.openxmlformats.org/drawingml/2006/main"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8,92</a:t>
            </a:r>
          </a:p>
        </cdr:txBody>
      </cdr:sp>
      <cdr:sp macro="" textlink="">
        <cdr:nvSpPr>
          <cdr:cNvPr id="3" name="Retângulo 2"/>
          <cdr:cNvSpPr/>
        </cdr:nvSpPr>
        <cdr:spPr>
          <a:xfrm xmlns:a="http://schemas.openxmlformats.org/drawingml/2006/main">
            <a:off x="1807109" y="325750"/>
            <a:ext cx="639920" cy="400110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>
            <a:spAutoFit/>
          </a:bodyPr>
          <a:lstStyle xmlns:a="http://schemas.openxmlformats.org/drawingml/2006/main"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8,54</a:t>
            </a:r>
          </a:p>
        </cdr:txBody>
      </cdr:sp>
      <cdr:sp macro="" textlink="">
        <cdr:nvSpPr>
          <cdr:cNvPr id="4" name="Retângulo 3"/>
          <cdr:cNvSpPr/>
        </cdr:nvSpPr>
        <cdr:spPr>
          <a:xfrm xmlns:a="http://schemas.openxmlformats.org/drawingml/2006/main">
            <a:off x="3222020" y="930942"/>
            <a:ext cx="639920" cy="400110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>
            <a:spAutoFit/>
          </a:bodyPr>
          <a:lstStyle xmlns:a="http://schemas.openxmlformats.org/drawingml/2006/main"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8,04</a:t>
            </a:r>
          </a:p>
        </cdr:txBody>
      </cdr:sp>
      <cdr:sp macro="" textlink="">
        <cdr:nvSpPr>
          <cdr:cNvPr id="5" name="Retângulo 4"/>
          <cdr:cNvSpPr/>
        </cdr:nvSpPr>
        <cdr:spPr>
          <a:xfrm xmlns:a="http://schemas.openxmlformats.org/drawingml/2006/main">
            <a:off x="4552415" y="631462"/>
            <a:ext cx="639920" cy="400110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>
            <a:spAutoFit/>
          </a:bodyPr>
          <a:lstStyle xmlns:a="http://schemas.openxmlformats.org/drawingml/2006/main"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8,24</a:t>
            </a:r>
          </a:p>
        </cdr:txBody>
      </cdr:sp>
      <cdr:sp macro="" textlink="">
        <cdr:nvSpPr>
          <cdr:cNvPr id="6" name="Retângulo 5"/>
          <cdr:cNvSpPr/>
        </cdr:nvSpPr>
        <cdr:spPr>
          <a:xfrm xmlns:a="http://schemas.openxmlformats.org/drawingml/2006/main">
            <a:off x="5983505" y="0"/>
            <a:ext cx="639920" cy="400110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>
            <a:spAutoFit/>
          </a:bodyPr>
          <a:lstStyle xmlns:a="http://schemas.openxmlformats.org/drawingml/2006/main"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8,81</a:t>
            </a:r>
          </a:p>
        </cdr:txBody>
      </cdr:sp>
      <cdr:sp macro="" textlink="">
        <cdr:nvSpPr>
          <cdr:cNvPr id="7" name="Retângulo 6"/>
          <cdr:cNvSpPr/>
        </cdr:nvSpPr>
        <cdr:spPr>
          <a:xfrm xmlns:a="http://schemas.openxmlformats.org/drawingml/2006/main">
            <a:off x="7303930" y="978110"/>
            <a:ext cx="639920" cy="400110"/>
          </a:xfrm>
          <a:prstGeom xmlns:a="http://schemas.openxmlformats.org/drawingml/2006/main" prst="rect">
            <a:avLst/>
          </a:prstGeom>
        </cdr:spPr>
        <cdr:txBody>
          <a:bodyPr xmlns:a="http://schemas.openxmlformats.org/drawingml/2006/main" wrap="none">
            <a:spAutoFit/>
          </a:bodyPr>
          <a:lstStyle xmlns:a="http://schemas.openxmlformats.org/drawingml/2006/main"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7,97</a:t>
            </a:r>
          </a:p>
        </cdr:txBody>
      </cdr:sp>
    </cdr:grp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15BD205-895B-4397-84ED-5A16BE6BA0E5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BD3DF74-EDB5-41F9-9EEF-5FCE67E8B46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743848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0761669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39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998768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362000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66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467371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69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4673711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72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9401254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74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060165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75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974857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82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383311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37876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17737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86637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9345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4094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794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57404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46678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98661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7817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45288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82652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49387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64481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5652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27572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88558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5281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710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051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139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01408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18358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96039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28417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1167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72910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13/12/2018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57541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765872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tângulo 19">
            <a:extLst>
              <a:ext uri="{FF2B5EF4-FFF2-40B4-BE49-F238E27FC236}">
                <a16:creationId xmlns:a16="http://schemas.microsoft.com/office/drawing/2014/main" id="{52EAF215-BA88-4D68-85AA-15DCF3B66232}"/>
              </a:ext>
            </a:extLst>
          </p:cNvPr>
          <p:cNvSpPr/>
          <p:nvPr userDrawn="1"/>
        </p:nvSpPr>
        <p:spPr>
          <a:xfrm>
            <a:off x="6908801" y="-10162"/>
            <a:ext cx="5472904" cy="36576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" name="Retângulo 10">
            <a:extLst>
              <a:ext uri="{FF2B5EF4-FFF2-40B4-BE49-F238E27FC236}">
                <a16:creationId xmlns:a16="http://schemas.microsoft.com/office/drawing/2014/main" id="{F293A1BE-2932-47C5-9895-23415761E755}"/>
              </a:ext>
            </a:extLst>
          </p:cNvPr>
          <p:cNvSpPr/>
          <p:nvPr userDrawn="1"/>
        </p:nvSpPr>
        <p:spPr>
          <a:xfrm>
            <a:off x="4914900" y="92271"/>
            <a:ext cx="7288212" cy="148274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" name="Retângulo 13">
            <a:extLst>
              <a:ext uri="{FF2B5EF4-FFF2-40B4-BE49-F238E27FC236}">
                <a16:creationId xmlns:a16="http://schemas.microsoft.com/office/drawing/2014/main" id="{068A9577-DDC3-4EE5-A0B6-8931BAEAF4E1}"/>
              </a:ext>
            </a:extLst>
          </p:cNvPr>
          <p:cNvSpPr/>
          <p:nvPr userDrawn="1"/>
        </p:nvSpPr>
        <p:spPr>
          <a:xfrm>
            <a:off x="7373937" y="309880"/>
            <a:ext cx="4818063" cy="45719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Retângulo 14">
            <a:extLst>
              <a:ext uri="{FF2B5EF4-FFF2-40B4-BE49-F238E27FC236}">
                <a16:creationId xmlns:a16="http://schemas.microsoft.com/office/drawing/2014/main" id="{A5BED77C-027E-428B-A303-B4CE5105BC27}"/>
              </a:ext>
            </a:extLst>
          </p:cNvPr>
          <p:cNvSpPr/>
          <p:nvPr userDrawn="1"/>
        </p:nvSpPr>
        <p:spPr>
          <a:xfrm>
            <a:off x="0" y="6400800"/>
            <a:ext cx="12203112" cy="4572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" name="Retângulo 15">
            <a:extLst>
              <a:ext uri="{FF2B5EF4-FFF2-40B4-BE49-F238E27FC236}">
                <a16:creationId xmlns:a16="http://schemas.microsoft.com/office/drawing/2014/main" id="{9D4AAD7D-B88C-4DF5-8BAB-BA3BA1603A22}"/>
              </a:ext>
            </a:extLst>
          </p:cNvPr>
          <p:cNvSpPr/>
          <p:nvPr userDrawn="1"/>
        </p:nvSpPr>
        <p:spPr>
          <a:xfrm>
            <a:off x="11599863" y="6308725"/>
            <a:ext cx="514350" cy="549275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>
            <a:extLst>
              <a:ext uri="{FF2B5EF4-FFF2-40B4-BE49-F238E27FC236}">
                <a16:creationId xmlns:a16="http://schemas.microsoft.com/office/drawing/2014/main" id="{CC3EB230-74C3-4425-9E76-747CF243BB3E}"/>
              </a:ext>
            </a:extLst>
          </p:cNvPr>
          <p:cNvSpPr/>
          <p:nvPr userDrawn="1"/>
        </p:nvSpPr>
        <p:spPr>
          <a:xfrm>
            <a:off x="0" y="6400800"/>
            <a:ext cx="12192000" cy="45719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" name="Retângulo 17">
            <a:extLst>
              <a:ext uri="{FF2B5EF4-FFF2-40B4-BE49-F238E27FC236}">
                <a16:creationId xmlns:a16="http://schemas.microsoft.com/office/drawing/2014/main" id="{A79F418F-74CE-4EE7-ACFA-3BCE4078FF4C}"/>
              </a:ext>
            </a:extLst>
          </p:cNvPr>
          <p:cNvSpPr/>
          <p:nvPr userDrawn="1"/>
        </p:nvSpPr>
        <p:spPr>
          <a:xfrm>
            <a:off x="11857037" y="0"/>
            <a:ext cx="346075" cy="406400"/>
          </a:xfrm>
          <a:prstGeom prst="rect">
            <a:avLst/>
          </a:prstGeom>
          <a:solidFill>
            <a:srgbClr val="69B7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Retângulo 18">
            <a:extLst>
              <a:ext uri="{FF2B5EF4-FFF2-40B4-BE49-F238E27FC236}">
                <a16:creationId xmlns:a16="http://schemas.microsoft.com/office/drawing/2014/main" id="{86802AC6-1CEE-4B66-ABC3-CEFA75FB87CE}"/>
              </a:ext>
            </a:extLst>
          </p:cNvPr>
          <p:cNvSpPr/>
          <p:nvPr userDrawn="1"/>
        </p:nvSpPr>
        <p:spPr>
          <a:xfrm>
            <a:off x="-11112" y="6327775"/>
            <a:ext cx="11077575" cy="73025"/>
          </a:xfrm>
          <a:prstGeom prst="rect">
            <a:avLst/>
          </a:prstGeom>
          <a:solidFill>
            <a:srgbClr val="69B7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" name="CaixaDeTexto 9"/>
          <p:cNvSpPr txBox="1"/>
          <p:nvPr userDrawn="1"/>
        </p:nvSpPr>
        <p:spPr>
          <a:xfrm>
            <a:off x="11572343" y="6444734"/>
            <a:ext cx="5693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fld id="{52F64E05-E3B8-4AD3-B9BB-9C390C9D5E31}" type="slidenum">
              <a:rPr lang="pt-BR" b="1" smtClean="0">
                <a:solidFill>
                  <a:schemeClr val="bg1"/>
                </a:solidFill>
              </a:rPr>
              <a:pPr algn="l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8B1B328E-445D-45B4-A509-11F254236118}"/>
              </a:ext>
            </a:extLst>
          </p:cNvPr>
          <p:cNvSpPr/>
          <p:nvPr userDrawn="1"/>
        </p:nvSpPr>
        <p:spPr>
          <a:xfrm>
            <a:off x="334963" y="-10162"/>
            <a:ext cx="1049337" cy="10515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4C325BEA-FFB6-46E8-8855-487B78899B6B}"/>
              </a:ext>
            </a:extLst>
          </p:cNvPr>
          <p:cNvSpPr/>
          <p:nvPr userDrawn="1"/>
        </p:nvSpPr>
        <p:spPr>
          <a:xfrm>
            <a:off x="0" y="12699"/>
            <a:ext cx="127000" cy="536575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" name="Retângulo 12">
            <a:extLst>
              <a:ext uri="{FF2B5EF4-FFF2-40B4-BE49-F238E27FC236}">
                <a16:creationId xmlns:a16="http://schemas.microsoft.com/office/drawing/2014/main" id="{AD90220C-D5B7-49CB-88F4-63A06158CEC5}"/>
              </a:ext>
            </a:extLst>
          </p:cNvPr>
          <p:cNvSpPr/>
          <p:nvPr userDrawn="1"/>
        </p:nvSpPr>
        <p:spPr>
          <a:xfrm>
            <a:off x="50800" y="138112"/>
            <a:ext cx="127000" cy="536575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419042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6" userDrawn="1">
          <p15:clr>
            <a:srgbClr val="F26B43"/>
          </p15:clr>
        </p15:guide>
        <p15:guide id="2" orient="horz" pos="3974" userDrawn="1">
          <p15:clr>
            <a:srgbClr val="F26B43"/>
          </p15:clr>
        </p15:guide>
        <p15:guide id="3" pos="7469" userDrawn="1">
          <p15:clr>
            <a:srgbClr val="F26B43"/>
          </p15:clr>
        </p15:guide>
        <p15:guide id="4" pos="211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jpe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1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0.emf"/><Relationship Id="rId5" Type="http://schemas.openxmlformats.org/officeDocument/2006/relationships/chart" Target="../charts/chart17.xml"/><Relationship Id="rId4" Type="http://schemas.openxmlformats.org/officeDocument/2006/relationships/chart" Target="../charts/chart16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3.xml"/><Relationship Id="rId13" Type="http://schemas.openxmlformats.org/officeDocument/2006/relationships/image" Target="../media/image10.emf"/><Relationship Id="rId3" Type="http://schemas.openxmlformats.org/officeDocument/2006/relationships/chart" Target="../charts/chart18.xml"/><Relationship Id="rId7" Type="http://schemas.openxmlformats.org/officeDocument/2006/relationships/chart" Target="../charts/chart22.xml"/><Relationship Id="rId12" Type="http://schemas.openxmlformats.org/officeDocument/2006/relationships/image" Target="../media/image11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21.xml"/><Relationship Id="rId11" Type="http://schemas.openxmlformats.org/officeDocument/2006/relationships/chart" Target="../charts/chart26.xml"/><Relationship Id="rId5" Type="http://schemas.openxmlformats.org/officeDocument/2006/relationships/chart" Target="../charts/chart20.xml"/><Relationship Id="rId10" Type="http://schemas.openxmlformats.org/officeDocument/2006/relationships/chart" Target="../charts/chart25.xml"/><Relationship Id="rId4" Type="http://schemas.openxmlformats.org/officeDocument/2006/relationships/chart" Target="../charts/chart19.xml"/><Relationship Id="rId9" Type="http://schemas.openxmlformats.org/officeDocument/2006/relationships/chart" Target="../charts/chart2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2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.xml"/><Relationship Id="rId7" Type="http://schemas.openxmlformats.org/officeDocument/2006/relationships/chart" Target="../charts/chart35.xml"/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34.xml"/><Relationship Id="rId5" Type="http://schemas.openxmlformats.org/officeDocument/2006/relationships/chart" Target="../charts/chart33.xml"/><Relationship Id="rId4" Type="http://schemas.openxmlformats.org/officeDocument/2006/relationships/chart" Target="../charts/chart3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2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3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2" Type="http://schemas.openxmlformats.org/officeDocument/2006/relationships/chart" Target="../charts/chart39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0.emf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0.emf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1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.xml"/><Relationship Id="rId2" Type="http://schemas.openxmlformats.org/officeDocument/2006/relationships/chart" Target="../charts/chart46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50.xml"/><Relationship Id="rId5" Type="http://schemas.openxmlformats.org/officeDocument/2006/relationships/chart" Target="../charts/chart49.xml"/><Relationship Id="rId4" Type="http://schemas.openxmlformats.org/officeDocument/2006/relationships/chart" Target="../charts/chart4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chart" Target="../charts/chart51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55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7.xml"/><Relationship Id="rId2" Type="http://schemas.openxmlformats.org/officeDocument/2006/relationships/chart" Target="../charts/chart56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60.xml"/><Relationship Id="rId5" Type="http://schemas.openxmlformats.org/officeDocument/2006/relationships/chart" Target="../charts/chart59.xml"/><Relationship Id="rId4" Type="http://schemas.openxmlformats.org/officeDocument/2006/relationships/chart" Target="../charts/chart58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5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chart" Target="../charts/chart62.xml"/><Relationship Id="rId1" Type="http://schemas.openxmlformats.org/officeDocument/2006/relationships/slideLayout" Target="../slideLayouts/slideLayout21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chart" Target="../charts/chart63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5.png"/><Relationship Id="rId4" Type="http://schemas.openxmlformats.org/officeDocument/2006/relationships/chart" Target="../charts/chart65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6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chart" Target="../charts/chart67.xml"/><Relationship Id="rId1" Type="http://schemas.openxmlformats.org/officeDocument/2006/relationships/slideLayout" Target="../slideLayouts/slideLayout2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9.xml"/><Relationship Id="rId2" Type="http://schemas.openxmlformats.org/officeDocument/2006/relationships/chart" Target="../charts/chart68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5.png"/><Relationship Id="rId4" Type="http://schemas.openxmlformats.org/officeDocument/2006/relationships/chart" Target="../charts/chart70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2.xml"/><Relationship Id="rId1" Type="http://schemas.openxmlformats.org/officeDocument/2006/relationships/slideLayout" Target="../slideLayouts/slideLayout2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3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7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5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6.emf"/><Relationship Id="rId5" Type="http://schemas.openxmlformats.org/officeDocument/2006/relationships/image" Target="../media/image10.emf"/><Relationship Id="rId4" Type="http://schemas.openxmlformats.org/officeDocument/2006/relationships/chart" Target="../charts/chart7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8.xml"/><Relationship Id="rId2" Type="http://schemas.openxmlformats.org/officeDocument/2006/relationships/chart" Target="../charts/chart7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0.emf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9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9.xml"/><Relationship Id="rId1" Type="http://schemas.openxmlformats.org/officeDocument/2006/relationships/slideLayout" Target="../slideLayouts/slideLayout2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0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tângulo 8">
            <a:extLst>
              <a:ext uri="{FF2B5EF4-FFF2-40B4-BE49-F238E27FC236}">
                <a16:creationId xmlns:a16="http://schemas.microsoft.com/office/drawing/2014/main" id="{F8565D2E-EE8C-477D-8314-70B9A328E9B6}"/>
              </a:ext>
            </a:extLst>
          </p:cNvPr>
          <p:cNvSpPr/>
          <p:nvPr/>
        </p:nvSpPr>
        <p:spPr>
          <a:xfrm rot="7204402">
            <a:off x="-817223" y="1370607"/>
            <a:ext cx="5838244" cy="616001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1" name="Retângulo 60">
            <a:extLst>
              <a:ext uri="{FF2B5EF4-FFF2-40B4-BE49-F238E27FC236}">
                <a16:creationId xmlns:a16="http://schemas.microsoft.com/office/drawing/2014/main" id="{A56CA3D5-C7D5-45C4-A40C-9E9034885577}"/>
              </a:ext>
            </a:extLst>
          </p:cNvPr>
          <p:cNvSpPr/>
          <p:nvPr/>
        </p:nvSpPr>
        <p:spPr>
          <a:xfrm>
            <a:off x="-698" y="0"/>
            <a:ext cx="12191404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62" name="Imagem 61">
            <a:extLst>
              <a:ext uri="{FF2B5EF4-FFF2-40B4-BE49-F238E27FC236}">
                <a16:creationId xmlns:a16="http://schemas.microsoft.com/office/drawing/2014/main" id="{4C5CB49B-FA12-4ABD-8DC8-F23E130C9A9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51962" y="91204"/>
            <a:ext cx="8562481" cy="6858000"/>
          </a:xfrm>
          <a:prstGeom prst="rect">
            <a:avLst/>
          </a:prstGeom>
        </p:spPr>
      </p:pic>
      <p:sp>
        <p:nvSpPr>
          <p:cNvPr id="63" name="Retângulo 62">
            <a:extLst>
              <a:ext uri="{FF2B5EF4-FFF2-40B4-BE49-F238E27FC236}">
                <a16:creationId xmlns:a16="http://schemas.microsoft.com/office/drawing/2014/main" id="{F71FC94B-F9BA-4E9E-8FBB-658E441A8607}"/>
              </a:ext>
            </a:extLst>
          </p:cNvPr>
          <p:cNvSpPr/>
          <p:nvPr/>
        </p:nvSpPr>
        <p:spPr>
          <a:xfrm>
            <a:off x="-14567" y="5935118"/>
            <a:ext cx="11407380" cy="45719"/>
          </a:xfrm>
          <a:prstGeom prst="rect">
            <a:avLst/>
          </a:prstGeom>
          <a:solidFill>
            <a:srgbClr val="E040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4" name="Retângulo 63">
            <a:extLst>
              <a:ext uri="{FF2B5EF4-FFF2-40B4-BE49-F238E27FC236}">
                <a16:creationId xmlns:a16="http://schemas.microsoft.com/office/drawing/2014/main" id="{8F3C3C43-8A51-437E-834B-26A7759E14EB}"/>
              </a:ext>
            </a:extLst>
          </p:cNvPr>
          <p:cNvSpPr/>
          <p:nvPr/>
        </p:nvSpPr>
        <p:spPr>
          <a:xfrm rot="1146781">
            <a:off x="-241161" y="-514203"/>
            <a:ext cx="5744176" cy="6484565"/>
          </a:xfrm>
          <a:prstGeom prst="rect">
            <a:avLst/>
          </a:prstGeom>
          <a:noFill/>
          <a:ln>
            <a:solidFill>
              <a:srgbClr val="E6B0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5" name="Oval 8">
            <a:extLst>
              <a:ext uri="{FF2B5EF4-FFF2-40B4-BE49-F238E27FC236}">
                <a16:creationId xmlns:a16="http://schemas.microsoft.com/office/drawing/2014/main" id="{976E68FF-E9EE-4CED-81E6-1566CCFB2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3524" y="1073336"/>
            <a:ext cx="590550" cy="590550"/>
          </a:xfrm>
          <a:prstGeom prst="ellipse">
            <a:avLst/>
          </a:prstGeom>
          <a:solidFill>
            <a:srgbClr val="9E2B2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6" name="Oval 9">
            <a:extLst>
              <a:ext uri="{FF2B5EF4-FFF2-40B4-BE49-F238E27FC236}">
                <a16:creationId xmlns:a16="http://schemas.microsoft.com/office/drawing/2014/main" id="{B6432A94-7137-4760-88F2-A56F5527E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8706" y="1470207"/>
            <a:ext cx="325438" cy="325438"/>
          </a:xfrm>
          <a:prstGeom prst="ellipse">
            <a:avLst/>
          </a:prstGeom>
          <a:solidFill>
            <a:srgbClr val="9E2B2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7" name="Forma Livre: Forma 66">
            <a:extLst>
              <a:ext uri="{FF2B5EF4-FFF2-40B4-BE49-F238E27FC236}">
                <a16:creationId xmlns:a16="http://schemas.microsoft.com/office/drawing/2014/main" id="{CFE64C1B-AF69-41E5-8FCD-A7B65CB80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496" y="-140820"/>
            <a:ext cx="3881513" cy="2576832"/>
          </a:xfrm>
          <a:custGeom>
            <a:avLst/>
            <a:gdLst>
              <a:gd name="connsiteX0" fmla="*/ 2281932 w 4747961"/>
              <a:gd name="connsiteY0" fmla="*/ 0 h 3030538"/>
              <a:gd name="connsiteX1" fmla="*/ 3107335 w 4747961"/>
              <a:gd name="connsiteY1" fmla="*/ 327210 h 3030538"/>
              <a:gd name="connsiteX2" fmla="*/ 3170764 w 4747961"/>
              <a:gd name="connsiteY2" fmla="*/ 414339 h 3030538"/>
              <a:gd name="connsiteX3" fmla="*/ 3284329 w 4747961"/>
              <a:gd name="connsiteY3" fmla="*/ 368291 h 3030538"/>
              <a:gd name="connsiteX4" fmla="*/ 3568463 w 4747961"/>
              <a:gd name="connsiteY4" fmla="*/ 325438 h 3030538"/>
              <a:gd name="connsiteX5" fmla="*/ 4298425 w 4747961"/>
              <a:gd name="connsiteY5" fmla="*/ 870745 h 3030538"/>
              <a:gd name="connsiteX6" fmla="*/ 4283595 w 4747961"/>
              <a:gd name="connsiteY6" fmla="*/ 980644 h 3030538"/>
              <a:gd name="connsiteX7" fmla="*/ 4272726 w 4747961"/>
              <a:gd name="connsiteY7" fmla="*/ 1006799 h 3030538"/>
              <a:gd name="connsiteX8" fmla="*/ 4298865 w 4747961"/>
              <a:gd name="connsiteY8" fmla="*/ 1012816 h 3030538"/>
              <a:gd name="connsiteX9" fmla="*/ 4747961 w 4747961"/>
              <a:gd name="connsiteY9" fmla="*/ 1515270 h 3030538"/>
              <a:gd name="connsiteX10" fmla="*/ 4012647 w 4747961"/>
              <a:gd name="connsiteY10" fmla="*/ 2060577 h 3030538"/>
              <a:gd name="connsiteX11" fmla="*/ 3932589 w 4747961"/>
              <a:gd name="connsiteY11" fmla="*/ 2054592 h 3030538"/>
              <a:gd name="connsiteX12" fmla="*/ 3915154 w 4747961"/>
              <a:gd name="connsiteY12" fmla="*/ 2196409 h 3030538"/>
              <a:gd name="connsiteX13" fmla="*/ 2883385 w 4747961"/>
              <a:gd name="connsiteY13" fmla="*/ 2885963 h 3030538"/>
              <a:gd name="connsiteX14" fmla="*/ 2294550 w 4747961"/>
              <a:gd name="connsiteY14" fmla="*/ 2738474 h 3030538"/>
              <a:gd name="connsiteX15" fmla="*/ 2221459 w 4747961"/>
              <a:gd name="connsiteY15" fmla="*/ 2689023 h 3030538"/>
              <a:gd name="connsiteX16" fmla="*/ 2218147 w 4747961"/>
              <a:gd name="connsiteY16" fmla="*/ 2697005 h 3030538"/>
              <a:gd name="connsiteX17" fmla="*/ 1545549 w 4747961"/>
              <a:gd name="connsiteY17" fmla="*/ 3030538 h 3030538"/>
              <a:gd name="connsiteX18" fmla="*/ 815587 w 4747961"/>
              <a:gd name="connsiteY18" fmla="*/ 2484438 h 3030538"/>
              <a:gd name="connsiteX19" fmla="*/ 830418 w 4747961"/>
              <a:gd name="connsiteY19" fmla="*/ 2374380 h 3030538"/>
              <a:gd name="connsiteX20" fmla="*/ 849013 w 4747961"/>
              <a:gd name="connsiteY20" fmla="*/ 2329563 h 3030538"/>
              <a:gd name="connsiteX21" fmla="*/ 738688 w 4747961"/>
              <a:gd name="connsiteY21" fmla="*/ 2299591 h 3030538"/>
              <a:gd name="connsiteX22" fmla="*/ 0 w 4747961"/>
              <a:gd name="connsiteY22" fmla="*/ 1472407 h 3030538"/>
              <a:gd name="connsiteX23" fmla="*/ 1209467 w 4747961"/>
              <a:gd name="connsiteY23" fmla="*/ 574675 h 3030538"/>
              <a:gd name="connsiteX24" fmla="*/ 1312601 w 4747961"/>
              <a:gd name="connsiteY24" fmla="*/ 578541 h 3030538"/>
              <a:gd name="connsiteX25" fmla="*/ 1364754 w 4747961"/>
              <a:gd name="connsiteY25" fmla="*/ 453276 h 3030538"/>
              <a:gd name="connsiteX26" fmla="*/ 2281932 w 4747961"/>
              <a:gd name="connsiteY26" fmla="*/ 0 h 303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47961" h="3030538">
                <a:moveTo>
                  <a:pt x="2281932" y="0"/>
                </a:moveTo>
                <a:cubicBezTo>
                  <a:pt x="2625523" y="0"/>
                  <a:pt x="2928454" y="129795"/>
                  <a:pt x="3107335" y="327210"/>
                </a:cubicBezTo>
                <a:lnTo>
                  <a:pt x="3170764" y="414339"/>
                </a:lnTo>
                <a:lnTo>
                  <a:pt x="3284329" y="368291"/>
                </a:lnTo>
                <a:cubicBezTo>
                  <a:pt x="3371660" y="340697"/>
                  <a:pt x="3467676" y="325438"/>
                  <a:pt x="3568463" y="325438"/>
                </a:cubicBezTo>
                <a:cubicBezTo>
                  <a:pt x="3971610" y="325438"/>
                  <a:pt x="4298425" y="569580"/>
                  <a:pt x="4298425" y="870745"/>
                </a:cubicBezTo>
                <a:cubicBezTo>
                  <a:pt x="4298425" y="908391"/>
                  <a:pt x="4293319" y="945145"/>
                  <a:pt x="4283595" y="980644"/>
                </a:cubicBezTo>
                <a:lnTo>
                  <a:pt x="4272726" y="1006799"/>
                </a:lnTo>
                <a:lnTo>
                  <a:pt x="4298865" y="1012816"/>
                </a:lnTo>
                <a:cubicBezTo>
                  <a:pt x="4562780" y="1095598"/>
                  <a:pt x="4747961" y="1289396"/>
                  <a:pt x="4747961" y="1515270"/>
                </a:cubicBezTo>
                <a:cubicBezTo>
                  <a:pt x="4747961" y="1816435"/>
                  <a:pt x="4418750" y="2060577"/>
                  <a:pt x="4012647" y="2060577"/>
                </a:cubicBezTo>
                <a:lnTo>
                  <a:pt x="3932589" y="2054592"/>
                </a:lnTo>
                <a:lnTo>
                  <a:pt x="3915154" y="2196409"/>
                </a:lnTo>
                <a:cubicBezTo>
                  <a:pt x="3816951" y="2589937"/>
                  <a:pt x="3392327" y="2885963"/>
                  <a:pt x="2883385" y="2885963"/>
                </a:cubicBezTo>
                <a:cubicBezTo>
                  <a:pt x="2665267" y="2885963"/>
                  <a:pt x="2462636" y="2831591"/>
                  <a:pt x="2294550" y="2738474"/>
                </a:cubicBezTo>
                <a:lnTo>
                  <a:pt x="2221459" y="2689023"/>
                </a:lnTo>
                <a:lnTo>
                  <a:pt x="2218147" y="2697005"/>
                </a:lnTo>
                <a:cubicBezTo>
                  <a:pt x="2107333" y="2893009"/>
                  <a:pt x="1847910" y="3030538"/>
                  <a:pt x="1545549" y="3030538"/>
                </a:cubicBezTo>
                <a:cubicBezTo>
                  <a:pt x="1142402" y="3030538"/>
                  <a:pt x="815587" y="2786041"/>
                  <a:pt x="815587" y="2484438"/>
                </a:cubicBezTo>
                <a:cubicBezTo>
                  <a:pt x="815587" y="2446738"/>
                  <a:pt x="820694" y="2409930"/>
                  <a:pt x="830418" y="2374380"/>
                </a:cubicBezTo>
                <a:lnTo>
                  <a:pt x="849013" y="2329563"/>
                </a:lnTo>
                <a:lnTo>
                  <a:pt x="738688" y="2299591"/>
                </a:lnTo>
                <a:cubicBezTo>
                  <a:pt x="304592" y="2163308"/>
                  <a:pt x="0" y="1844260"/>
                  <a:pt x="0" y="1472407"/>
                </a:cubicBezTo>
                <a:cubicBezTo>
                  <a:pt x="0" y="976603"/>
                  <a:pt x="541497" y="574675"/>
                  <a:pt x="1209467" y="574675"/>
                </a:cubicBezTo>
                <a:lnTo>
                  <a:pt x="1312601" y="578541"/>
                </a:lnTo>
                <a:lnTo>
                  <a:pt x="1364754" y="453276"/>
                </a:lnTo>
                <a:cubicBezTo>
                  <a:pt x="1515864" y="186905"/>
                  <a:pt x="1869624" y="0"/>
                  <a:pt x="2281932" y="0"/>
                </a:cubicBezTo>
                <a:close/>
              </a:path>
            </a:pathLst>
          </a:custGeom>
          <a:noFill/>
          <a:ln w="28575">
            <a:solidFill>
              <a:srgbClr val="9E2B2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pt-BR"/>
          </a:p>
        </p:txBody>
      </p:sp>
      <p:sp>
        <p:nvSpPr>
          <p:cNvPr id="68" name="Espaço Reservado para Conteúdo 2">
            <a:extLst>
              <a:ext uri="{FF2B5EF4-FFF2-40B4-BE49-F238E27FC236}">
                <a16:creationId xmlns:a16="http://schemas.microsoft.com/office/drawing/2014/main" id="{4E33E18D-8BD7-48A7-AC91-592CD1E7E149}"/>
              </a:ext>
            </a:extLst>
          </p:cNvPr>
          <p:cNvSpPr txBox="1">
            <a:spLocks/>
          </p:cNvSpPr>
          <p:nvPr/>
        </p:nvSpPr>
        <p:spPr>
          <a:xfrm>
            <a:off x="7326646" y="5112176"/>
            <a:ext cx="3745992" cy="62217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ts val="6000"/>
              </a:lnSpc>
              <a:buNone/>
            </a:pPr>
            <a:endParaRPr lang="pt-BR" sz="7200" b="1" dirty="0">
              <a:solidFill>
                <a:srgbClr val="A163A2"/>
              </a:solidFill>
            </a:endParaRPr>
          </a:p>
        </p:txBody>
      </p:sp>
      <p:sp>
        <p:nvSpPr>
          <p:cNvPr id="69" name="Forma Livre: Forma 68">
            <a:extLst>
              <a:ext uri="{FF2B5EF4-FFF2-40B4-BE49-F238E27FC236}">
                <a16:creationId xmlns:a16="http://schemas.microsoft.com/office/drawing/2014/main" id="{9C538E63-0075-4ED2-A388-A662907E6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219" y="-93029"/>
            <a:ext cx="3104006" cy="2465873"/>
          </a:xfrm>
          <a:custGeom>
            <a:avLst/>
            <a:gdLst>
              <a:gd name="connsiteX0" fmla="*/ 2281932 w 4747961"/>
              <a:gd name="connsiteY0" fmla="*/ 0 h 3030538"/>
              <a:gd name="connsiteX1" fmla="*/ 3107335 w 4747961"/>
              <a:gd name="connsiteY1" fmla="*/ 327210 h 3030538"/>
              <a:gd name="connsiteX2" fmla="*/ 3170764 w 4747961"/>
              <a:gd name="connsiteY2" fmla="*/ 414339 h 3030538"/>
              <a:gd name="connsiteX3" fmla="*/ 3284329 w 4747961"/>
              <a:gd name="connsiteY3" fmla="*/ 368291 h 3030538"/>
              <a:gd name="connsiteX4" fmla="*/ 3568463 w 4747961"/>
              <a:gd name="connsiteY4" fmla="*/ 325438 h 3030538"/>
              <a:gd name="connsiteX5" fmla="*/ 4298425 w 4747961"/>
              <a:gd name="connsiteY5" fmla="*/ 870745 h 3030538"/>
              <a:gd name="connsiteX6" fmla="*/ 4283595 w 4747961"/>
              <a:gd name="connsiteY6" fmla="*/ 980644 h 3030538"/>
              <a:gd name="connsiteX7" fmla="*/ 4272726 w 4747961"/>
              <a:gd name="connsiteY7" fmla="*/ 1006799 h 3030538"/>
              <a:gd name="connsiteX8" fmla="*/ 4298865 w 4747961"/>
              <a:gd name="connsiteY8" fmla="*/ 1012816 h 3030538"/>
              <a:gd name="connsiteX9" fmla="*/ 4747961 w 4747961"/>
              <a:gd name="connsiteY9" fmla="*/ 1515270 h 3030538"/>
              <a:gd name="connsiteX10" fmla="*/ 4012647 w 4747961"/>
              <a:gd name="connsiteY10" fmla="*/ 2060577 h 3030538"/>
              <a:gd name="connsiteX11" fmla="*/ 3932589 w 4747961"/>
              <a:gd name="connsiteY11" fmla="*/ 2054592 h 3030538"/>
              <a:gd name="connsiteX12" fmla="*/ 3915154 w 4747961"/>
              <a:gd name="connsiteY12" fmla="*/ 2196409 h 3030538"/>
              <a:gd name="connsiteX13" fmla="*/ 2883385 w 4747961"/>
              <a:gd name="connsiteY13" fmla="*/ 2885963 h 3030538"/>
              <a:gd name="connsiteX14" fmla="*/ 2294550 w 4747961"/>
              <a:gd name="connsiteY14" fmla="*/ 2738474 h 3030538"/>
              <a:gd name="connsiteX15" fmla="*/ 2221459 w 4747961"/>
              <a:gd name="connsiteY15" fmla="*/ 2689023 h 3030538"/>
              <a:gd name="connsiteX16" fmla="*/ 2218147 w 4747961"/>
              <a:gd name="connsiteY16" fmla="*/ 2697005 h 3030538"/>
              <a:gd name="connsiteX17" fmla="*/ 1545549 w 4747961"/>
              <a:gd name="connsiteY17" fmla="*/ 3030538 h 3030538"/>
              <a:gd name="connsiteX18" fmla="*/ 815587 w 4747961"/>
              <a:gd name="connsiteY18" fmla="*/ 2484438 h 3030538"/>
              <a:gd name="connsiteX19" fmla="*/ 830418 w 4747961"/>
              <a:gd name="connsiteY19" fmla="*/ 2374380 h 3030538"/>
              <a:gd name="connsiteX20" fmla="*/ 849013 w 4747961"/>
              <a:gd name="connsiteY20" fmla="*/ 2329563 h 3030538"/>
              <a:gd name="connsiteX21" fmla="*/ 738688 w 4747961"/>
              <a:gd name="connsiteY21" fmla="*/ 2299591 h 3030538"/>
              <a:gd name="connsiteX22" fmla="*/ 0 w 4747961"/>
              <a:gd name="connsiteY22" fmla="*/ 1472407 h 3030538"/>
              <a:gd name="connsiteX23" fmla="*/ 1209467 w 4747961"/>
              <a:gd name="connsiteY23" fmla="*/ 574675 h 3030538"/>
              <a:gd name="connsiteX24" fmla="*/ 1312601 w 4747961"/>
              <a:gd name="connsiteY24" fmla="*/ 578541 h 3030538"/>
              <a:gd name="connsiteX25" fmla="*/ 1364754 w 4747961"/>
              <a:gd name="connsiteY25" fmla="*/ 453276 h 3030538"/>
              <a:gd name="connsiteX26" fmla="*/ 2281932 w 4747961"/>
              <a:gd name="connsiteY26" fmla="*/ 0 h 303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47961" h="3030538">
                <a:moveTo>
                  <a:pt x="2281932" y="0"/>
                </a:moveTo>
                <a:cubicBezTo>
                  <a:pt x="2625523" y="0"/>
                  <a:pt x="2928454" y="129795"/>
                  <a:pt x="3107335" y="327210"/>
                </a:cubicBezTo>
                <a:lnTo>
                  <a:pt x="3170764" y="414339"/>
                </a:lnTo>
                <a:lnTo>
                  <a:pt x="3284329" y="368291"/>
                </a:lnTo>
                <a:cubicBezTo>
                  <a:pt x="3371660" y="340697"/>
                  <a:pt x="3467676" y="325438"/>
                  <a:pt x="3568463" y="325438"/>
                </a:cubicBezTo>
                <a:cubicBezTo>
                  <a:pt x="3971610" y="325438"/>
                  <a:pt x="4298425" y="569580"/>
                  <a:pt x="4298425" y="870745"/>
                </a:cubicBezTo>
                <a:cubicBezTo>
                  <a:pt x="4298425" y="908391"/>
                  <a:pt x="4293319" y="945145"/>
                  <a:pt x="4283595" y="980644"/>
                </a:cubicBezTo>
                <a:lnTo>
                  <a:pt x="4272726" y="1006799"/>
                </a:lnTo>
                <a:lnTo>
                  <a:pt x="4298865" y="1012816"/>
                </a:lnTo>
                <a:cubicBezTo>
                  <a:pt x="4562780" y="1095598"/>
                  <a:pt x="4747961" y="1289396"/>
                  <a:pt x="4747961" y="1515270"/>
                </a:cubicBezTo>
                <a:cubicBezTo>
                  <a:pt x="4747961" y="1816435"/>
                  <a:pt x="4418750" y="2060577"/>
                  <a:pt x="4012647" y="2060577"/>
                </a:cubicBezTo>
                <a:lnTo>
                  <a:pt x="3932589" y="2054592"/>
                </a:lnTo>
                <a:lnTo>
                  <a:pt x="3915154" y="2196409"/>
                </a:lnTo>
                <a:cubicBezTo>
                  <a:pt x="3816951" y="2589937"/>
                  <a:pt x="3392327" y="2885963"/>
                  <a:pt x="2883385" y="2885963"/>
                </a:cubicBezTo>
                <a:cubicBezTo>
                  <a:pt x="2665267" y="2885963"/>
                  <a:pt x="2462636" y="2831591"/>
                  <a:pt x="2294550" y="2738474"/>
                </a:cubicBezTo>
                <a:lnTo>
                  <a:pt x="2221459" y="2689023"/>
                </a:lnTo>
                <a:lnTo>
                  <a:pt x="2218147" y="2697005"/>
                </a:lnTo>
                <a:cubicBezTo>
                  <a:pt x="2107333" y="2893009"/>
                  <a:pt x="1847910" y="3030538"/>
                  <a:pt x="1545549" y="3030538"/>
                </a:cubicBezTo>
                <a:cubicBezTo>
                  <a:pt x="1142402" y="3030538"/>
                  <a:pt x="815587" y="2786041"/>
                  <a:pt x="815587" y="2484438"/>
                </a:cubicBezTo>
                <a:cubicBezTo>
                  <a:pt x="815587" y="2446738"/>
                  <a:pt x="820694" y="2409930"/>
                  <a:pt x="830418" y="2374380"/>
                </a:cubicBezTo>
                <a:lnTo>
                  <a:pt x="849013" y="2329563"/>
                </a:lnTo>
                <a:lnTo>
                  <a:pt x="738688" y="2299591"/>
                </a:lnTo>
                <a:cubicBezTo>
                  <a:pt x="304592" y="2163308"/>
                  <a:pt x="0" y="1844260"/>
                  <a:pt x="0" y="1472407"/>
                </a:cubicBezTo>
                <a:cubicBezTo>
                  <a:pt x="0" y="976603"/>
                  <a:pt x="541497" y="574675"/>
                  <a:pt x="1209467" y="574675"/>
                </a:cubicBezTo>
                <a:lnTo>
                  <a:pt x="1312601" y="578541"/>
                </a:lnTo>
                <a:lnTo>
                  <a:pt x="1364754" y="453276"/>
                </a:lnTo>
                <a:cubicBezTo>
                  <a:pt x="1515864" y="186905"/>
                  <a:pt x="1869624" y="0"/>
                  <a:pt x="2281932" y="0"/>
                </a:cubicBezTo>
                <a:close/>
              </a:path>
            </a:pathLst>
          </a:custGeom>
          <a:solidFill>
            <a:srgbClr val="F2F2F2">
              <a:alpha val="89804"/>
            </a:srgbClr>
          </a:solidFill>
          <a:ln w="28575">
            <a:solidFill>
              <a:srgbClr val="F7EDB7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pt-BR"/>
          </a:p>
        </p:txBody>
      </p:sp>
      <p:pic>
        <p:nvPicPr>
          <p:cNvPr id="70" name="Imagem 69">
            <a:extLst>
              <a:ext uri="{FF2B5EF4-FFF2-40B4-BE49-F238E27FC236}">
                <a16:creationId xmlns:a16="http://schemas.microsoft.com/office/drawing/2014/main" id="{611C1B36-5253-4CD5-B612-8DC983DD59B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43907" y="660868"/>
            <a:ext cx="1860883" cy="906107"/>
          </a:xfrm>
          <a:prstGeom prst="rect">
            <a:avLst/>
          </a:prstGeom>
        </p:spPr>
      </p:pic>
      <p:sp>
        <p:nvSpPr>
          <p:cNvPr id="71" name="Retângulo 70">
            <a:extLst>
              <a:ext uri="{FF2B5EF4-FFF2-40B4-BE49-F238E27FC236}">
                <a16:creationId xmlns:a16="http://schemas.microsoft.com/office/drawing/2014/main" id="{1D56FB41-4C81-4242-979D-431B56E8E40E}"/>
              </a:ext>
            </a:extLst>
          </p:cNvPr>
          <p:cNvSpPr/>
          <p:nvPr/>
        </p:nvSpPr>
        <p:spPr>
          <a:xfrm rot="2220537">
            <a:off x="10629308" y="4416993"/>
            <a:ext cx="1865943" cy="1640475"/>
          </a:xfrm>
          <a:prstGeom prst="rect">
            <a:avLst/>
          </a:prstGeom>
          <a:solidFill>
            <a:srgbClr val="9E2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Espaço Reservado para Conteúdo 2">
            <a:extLst>
              <a:ext uri="{FF2B5EF4-FFF2-40B4-BE49-F238E27FC236}">
                <a16:creationId xmlns:a16="http://schemas.microsoft.com/office/drawing/2014/main" id="{D22E09B3-64B5-4262-AE4E-AD88C8BEF719}"/>
              </a:ext>
            </a:extLst>
          </p:cNvPr>
          <p:cNvSpPr txBox="1">
            <a:spLocks/>
          </p:cNvSpPr>
          <p:nvPr/>
        </p:nvSpPr>
        <p:spPr>
          <a:xfrm>
            <a:off x="7245739" y="6252062"/>
            <a:ext cx="4455993" cy="37737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sz="2400" dirty="0">
                <a:solidFill>
                  <a:srgbClr val="27303D"/>
                </a:solidFill>
              </a:rPr>
              <a:t>pesquisa quantitativa</a:t>
            </a:r>
          </a:p>
        </p:txBody>
      </p:sp>
      <p:grpSp>
        <p:nvGrpSpPr>
          <p:cNvPr id="74" name="Group 4">
            <a:extLst>
              <a:ext uri="{FF2B5EF4-FFF2-40B4-BE49-F238E27FC236}">
                <a16:creationId xmlns:a16="http://schemas.microsoft.com/office/drawing/2014/main" id="{CB88B42A-6A8D-466F-99EA-52BC29AE9B1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038320" y="401082"/>
            <a:ext cx="1667164" cy="471508"/>
            <a:chOff x="3106" y="3483"/>
            <a:chExt cx="1333" cy="377"/>
          </a:xfrm>
          <a:solidFill>
            <a:schemeClr val="bg2">
              <a:lumMod val="10000"/>
            </a:schemeClr>
          </a:solidFill>
        </p:grpSpPr>
        <p:sp>
          <p:nvSpPr>
            <p:cNvPr id="75" name="Freeform 5">
              <a:extLst>
                <a:ext uri="{FF2B5EF4-FFF2-40B4-BE49-F238E27FC236}">
                  <a16:creationId xmlns:a16="http://schemas.microsoft.com/office/drawing/2014/main" id="{E4282954-9FB0-4392-AF84-AAB16BB97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483"/>
              <a:ext cx="399" cy="361"/>
            </a:xfrm>
            <a:custGeom>
              <a:avLst/>
              <a:gdLst>
                <a:gd name="T0" fmla="*/ 153 w 168"/>
                <a:gd name="T1" fmla="*/ 27 h 150"/>
                <a:gd name="T2" fmla="*/ 104 w 168"/>
                <a:gd name="T3" fmla="*/ 2 h 150"/>
                <a:gd name="T4" fmla="*/ 66 w 168"/>
                <a:gd name="T5" fmla="*/ 4 h 150"/>
                <a:gd name="T6" fmla="*/ 65 w 168"/>
                <a:gd name="T7" fmla="*/ 4 h 150"/>
                <a:gd name="T8" fmla="*/ 3 w 168"/>
                <a:gd name="T9" fmla="*/ 78 h 150"/>
                <a:gd name="T10" fmla="*/ 3 w 168"/>
                <a:gd name="T11" fmla="*/ 78 h 150"/>
                <a:gd name="T12" fmla="*/ 3 w 168"/>
                <a:gd name="T13" fmla="*/ 78 h 150"/>
                <a:gd name="T14" fmla="*/ 38 w 168"/>
                <a:gd name="T15" fmla="*/ 127 h 150"/>
                <a:gd name="T16" fmla="*/ 43 w 168"/>
                <a:gd name="T17" fmla="*/ 128 h 150"/>
                <a:gd name="T18" fmla="*/ 43 w 168"/>
                <a:gd name="T19" fmla="*/ 128 h 150"/>
                <a:gd name="T20" fmla="*/ 50 w 168"/>
                <a:gd name="T21" fmla="*/ 133 h 150"/>
                <a:gd name="T22" fmla="*/ 43 w 168"/>
                <a:gd name="T23" fmla="*/ 117 h 150"/>
                <a:gd name="T24" fmla="*/ 16 w 168"/>
                <a:gd name="T25" fmla="*/ 82 h 150"/>
                <a:gd name="T26" fmla="*/ 16 w 168"/>
                <a:gd name="T27" fmla="*/ 82 h 150"/>
                <a:gd name="T28" fmla="*/ 16 w 168"/>
                <a:gd name="T29" fmla="*/ 75 h 150"/>
                <a:gd name="T30" fmla="*/ 63 w 168"/>
                <a:gd name="T31" fmla="*/ 19 h 150"/>
                <a:gd name="T32" fmla="*/ 63 w 168"/>
                <a:gd name="T33" fmla="*/ 18 h 150"/>
                <a:gd name="T34" fmla="*/ 92 w 168"/>
                <a:gd name="T35" fmla="*/ 12 h 150"/>
                <a:gd name="T36" fmla="*/ 132 w 168"/>
                <a:gd name="T37" fmla="*/ 26 h 150"/>
                <a:gd name="T38" fmla="*/ 146 w 168"/>
                <a:gd name="T39" fmla="*/ 53 h 150"/>
                <a:gd name="T40" fmla="*/ 123 w 168"/>
                <a:gd name="T41" fmla="*/ 84 h 150"/>
                <a:gd name="T42" fmla="*/ 64 w 168"/>
                <a:gd name="T43" fmla="*/ 119 h 150"/>
                <a:gd name="T44" fmla="*/ 51 w 168"/>
                <a:gd name="T45" fmla="*/ 138 h 150"/>
                <a:gd name="T46" fmla="*/ 50 w 168"/>
                <a:gd name="T47" fmla="*/ 150 h 150"/>
                <a:gd name="T48" fmla="*/ 70 w 168"/>
                <a:gd name="T49" fmla="*/ 129 h 150"/>
                <a:gd name="T50" fmla="*/ 130 w 168"/>
                <a:gd name="T51" fmla="*/ 100 h 150"/>
                <a:gd name="T52" fmla="*/ 130 w 168"/>
                <a:gd name="T53" fmla="*/ 100 h 150"/>
                <a:gd name="T54" fmla="*/ 166 w 168"/>
                <a:gd name="T55" fmla="*/ 64 h 150"/>
                <a:gd name="T56" fmla="*/ 153 w 168"/>
                <a:gd name="T57" fmla="*/ 2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8" h="150">
                  <a:moveTo>
                    <a:pt x="153" y="27"/>
                  </a:moveTo>
                  <a:cubicBezTo>
                    <a:pt x="140" y="14"/>
                    <a:pt x="123" y="5"/>
                    <a:pt x="104" y="2"/>
                  </a:cubicBezTo>
                  <a:cubicBezTo>
                    <a:pt x="91" y="0"/>
                    <a:pt x="78" y="1"/>
                    <a:pt x="66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34" y="14"/>
                    <a:pt x="8" y="42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0" y="102"/>
                    <a:pt x="15" y="124"/>
                    <a:pt x="38" y="127"/>
                  </a:cubicBezTo>
                  <a:cubicBezTo>
                    <a:pt x="40" y="127"/>
                    <a:pt x="41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7" y="128"/>
                    <a:pt x="49" y="130"/>
                    <a:pt x="50" y="133"/>
                  </a:cubicBezTo>
                  <a:cubicBezTo>
                    <a:pt x="52" y="126"/>
                    <a:pt x="53" y="117"/>
                    <a:pt x="43" y="117"/>
                  </a:cubicBezTo>
                  <a:cubicBezTo>
                    <a:pt x="28" y="116"/>
                    <a:pt x="16" y="100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23" y="46"/>
                    <a:pt x="39" y="30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72" y="14"/>
                    <a:pt x="82" y="12"/>
                    <a:pt x="92" y="12"/>
                  </a:cubicBezTo>
                  <a:cubicBezTo>
                    <a:pt x="107" y="12"/>
                    <a:pt x="121" y="17"/>
                    <a:pt x="132" y="26"/>
                  </a:cubicBezTo>
                  <a:cubicBezTo>
                    <a:pt x="141" y="32"/>
                    <a:pt x="146" y="42"/>
                    <a:pt x="146" y="53"/>
                  </a:cubicBezTo>
                  <a:cubicBezTo>
                    <a:pt x="146" y="68"/>
                    <a:pt x="136" y="80"/>
                    <a:pt x="123" y="84"/>
                  </a:cubicBezTo>
                  <a:cubicBezTo>
                    <a:pt x="123" y="84"/>
                    <a:pt x="74" y="99"/>
                    <a:pt x="64" y="119"/>
                  </a:cubicBezTo>
                  <a:cubicBezTo>
                    <a:pt x="60" y="126"/>
                    <a:pt x="59" y="132"/>
                    <a:pt x="51" y="138"/>
                  </a:cubicBezTo>
                  <a:cubicBezTo>
                    <a:pt x="52" y="144"/>
                    <a:pt x="50" y="150"/>
                    <a:pt x="50" y="150"/>
                  </a:cubicBezTo>
                  <a:cubicBezTo>
                    <a:pt x="61" y="146"/>
                    <a:pt x="63" y="139"/>
                    <a:pt x="70" y="129"/>
                  </a:cubicBezTo>
                  <a:cubicBezTo>
                    <a:pt x="86" y="106"/>
                    <a:pt x="130" y="100"/>
                    <a:pt x="130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48" y="97"/>
                    <a:pt x="163" y="83"/>
                    <a:pt x="166" y="64"/>
                  </a:cubicBezTo>
                  <a:cubicBezTo>
                    <a:pt x="168" y="50"/>
                    <a:pt x="163" y="36"/>
                    <a:pt x="153" y="27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E8C0E27F-ECB2-43B6-A330-113E23FEB5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2" y="3567"/>
              <a:ext cx="159" cy="161"/>
            </a:xfrm>
            <a:custGeom>
              <a:avLst/>
              <a:gdLst>
                <a:gd name="T0" fmla="*/ 45 w 67"/>
                <a:gd name="T1" fmla="*/ 45 h 67"/>
                <a:gd name="T2" fmla="*/ 22 w 67"/>
                <a:gd name="T3" fmla="*/ 45 h 67"/>
                <a:gd name="T4" fmla="*/ 22 w 67"/>
                <a:gd name="T5" fmla="*/ 21 h 67"/>
                <a:gd name="T6" fmla="*/ 45 w 67"/>
                <a:gd name="T7" fmla="*/ 21 h 67"/>
                <a:gd name="T8" fmla="*/ 45 w 67"/>
                <a:gd name="T9" fmla="*/ 45 h 67"/>
                <a:gd name="T10" fmla="*/ 51 w 67"/>
                <a:gd name="T11" fmla="*/ 9 h 67"/>
                <a:gd name="T12" fmla="*/ 9 w 67"/>
                <a:gd name="T13" fmla="*/ 16 h 67"/>
                <a:gd name="T14" fmla="*/ 16 w 67"/>
                <a:gd name="T15" fmla="*/ 57 h 67"/>
                <a:gd name="T16" fmla="*/ 58 w 67"/>
                <a:gd name="T17" fmla="*/ 50 h 67"/>
                <a:gd name="T18" fmla="*/ 51 w 67"/>
                <a:gd name="T19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5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45" y="21"/>
                    <a:pt x="45" y="21"/>
                    <a:pt x="45" y="21"/>
                  </a:cubicBezTo>
                  <a:lnTo>
                    <a:pt x="45" y="45"/>
                  </a:lnTo>
                  <a:close/>
                  <a:moveTo>
                    <a:pt x="51" y="9"/>
                  </a:moveTo>
                  <a:cubicBezTo>
                    <a:pt x="37" y="0"/>
                    <a:pt x="19" y="3"/>
                    <a:pt x="9" y="16"/>
                  </a:cubicBezTo>
                  <a:cubicBezTo>
                    <a:pt x="0" y="29"/>
                    <a:pt x="3" y="48"/>
                    <a:pt x="16" y="57"/>
                  </a:cubicBezTo>
                  <a:cubicBezTo>
                    <a:pt x="30" y="67"/>
                    <a:pt x="48" y="64"/>
                    <a:pt x="58" y="50"/>
                  </a:cubicBezTo>
                  <a:cubicBezTo>
                    <a:pt x="67" y="37"/>
                    <a:pt x="64" y="19"/>
                    <a:pt x="51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4D666579-FE3B-43A8-BBC3-29FBFE3047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0" y="3781"/>
              <a:ext cx="57" cy="79"/>
            </a:xfrm>
            <a:custGeom>
              <a:avLst/>
              <a:gdLst>
                <a:gd name="T0" fmla="*/ 12 w 24"/>
                <a:gd name="T1" fmla="*/ 3 h 33"/>
                <a:gd name="T2" fmla="*/ 5 w 24"/>
                <a:gd name="T3" fmla="*/ 6 h 33"/>
                <a:gd name="T4" fmla="*/ 2 w 24"/>
                <a:gd name="T5" fmla="*/ 12 h 33"/>
                <a:gd name="T6" fmla="*/ 4 w 24"/>
                <a:gd name="T7" fmla="*/ 17 h 33"/>
                <a:gd name="T8" fmla="*/ 7 w 24"/>
                <a:gd name="T9" fmla="*/ 21 h 33"/>
                <a:gd name="T10" fmla="*/ 12 w 24"/>
                <a:gd name="T11" fmla="*/ 22 h 33"/>
                <a:gd name="T12" fmla="*/ 16 w 24"/>
                <a:gd name="T13" fmla="*/ 21 h 33"/>
                <a:gd name="T14" fmla="*/ 20 w 24"/>
                <a:gd name="T15" fmla="*/ 17 h 33"/>
                <a:gd name="T16" fmla="*/ 21 w 24"/>
                <a:gd name="T17" fmla="*/ 12 h 33"/>
                <a:gd name="T18" fmla="*/ 20 w 24"/>
                <a:gd name="T19" fmla="*/ 8 h 33"/>
                <a:gd name="T20" fmla="*/ 16 w 24"/>
                <a:gd name="T21" fmla="*/ 4 h 33"/>
                <a:gd name="T22" fmla="*/ 12 w 24"/>
                <a:gd name="T23" fmla="*/ 3 h 33"/>
                <a:gd name="T24" fmla="*/ 0 w 24"/>
                <a:gd name="T25" fmla="*/ 1 h 33"/>
                <a:gd name="T26" fmla="*/ 3 w 24"/>
                <a:gd name="T27" fmla="*/ 1 h 33"/>
                <a:gd name="T28" fmla="*/ 3 w 24"/>
                <a:gd name="T29" fmla="*/ 5 h 33"/>
                <a:gd name="T30" fmla="*/ 7 w 24"/>
                <a:gd name="T31" fmla="*/ 1 h 33"/>
                <a:gd name="T32" fmla="*/ 12 w 24"/>
                <a:gd name="T33" fmla="*/ 0 h 33"/>
                <a:gd name="T34" fmla="*/ 20 w 24"/>
                <a:gd name="T35" fmla="*/ 4 h 33"/>
                <a:gd name="T36" fmla="*/ 24 w 24"/>
                <a:gd name="T37" fmla="*/ 12 h 33"/>
                <a:gd name="T38" fmla="*/ 20 w 24"/>
                <a:gd name="T39" fmla="*/ 21 h 33"/>
                <a:gd name="T40" fmla="*/ 12 w 24"/>
                <a:gd name="T41" fmla="*/ 25 h 33"/>
                <a:gd name="T42" fmla="*/ 7 w 24"/>
                <a:gd name="T43" fmla="*/ 23 h 33"/>
                <a:gd name="T44" fmla="*/ 3 w 24"/>
                <a:gd name="T45" fmla="*/ 20 h 33"/>
                <a:gd name="T46" fmla="*/ 3 w 24"/>
                <a:gd name="T47" fmla="*/ 33 h 33"/>
                <a:gd name="T48" fmla="*/ 0 w 24"/>
                <a:gd name="T49" fmla="*/ 33 h 33"/>
                <a:gd name="T50" fmla="*/ 0 w 24"/>
                <a:gd name="T5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33">
                  <a:moveTo>
                    <a:pt x="12" y="3"/>
                  </a:moveTo>
                  <a:cubicBezTo>
                    <a:pt x="9" y="3"/>
                    <a:pt x="7" y="4"/>
                    <a:pt x="5" y="6"/>
                  </a:cubicBezTo>
                  <a:cubicBezTo>
                    <a:pt x="3" y="7"/>
                    <a:pt x="2" y="10"/>
                    <a:pt x="2" y="12"/>
                  </a:cubicBezTo>
                  <a:cubicBezTo>
                    <a:pt x="2" y="14"/>
                    <a:pt x="3" y="16"/>
                    <a:pt x="4" y="17"/>
                  </a:cubicBezTo>
                  <a:cubicBezTo>
                    <a:pt x="4" y="19"/>
                    <a:pt x="5" y="20"/>
                    <a:pt x="7" y="21"/>
                  </a:cubicBezTo>
                  <a:cubicBezTo>
                    <a:pt x="8" y="21"/>
                    <a:pt x="10" y="22"/>
                    <a:pt x="12" y="22"/>
                  </a:cubicBezTo>
                  <a:cubicBezTo>
                    <a:pt x="13" y="22"/>
                    <a:pt x="15" y="21"/>
                    <a:pt x="16" y="21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20" y="16"/>
                    <a:pt x="21" y="14"/>
                    <a:pt x="21" y="12"/>
                  </a:cubicBezTo>
                  <a:cubicBezTo>
                    <a:pt x="21" y="11"/>
                    <a:pt x="20" y="9"/>
                    <a:pt x="20" y="8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3"/>
                    <a:pt x="13" y="3"/>
                    <a:pt x="12" y="3"/>
                  </a:cubicBezTo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5" y="0"/>
                    <a:pt x="18" y="1"/>
                    <a:pt x="20" y="4"/>
                  </a:cubicBezTo>
                  <a:cubicBezTo>
                    <a:pt x="23" y="6"/>
                    <a:pt x="24" y="9"/>
                    <a:pt x="24" y="12"/>
                  </a:cubicBezTo>
                  <a:cubicBezTo>
                    <a:pt x="24" y="16"/>
                    <a:pt x="23" y="19"/>
                    <a:pt x="20" y="21"/>
                  </a:cubicBezTo>
                  <a:cubicBezTo>
                    <a:pt x="18" y="23"/>
                    <a:pt x="15" y="25"/>
                    <a:pt x="12" y="25"/>
                  </a:cubicBezTo>
                  <a:cubicBezTo>
                    <a:pt x="10" y="25"/>
                    <a:pt x="8" y="24"/>
                    <a:pt x="7" y="23"/>
                  </a:cubicBezTo>
                  <a:cubicBezTo>
                    <a:pt x="5" y="23"/>
                    <a:pt x="4" y="22"/>
                    <a:pt x="3" y="20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57EF9477-BDC0-4290-811D-F906909843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2" y="3781"/>
              <a:ext cx="57" cy="60"/>
            </a:xfrm>
            <a:custGeom>
              <a:avLst/>
              <a:gdLst>
                <a:gd name="T0" fmla="*/ 20 w 24"/>
                <a:gd name="T1" fmla="*/ 10 h 25"/>
                <a:gd name="T2" fmla="*/ 19 w 24"/>
                <a:gd name="T3" fmla="*/ 6 h 25"/>
                <a:gd name="T4" fmla="*/ 16 w 24"/>
                <a:gd name="T5" fmla="*/ 4 h 25"/>
                <a:gd name="T6" fmla="*/ 12 w 24"/>
                <a:gd name="T7" fmla="*/ 3 h 25"/>
                <a:gd name="T8" fmla="*/ 6 w 24"/>
                <a:gd name="T9" fmla="*/ 5 h 25"/>
                <a:gd name="T10" fmla="*/ 3 w 24"/>
                <a:gd name="T11" fmla="*/ 10 h 25"/>
                <a:gd name="T12" fmla="*/ 20 w 24"/>
                <a:gd name="T13" fmla="*/ 10 h 25"/>
                <a:gd name="T14" fmla="*/ 20 w 24"/>
                <a:gd name="T15" fmla="*/ 16 h 25"/>
                <a:gd name="T16" fmla="*/ 23 w 24"/>
                <a:gd name="T17" fmla="*/ 18 h 25"/>
                <a:gd name="T18" fmla="*/ 20 w 24"/>
                <a:gd name="T19" fmla="*/ 22 h 25"/>
                <a:gd name="T20" fmla="*/ 16 w 24"/>
                <a:gd name="T21" fmla="*/ 24 h 25"/>
                <a:gd name="T22" fmla="*/ 12 w 24"/>
                <a:gd name="T23" fmla="*/ 25 h 25"/>
                <a:gd name="T24" fmla="*/ 3 w 24"/>
                <a:gd name="T25" fmla="*/ 21 h 25"/>
                <a:gd name="T26" fmla="*/ 0 w 24"/>
                <a:gd name="T27" fmla="*/ 12 h 25"/>
                <a:gd name="T28" fmla="*/ 2 w 24"/>
                <a:gd name="T29" fmla="*/ 4 h 25"/>
                <a:gd name="T30" fmla="*/ 12 w 24"/>
                <a:gd name="T31" fmla="*/ 0 h 25"/>
                <a:gd name="T32" fmla="*/ 21 w 24"/>
                <a:gd name="T33" fmla="*/ 5 h 25"/>
                <a:gd name="T34" fmla="*/ 24 w 24"/>
                <a:gd name="T35" fmla="*/ 13 h 25"/>
                <a:gd name="T36" fmla="*/ 3 w 24"/>
                <a:gd name="T37" fmla="*/ 13 h 25"/>
                <a:gd name="T38" fmla="*/ 5 w 24"/>
                <a:gd name="T39" fmla="*/ 19 h 25"/>
                <a:gd name="T40" fmla="*/ 11 w 24"/>
                <a:gd name="T41" fmla="*/ 22 h 25"/>
                <a:gd name="T42" fmla="*/ 15 w 24"/>
                <a:gd name="T43" fmla="*/ 21 h 25"/>
                <a:gd name="T44" fmla="*/ 18 w 24"/>
                <a:gd name="T45" fmla="*/ 20 h 25"/>
                <a:gd name="T46" fmla="*/ 20 w 24"/>
                <a:gd name="T4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25">
                  <a:moveTo>
                    <a:pt x="20" y="10"/>
                  </a:moveTo>
                  <a:cubicBezTo>
                    <a:pt x="20" y="8"/>
                    <a:pt x="19" y="7"/>
                    <a:pt x="19" y="6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9" y="3"/>
                    <a:pt x="7" y="4"/>
                    <a:pt x="6" y="5"/>
                  </a:cubicBezTo>
                  <a:cubicBezTo>
                    <a:pt x="4" y="6"/>
                    <a:pt x="4" y="8"/>
                    <a:pt x="3" y="10"/>
                  </a:cubicBezTo>
                  <a:lnTo>
                    <a:pt x="20" y="10"/>
                  </a:lnTo>
                  <a:close/>
                  <a:moveTo>
                    <a:pt x="20" y="16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2" y="19"/>
                    <a:pt x="21" y="21"/>
                    <a:pt x="20" y="22"/>
                  </a:cubicBezTo>
                  <a:cubicBezTo>
                    <a:pt x="19" y="23"/>
                    <a:pt x="18" y="23"/>
                    <a:pt x="16" y="24"/>
                  </a:cubicBezTo>
                  <a:cubicBezTo>
                    <a:pt x="15" y="24"/>
                    <a:pt x="13" y="25"/>
                    <a:pt x="12" y="25"/>
                  </a:cubicBezTo>
                  <a:cubicBezTo>
                    <a:pt x="8" y="25"/>
                    <a:pt x="5" y="23"/>
                    <a:pt x="3" y="21"/>
                  </a:cubicBezTo>
                  <a:cubicBezTo>
                    <a:pt x="1" y="18"/>
                    <a:pt x="0" y="16"/>
                    <a:pt x="0" y="12"/>
                  </a:cubicBezTo>
                  <a:cubicBezTo>
                    <a:pt x="0" y="9"/>
                    <a:pt x="0" y="7"/>
                    <a:pt x="2" y="4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6" y="0"/>
                    <a:pt x="19" y="1"/>
                    <a:pt x="21" y="5"/>
                  </a:cubicBezTo>
                  <a:cubicBezTo>
                    <a:pt x="23" y="7"/>
                    <a:pt x="24" y="9"/>
                    <a:pt x="2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3" y="22"/>
                    <a:pt x="14" y="22"/>
                    <a:pt x="15" y="21"/>
                  </a:cubicBezTo>
                  <a:cubicBezTo>
                    <a:pt x="16" y="21"/>
                    <a:pt x="17" y="20"/>
                    <a:pt x="18" y="20"/>
                  </a:cubicBezTo>
                  <a:cubicBezTo>
                    <a:pt x="19" y="19"/>
                    <a:pt x="19" y="18"/>
                    <a:pt x="2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C32BEFD8-7899-46DF-80E4-506389F23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3781"/>
              <a:ext cx="34" cy="60"/>
            </a:xfrm>
            <a:custGeom>
              <a:avLst/>
              <a:gdLst>
                <a:gd name="T0" fmla="*/ 14 w 14"/>
                <a:gd name="T1" fmla="*/ 3 h 25"/>
                <a:gd name="T2" fmla="*/ 12 w 14"/>
                <a:gd name="T3" fmla="*/ 5 h 25"/>
                <a:gd name="T4" fmla="*/ 7 w 14"/>
                <a:gd name="T5" fmla="*/ 3 h 25"/>
                <a:gd name="T6" fmla="*/ 4 w 14"/>
                <a:gd name="T7" fmla="*/ 4 h 25"/>
                <a:gd name="T8" fmla="*/ 3 w 14"/>
                <a:gd name="T9" fmla="*/ 6 h 25"/>
                <a:gd name="T10" fmla="*/ 4 w 14"/>
                <a:gd name="T11" fmla="*/ 8 h 25"/>
                <a:gd name="T12" fmla="*/ 8 w 14"/>
                <a:gd name="T13" fmla="*/ 11 h 25"/>
                <a:gd name="T14" fmla="*/ 12 w 14"/>
                <a:gd name="T15" fmla="*/ 14 h 25"/>
                <a:gd name="T16" fmla="*/ 14 w 14"/>
                <a:gd name="T17" fmla="*/ 18 h 25"/>
                <a:gd name="T18" fmla="*/ 12 w 14"/>
                <a:gd name="T19" fmla="*/ 23 h 25"/>
                <a:gd name="T20" fmla="*/ 6 w 14"/>
                <a:gd name="T21" fmla="*/ 25 h 25"/>
                <a:gd name="T22" fmla="*/ 3 w 14"/>
                <a:gd name="T23" fmla="*/ 24 h 25"/>
                <a:gd name="T24" fmla="*/ 0 w 14"/>
                <a:gd name="T25" fmla="*/ 21 h 25"/>
                <a:gd name="T26" fmla="*/ 1 w 14"/>
                <a:gd name="T27" fmla="*/ 19 h 25"/>
                <a:gd name="T28" fmla="*/ 6 w 14"/>
                <a:gd name="T29" fmla="*/ 22 h 25"/>
                <a:gd name="T30" fmla="*/ 9 w 14"/>
                <a:gd name="T31" fmla="*/ 21 h 25"/>
                <a:gd name="T32" fmla="*/ 11 w 14"/>
                <a:gd name="T33" fmla="*/ 18 h 25"/>
                <a:gd name="T34" fmla="*/ 10 w 14"/>
                <a:gd name="T35" fmla="*/ 16 h 25"/>
                <a:gd name="T36" fmla="*/ 6 w 14"/>
                <a:gd name="T37" fmla="*/ 13 h 25"/>
                <a:gd name="T38" fmla="*/ 2 w 14"/>
                <a:gd name="T39" fmla="*/ 10 h 25"/>
                <a:gd name="T40" fmla="*/ 1 w 14"/>
                <a:gd name="T41" fmla="*/ 6 h 25"/>
                <a:gd name="T42" fmla="*/ 2 w 14"/>
                <a:gd name="T43" fmla="*/ 2 h 25"/>
                <a:gd name="T44" fmla="*/ 7 w 14"/>
                <a:gd name="T45" fmla="*/ 0 h 25"/>
                <a:gd name="T46" fmla="*/ 14 w 14"/>
                <a:gd name="T4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5">
                  <a:moveTo>
                    <a:pt x="14" y="3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0" y="4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9"/>
                    <a:pt x="6" y="10"/>
                    <a:pt x="8" y="11"/>
                  </a:cubicBezTo>
                  <a:cubicBezTo>
                    <a:pt x="10" y="12"/>
                    <a:pt x="12" y="13"/>
                    <a:pt x="12" y="14"/>
                  </a:cubicBezTo>
                  <a:cubicBezTo>
                    <a:pt x="13" y="15"/>
                    <a:pt x="14" y="16"/>
                    <a:pt x="14" y="18"/>
                  </a:cubicBezTo>
                  <a:cubicBezTo>
                    <a:pt x="14" y="20"/>
                    <a:pt x="13" y="21"/>
                    <a:pt x="12" y="23"/>
                  </a:cubicBezTo>
                  <a:cubicBezTo>
                    <a:pt x="10" y="24"/>
                    <a:pt x="8" y="25"/>
                    <a:pt x="6" y="25"/>
                  </a:cubicBezTo>
                  <a:cubicBezTo>
                    <a:pt x="5" y="25"/>
                    <a:pt x="4" y="24"/>
                    <a:pt x="3" y="24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8" y="22"/>
                    <a:pt x="9" y="21"/>
                    <a:pt x="9" y="21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1" y="17"/>
                    <a:pt x="10" y="16"/>
                    <a:pt x="10" y="16"/>
                  </a:cubicBezTo>
                  <a:cubicBezTo>
                    <a:pt x="9" y="15"/>
                    <a:pt x="8" y="14"/>
                    <a:pt x="6" y="13"/>
                  </a:cubicBezTo>
                  <a:cubicBezTo>
                    <a:pt x="4" y="12"/>
                    <a:pt x="2" y="11"/>
                    <a:pt x="2" y="10"/>
                  </a:cubicBezTo>
                  <a:cubicBezTo>
                    <a:pt x="1" y="9"/>
                    <a:pt x="1" y="8"/>
                    <a:pt x="1" y="6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9" y="0"/>
                    <a:pt x="11" y="1"/>
                    <a:pt x="1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537390DC-AE69-472A-A365-C6732EB3F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" y="3781"/>
              <a:ext cx="59" cy="79"/>
            </a:xfrm>
            <a:custGeom>
              <a:avLst/>
              <a:gdLst>
                <a:gd name="T0" fmla="*/ 13 w 25"/>
                <a:gd name="T1" fmla="*/ 3 h 33"/>
                <a:gd name="T2" fmla="*/ 8 w 25"/>
                <a:gd name="T3" fmla="*/ 4 h 33"/>
                <a:gd name="T4" fmla="*/ 5 w 25"/>
                <a:gd name="T5" fmla="*/ 8 h 33"/>
                <a:gd name="T6" fmla="*/ 3 w 25"/>
                <a:gd name="T7" fmla="*/ 12 h 33"/>
                <a:gd name="T8" fmla="*/ 5 w 25"/>
                <a:gd name="T9" fmla="*/ 17 h 33"/>
                <a:gd name="T10" fmla="*/ 8 w 25"/>
                <a:gd name="T11" fmla="*/ 21 h 33"/>
                <a:gd name="T12" fmla="*/ 13 w 25"/>
                <a:gd name="T13" fmla="*/ 22 h 33"/>
                <a:gd name="T14" fmla="*/ 17 w 25"/>
                <a:gd name="T15" fmla="*/ 21 h 33"/>
                <a:gd name="T16" fmla="*/ 21 w 25"/>
                <a:gd name="T17" fmla="*/ 17 h 33"/>
                <a:gd name="T18" fmla="*/ 22 w 25"/>
                <a:gd name="T19" fmla="*/ 12 h 33"/>
                <a:gd name="T20" fmla="*/ 19 w 25"/>
                <a:gd name="T21" fmla="*/ 6 h 33"/>
                <a:gd name="T22" fmla="*/ 13 w 25"/>
                <a:gd name="T23" fmla="*/ 3 h 33"/>
                <a:gd name="T24" fmla="*/ 25 w 25"/>
                <a:gd name="T25" fmla="*/ 1 h 33"/>
                <a:gd name="T26" fmla="*/ 25 w 25"/>
                <a:gd name="T27" fmla="*/ 33 h 33"/>
                <a:gd name="T28" fmla="*/ 22 w 25"/>
                <a:gd name="T29" fmla="*/ 33 h 33"/>
                <a:gd name="T30" fmla="*/ 22 w 25"/>
                <a:gd name="T31" fmla="*/ 20 h 33"/>
                <a:gd name="T32" fmla="*/ 17 w 25"/>
                <a:gd name="T33" fmla="*/ 23 h 33"/>
                <a:gd name="T34" fmla="*/ 12 w 25"/>
                <a:gd name="T35" fmla="*/ 25 h 33"/>
                <a:gd name="T36" fmla="*/ 4 w 25"/>
                <a:gd name="T37" fmla="*/ 21 h 33"/>
                <a:gd name="T38" fmla="*/ 0 w 25"/>
                <a:gd name="T39" fmla="*/ 12 h 33"/>
                <a:gd name="T40" fmla="*/ 4 w 25"/>
                <a:gd name="T41" fmla="*/ 4 h 33"/>
                <a:gd name="T42" fmla="*/ 12 w 25"/>
                <a:gd name="T43" fmla="*/ 0 h 33"/>
                <a:gd name="T44" fmla="*/ 18 w 25"/>
                <a:gd name="T45" fmla="*/ 1 h 33"/>
                <a:gd name="T46" fmla="*/ 22 w 25"/>
                <a:gd name="T47" fmla="*/ 5 h 33"/>
                <a:gd name="T48" fmla="*/ 22 w 25"/>
                <a:gd name="T49" fmla="*/ 1 h 33"/>
                <a:gd name="T50" fmla="*/ 25 w 25"/>
                <a:gd name="T5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33">
                  <a:moveTo>
                    <a:pt x="13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6" y="5"/>
                    <a:pt x="5" y="6"/>
                    <a:pt x="5" y="8"/>
                  </a:cubicBezTo>
                  <a:cubicBezTo>
                    <a:pt x="4" y="9"/>
                    <a:pt x="3" y="11"/>
                    <a:pt x="3" y="12"/>
                  </a:cubicBezTo>
                  <a:cubicBezTo>
                    <a:pt x="3" y="14"/>
                    <a:pt x="4" y="16"/>
                    <a:pt x="5" y="17"/>
                  </a:cubicBezTo>
                  <a:cubicBezTo>
                    <a:pt x="5" y="19"/>
                    <a:pt x="7" y="20"/>
                    <a:pt x="8" y="21"/>
                  </a:cubicBezTo>
                  <a:cubicBezTo>
                    <a:pt x="9" y="21"/>
                    <a:pt x="11" y="22"/>
                    <a:pt x="13" y="22"/>
                  </a:cubicBezTo>
                  <a:cubicBezTo>
                    <a:pt x="14" y="22"/>
                    <a:pt x="16" y="21"/>
                    <a:pt x="17" y="21"/>
                  </a:cubicBezTo>
                  <a:cubicBezTo>
                    <a:pt x="19" y="20"/>
                    <a:pt x="20" y="19"/>
                    <a:pt x="21" y="17"/>
                  </a:cubicBezTo>
                  <a:cubicBezTo>
                    <a:pt x="21" y="16"/>
                    <a:pt x="22" y="14"/>
                    <a:pt x="22" y="12"/>
                  </a:cubicBezTo>
                  <a:cubicBezTo>
                    <a:pt x="22" y="10"/>
                    <a:pt x="21" y="7"/>
                    <a:pt x="19" y="6"/>
                  </a:cubicBezTo>
                  <a:cubicBezTo>
                    <a:pt x="17" y="4"/>
                    <a:pt x="15" y="3"/>
                    <a:pt x="13" y="3"/>
                  </a:cubicBezTo>
                  <a:moveTo>
                    <a:pt x="25" y="1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0" y="22"/>
                    <a:pt x="19" y="23"/>
                    <a:pt x="17" y="23"/>
                  </a:cubicBezTo>
                  <a:cubicBezTo>
                    <a:pt x="16" y="24"/>
                    <a:pt x="14" y="25"/>
                    <a:pt x="12" y="25"/>
                  </a:cubicBezTo>
                  <a:cubicBezTo>
                    <a:pt x="9" y="25"/>
                    <a:pt x="6" y="23"/>
                    <a:pt x="4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2"/>
                    <a:pt x="20" y="3"/>
                    <a:pt x="22" y="5"/>
                  </a:cubicBezTo>
                  <a:cubicBezTo>
                    <a:pt x="22" y="1"/>
                    <a:pt x="22" y="1"/>
                    <a:pt x="22" y="1"/>
                  </a:cubicBezTo>
                  <a:lnTo>
                    <a:pt x="2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483A41A0-99EE-433E-83F5-269AA650C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3784"/>
              <a:ext cx="50" cy="57"/>
            </a:xfrm>
            <a:custGeom>
              <a:avLst/>
              <a:gdLst>
                <a:gd name="T0" fmla="*/ 0 w 21"/>
                <a:gd name="T1" fmla="*/ 0 h 24"/>
                <a:gd name="T2" fmla="*/ 3 w 21"/>
                <a:gd name="T3" fmla="*/ 0 h 24"/>
                <a:gd name="T4" fmla="*/ 3 w 21"/>
                <a:gd name="T5" fmla="*/ 11 h 24"/>
                <a:gd name="T6" fmla="*/ 4 w 21"/>
                <a:gd name="T7" fmla="*/ 16 h 24"/>
                <a:gd name="T8" fmla="*/ 6 w 21"/>
                <a:gd name="T9" fmla="*/ 19 h 24"/>
                <a:gd name="T10" fmla="*/ 10 w 21"/>
                <a:gd name="T11" fmla="*/ 21 h 24"/>
                <a:gd name="T12" fmla="*/ 15 w 21"/>
                <a:gd name="T13" fmla="*/ 19 h 24"/>
                <a:gd name="T14" fmla="*/ 17 w 21"/>
                <a:gd name="T15" fmla="*/ 16 h 24"/>
                <a:gd name="T16" fmla="*/ 18 w 21"/>
                <a:gd name="T17" fmla="*/ 11 h 24"/>
                <a:gd name="T18" fmla="*/ 18 w 21"/>
                <a:gd name="T19" fmla="*/ 0 h 24"/>
                <a:gd name="T20" fmla="*/ 21 w 21"/>
                <a:gd name="T21" fmla="*/ 0 h 24"/>
                <a:gd name="T22" fmla="*/ 21 w 21"/>
                <a:gd name="T23" fmla="*/ 11 h 24"/>
                <a:gd name="T24" fmla="*/ 20 w 21"/>
                <a:gd name="T25" fmla="*/ 18 h 24"/>
                <a:gd name="T26" fmla="*/ 16 w 21"/>
                <a:gd name="T27" fmla="*/ 22 h 24"/>
                <a:gd name="T28" fmla="*/ 10 w 21"/>
                <a:gd name="T29" fmla="*/ 24 h 24"/>
                <a:gd name="T30" fmla="*/ 5 w 21"/>
                <a:gd name="T31" fmla="*/ 22 h 24"/>
                <a:gd name="T32" fmla="*/ 1 w 21"/>
                <a:gd name="T33" fmla="*/ 18 h 24"/>
                <a:gd name="T34" fmla="*/ 0 w 21"/>
                <a:gd name="T35" fmla="*/ 11 h 24"/>
                <a:gd name="T36" fmla="*/ 0 w 21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4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7" y="20"/>
                    <a:pt x="9" y="21"/>
                    <a:pt x="10" y="21"/>
                  </a:cubicBezTo>
                  <a:cubicBezTo>
                    <a:pt x="12" y="21"/>
                    <a:pt x="14" y="20"/>
                    <a:pt x="15" y="19"/>
                  </a:cubicBezTo>
                  <a:cubicBezTo>
                    <a:pt x="16" y="19"/>
                    <a:pt x="17" y="18"/>
                    <a:pt x="17" y="16"/>
                  </a:cubicBezTo>
                  <a:cubicBezTo>
                    <a:pt x="17" y="15"/>
                    <a:pt x="18" y="13"/>
                    <a:pt x="18" y="1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4"/>
                    <a:pt x="20" y="17"/>
                    <a:pt x="20" y="18"/>
                  </a:cubicBezTo>
                  <a:cubicBezTo>
                    <a:pt x="19" y="20"/>
                    <a:pt x="18" y="21"/>
                    <a:pt x="16" y="22"/>
                  </a:cubicBezTo>
                  <a:cubicBezTo>
                    <a:pt x="15" y="23"/>
                    <a:pt x="13" y="24"/>
                    <a:pt x="10" y="24"/>
                  </a:cubicBezTo>
                  <a:cubicBezTo>
                    <a:pt x="8" y="24"/>
                    <a:pt x="6" y="23"/>
                    <a:pt x="5" y="22"/>
                  </a:cubicBezTo>
                  <a:cubicBezTo>
                    <a:pt x="3" y="21"/>
                    <a:pt x="2" y="20"/>
                    <a:pt x="1" y="18"/>
                  </a:cubicBezTo>
                  <a:cubicBezTo>
                    <a:pt x="1" y="17"/>
                    <a:pt x="0" y="14"/>
                    <a:pt x="0" y="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Rectangle 12">
              <a:extLst>
                <a:ext uri="{FF2B5EF4-FFF2-40B4-BE49-F238E27FC236}">
                  <a16:creationId xmlns:a16="http://schemas.microsoft.com/office/drawing/2014/main" id="{EE5BF7FF-8444-4FF4-ACF6-D6D0EBC1C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3784"/>
              <a:ext cx="7" cy="5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F982EC7A-6C7E-4213-AAAF-3FD123C2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781"/>
              <a:ext cx="34" cy="60"/>
            </a:xfrm>
            <a:custGeom>
              <a:avLst/>
              <a:gdLst>
                <a:gd name="T0" fmla="*/ 14 w 14"/>
                <a:gd name="T1" fmla="*/ 3 h 25"/>
                <a:gd name="T2" fmla="*/ 12 w 14"/>
                <a:gd name="T3" fmla="*/ 5 h 25"/>
                <a:gd name="T4" fmla="*/ 7 w 14"/>
                <a:gd name="T5" fmla="*/ 3 h 25"/>
                <a:gd name="T6" fmla="*/ 5 w 14"/>
                <a:gd name="T7" fmla="*/ 4 h 25"/>
                <a:gd name="T8" fmla="*/ 4 w 14"/>
                <a:gd name="T9" fmla="*/ 6 h 25"/>
                <a:gd name="T10" fmla="*/ 5 w 14"/>
                <a:gd name="T11" fmla="*/ 8 h 25"/>
                <a:gd name="T12" fmla="*/ 8 w 14"/>
                <a:gd name="T13" fmla="*/ 11 h 25"/>
                <a:gd name="T14" fmla="*/ 13 w 14"/>
                <a:gd name="T15" fmla="*/ 14 h 25"/>
                <a:gd name="T16" fmla="*/ 14 w 14"/>
                <a:gd name="T17" fmla="*/ 18 h 25"/>
                <a:gd name="T18" fmla="*/ 12 w 14"/>
                <a:gd name="T19" fmla="*/ 23 h 25"/>
                <a:gd name="T20" fmla="*/ 7 w 14"/>
                <a:gd name="T21" fmla="*/ 25 h 25"/>
                <a:gd name="T22" fmla="*/ 3 w 14"/>
                <a:gd name="T23" fmla="*/ 24 h 25"/>
                <a:gd name="T24" fmla="*/ 0 w 14"/>
                <a:gd name="T25" fmla="*/ 21 h 25"/>
                <a:gd name="T26" fmla="*/ 2 w 14"/>
                <a:gd name="T27" fmla="*/ 19 h 25"/>
                <a:gd name="T28" fmla="*/ 7 w 14"/>
                <a:gd name="T29" fmla="*/ 22 h 25"/>
                <a:gd name="T30" fmla="*/ 10 w 14"/>
                <a:gd name="T31" fmla="*/ 21 h 25"/>
                <a:gd name="T32" fmla="*/ 11 w 14"/>
                <a:gd name="T33" fmla="*/ 18 h 25"/>
                <a:gd name="T34" fmla="*/ 10 w 14"/>
                <a:gd name="T35" fmla="*/ 16 h 25"/>
                <a:gd name="T36" fmla="*/ 7 w 14"/>
                <a:gd name="T37" fmla="*/ 13 h 25"/>
                <a:gd name="T38" fmla="*/ 2 w 14"/>
                <a:gd name="T39" fmla="*/ 10 h 25"/>
                <a:gd name="T40" fmla="*/ 1 w 14"/>
                <a:gd name="T41" fmla="*/ 6 h 25"/>
                <a:gd name="T42" fmla="*/ 3 w 14"/>
                <a:gd name="T43" fmla="*/ 2 h 25"/>
                <a:gd name="T44" fmla="*/ 8 w 14"/>
                <a:gd name="T45" fmla="*/ 0 h 25"/>
                <a:gd name="T46" fmla="*/ 14 w 14"/>
                <a:gd name="T4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5">
                  <a:moveTo>
                    <a:pt x="14" y="3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9" y="3"/>
                    <a:pt x="7" y="3"/>
                  </a:cubicBezTo>
                  <a:cubicBezTo>
                    <a:pt x="7" y="3"/>
                    <a:pt x="6" y="3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5" y="9"/>
                    <a:pt x="7" y="10"/>
                    <a:pt x="8" y="11"/>
                  </a:cubicBezTo>
                  <a:cubicBezTo>
                    <a:pt x="11" y="12"/>
                    <a:pt x="12" y="13"/>
                    <a:pt x="13" y="14"/>
                  </a:cubicBezTo>
                  <a:cubicBezTo>
                    <a:pt x="14" y="15"/>
                    <a:pt x="14" y="16"/>
                    <a:pt x="14" y="18"/>
                  </a:cubicBezTo>
                  <a:cubicBezTo>
                    <a:pt x="14" y="20"/>
                    <a:pt x="14" y="21"/>
                    <a:pt x="12" y="23"/>
                  </a:cubicBezTo>
                  <a:cubicBezTo>
                    <a:pt x="11" y="24"/>
                    <a:pt x="9" y="25"/>
                    <a:pt x="7" y="25"/>
                  </a:cubicBezTo>
                  <a:cubicBezTo>
                    <a:pt x="6" y="25"/>
                    <a:pt x="4" y="24"/>
                    <a:pt x="3" y="24"/>
                  </a:cubicBezTo>
                  <a:cubicBezTo>
                    <a:pt x="2" y="23"/>
                    <a:pt x="1" y="22"/>
                    <a:pt x="0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21"/>
                    <a:pt x="5" y="22"/>
                    <a:pt x="7" y="22"/>
                  </a:cubicBezTo>
                  <a:cubicBezTo>
                    <a:pt x="8" y="22"/>
                    <a:pt x="9" y="21"/>
                    <a:pt x="10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1" y="17"/>
                    <a:pt x="11" y="16"/>
                    <a:pt x="10" y="16"/>
                  </a:cubicBezTo>
                  <a:cubicBezTo>
                    <a:pt x="10" y="15"/>
                    <a:pt x="9" y="14"/>
                    <a:pt x="7" y="13"/>
                  </a:cubicBezTo>
                  <a:cubicBezTo>
                    <a:pt x="5" y="12"/>
                    <a:pt x="3" y="11"/>
                    <a:pt x="2" y="10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79F161CA-05CB-42BB-95F1-438FD4F0B8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9" y="3781"/>
              <a:ext cx="57" cy="60"/>
            </a:xfrm>
            <a:custGeom>
              <a:avLst/>
              <a:gdLst>
                <a:gd name="T0" fmla="*/ 12 w 24"/>
                <a:gd name="T1" fmla="*/ 3 h 25"/>
                <a:gd name="T2" fmla="*/ 8 w 24"/>
                <a:gd name="T3" fmla="*/ 4 h 25"/>
                <a:gd name="T4" fmla="*/ 4 w 24"/>
                <a:gd name="T5" fmla="*/ 8 h 25"/>
                <a:gd name="T6" fmla="*/ 3 w 24"/>
                <a:gd name="T7" fmla="*/ 12 h 25"/>
                <a:gd name="T8" fmla="*/ 4 w 24"/>
                <a:gd name="T9" fmla="*/ 17 h 25"/>
                <a:gd name="T10" fmla="*/ 8 w 24"/>
                <a:gd name="T11" fmla="*/ 21 h 25"/>
                <a:gd name="T12" fmla="*/ 12 w 24"/>
                <a:gd name="T13" fmla="*/ 22 h 25"/>
                <a:gd name="T14" fmla="*/ 17 w 24"/>
                <a:gd name="T15" fmla="*/ 21 h 25"/>
                <a:gd name="T16" fmla="*/ 20 w 24"/>
                <a:gd name="T17" fmla="*/ 17 h 25"/>
                <a:gd name="T18" fmla="*/ 22 w 24"/>
                <a:gd name="T19" fmla="*/ 13 h 25"/>
                <a:gd name="T20" fmla="*/ 19 w 24"/>
                <a:gd name="T21" fmla="*/ 6 h 25"/>
                <a:gd name="T22" fmla="*/ 12 w 24"/>
                <a:gd name="T23" fmla="*/ 3 h 25"/>
                <a:gd name="T24" fmla="*/ 24 w 24"/>
                <a:gd name="T25" fmla="*/ 1 h 25"/>
                <a:gd name="T26" fmla="*/ 24 w 24"/>
                <a:gd name="T27" fmla="*/ 24 h 25"/>
                <a:gd name="T28" fmla="*/ 21 w 24"/>
                <a:gd name="T29" fmla="*/ 24 h 25"/>
                <a:gd name="T30" fmla="*/ 21 w 24"/>
                <a:gd name="T31" fmla="*/ 20 h 25"/>
                <a:gd name="T32" fmla="*/ 17 w 24"/>
                <a:gd name="T33" fmla="*/ 24 h 25"/>
                <a:gd name="T34" fmla="*/ 12 w 24"/>
                <a:gd name="T35" fmla="*/ 25 h 25"/>
                <a:gd name="T36" fmla="*/ 3 w 24"/>
                <a:gd name="T37" fmla="*/ 21 h 25"/>
                <a:gd name="T38" fmla="*/ 0 w 24"/>
                <a:gd name="T39" fmla="*/ 12 h 25"/>
                <a:gd name="T40" fmla="*/ 3 w 24"/>
                <a:gd name="T41" fmla="*/ 4 h 25"/>
                <a:gd name="T42" fmla="*/ 12 w 24"/>
                <a:gd name="T43" fmla="*/ 0 h 25"/>
                <a:gd name="T44" fmla="*/ 17 w 24"/>
                <a:gd name="T45" fmla="*/ 1 h 25"/>
                <a:gd name="T46" fmla="*/ 21 w 24"/>
                <a:gd name="T47" fmla="*/ 5 h 25"/>
                <a:gd name="T48" fmla="*/ 21 w 24"/>
                <a:gd name="T49" fmla="*/ 1 h 25"/>
                <a:gd name="T50" fmla="*/ 24 w 24"/>
                <a:gd name="T5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25">
                  <a:moveTo>
                    <a:pt x="12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6" y="5"/>
                    <a:pt x="5" y="6"/>
                    <a:pt x="4" y="8"/>
                  </a:cubicBezTo>
                  <a:cubicBezTo>
                    <a:pt x="3" y="9"/>
                    <a:pt x="3" y="11"/>
                    <a:pt x="3" y="12"/>
                  </a:cubicBezTo>
                  <a:cubicBezTo>
                    <a:pt x="3" y="14"/>
                    <a:pt x="3" y="16"/>
                    <a:pt x="4" y="17"/>
                  </a:cubicBezTo>
                  <a:cubicBezTo>
                    <a:pt x="5" y="19"/>
                    <a:pt x="6" y="20"/>
                    <a:pt x="8" y="21"/>
                  </a:cubicBezTo>
                  <a:cubicBezTo>
                    <a:pt x="9" y="22"/>
                    <a:pt x="11" y="22"/>
                    <a:pt x="12" y="22"/>
                  </a:cubicBezTo>
                  <a:cubicBezTo>
                    <a:pt x="14" y="22"/>
                    <a:pt x="15" y="22"/>
                    <a:pt x="17" y="21"/>
                  </a:cubicBezTo>
                  <a:cubicBezTo>
                    <a:pt x="18" y="20"/>
                    <a:pt x="20" y="19"/>
                    <a:pt x="20" y="17"/>
                  </a:cubicBezTo>
                  <a:cubicBezTo>
                    <a:pt x="21" y="16"/>
                    <a:pt x="22" y="14"/>
                    <a:pt x="22" y="13"/>
                  </a:cubicBezTo>
                  <a:cubicBezTo>
                    <a:pt x="22" y="10"/>
                    <a:pt x="21" y="8"/>
                    <a:pt x="19" y="6"/>
                  </a:cubicBezTo>
                  <a:cubicBezTo>
                    <a:pt x="17" y="4"/>
                    <a:pt x="15" y="3"/>
                    <a:pt x="12" y="3"/>
                  </a:cubicBezTo>
                  <a:moveTo>
                    <a:pt x="24" y="1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9" y="23"/>
                    <a:pt x="17" y="24"/>
                  </a:cubicBezTo>
                  <a:cubicBezTo>
                    <a:pt x="15" y="24"/>
                    <a:pt x="14" y="25"/>
                    <a:pt x="12" y="25"/>
                  </a:cubicBezTo>
                  <a:cubicBezTo>
                    <a:pt x="9" y="25"/>
                    <a:pt x="6" y="24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20" y="3"/>
                    <a:pt x="21" y="5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E3790A95-8BBB-4C55-AE2B-6239650B4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659"/>
              <a:ext cx="0" cy="4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CDB0F55E-3091-40C1-997C-1A20818C4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584"/>
              <a:ext cx="141" cy="130"/>
            </a:xfrm>
            <a:custGeom>
              <a:avLst/>
              <a:gdLst>
                <a:gd name="T0" fmla="*/ 50 w 59"/>
                <a:gd name="T1" fmla="*/ 5 h 54"/>
                <a:gd name="T2" fmla="*/ 43 w 59"/>
                <a:gd name="T3" fmla="*/ 0 h 54"/>
                <a:gd name="T4" fmla="*/ 0 w 59"/>
                <a:gd name="T5" fmla="*/ 33 h 54"/>
                <a:gd name="T6" fmla="*/ 0 w 59"/>
                <a:gd name="T7" fmla="*/ 54 h 54"/>
                <a:gd name="T8" fmla="*/ 13 w 59"/>
                <a:gd name="T9" fmla="*/ 54 h 54"/>
                <a:gd name="T10" fmla="*/ 13 w 59"/>
                <a:gd name="T11" fmla="*/ 26 h 54"/>
                <a:gd name="T12" fmla="*/ 15 w 59"/>
                <a:gd name="T13" fmla="*/ 19 h 54"/>
                <a:gd name="T14" fmla="*/ 18 w 59"/>
                <a:gd name="T15" fmla="*/ 14 h 54"/>
                <a:gd name="T16" fmla="*/ 23 w 59"/>
                <a:gd name="T17" fmla="*/ 10 h 54"/>
                <a:gd name="T18" fmla="*/ 29 w 59"/>
                <a:gd name="T19" fmla="*/ 9 h 54"/>
                <a:gd name="T20" fmla="*/ 29 w 59"/>
                <a:gd name="T21" fmla="*/ 9 h 54"/>
                <a:gd name="T22" fmla="*/ 29 w 59"/>
                <a:gd name="T23" fmla="*/ 9 h 54"/>
                <a:gd name="T24" fmla="*/ 35 w 59"/>
                <a:gd name="T25" fmla="*/ 10 h 54"/>
                <a:gd name="T26" fmla="*/ 40 w 59"/>
                <a:gd name="T27" fmla="*/ 14 h 54"/>
                <a:gd name="T28" fmla="*/ 44 w 59"/>
                <a:gd name="T29" fmla="*/ 19 h 54"/>
                <a:gd name="T30" fmla="*/ 45 w 59"/>
                <a:gd name="T31" fmla="*/ 26 h 54"/>
                <a:gd name="T32" fmla="*/ 45 w 59"/>
                <a:gd name="T33" fmla="*/ 54 h 54"/>
                <a:gd name="T34" fmla="*/ 59 w 59"/>
                <a:gd name="T35" fmla="*/ 54 h 54"/>
                <a:gd name="T36" fmla="*/ 59 w 59"/>
                <a:gd name="T37" fmla="*/ 26 h 54"/>
                <a:gd name="T38" fmla="*/ 57 w 59"/>
                <a:gd name="T39" fmla="*/ 14 h 54"/>
                <a:gd name="T40" fmla="*/ 50 w 59"/>
                <a:gd name="T41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4">
                  <a:moveTo>
                    <a:pt x="50" y="5"/>
                  </a:moveTo>
                  <a:cubicBezTo>
                    <a:pt x="48" y="3"/>
                    <a:pt x="46" y="1"/>
                    <a:pt x="43" y="0"/>
                  </a:cubicBezTo>
                  <a:cubicBezTo>
                    <a:pt x="11" y="5"/>
                    <a:pt x="0" y="33"/>
                    <a:pt x="0" y="3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3"/>
                    <a:pt x="14" y="21"/>
                    <a:pt x="15" y="19"/>
                  </a:cubicBezTo>
                  <a:cubicBezTo>
                    <a:pt x="15" y="17"/>
                    <a:pt x="17" y="15"/>
                    <a:pt x="18" y="14"/>
                  </a:cubicBezTo>
                  <a:cubicBezTo>
                    <a:pt x="19" y="12"/>
                    <a:pt x="21" y="11"/>
                    <a:pt x="23" y="10"/>
                  </a:cubicBezTo>
                  <a:cubicBezTo>
                    <a:pt x="25" y="9"/>
                    <a:pt x="27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9"/>
                    <a:pt x="33" y="9"/>
                    <a:pt x="35" y="10"/>
                  </a:cubicBezTo>
                  <a:cubicBezTo>
                    <a:pt x="37" y="11"/>
                    <a:pt x="39" y="12"/>
                    <a:pt x="40" y="14"/>
                  </a:cubicBezTo>
                  <a:cubicBezTo>
                    <a:pt x="42" y="15"/>
                    <a:pt x="43" y="17"/>
                    <a:pt x="44" y="19"/>
                  </a:cubicBezTo>
                  <a:cubicBezTo>
                    <a:pt x="45" y="21"/>
                    <a:pt x="45" y="24"/>
                    <a:pt x="45" y="26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2"/>
                    <a:pt x="58" y="18"/>
                    <a:pt x="57" y="14"/>
                  </a:cubicBezTo>
                  <a:cubicBezTo>
                    <a:pt x="55" y="11"/>
                    <a:pt x="53" y="8"/>
                    <a:pt x="5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59095E65-1AE2-49DB-A65F-2B34C87A4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2" y="3577"/>
              <a:ext cx="142" cy="139"/>
            </a:xfrm>
            <a:custGeom>
              <a:avLst/>
              <a:gdLst>
                <a:gd name="T0" fmla="*/ 45 w 60"/>
                <a:gd name="T1" fmla="*/ 23 h 58"/>
                <a:gd name="T2" fmla="*/ 39 w 60"/>
                <a:gd name="T3" fmla="*/ 15 h 58"/>
                <a:gd name="T4" fmla="*/ 30 w 60"/>
                <a:gd name="T5" fmla="*/ 12 h 58"/>
                <a:gd name="T6" fmla="*/ 21 w 60"/>
                <a:gd name="T7" fmla="*/ 15 h 58"/>
                <a:gd name="T8" fmla="*/ 15 w 60"/>
                <a:gd name="T9" fmla="*/ 23 h 58"/>
                <a:gd name="T10" fmla="*/ 45 w 60"/>
                <a:gd name="T11" fmla="*/ 23 h 58"/>
                <a:gd name="T12" fmla="*/ 60 w 60"/>
                <a:gd name="T13" fmla="*/ 29 h 58"/>
                <a:gd name="T14" fmla="*/ 60 w 60"/>
                <a:gd name="T15" fmla="*/ 32 h 58"/>
                <a:gd name="T16" fmla="*/ 59 w 60"/>
                <a:gd name="T17" fmla="*/ 35 h 58"/>
                <a:gd name="T18" fmla="*/ 15 w 60"/>
                <a:gd name="T19" fmla="*/ 35 h 58"/>
                <a:gd name="T20" fmla="*/ 17 w 60"/>
                <a:gd name="T21" fmla="*/ 39 h 58"/>
                <a:gd name="T22" fmla="*/ 20 w 60"/>
                <a:gd name="T23" fmla="*/ 43 h 58"/>
                <a:gd name="T24" fmla="*/ 25 w 60"/>
                <a:gd name="T25" fmla="*/ 45 h 58"/>
                <a:gd name="T26" fmla="*/ 31 w 60"/>
                <a:gd name="T27" fmla="*/ 46 h 58"/>
                <a:gd name="T28" fmla="*/ 38 w 60"/>
                <a:gd name="T29" fmla="*/ 45 h 58"/>
                <a:gd name="T30" fmla="*/ 44 w 60"/>
                <a:gd name="T31" fmla="*/ 41 h 58"/>
                <a:gd name="T32" fmla="*/ 53 w 60"/>
                <a:gd name="T33" fmla="*/ 50 h 58"/>
                <a:gd name="T34" fmla="*/ 42 w 60"/>
                <a:gd name="T35" fmla="*/ 56 h 58"/>
                <a:gd name="T36" fmla="*/ 30 w 60"/>
                <a:gd name="T37" fmla="*/ 58 h 58"/>
                <a:gd name="T38" fmla="*/ 18 w 60"/>
                <a:gd name="T39" fmla="*/ 56 h 58"/>
                <a:gd name="T40" fmla="*/ 9 w 60"/>
                <a:gd name="T41" fmla="*/ 49 h 58"/>
                <a:gd name="T42" fmla="*/ 3 w 60"/>
                <a:gd name="T43" fmla="*/ 40 h 58"/>
                <a:gd name="T44" fmla="*/ 0 w 60"/>
                <a:gd name="T45" fmla="*/ 29 h 58"/>
                <a:gd name="T46" fmla="*/ 3 w 60"/>
                <a:gd name="T47" fmla="*/ 17 h 58"/>
                <a:gd name="T48" fmla="*/ 9 w 60"/>
                <a:gd name="T49" fmla="*/ 8 h 58"/>
                <a:gd name="T50" fmla="*/ 19 w 60"/>
                <a:gd name="T51" fmla="*/ 2 h 58"/>
                <a:gd name="T52" fmla="*/ 30 w 60"/>
                <a:gd name="T53" fmla="*/ 0 h 58"/>
                <a:gd name="T54" fmla="*/ 41 w 60"/>
                <a:gd name="T55" fmla="*/ 2 h 58"/>
                <a:gd name="T56" fmla="*/ 51 w 60"/>
                <a:gd name="T57" fmla="*/ 8 h 58"/>
                <a:gd name="T58" fmla="*/ 57 w 60"/>
                <a:gd name="T59" fmla="*/ 17 h 58"/>
                <a:gd name="T60" fmla="*/ 60 w 60"/>
                <a:gd name="T61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" h="58">
                  <a:moveTo>
                    <a:pt x="45" y="23"/>
                  </a:moveTo>
                  <a:cubicBezTo>
                    <a:pt x="44" y="20"/>
                    <a:pt x="42" y="17"/>
                    <a:pt x="39" y="15"/>
                  </a:cubicBezTo>
                  <a:cubicBezTo>
                    <a:pt x="37" y="13"/>
                    <a:pt x="33" y="12"/>
                    <a:pt x="30" y="12"/>
                  </a:cubicBezTo>
                  <a:cubicBezTo>
                    <a:pt x="26" y="12"/>
                    <a:pt x="23" y="13"/>
                    <a:pt x="21" y="15"/>
                  </a:cubicBezTo>
                  <a:cubicBezTo>
                    <a:pt x="18" y="17"/>
                    <a:pt x="16" y="20"/>
                    <a:pt x="15" y="23"/>
                  </a:cubicBezTo>
                  <a:lnTo>
                    <a:pt x="45" y="23"/>
                  </a:lnTo>
                  <a:close/>
                  <a:moveTo>
                    <a:pt x="60" y="29"/>
                  </a:moveTo>
                  <a:cubicBezTo>
                    <a:pt x="60" y="30"/>
                    <a:pt x="60" y="31"/>
                    <a:pt x="60" y="32"/>
                  </a:cubicBezTo>
                  <a:cubicBezTo>
                    <a:pt x="59" y="33"/>
                    <a:pt x="59" y="33"/>
                    <a:pt x="59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6" y="38"/>
                    <a:pt x="17" y="39"/>
                  </a:cubicBezTo>
                  <a:cubicBezTo>
                    <a:pt x="18" y="41"/>
                    <a:pt x="19" y="42"/>
                    <a:pt x="20" y="43"/>
                  </a:cubicBezTo>
                  <a:cubicBezTo>
                    <a:pt x="22" y="44"/>
                    <a:pt x="23" y="45"/>
                    <a:pt x="25" y="45"/>
                  </a:cubicBezTo>
                  <a:cubicBezTo>
                    <a:pt x="27" y="46"/>
                    <a:pt x="29" y="46"/>
                    <a:pt x="31" y="46"/>
                  </a:cubicBezTo>
                  <a:cubicBezTo>
                    <a:pt x="33" y="46"/>
                    <a:pt x="36" y="46"/>
                    <a:pt x="38" y="45"/>
                  </a:cubicBezTo>
                  <a:cubicBezTo>
                    <a:pt x="41" y="44"/>
                    <a:pt x="43" y="43"/>
                    <a:pt x="44" y="41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49" y="53"/>
                    <a:pt x="45" y="55"/>
                    <a:pt x="42" y="56"/>
                  </a:cubicBezTo>
                  <a:cubicBezTo>
                    <a:pt x="38" y="57"/>
                    <a:pt x="34" y="58"/>
                    <a:pt x="30" y="58"/>
                  </a:cubicBezTo>
                  <a:cubicBezTo>
                    <a:pt x="26" y="58"/>
                    <a:pt x="22" y="57"/>
                    <a:pt x="18" y="56"/>
                  </a:cubicBezTo>
                  <a:cubicBezTo>
                    <a:pt x="15" y="54"/>
                    <a:pt x="12" y="52"/>
                    <a:pt x="9" y="49"/>
                  </a:cubicBezTo>
                  <a:cubicBezTo>
                    <a:pt x="6" y="47"/>
                    <a:pt x="4" y="44"/>
                    <a:pt x="3" y="40"/>
                  </a:cubicBezTo>
                  <a:cubicBezTo>
                    <a:pt x="1" y="37"/>
                    <a:pt x="0" y="33"/>
                    <a:pt x="0" y="29"/>
                  </a:cubicBezTo>
                  <a:cubicBezTo>
                    <a:pt x="0" y="25"/>
                    <a:pt x="1" y="21"/>
                    <a:pt x="3" y="17"/>
                  </a:cubicBezTo>
                  <a:cubicBezTo>
                    <a:pt x="4" y="14"/>
                    <a:pt x="6" y="11"/>
                    <a:pt x="9" y="8"/>
                  </a:cubicBezTo>
                  <a:cubicBezTo>
                    <a:pt x="12" y="6"/>
                    <a:pt x="15" y="4"/>
                    <a:pt x="19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8" y="0"/>
                    <a:pt x="41" y="2"/>
                  </a:cubicBezTo>
                  <a:cubicBezTo>
                    <a:pt x="45" y="3"/>
                    <a:pt x="48" y="5"/>
                    <a:pt x="51" y="8"/>
                  </a:cubicBezTo>
                  <a:cubicBezTo>
                    <a:pt x="53" y="10"/>
                    <a:pt x="56" y="13"/>
                    <a:pt x="57" y="17"/>
                  </a:cubicBezTo>
                  <a:cubicBezTo>
                    <a:pt x="59" y="21"/>
                    <a:pt x="60" y="24"/>
                    <a:pt x="6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67F44C9-A489-4DFC-B3B8-879C593A0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577"/>
              <a:ext cx="124" cy="139"/>
            </a:xfrm>
            <a:custGeom>
              <a:avLst/>
              <a:gdLst>
                <a:gd name="T0" fmla="*/ 52 w 52"/>
                <a:gd name="T1" fmla="*/ 48 h 58"/>
                <a:gd name="T2" fmla="*/ 41 w 52"/>
                <a:gd name="T3" fmla="*/ 56 h 58"/>
                <a:gd name="T4" fmla="*/ 29 w 52"/>
                <a:gd name="T5" fmla="*/ 58 h 58"/>
                <a:gd name="T6" fmla="*/ 18 w 52"/>
                <a:gd name="T7" fmla="*/ 56 h 58"/>
                <a:gd name="T8" fmla="*/ 8 w 52"/>
                <a:gd name="T9" fmla="*/ 50 h 58"/>
                <a:gd name="T10" fmla="*/ 2 w 52"/>
                <a:gd name="T11" fmla="*/ 40 h 58"/>
                <a:gd name="T12" fmla="*/ 0 w 52"/>
                <a:gd name="T13" fmla="*/ 29 h 58"/>
                <a:gd name="T14" fmla="*/ 2 w 52"/>
                <a:gd name="T15" fmla="*/ 17 h 58"/>
                <a:gd name="T16" fmla="*/ 8 w 52"/>
                <a:gd name="T17" fmla="*/ 8 h 58"/>
                <a:gd name="T18" fmla="*/ 17 w 52"/>
                <a:gd name="T19" fmla="*/ 2 h 58"/>
                <a:gd name="T20" fmla="*/ 29 w 52"/>
                <a:gd name="T21" fmla="*/ 0 h 58"/>
                <a:gd name="T22" fmla="*/ 41 w 52"/>
                <a:gd name="T23" fmla="*/ 2 h 58"/>
                <a:gd name="T24" fmla="*/ 51 w 52"/>
                <a:gd name="T25" fmla="*/ 9 h 58"/>
                <a:gd name="T26" fmla="*/ 42 w 52"/>
                <a:gd name="T27" fmla="*/ 18 h 58"/>
                <a:gd name="T28" fmla="*/ 37 w 52"/>
                <a:gd name="T29" fmla="*/ 14 h 58"/>
                <a:gd name="T30" fmla="*/ 29 w 52"/>
                <a:gd name="T31" fmla="*/ 12 h 58"/>
                <a:gd name="T32" fmla="*/ 23 w 52"/>
                <a:gd name="T33" fmla="*/ 13 h 58"/>
                <a:gd name="T34" fmla="*/ 18 w 52"/>
                <a:gd name="T35" fmla="*/ 17 h 58"/>
                <a:gd name="T36" fmla="*/ 15 w 52"/>
                <a:gd name="T37" fmla="*/ 22 h 58"/>
                <a:gd name="T38" fmla="*/ 14 w 52"/>
                <a:gd name="T39" fmla="*/ 29 h 58"/>
                <a:gd name="T40" fmla="*/ 15 w 52"/>
                <a:gd name="T41" fmla="*/ 35 h 58"/>
                <a:gd name="T42" fmla="*/ 18 w 52"/>
                <a:gd name="T43" fmla="*/ 41 h 58"/>
                <a:gd name="T44" fmla="*/ 23 w 52"/>
                <a:gd name="T45" fmla="*/ 44 h 58"/>
                <a:gd name="T46" fmla="*/ 29 w 52"/>
                <a:gd name="T47" fmla="*/ 46 h 58"/>
                <a:gd name="T48" fmla="*/ 37 w 52"/>
                <a:gd name="T49" fmla="*/ 44 h 58"/>
                <a:gd name="T50" fmla="*/ 42 w 52"/>
                <a:gd name="T51" fmla="*/ 39 h 58"/>
                <a:gd name="T52" fmla="*/ 52 w 52"/>
                <a:gd name="T53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58">
                  <a:moveTo>
                    <a:pt x="52" y="48"/>
                  </a:moveTo>
                  <a:cubicBezTo>
                    <a:pt x="49" y="51"/>
                    <a:pt x="45" y="54"/>
                    <a:pt x="41" y="56"/>
                  </a:cubicBezTo>
                  <a:cubicBezTo>
                    <a:pt x="37" y="57"/>
                    <a:pt x="33" y="58"/>
                    <a:pt x="29" y="58"/>
                  </a:cubicBezTo>
                  <a:cubicBezTo>
                    <a:pt x="25" y="58"/>
                    <a:pt x="21" y="57"/>
                    <a:pt x="18" y="56"/>
                  </a:cubicBezTo>
                  <a:cubicBezTo>
                    <a:pt x="14" y="54"/>
                    <a:pt x="11" y="52"/>
                    <a:pt x="8" y="50"/>
                  </a:cubicBezTo>
                  <a:cubicBezTo>
                    <a:pt x="6" y="47"/>
                    <a:pt x="4" y="44"/>
                    <a:pt x="2" y="40"/>
                  </a:cubicBezTo>
                  <a:cubicBezTo>
                    <a:pt x="0" y="37"/>
                    <a:pt x="0" y="33"/>
                    <a:pt x="0" y="29"/>
                  </a:cubicBezTo>
                  <a:cubicBezTo>
                    <a:pt x="0" y="25"/>
                    <a:pt x="0" y="21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11" y="6"/>
                    <a:pt x="14" y="3"/>
                    <a:pt x="17" y="2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3" y="0"/>
                    <a:pt x="37" y="0"/>
                    <a:pt x="41" y="2"/>
                  </a:cubicBezTo>
                  <a:cubicBezTo>
                    <a:pt x="45" y="4"/>
                    <a:pt x="48" y="6"/>
                    <a:pt x="51" y="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0" y="17"/>
                    <a:pt x="39" y="15"/>
                    <a:pt x="37" y="14"/>
                  </a:cubicBezTo>
                  <a:cubicBezTo>
                    <a:pt x="34" y="13"/>
                    <a:pt x="32" y="12"/>
                    <a:pt x="29" y="12"/>
                  </a:cubicBezTo>
                  <a:cubicBezTo>
                    <a:pt x="27" y="12"/>
                    <a:pt x="25" y="13"/>
                    <a:pt x="23" y="13"/>
                  </a:cubicBezTo>
                  <a:cubicBezTo>
                    <a:pt x="21" y="14"/>
                    <a:pt x="20" y="15"/>
                    <a:pt x="18" y="17"/>
                  </a:cubicBezTo>
                  <a:cubicBezTo>
                    <a:pt x="17" y="18"/>
                    <a:pt x="16" y="20"/>
                    <a:pt x="15" y="22"/>
                  </a:cubicBezTo>
                  <a:cubicBezTo>
                    <a:pt x="14" y="24"/>
                    <a:pt x="14" y="27"/>
                    <a:pt x="14" y="29"/>
                  </a:cubicBezTo>
                  <a:cubicBezTo>
                    <a:pt x="14" y="31"/>
                    <a:pt x="14" y="33"/>
                    <a:pt x="15" y="35"/>
                  </a:cubicBezTo>
                  <a:cubicBezTo>
                    <a:pt x="16" y="37"/>
                    <a:pt x="17" y="39"/>
                    <a:pt x="18" y="41"/>
                  </a:cubicBezTo>
                  <a:cubicBezTo>
                    <a:pt x="20" y="42"/>
                    <a:pt x="21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2" y="46"/>
                    <a:pt x="34" y="45"/>
                    <a:pt x="37" y="44"/>
                  </a:cubicBezTo>
                  <a:cubicBezTo>
                    <a:pt x="39" y="42"/>
                    <a:pt x="41" y="41"/>
                    <a:pt x="42" y="39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434C3461-A983-4967-908C-D4C408918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3577"/>
              <a:ext cx="123" cy="139"/>
            </a:xfrm>
            <a:custGeom>
              <a:avLst/>
              <a:gdLst>
                <a:gd name="T0" fmla="*/ 52 w 52"/>
                <a:gd name="T1" fmla="*/ 48 h 58"/>
                <a:gd name="T2" fmla="*/ 42 w 52"/>
                <a:gd name="T3" fmla="*/ 56 h 58"/>
                <a:gd name="T4" fmla="*/ 29 w 52"/>
                <a:gd name="T5" fmla="*/ 58 h 58"/>
                <a:gd name="T6" fmla="*/ 18 w 52"/>
                <a:gd name="T7" fmla="*/ 56 h 58"/>
                <a:gd name="T8" fmla="*/ 8 w 52"/>
                <a:gd name="T9" fmla="*/ 50 h 58"/>
                <a:gd name="T10" fmla="*/ 2 w 52"/>
                <a:gd name="T11" fmla="*/ 40 h 58"/>
                <a:gd name="T12" fmla="*/ 0 w 52"/>
                <a:gd name="T13" fmla="*/ 29 h 58"/>
                <a:gd name="T14" fmla="*/ 2 w 52"/>
                <a:gd name="T15" fmla="*/ 17 h 58"/>
                <a:gd name="T16" fmla="*/ 8 w 52"/>
                <a:gd name="T17" fmla="*/ 8 h 58"/>
                <a:gd name="T18" fmla="*/ 18 w 52"/>
                <a:gd name="T19" fmla="*/ 2 h 58"/>
                <a:gd name="T20" fmla="*/ 29 w 52"/>
                <a:gd name="T21" fmla="*/ 0 h 58"/>
                <a:gd name="T22" fmla="*/ 41 w 52"/>
                <a:gd name="T23" fmla="*/ 2 h 58"/>
                <a:gd name="T24" fmla="*/ 51 w 52"/>
                <a:gd name="T25" fmla="*/ 9 h 58"/>
                <a:gd name="T26" fmla="*/ 42 w 52"/>
                <a:gd name="T27" fmla="*/ 18 h 58"/>
                <a:gd name="T28" fmla="*/ 37 w 52"/>
                <a:gd name="T29" fmla="*/ 14 h 58"/>
                <a:gd name="T30" fmla="*/ 29 w 52"/>
                <a:gd name="T31" fmla="*/ 12 h 58"/>
                <a:gd name="T32" fmla="*/ 23 w 52"/>
                <a:gd name="T33" fmla="*/ 13 h 58"/>
                <a:gd name="T34" fmla="*/ 18 w 52"/>
                <a:gd name="T35" fmla="*/ 17 h 58"/>
                <a:gd name="T36" fmla="*/ 15 w 52"/>
                <a:gd name="T37" fmla="*/ 22 h 58"/>
                <a:gd name="T38" fmla="*/ 14 w 52"/>
                <a:gd name="T39" fmla="*/ 29 h 58"/>
                <a:gd name="T40" fmla="*/ 15 w 52"/>
                <a:gd name="T41" fmla="*/ 35 h 58"/>
                <a:gd name="T42" fmla="*/ 18 w 52"/>
                <a:gd name="T43" fmla="*/ 41 h 58"/>
                <a:gd name="T44" fmla="*/ 23 w 52"/>
                <a:gd name="T45" fmla="*/ 44 h 58"/>
                <a:gd name="T46" fmla="*/ 29 w 52"/>
                <a:gd name="T47" fmla="*/ 46 h 58"/>
                <a:gd name="T48" fmla="*/ 37 w 52"/>
                <a:gd name="T49" fmla="*/ 44 h 58"/>
                <a:gd name="T50" fmla="*/ 42 w 52"/>
                <a:gd name="T51" fmla="*/ 39 h 58"/>
                <a:gd name="T52" fmla="*/ 52 w 52"/>
                <a:gd name="T53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58">
                  <a:moveTo>
                    <a:pt x="52" y="48"/>
                  </a:moveTo>
                  <a:cubicBezTo>
                    <a:pt x="49" y="51"/>
                    <a:pt x="46" y="54"/>
                    <a:pt x="42" y="56"/>
                  </a:cubicBezTo>
                  <a:cubicBezTo>
                    <a:pt x="38" y="57"/>
                    <a:pt x="34" y="58"/>
                    <a:pt x="29" y="58"/>
                  </a:cubicBezTo>
                  <a:cubicBezTo>
                    <a:pt x="25" y="58"/>
                    <a:pt x="21" y="57"/>
                    <a:pt x="18" y="56"/>
                  </a:cubicBezTo>
                  <a:cubicBezTo>
                    <a:pt x="14" y="54"/>
                    <a:pt x="11" y="52"/>
                    <a:pt x="8" y="50"/>
                  </a:cubicBezTo>
                  <a:cubicBezTo>
                    <a:pt x="6" y="47"/>
                    <a:pt x="4" y="44"/>
                    <a:pt x="2" y="40"/>
                  </a:cubicBezTo>
                  <a:cubicBezTo>
                    <a:pt x="1" y="37"/>
                    <a:pt x="0" y="33"/>
                    <a:pt x="0" y="29"/>
                  </a:cubicBezTo>
                  <a:cubicBezTo>
                    <a:pt x="0" y="25"/>
                    <a:pt x="1" y="21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11" y="6"/>
                    <a:pt x="14" y="3"/>
                    <a:pt x="18" y="2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3" y="0"/>
                    <a:pt x="37" y="0"/>
                    <a:pt x="41" y="2"/>
                  </a:cubicBezTo>
                  <a:cubicBezTo>
                    <a:pt x="45" y="4"/>
                    <a:pt x="48" y="6"/>
                    <a:pt x="51" y="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0" y="17"/>
                    <a:pt x="39" y="15"/>
                    <a:pt x="37" y="14"/>
                  </a:cubicBezTo>
                  <a:cubicBezTo>
                    <a:pt x="35" y="13"/>
                    <a:pt x="32" y="12"/>
                    <a:pt x="29" y="12"/>
                  </a:cubicBezTo>
                  <a:cubicBezTo>
                    <a:pt x="27" y="12"/>
                    <a:pt x="25" y="13"/>
                    <a:pt x="23" y="13"/>
                  </a:cubicBezTo>
                  <a:cubicBezTo>
                    <a:pt x="21" y="14"/>
                    <a:pt x="20" y="16"/>
                    <a:pt x="18" y="17"/>
                  </a:cubicBezTo>
                  <a:cubicBezTo>
                    <a:pt x="17" y="19"/>
                    <a:pt x="16" y="20"/>
                    <a:pt x="15" y="22"/>
                  </a:cubicBezTo>
                  <a:cubicBezTo>
                    <a:pt x="14" y="24"/>
                    <a:pt x="14" y="27"/>
                    <a:pt x="14" y="29"/>
                  </a:cubicBezTo>
                  <a:cubicBezTo>
                    <a:pt x="14" y="31"/>
                    <a:pt x="14" y="33"/>
                    <a:pt x="15" y="35"/>
                  </a:cubicBezTo>
                  <a:cubicBezTo>
                    <a:pt x="16" y="37"/>
                    <a:pt x="17" y="39"/>
                    <a:pt x="18" y="41"/>
                  </a:cubicBezTo>
                  <a:cubicBezTo>
                    <a:pt x="20" y="42"/>
                    <a:pt x="21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2" y="46"/>
                    <a:pt x="35" y="45"/>
                    <a:pt x="37" y="44"/>
                  </a:cubicBezTo>
                  <a:cubicBezTo>
                    <a:pt x="39" y="42"/>
                    <a:pt x="41" y="41"/>
                    <a:pt x="42" y="39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34F8F444-B633-4B7E-A011-9FE575978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3519"/>
              <a:ext cx="140" cy="195"/>
            </a:xfrm>
            <a:custGeom>
              <a:avLst/>
              <a:gdLst>
                <a:gd name="T0" fmla="*/ 57 w 59"/>
                <a:gd name="T1" fmla="*/ 41 h 81"/>
                <a:gd name="T2" fmla="*/ 50 w 59"/>
                <a:gd name="T3" fmla="*/ 32 h 81"/>
                <a:gd name="T4" fmla="*/ 41 w 59"/>
                <a:gd name="T5" fmla="*/ 26 h 81"/>
                <a:gd name="T6" fmla="*/ 29 w 59"/>
                <a:gd name="T7" fmla="*/ 24 h 81"/>
                <a:gd name="T8" fmla="*/ 18 w 59"/>
                <a:gd name="T9" fmla="*/ 26 h 81"/>
                <a:gd name="T10" fmla="*/ 13 w 59"/>
                <a:gd name="T11" fmla="*/ 28 h 81"/>
                <a:gd name="T12" fmla="*/ 13 w 59"/>
                <a:gd name="T13" fmla="*/ 0 h 81"/>
                <a:gd name="T14" fmla="*/ 0 w 59"/>
                <a:gd name="T15" fmla="*/ 0 h 81"/>
                <a:gd name="T16" fmla="*/ 0 w 59"/>
                <a:gd name="T17" fmla="*/ 81 h 81"/>
                <a:gd name="T18" fmla="*/ 13 w 59"/>
                <a:gd name="T19" fmla="*/ 81 h 81"/>
                <a:gd name="T20" fmla="*/ 13 w 59"/>
                <a:gd name="T21" fmla="*/ 53 h 81"/>
                <a:gd name="T22" fmla="*/ 15 w 59"/>
                <a:gd name="T23" fmla="*/ 46 h 81"/>
                <a:gd name="T24" fmla="*/ 18 w 59"/>
                <a:gd name="T25" fmla="*/ 41 h 81"/>
                <a:gd name="T26" fmla="*/ 23 w 59"/>
                <a:gd name="T27" fmla="*/ 37 h 81"/>
                <a:gd name="T28" fmla="*/ 29 w 59"/>
                <a:gd name="T29" fmla="*/ 36 h 81"/>
                <a:gd name="T30" fmla="*/ 29 w 59"/>
                <a:gd name="T31" fmla="*/ 36 h 81"/>
                <a:gd name="T32" fmla="*/ 29 w 59"/>
                <a:gd name="T33" fmla="*/ 36 h 81"/>
                <a:gd name="T34" fmla="*/ 35 w 59"/>
                <a:gd name="T35" fmla="*/ 37 h 81"/>
                <a:gd name="T36" fmla="*/ 40 w 59"/>
                <a:gd name="T37" fmla="*/ 41 h 81"/>
                <a:gd name="T38" fmla="*/ 44 w 59"/>
                <a:gd name="T39" fmla="*/ 46 h 81"/>
                <a:gd name="T40" fmla="*/ 45 w 59"/>
                <a:gd name="T41" fmla="*/ 53 h 81"/>
                <a:gd name="T42" fmla="*/ 45 w 59"/>
                <a:gd name="T43" fmla="*/ 81 h 81"/>
                <a:gd name="T44" fmla="*/ 59 w 59"/>
                <a:gd name="T45" fmla="*/ 81 h 81"/>
                <a:gd name="T46" fmla="*/ 59 w 59"/>
                <a:gd name="T47" fmla="*/ 53 h 81"/>
                <a:gd name="T48" fmla="*/ 57 w 59"/>
                <a:gd name="T49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81">
                  <a:moveTo>
                    <a:pt x="57" y="41"/>
                  </a:moveTo>
                  <a:cubicBezTo>
                    <a:pt x="55" y="38"/>
                    <a:pt x="53" y="35"/>
                    <a:pt x="50" y="32"/>
                  </a:cubicBezTo>
                  <a:cubicBezTo>
                    <a:pt x="48" y="30"/>
                    <a:pt x="44" y="27"/>
                    <a:pt x="41" y="26"/>
                  </a:cubicBezTo>
                  <a:cubicBezTo>
                    <a:pt x="37" y="24"/>
                    <a:pt x="33" y="24"/>
                    <a:pt x="29" y="24"/>
                  </a:cubicBezTo>
                  <a:cubicBezTo>
                    <a:pt x="25" y="24"/>
                    <a:pt x="21" y="24"/>
                    <a:pt x="18" y="26"/>
                  </a:cubicBezTo>
                  <a:cubicBezTo>
                    <a:pt x="16" y="27"/>
                    <a:pt x="15" y="27"/>
                    <a:pt x="13" y="2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1"/>
                    <a:pt x="14" y="48"/>
                    <a:pt x="15" y="46"/>
                  </a:cubicBezTo>
                  <a:cubicBezTo>
                    <a:pt x="16" y="44"/>
                    <a:pt x="17" y="42"/>
                    <a:pt x="18" y="41"/>
                  </a:cubicBezTo>
                  <a:cubicBezTo>
                    <a:pt x="19" y="39"/>
                    <a:pt x="21" y="38"/>
                    <a:pt x="23" y="37"/>
                  </a:cubicBezTo>
                  <a:cubicBezTo>
                    <a:pt x="25" y="36"/>
                    <a:pt x="27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1" y="36"/>
                    <a:pt x="34" y="36"/>
                    <a:pt x="35" y="37"/>
                  </a:cubicBezTo>
                  <a:cubicBezTo>
                    <a:pt x="37" y="38"/>
                    <a:pt x="39" y="39"/>
                    <a:pt x="40" y="41"/>
                  </a:cubicBezTo>
                  <a:cubicBezTo>
                    <a:pt x="42" y="42"/>
                    <a:pt x="43" y="44"/>
                    <a:pt x="44" y="46"/>
                  </a:cubicBezTo>
                  <a:cubicBezTo>
                    <a:pt x="45" y="48"/>
                    <a:pt x="45" y="51"/>
                    <a:pt x="45" y="53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49"/>
                    <a:pt x="58" y="45"/>
                    <a:pt x="57" y="4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21">
              <a:extLst>
                <a:ext uri="{FF2B5EF4-FFF2-40B4-BE49-F238E27FC236}">
                  <a16:creationId xmlns:a16="http://schemas.microsoft.com/office/drawing/2014/main" id="{B0BEE81E-CD59-4509-991B-C9F8942E0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570"/>
              <a:ext cx="105" cy="76"/>
            </a:xfrm>
            <a:custGeom>
              <a:avLst/>
              <a:gdLst>
                <a:gd name="T0" fmla="*/ 0 w 44"/>
                <a:gd name="T1" fmla="*/ 7 h 32"/>
                <a:gd name="T2" fmla="*/ 11 w 44"/>
                <a:gd name="T3" fmla="*/ 32 h 32"/>
                <a:gd name="T4" fmla="*/ 44 w 44"/>
                <a:gd name="T5" fmla="*/ 3 h 32"/>
                <a:gd name="T6" fmla="*/ 15 w 44"/>
                <a:gd name="T7" fmla="*/ 16 h 32"/>
                <a:gd name="T8" fmla="*/ 0 w 44"/>
                <a:gd name="T9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0" y="7"/>
                  </a:moveTo>
                  <a:cubicBezTo>
                    <a:pt x="0" y="7"/>
                    <a:pt x="11" y="16"/>
                    <a:pt x="11" y="32"/>
                  </a:cubicBezTo>
                  <a:cubicBezTo>
                    <a:pt x="11" y="32"/>
                    <a:pt x="20" y="12"/>
                    <a:pt x="44" y="3"/>
                  </a:cubicBezTo>
                  <a:cubicBezTo>
                    <a:pt x="44" y="3"/>
                    <a:pt x="25" y="0"/>
                    <a:pt x="15" y="16"/>
                  </a:cubicBezTo>
                  <a:cubicBezTo>
                    <a:pt x="15" y="16"/>
                    <a:pt x="10" y="8"/>
                    <a:pt x="0" y="7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92" name="Retângulo 91">
            <a:extLst>
              <a:ext uri="{FF2B5EF4-FFF2-40B4-BE49-F238E27FC236}">
                <a16:creationId xmlns:a16="http://schemas.microsoft.com/office/drawing/2014/main" id="{DDF75A98-9737-41E5-BB66-44D924BC138E}"/>
              </a:ext>
            </a:extLst>
          </p:cNvPr>
          <p:cNvSpPr/>
          <p:nvPr/>
        </p:nvSpPr>
        <p:spPr>
          <a:xfrm>
            <a:off x="9602346" y="91204"/>
            <a:ext cx="2461799" cy="979129"/>
          </a:xfrm>
          <a:prstGeom prst="rect">
            <a:avLst/>
          </a:prstGeom>
          <a:noFill/>
          <a:ln>
            <a:solidFill>
              <a:srgbClr val="9E2B2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Retângulo 92">
            <a:extLst>
              <a:ext uri="{FF2B5EF4-FFF2-40B4-BE49-F238E27FC236}">
                <a16:creationId xmlns:a16="http://schemas.microsoft.com/office/drawing/2014/main" id="{B8459023-8697-4842-ACAF-D8FAF66448FB}"/>
              </a:ext>
            </a:extLst>
          </p:cNvPr>
          <p:cNvSpPr/>
          <p:nvPr/>
        </p:nvSpPr>
        <p:spPr>
          <a:xfrm>
            <a:off x="6964155" y="2408212"/>
            <a:ext cx="5226551" cy="2987781"/>
          </a:xfrm>
          <a:prstGeom prst="rect">
            <a:avLst/>
          </a:prstGeom>
          <a:solidFill>
            <a:srgbClr val="272F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4" name="Espaço Reservado para Conteúdo 2">
            <a:extLst>
              <a:ext uri="{FF2B5EF4-FFF2-40B4-BE49-F238E27FC236}">
                <a16:creationId xmlns:a16="http://schemas.microsoft.com/office/drawing/2014/main" id="{3F0535EA-C44B-4770-A7C9-10B64C7639E7}"/>
              </a:ext>
            </a:extLst>
          </p:cNvPr>
          <p:cNvSpPr txBox="1">
            <a:spLocks/>
          </p:cNvSpPr>
          <p:nvPr/>
        </p:nvSpPr>
        <p:spPr>
          <a:xfrm>
            <a:off x="7227280" y="1718222"/>
            <a:ext cx="5676641" cy="397206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ts val="6000"/>
              </a:lnSpc>
              <a:buNone/>
            </a:pPr>
            <a:r>
              <a:rPr lang="pt-BR" sz="3200" b="1" i="1" dirty="0">
                <a:solidFill>
                  <a:schemeClr val="bg1"/>
                </a:solidFill>
              </a:rPr>
              <a:t>imagem junto aos </a:t>
            </a:r>
          </a:p>
          <a:p>
            <a:pPr marL="0" indent="0">
              <a:lnSpc>
                <a:spcPts val="6000"/>
              </a:lnSpc>
              <a:buNone/>
            </a:pPr>
            <a:r>
              <a:rPr lang="pt-BR" sz="7200" b="1" dirty="0">
                <a:solidFill>
                  <a:srgbClr val="F7EDB7"/>
                </a:solidFill>
              </a:rPr>
              <a:t>pequenos negócios </a:t>
            </a:r>
          </a:p>
        </p:txBody>
      </p:sp>
      <p:sp>
        <p:nvSpPr>
          <p:cNvPr id="4" name="Retângulo 3">
            <a:extLst>
              <a:ext uri="{FF2B5EF4-FFF2-40B4-BE49-F238E27FC236}">
                <a16:creationId xmlns:a16="http://schemas.microsoft.com/office/drawing/2014/main" id="{66585BA8-049D-4A90-89AD-6A11038B324A}"/>
              </a:ext>
            </a:extLst>
          </p:cNvPr>
          <p:cNvSpPr/>
          <p:nvPr/>
        </p:nvSpPr>
        <p:spPr>
          <a:xfrm>
            <a:off x="9931073" y="330494"/>
            <a:ext cx="1994439" cy="6108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37" name="Imagem 36">
            <a:extLst>
              <a:ext uri="{FF2B5EF4-FFF2-40B4-BE49-F238E27FC236}">
                <a16:creationId xmlns:a16="http://schemas.microsoft.com/office/drawing/2014/main" id="{9DF8642B-12EC-4C14-A717-530EE64AE705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64244" y="256386"/>
            <a:ext cx="1935272" cy="542029"/>
          </a:xfrm>
          <a:prstGeom prst="rect">
            <a:avLst/>
          </a:prstGeom>
        </p:spPr>
      </p:pic>
      <p:sp>
        <p:nvSpPr>
          <p:cNvPr id="38" name="Espaço Reservado para Conteúdo 2">
            <a:extLst>
              <a:ext uri="{FF2B5EF4-FFF2-40B4-BE49-F238E27FC236}">
                <a16:creationId xmlns:a16="http://schemas.microsoft.com/office/drawing/2014/main" id="{19D29C8F-DF0A-410E-82AF-79AB5615028E}"/>
              </a:ext>
            </a:extLst>
          </p:cNvPr>
          <p:cNvSpPr txBox="1">
            <a:spLocks/>
          </p:cNvSpPr>
          <p:nvPr/>
        </p:nvSpPr>
        <p:spPr>
          <a:xfrm>
            <a:off x="7227280" y="5419044"/>
            <a:ext cx="4455993" cy="37737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ts val="6000"/>
              </a:lnSpc>
              <a:buNone/>
            </a:pPr>
            <a:r>
              <a:rPr lang="pt-BR" sz="3200" b="1" i="1" dirty="0">
                <a:solidFill>
                  <a:srgbClr val="2F73B4"/>
                </a:solidFill>
              </a:rPr>
              <a:t>dezembro/2018</a:t>
            </a:r>
          </a:p>
        </p:txBody>
      </p:sp>
    </p:spTree>
    <p:extLst>
      <p:ext uri="{BB962C8B-B14F-4D97-AF65-F5344CB8AC3E}">
        <p14:creationId xmlns:p14="http://schemas.microsoft.com/office/powerpoint/2010/main" val="1565123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abela 54"/>
          <p:cNvGraphicFramePr>
            <a:graphicFrameLocks noGrp="1"/>
          </p:cNvGraphicFramePr>
          <p:nvPr>
            <p:extLst/>
          </p:nvPr>
        </p:nvGraphicFramePr>
        <p:xfrm>
          <a:off x="3692107" y="980045"/>
          <a:ext cx="2291316" cy="1746277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913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784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  <a:endParaRPr lang="pt-BR" sz="16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589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sabem/ não lembram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589">
                <a:tc>
                  <a:txBody>
                    <a:bodyPr/>
                    <a:lstStyle/>
                    <a:p>
                      <a:pPr algn="r" fontAlgn="t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190">
                <a:tc>
                  <a:txBody>
                    <a:bodyPr/>
                    <a:lstStyle/>
                    <a:p>
                      <a:pPr algn="r" fontAlgn="t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190">
                <a:tc>
                  <a:txBody>
                    <a:bodyPr/>
                    <a:lstStyle/>
                    <a:p>
                      <a:pPr algn="r" fontAlgn="t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6874">
                <a:tc>
                  <a:txBody>
                    <a:bodyPr/>
                    <a:lstStyle/>
                    <a:p>
                      <a:pPr algn="r" fontAlgn="t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empresas de cosméticos </a:t>
                      </a:r>
                    </a:p>
                    <a:p>
                      <a:pPr algn="r" fontAlgn="t"/>
                      <a:r>
                        <a:rPr lang="pt-BR" sz="7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(Natura, O Boticário, Avon, </a:t>
                      </a:r>
                      <a:r>
                        <a:rPr lang="pt-BR" sz="7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Hinode</a:t>
                      </a:r>
                      <a:r>
                        <a:rPr lang="pt-BR" sz="7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, Mary </a:t>
                      </a:r>
                      <a:r>
                        <a:rPr lang="pt-BR" sz="7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Kay</a:t>
                      </a:r>
                      <a:r>
                        <a:rPr lang="pt-BR" sz="7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6" name="Tabela 55"/>
          <p:cNvGraphicFramePr>
            <a:graphicFrameLocks noGrp="1"/>
          </p:cNvGraphicFramePr>
          <p:nvPr>
            <p:extLst/>
          </p:nvPr>
        </p:nvGraphicFramePr>
        <p:xfrm>
          <a:off x="6027301" y="724065"/>
          <a:ext cx="4089855" cy="20118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683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9057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29057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2905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14 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11 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14 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12 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11 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 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 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12 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 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 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29057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29057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057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99" name="Grupo 98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00" name="Grupo 99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36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7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8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1" name="Grupo 100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32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4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5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2" name="Grupo 101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9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1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3" name="Grupo 102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20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3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4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7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8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4" name="Grupo 103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05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7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1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4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5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8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9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43" name="CaixaDeTexto 142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pSp>
        <p:nvGrpSpPr>
          <p:cNvPr id="1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8" name="CaixaDeTexto 147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149" name="CaixaDeTexto 148"/>
          <p:cNvSpPr txBox="1"/>
          <p:nvPr/>
        </p:nvSpPr>
        <p:spPr>
          <a:xfrm>
            <a:off x="5537014" y="2857284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0" name="Tabela 149"/>
          <p:cNvGraphicFramePr>
            <a:graphicFrameLocks noGrp="1"/>
          </p:cNvGraphicFramePr>
          <p:nvPr>
            <p:extLst/>
          </p:nvPr>
        </p:nvGraphicFramePr>
        <p:xfrm>
          <a:off x="6033422" y="2822735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55" name="CaixaDeTexto 154"/>
          <p:cNvSpPr txBox="1"/>
          <p:nvPr/>
        </p:nvSpPr>
        <p:spPr>
          <a:xfrm>
            <a:off x="360062" y="1852496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aphicFrame>
        <p:nvGraphicFramePr>
          <p:cNvPr id="139" name="Tabela 138"/>
          <p:cNvGraphicFramePr>
            <a:graphicFrameLocks noGrp="1"/>
          </p:cNvGraphicFramePr>
          <p:nvPr>
            <p:extLst/>
          </p:nvPr>
        </p:nvGraphicFramePr>
        <p:xfrm>
          <a:off x="5951649" y="3409870"/>
          <a:ext cx="5932048" cy="221041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1098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41" name="Tabela 140"/>
          <p:cNvGraphicFramePr>
            <a:graphicFrameLocks noGrp="1"/>
          </p:cNvGraphicFramePr>
          <p:nvPr>
            <p:extLst/>
          </p:nvPr>
        </p:nvGraphicFramePr>
        <p:xfrm>
          <a:off x="3616843" y="3819320"/>
          <a:ext cx="2282690" cy="177862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826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20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  <a:endParaRPr lang="pt-BR" sz="16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9568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sabem/ não lembram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9568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9568">
                <a:tc>
                  <a:txBody>
                    <a:bodyPr/>
                    <a:lstStyle/>
                    <a:p>
                      <a:pPr algn="r" fontAlgn="t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9568">
                <a:tc>
                  <a:txBody>
                    <a:bodyPr/>
                    <a:lstStyle/>
                    <a:p>
                      <a:pPr algn="r" fontAlgn="t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605">
                <a:tc>
                  <a:txBody>
                    <a:bodyPr/>
                    <a:lstStyle/>
                    <a:p>
                      <a:pPr algn="r" fontAlgn="t"/>
                      <a:r>
                        <a:rPr lang="pt-BR" sz="13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empresas de cosméticos </a:t>
                      </a:r>
                    </a:p>
                    <a:p>
                      <a:pPr algn="r" fontAlgn="t"/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(Natura, O Boticário, Avon, </a:t>
                      </a:r>
                      <a:r>
                        <a:rPr lang="pt-BR" sz="8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Hinode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, Mary </a:t>
                      </a:r>
                      <a:r>
                        <a:rPr lang="pt-BR" sz="8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Kay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448779"/>
                  </a:ext>
                </a:extLst>
              </a:tr>
            </a:tbl>
          </a:graphicData>
        </a:graphic>
      </p:graphicFrame>
      <p:sp>
        <p:nvSpPr>
          <p:cNvPr id="156" name="CaixaDeTexto 155"/>
          <p:cNvSpPr txBox="1"/>
          <p:nvPr/>
        </p:nvSpPr>
        <p:spPr>
          <a:xfrm>
            <a:off x="5453124" y="5663293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7" name="Tabela 156"/>
          <p:cNvGraphicFramePr>
            <a:graphicFrameLocks noGrp="1"/>
          </p:cNvGraphicFramePr>
          <p:nvPr>
            <p:extLst/>
          </p:nvPr>
        </p:nvGraphicFramePr>
        <p:xfrm>
          <a:off x="5949536" y="5628744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97" name="CaixaDeTexto 96"/>
          <p:cNvSpPr txBox="1"/>
          <p:nvPr/>
        </p:nvSpPr>
        <p:spPr>
          <a:xfrm>
            <a:off x="2409264" y="466388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69" name="CaixaDeTexto 68">
            <a:extLst>
              <a:ext uri="{FF2B5EF4-FFF2-40B4-BE49-F238E27FC236}">
                <a16:creationId xmlns:a16="http://schemas.microsoft.com/office/drawing/2014/main" id="{93CB0825-755A-4706-9E13-5AB1E86C0F7D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70" name="Group 26">
            <a:extLst>
              <a:ext uri="{FF2B5EF4-FFF2-40B4-BE49-F238E27FC236}">
                <a16:creationId xmlns:a16="http://schemas.microsoft.com/office/drawing/2014/main" id="{D9FCBDF9-2398-4C53-9332-DD99036ED1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6726" y="153161"/>
            <a:ext cx="701676" cy="792227"/>
            <a:chOff x="-2298" y="946"/>
            <a:chExt cx="1883" cy="2126"/>
          </a:xfrm>
          <a:solidFill>
            <a:srgbClr val="00ACB8"/>
          </a:solidFill>
        </p:grpSpPr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D4B7793E-2B23-46EB-8B9B-03BB829626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298" y="946"/>
              <a:ext cx="1883" cy="2126"/>
            </a:xfrm>
            <a:custGeom>
              <a:avLst/>
              <a:gdLst>
                <a:gd name="T0" fmla="*/ 194 w 2112"/>
                <a:gd name="T1" fmla="*/ 0 h 2382"/>
                <a:gd name="T2" fmla="*/ 0 w 2112"/>
                <a:gd name="T3" fmla="*/ 997 h 2382"/>
                <a:gd name="T4" fmla="*/ 265 w 2112"/>
                <a:gd name="T5" fmla="*/ 1191 h 2382"/>
                <a:gd name="T6" fmla="*/ 540 w 2112"/>
                <a:gd name="T7" fmla="*/ 1490 h 2382"/>
                <a:gd name="T8" fmla="*/ 648 w 2112"/>
                <a:gd name="T9" fmla="*/ 1384 h 2382"/>
                <a:gd name="T10" fmla="*/ 864 w 2112"/>
                <a:gd name="T11" fmla="*/ 1191 h 2382"/>
                <a:gd name="T12" fmla="*/ 952 w 2112"/>
                <a:gd name="T13" fmla="*/ 1521 h 2382"/>
                <a:gd name="T14" fmla="*/ 587 w 2112"/>
                <a:gd name="T15" fmla="*/ 2288 h 2382"/>
                <a:gd name="T16" fmla="*/ 262 w 2112"/>
                <a:gd name="T17" fmla="*/ 2335 h 2382"/>
                <a:gd name="T18" fmla="*/ 1846 w 2112"/>
                <a:gd name="T19" fmla="*/ 2382 h 2382"/>
                <a:gd name="T20" fmla="*/ 1846 w 2112"/>
                <a:gd name="T21" fmla="*/ 2288 h 2382"/>
                <a:gd name="T22" fmla="*/ 1698 w 2112"/>
                <a:gd name="T23" fmla="*/ 2028 h 2382"/>
                <a:gd name="T24" fmla="*/ 1411 w 2112"/>
                <a:gd name="T25" fmla="*/ 1297 h 2382"/>
                <a:gd name="T26" fmla="*/ 926 w 2112"/>
                <a:gd name="T27" fmla="*/ 1098 h 2382"/>
                <a:gd name="T28" fmla="*/ 558 w 2112"/>
                <a:gd name="T29" fmla="*/ 1144 h 2382"/>
                <a:gd name="T30" fmla="*/ 545 w 2112"/>
                <a:gd name="T31" fmla="*/ 1396 h 2382"/>
                <a:gd name="T32" fmla="*/ 325 w 2112"/>
                <a:gd name="T33" fmla="*/ 1117 h 2382"/>
                <a:gd name="T34" fmla="*/ 194 w 2112"/>
                <a:gd name="T35" fmla="*/ 1098 h 2382"/>
                <a:gd name="T36" fmla="*/ 93 w 2112"/>
                <a:gd name="T37" fmla="*/ 194 h 2382"/>
                <a:gd name="T38" fmla="*/ 1918 w 2112"/>
                <a:gd name="T39" fmla="*/ 93 h 2382"/>
                <a:gd name="T40" fmla="*/ 2019 w 2112"/>
                <a:gd name="T41" fmla="*/ 997 h 2382"/>
                <a:gd name="T42" fmla="*/ 1740 w 2112"/>
                <a:gd name="T43" fmla="*/ 1098 h 2382"/>
                <a:gd name="T44" fmla="*/ 1740 w 2112"/>
                <a:gd name="T45" fmla="*/ 1191 h 2382"/>
                <a:gd name="T46" fmla="*/ 2112 w 2112"/>
                <a:gd name="T47" fmla="*/ 997 h 2382"/>
                <a:gd name="T48" fmla="*/ 1918 w 2112"/>
                <a:gd name="T49" fmla="*/ 0 h 2382"/>
                <a:gd name="T50" fmla="*/ 1605 w 2112"/>
                <a:gd name="T51" fmla="*/ 2288 h 2382"/>
                <a:gd name="T52" fmla="*/ 1452 w 2112"/>
                <a:gd name="T53" fmla="*/ 2045 h 2382"/>
                <a:gd name="T54" fmla="*/ 1359 w 2112"/>
                <a:gd name="T55" fmla="*/ 2045 h 2382"/>
                <a:gd name="T56" fmla="*/ 935 w 2112"/>
                <a:gd name="T57" fmla="*/ 2288 h 2382"/>
                <a:gd name="T58" fmla="*/ 888 w 2112"/>
                <a:gd name="T59" fmla="*/ 1998 h 2382"/>
                <a:gd name="T60" fmla="*/ 841 w 2112"/>
                <a:gd name="T61" fmla="*/ 2288 h 2382"/>
                <a:gd name="T62" fmla="*/ 680 w 2112"/>
                <a:gd name="T63" fmla="*/ 2028 h 2382"/>
                <a:gd name="T64" fmla="*/ 1605 w 2112"/>
                <a:gd name="T65" fmla="*/ 2028 h 2382"/>
                <a:gd name="T66" fmla="*/ 1318 w 2112"/>
                <a:gd name="T67" fmla="*/ 1297 h 2382"/>
                <a:gd name="T68" fmla="*/ 937 w 2112"/>
                <a:gd name="T69" fmla="*/ 1297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2" h="2382">
                  <a:moveTo>
                    <a:pt x="1918" y="0"/>
                  </a:moveTo>
                  <a:cubicBezTo>
                    <a:pt x="194" y="0"/>
                    <a:pt x="194" y="0"/>
                    <a:pt x="194" y="0"/>
                  </a:cubicBezTo>
                  <a:cubicBezTo>
                    <a:pt x="87" y="0"/>
                    <a:pt x="0" y="87"/>
                    <a:pt x="0" y="194"/>
                  </a:cubicBezTo>
                  <a:cubicBezTo>
                    <a:pt x="0" y="997"/>
                    <a:pt x="0" y="997"/>
                    <a:pt x="0" y="997"/>
                  </a:cubicBezTo>
                  <a:cubicBezTo>
                    <a:pt x="0" y="1104"/>
                    <a:pt x="87" y="1191"/>
                    <a:pt x="194" y="1191"/>
                  </a:cubicBezTo>
                  <a:cubicBezTo>
                    <a:pt x="265" y="1191"/>
                    <a:pt x="265" y="1191"/>
                    <a:pt x="265" y="1191"/>
                  </a:cubicBezTo>
                  <a:cubicBezTo>
                    <a:pt x="455" y="1447"/>
                    <a:pt x="455" y="1447"/>
                    <a:pt x="455" y="1447"/>
                  </a:cubicBezTo>
                  <a:cubicBezTo>
                    <a:pt x="476" y="1475"/>
                    <a:pt x="507" y="1490"/>
                    <a:pt x="540" y="1490"/>
                  </a:cubicBezTo>
                  <a:cubicBezTo>
                    <a:pt x="551" y="1490"/>
                    <a:pt x="563" y="1488"/>
                    <a:pt x="574" y="1484"/>
                  </a:cubicBezTo>
                  <a:cubicBezTo>
                    <a:pt x="618" y="1470"/>
                    <a:pt x="647" y="1431"/>
                    <a:pt x="648" y="1384"/>
                  </a:cubicBezTo>
                  <a:cubicBezTo>
                    <a:pt x="650" y="1191"/>
                    <a:pt x="650" y="1191"/>
                    <a:pt x="650" y="1191"/>
                  </a:cubicBezTo>
                  <a:cubicBezTo>
                    <a:pt x="864" y="1191"/>
                    <a:pt x="864" y="1191"/>
                    <a:pt x="864" y="1191"/>
                  </a:cubicBezTo>
                  <a:cubicBezTo>
                    <a:pt x="851" y="1224"/>
                    <a:pt x="843" y="1260"/>
                    <a:pt x="843" y="1297"/>
                  </a:cubicBezTo>
                  <a:cubicBezTo>
                    <a:pt x="843" y="1388"/>
                    <a:pt x="886" y="1469"/>
                    <a:pt x="952" y="1521"/>
                  </a:cubicBezTo>
                  <a:cubicBezTo>
                    <a:pt x="739" y="1596"/>
                    <a:pt x="587" y="1795"/>
                    <a:pt x="587" y="2028"/>
                  </a:cubicBezTo>
                  <a:cubicBezTo>
                    <a:pt x="587" y="2288"/>
                    <a:pt x="587" y="2288"/>
                    <a:pt x="587" y="2288"/>
                  </a:cubicBezTo>
                  <a:cubicBezTo>
                    <a:pt x="308" y="2288"/>
                    <a:pt x="308" y="2288"/>
                    <a:pt x="308" y="2288"/>
                  </a:cubicBezTo>
                  <a:cubicBezTo>
                    <a:pt x="283" y="2288"/>
                    <a:pt x="262" y="2309"/>
                    <a:pt x="262" y="2335"/>
                  </a:cubicBezTo>
                  <a:cubicBezTo>
                    <a:pt x="262" y="2361"/>
                    <a:pt x="283" y="2382"/>
                    <a:pt x="308" y="2382"/>
                  </a:cubicBezTo>
                  <a:cubicBezTo>
                    <a:pt x="1846" y="2382"/>
                    <a:pt x="1846" y="2382"/>
                    <a:pt x="1846" y="2382"/>
                  </a:cubicBezTo>
                  <a:cubicBezTo>
                    <a:pt x="1872" y="2382"/>
                    <a:pt x="1893" y="2361"/>
                    <a:pt x="1893" y="2335"/>
                  </a:cubicBezTo>
                  <a:cubicBezTo>
                    <a:pt x="1893" y="2309"/>
                    <a:pt x="1872" y="2288"/>
                    <a:pt x="1846" y="2288"/>
                  </a:cubicBezTo>
                  <a:cubicBezTo>
                    <a:pt x="1698" y="2288"/>
                    <a:pt x="1698" y="2288"/>
                    <a:pt x="1698" y="2288"/>
                  </a:cubicBezTo>
                  <a:cubicBezTo>
                    <a:pt x="1698" y="2028"/>
                    <a:pt x="1698" y="2028"/>
                    <a:pt x="1698" y="2028"/>
                  </a:cubicBezTo>
                  <a:cubicBezTo>
                    <a:pt x="1698" y="1787"/>
                    <a:pt x="1535" y="1583"/>
                    <a:pt x="1311" y="1513"/>
                  </a:cubicBezTo>
                  <a:cubicBezTo>
                    <a:pt x="1372" y="1461"/>
                    <a:pt x="1411" y="1384"/>
                    <a:pt x="1411" y="1297"/>
                  </a:cubicBezTo>
                  <a:cubicBezTo>
                    <a:pt x="1411" y="1141"/>
                    <a:pt x="1284" y="1014"/>
                    <a:pt x="1127" y="1014"/>
                  </a:cubicBezTo>
                  <a:cubicBezTo>
                    <a:pt x="1048" y="1014"/>
                    <a:pt x="977" y="1046"/>
                    <a:pt x="926" y="1098"/>
                  </a:cubicBezTo>
                  <a:cubicBezTo>
                    <a:pt x="605" y="1098"/>
                    <a:pt x="605" y="1098"/>
                    <a:pt x="605" y="1098"/>
                  </a:cubicBezTo>
                  <a:cubicBezTo>
                    <a:pt x="579" y="1098"/>
                    <a:pt x="558" y="1118"/>
                    <a:pt x="558" y="1144"/>
                  </a:cubicBezTo>
                  <a:cubicBezTo>
                    <a:pt x="555" y="1383"/>
                    <a:pt x="555" y="1383"/>
                    <a:pt x="555" y="1383"/>
                  </a:cubicBezTo>
                  <a:cubicBezTo>
                    <a:pt x="555" y="1391"/>
                    <a:pt x="549" y="1395"/>
                    <a:pt x="545" y="1396"/>
                  </a:cubicBezTo>
                  <a:cubicBezTo>
                    <a:pt x="541" y="1397"/>
                    <a:pt x="535" y="1398"/>
                    <a:pt x="530" y="1391"/>
                  </a:cubicBezTo>
                  <a:cubicBezTo>
                    <a:pt x="325" y="1117"/>
                    <a:pt x="325" y="1117"/>
                    <a:pt x="325" y="1117"/>
                  </a:cubicBezTo>
                  <a:cubicBezTo>
                    <a:pt x="317" y="1105"/>
                    <a:pt x="303" y="1098"/>
                    <a:pt x="288" y="1098"/>
                  </a:cubicBezTo>
                  <a:cubicBezTo>
                    <a:pt x="194" y="1098"/>
                    <a:pt x="194" y="1098"/>
                    <a:pt x="194" y="1098"/>
                  </a:cubicBezTo>
                  <a:cubicBezTo>
                    <a:pt x="139" y="1098"/>
                    <a:pt x="93" y="1053"/>
                    <a:pt x="93" y="997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3" y="139"/>
                    <a:pt x="139" y="93"/>
                    <a:pt x="194" y="93"/>
                  </a:cubicBezTo>
                  <a:cubicBezTo>
                    <a:pt x="1918" y="93"/>
                    <a:pt x="1918" y="93"/>
                    <a:pt x="1918" y="93"/>
                  </a:cubicBezTo>
                  <a:cubicBezTo>
                    <a:pt x="1973" y="93"/>
                    <a:pt x="2019" y="139"/>
                    <a:pt x="2019" y="194"/>
                  </a:cubicBezTo>
                  <a:cubicBezTo>
                    <a:pt x="2019" y="997"/>
                    <a:pt x="2019" y="997"/>
                    <a:pt x="2019" y="997"/>
                  </a:cubicBezTo>
                  <a:cubicBezTo>
                    <a:pt x="2019" y="1053"/>
                    <a:pt x="1973" y="1098"/>
                    <a:pt x="1918" y="1098"/>
                  </a:cubicBezTo>
                  <a:cubicBezTo>
                    <a:pt x="1740" y="1098"/>
                    <a:pt x="1740" y="1098"/>
                    <a:pt x="1740" y="1098"/>
                  </a:cubicBezTo>
                  <a:cubicBezTo>
                    <a:pt x="1714" y="1098"/>
                    <a:pt x="1693" y="1119"/>
                    <a:pt x="1693" y="1144"/>
                  </a:cubicBezTo>
                  <a:cubicBezTo>
                    <a:pt x="1693" y="1170"/>
                    <a:pt x="1714" y="1191"/>
                    <a:pt x="1740" y="1191"/>
                  </a:cubicBezTo>
                  <a:cubicBezTo>
                    <a:pt x="1918" y="1191"/>
                    <a:pt x="1918" y="1191"/>
                    <a:pt x="1918" y="1191"/>
                  </a:cubicBezTo>
                  <a:cubicBezTo>
                    <a:pt x="2025" y="1191"/>
                    <a:pt x="2112" y="1104"/>
                    <a:pt x="2112" y="997"/>
                  </a:cubicBezTo>
                  <a:cubicBezTo>
                    <a:pt x="2112" y="194"/>
                    <a:pt x="2112" y="194"/>
                    <a:pt x="2112" y="194"/>
                  </a:cubicBezTo>
                  <a:cubicBezTo>
                    <a:pt x="2112" y="87"/>
                    <a:pt x="2025" y="0"/>
                    <a:pt x="1918" y="0"/>
                  </a:cubicBezTo>
                  <a:close/>
                  <a:moveTo>
                    <a:pt x="1605" y="2028"/>
                  </a:moveTo>
                  <a:cubicBezTo>
                    <a:pt x="1605" y="2288"/>
                    <a:pt x="1605" y="2288"/>
                    <a:pt x="1605" y="2288"/>
                  </a:cubicBezTo>
                  <a:cubicBezTo>
                    <a:pt x="1452" y="2288"/>
                    <a:pt x="1452" y="2288"/>
                    <a:pt x="1452" y="2288"/>
                  </a:cubicBezTo>
                  <a:cubicBezTo>
                    <a:pt x="1452" y="2045"/>
                    <a:pt x="1452" y="2045"/>
                    <a:pt x="1452" y="2045"/>
                  </a:cubicBezTo>
                  <a:cubicBezTo>
                    <a:pt x="1452" y="2019"/>
                    <a:pt x="1431" y="1998"/>
                    <a:pt x="1405" y="1998"/>
                  </a:cubicBezTo>
                  <a:cubicBezTo>
                    <a:pt x="1380" y="1998"/>
                    <a:pt x="1359" y="2019"/>
                    <a:pt x="1359" y="2045"/>
                  </a:cubicBezTo>
                  <a:cubicBezTo>
                    <a:pt x="1359" y="2288"/>
                    <a:pt x="1359" y="2288"/>
                    <a:pt x="1359" y="2288"/>
                  </a:cubicBezTo>
                  <a:cubicBezTo>
                    <a:pt x="935" y="2288"/>
                    <a:pt x="935" y="2288"/>
                    <a:pt x="935" y="2288"/>
                  </a:cubicBezTo>
                  <a:cubicBezTo>
                    <a:pt x="935" y="2045"/>
                    <a:pt x="935" y="2045"/>
                    <a:pt x="935" y="2045"/>
                  </a:cubicBezTo>
                  <a:cubicBezTo>
                    <a:pt x="935" y="2019"/>
                    <a:pt x="914" y="1998"/>
                    <a:pt x="888" y="1998"/>
                  </a:cubicBezTo>
                  <a:cubicBezTo>
                    <a:pt x="862" y="1998"/>
                    <a:pt x="841" y="2019"/>
                    <a:pt x="841" y="2045"/>
                  </a:cubicBezTo>
                  <a:cubicBezTo>
                    <a:pt x="841" y="2288"/>
                    <a:pt x="841" y="2288"/>
                    <a:pt x="841" y="2288"/>
                  </a:cubicBezTo>
                  <a:cubicBezTo>
                    <a:pt x="680" y="2288"/>
                    <a:pt x="680" y="2288"/>
                    <a:pt x="680" y="2288"/>
                  </a:cubicBezTo>
                  <a:cubicBezTo>
                    <a:pt x="680" y="2028"/>
                    <a:pt x="680" y="2028"/>
                    <a:pt x="680" y="2028"/>
                  </a:cubicBezTo>
                  <a:cubicBezTo>
                    <a:pt x="680" y="1782"/>
                    <a:pt x="887" y="1581"/>
                    <a:pt x="1143" y="1581"/>
                  </a:cubicBezTo>
                  <a:cubicBezTo>
                    <a:pt x="1398" y="1581"/>
                    <a:pt x="1605" y="1782"/>
                    <a:pt x="1605" y="2028"/>
                  </a:cubicBezTo>
                  <a:close/>
                  <a:moveTo>
                    <a:pt x="1127" y="1107"/>
                  </a:moveTo>
                  <a:cubicBezTo>
                    <a:pt x="1232" y="1107"/>
                    <a:pt x="1318" y="1192"/>
                    <a:pt x="1318" y="1297"/>
                  </a:cubicBezTo>
                  <a:cubicBezTo>
                    <a:pt x="1318" y="1402"/>
                    <a:pt x="1232" y="1488"/>
                    <a:pt x="1127" y="1488"/>
                  </a:cubicBezTo>
                  <a:cubicBezTo>
                    <a:pt x="1022" y="1488"/>
                    <a:pt x="937" y="1402"/>
                    <a:pt x="937" y="1297"/>
                  </a:cubicBezTo>
                  <a:cubicBezTo>
                    <a:pt x="937" y="1192"/>
                    <a:pt x="1022" y="1107"/>
                    <a:pt x="1127" y="1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Oval 28">
              <a:extLst>
                <a:ext uri="{FF2B5EF4-FFF2-40B4-BE49-F238E27FC236}">
                  <a16:creationId xmlns:a16="http://schemas.microsoft.com/office/drawing/2014/main" id="{28F71FE7-060C-41AB-8BAA-A296D4514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15" y="2989"/>
              <a:ext cx="83" cy="8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Oval 29">
              <a:extLst>
                <a:ext uri="{FF2B5EF4-FFF2-40B4-BE49-F238E27FC236}">
                  <a16:creationId xmlns:a16="http://schemas.microsoft.com/office/drawing/2014/main" id="{00277164-57AD-4D8A-B7CE-847CE15D1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751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Oval 30">
              <a:extLst>
                <a:ext uri="{FF2B5EF4-FFF2-40B4-BE49-F238E27FC236}">
                  <a16:creationId xmlns:a16="http://schemas.microsoft.com/office/drawing/2014/main" id="{67C786E7-EBD6-4141-9100-C973DF1F6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509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Oval 31">
              <a:extLst>
                <a:ext uri="{FF2B5EF4-FFF2-40B4-BE49-F238E27FC236}">
                  <a16:creationId xmlns:a16="http://schemas.microsoft.com/office/drawing/2014/main" id="{F11F054A-AE58-4B18-86AB-94D324503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292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Oval 32">
              <a:extLst>
                <a:ext uri="{FF2B5EF4-FFF2-40B4-BE49-F238E27FC236}">
                  <a16:creationId xmlns:a16="http://schemas.microsoft.com/office/drawing/2014/main" id="{75550E75-ECBD-4B7F-BF25-E40798F0E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056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Oval 33">
              <a:extLst>
                <a:ext uri="{FF2B5EF4-FFF2-40B4-BE49-F238E27FC236}">
                  <a16:creationId xmlns:a16="http://schemas.microsoft.com/office/drawing/2014/main" id="{AD0443D2-415C-4FDB-8585-548FCD4AC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65" y="1924"/>
              <a:ext cx="83" cy="83"/>
            </a:xfrm>
            <a:prstGeom prst="ellipse">
              <a:avLst/>
            </a:prstGeom>
            <a:solidFill>
              <a:srgbClr val="69B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7" name="+ informações"/>
          <p:cNvGrpSpPr/>
          <p:nvPr/>
        </p:nvGrpSpPr>
        <p:grpSpPr>
          <a:xfrm>
            <a:off x="1493388" y="5864551"/>
            <a:ext cx="1402473" cy="346250"/>
            <a:chOff x="7300120" y="5125288"/>
            <a:chExt cx="1748287" cy="431624"/>
          </a:xfrm>
        </p:grpSpPr>
        <p:sp>
          <p:nvSpPr>
            <p:cNvPr id="68" name="Forma livre 67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7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7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8547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</p:childTnLst>
        </p:cTn>
      </p:par>
    </p:tnLst>
    <p:bldLst>
      <p:bldP spid="149" grpId="0"/>
      <p:bldP spid="149" grpId="1"/>
      <p:bldP spid="156" grpId="0"/>
      <p:bldP spid="156" grpId="1"/>
      <p:bldP spid="9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" name="Grupo 98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00" name="Grupo 99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36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7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8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1" name="Grupo 100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32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4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5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2" name="Grupo 101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9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1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3" name="Grupo 102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20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3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4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7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8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4" name="Grupo 103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05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7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1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4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5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8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9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43" name="CaixaDeTexto 142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1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8" name="CaixaDeTexto 147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97" name="CaixaDeTexto 96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91" name="CaixaDeTexto 90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92" name="CaixaDeTexto 91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98" name="Group 4"/>
          <p:cNvGrpSpPr>
            <a:grpSpLocks noChangeAspect="1"/>
          </p:cNvGrpSpPr>
          <p:nvPr/>
        </p:nvGrpSpPr>
        <p:grpSpPr bwMode="auto">
          <a:xfrm rot="10800000">
            <a:off x="4958292" y="4196071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140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42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154" name="CaixaDeTexto 153"/>
          <p:cNvSpPr txBox="1"/>
          <p:nvPr/>
        </p:nvSpPr>
        <p:spPr>
          <a:xfrm>
            <a:off x="687855" y="1852496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96" name="CaixaDeTexto 95">
            <a:extLst>
              <a:ext uri="{FF2B5EF4-FFF2-40B4-BE49-F238E27FC236}">
                <a16:creationId xmlns:a16="http://schemas.microsoft.com/office/drawing/2014/main" id="{753A361E-C88A-40F3-A0C9-AAE6A13D69F9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155" name="Group 26">
            <a:extLst>
              <a:ext uri="{FF2B5EF4-FFF2-40B4-BE49-F238E27FC236}">
                <a16:creationId xmlns:a16="http://schemas.microsoft.com/office/drawing/2014/main" id="{38EEAD7F-1B1F-4C6D-A52E-875F331C218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6726" y="153161"/>
            <a:ext cx="701676" cy="792227"/>
            <a:chOff x="-2298" y="946"/>
            <a:chExt cx="1883" cy="2126"/>
          </a:xfrm>
          <a:solidFill>
            <a:srgbClr val="00ACB8"/>
          </a:solidFill>
        </p:grpSpPr>
        <p:sp>
          <p:nvSpPr>
            <p:cNvPr id="158" name="Freeform 27">
              <a:extLst>
                <a:ext uri="{FF2B5EF4-FFF2-40B4-BE49-F238E27FC236}">
                  <a16:creationId xmlns:a16="http://schemas.microsoft.com/office/drawing/2014/main" id="{1E022A71-9E01-4AB8-B9D5-E0B63C0E3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298" y="946"/>
              <a:ext cx="1883" cy="2126"/>
            </a:xfrm>
            <a:custGeom>
              <a:avLst/>
              <a:gdLst>
                <a:gd name="T0" fmla="*/ 194 w 2112"/>
                <a:gd name="T1" fmla="*/ 0 h 2382"/>
                <a:gd name="T2" fmla="*/ 0 w 2112"/>
                <a:gd name="T3" fmla="*/ 997 h 2382"/>
                <a:gd name="T4" fmla="*/ 265 w 2112"/>
                <a:gd name="T5" fmla="*/ 1191 h 2382"/>
                <a:gd name="T6" fmla="*/ 540 w 2112"/>
                <a:gd name="T7" fmla="*/ 1490 h 2382"/>
                <a:gd name="T8" fmla="*/ 648 w 2112"/>
                <a:gd name="T9" fmla="*/ 1384 h 2382"/>
                <a:gd name="T10" fmla="*/ 864 w 2112"/>
                <a:gd name="T11" fmla="*/ 1191 h 2382"/>
                <a:gd name="T12" fmla="*/ 952 w 2112"/>
                <a:gd name="T13" fmla="*/ 1521 h 2382"/>
                <a:gd name="T14" fmla="*/ 587 w 2112"/>
                <a:gd name="T15" fmla="*/ 2288 h 2382"/>
                <a:gd name="T16" fmla="*/ 262 w 2112"/>
                <a:gd name="T17" fmla="*/ 2335 h 2382"/>
                <a:gd name="T18" fmla="*/ 1846 w 2112"/>
                <a:gd name="T19" fmla="*/ 2382 h 2382"/>
                <a:gd name="T20" fmla="*/ 1846 w 2112"/>
                <a:gd name="T21" fmla="*/ 2288 h 2382"/>
                <a:gd name="T22" fmla="*/ 1698 w 2112"/>
                <a:gd name="T23" fmla="*/ 2028 h 2382"/>
                <a:gd name="T24" fmla="*/ 1411 w 2112"/>
                <a:gd name="T25" fmla="*/ 1297 h 2382"/>
                <a:gd name="T26" fmla="*/ 926 w 2112"/>
                <a:gd name="T27" fmla="*/ 1098 h 2382"/>
                <a:gd name="T28" fmla="*/ 558 w 2112"/>
                <a:gd name="T29" fmla="*/ 1144 h 2382"/>
                <a:gd name="T30" fmla="*/ 545 w 2112"/>
                <a:gd name="T31" fmla="*/ 1396 h 2382"/>
                <a:gd name="T32" fmla="*/ 325 w 2112"/>
                <a:gd name="T33" fmla="*/ 1117 h 2382"/>
                <a:gd name="T34" fmla="*/ 194 w 2112"/>
                <a:gd name="T35" fmla="*/ 1098 h 2382"/>
                <a:gd name="T36" fmla="*/ 93 w 2112"/>
                <a:gd name="T37" fmla="*/ 194 h 2382"/>
                <a:gd name="T38" fmla="*/ 1918 w 2112"/>
                <a:gd name="T39" fmla="*/ 93 h 2382"/>
                <a:gd name="T40" fmla="*/ 2019 w 2112"/>
                <a:gd name="T41" fmla="*/ 997 h 2382"/>
                <a:gd name="T42" fmla="*/ 1740 w 2112"/>
                <a:gd name="T43" fmla="*/ 1098 h 2382"/>
                <a:gd name="T44" fmla="*/ 1740 w 2112"/>
                <a:gd name="T45" fmla="*/ 1191 h 2382"/>
                <a:gd name="T46" fmla="*/ 2112 w 2112"/>
                <a:gd name="T47" fmla="*/ 997 h 2382"/>
                <a:gd name="T48" fmla="*/ 1918 w 2112"/>
                <a:gd name="T49" fmla="*/ 0 h 2382"/>
                <a:gd name="T50" fmla="*/ 1605 w 2112"/>
                <a:gd name="T51" fmla="*/ 2288 h 2382"/>
                <a:gd name="T52" fmla="*/ 1452 w 2112"/>
                <a:gd name="T53" fmla="*/ 2045 h 2382"/>
                <a:gd name="T54" fmla="*/ 1359 w 2112"/>
                <a:gd name="T55" fmla="*/ 2045 h 2382"/>
                <a:gd name="T56" fmla="*/ 935 w 2112"/>
                <a:gd name="T57" fmla="*/ 2288 h 2382"/>
                <a:gd name="T58" fmla="*/ 888 w 2112"/>
                <a:gd name="T59" fmla="*/ 1998 h 2382"/>
                <a:gd name="T60" fmla="*/ 841 w 2112"/>
                <a:gd name="T61" fmla="*/ 2288 h 2382"/>
                <a:gd name="T62" fmla="*/ 680 w 2112"/>
                <a:gd name="T63" fmla="*/ 2028 h 2382"/>
                <a:gd name="T64" fmla="*/ 1605 w 2112"/>
                <a:gd name="T65" fmla="*/ 2028 h 2382"/>
                <a:gd name="T66" fmla="*/ 1318 w 2112"/>
                <a:gd name="T67" fmla="*/ 1297 h 2382"/>
                <a:gd name="T68" fmla="*/ 937 w 2112"/>
                <a:gd name="T69" fmla="*/ 1297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2" h="2382">
                  <a:moveTo>
                    <a:pt x="1918" y="0"/>
                  </a:moveTo>
                  <a:cubicBezTo>
                    <a:pt x="194" y="0"/>
                    <a:pt x="194" y="0"/>
                    <a:pt x="194" y="0"/>
                  </a:cubicBezTo>
                  <a:cubicBezTo>
                    <a:pt x="87" y="0"/>
                    <a:pt x="0" y="87"/>
                    <a:pt x="0" y="194"/>
                  </a:cubicBezTo>
                  <a:cubicBezTo>
                    <a:pt x="0" y="997"/>
                    <a:pt x="0" y="997"/>
                    <a:pt x="0" y="997"/>
                  </a:cubicBezTo>
                  <a:cubicBezTo>
                    <a:pt x="0" y="1104"/>
                    <a:pt x="87" y="1191"/>
                    <a:pt x="194" y="1191"/>
                  </a:cubicBezTo>
                  <a:cubicBezTo>
                    <a:pt x="265" y="1191"/>
                    <a:pt x="265" y="1191"/>
                    <a:pt x="265" y="1191"/>
                  </a:cubicBezTo>
                  <a:cubicBezTo>
                    <a:pt x="455" y="1447"/>
                    <a:pt x="455" y="1447"/>
                    <a:pt x="455" y="1447"/>
                  </a:cubicBezTo>
                  <a:cubicBezTo>
                    <a:pt x="476" y="1475"/>
                    <a:pt x="507" y="1490"/>
                    <a:pt x="540" y="1490"/>
                  </a:cubicBezTo>
                  <a:cubicBezTo>
                    <a:pt x="551" y="1490"/>
                    <a:pt x="563" y="1488"/>
                    <a:pt x="574" y="1484"/>
                  </a:cubicBezTo>
                  <a:cubicBezTo>
                    <a:pt x="618" y="1470"/>
                    <a:pt x="647" y="1431"/>
                    <a:pt x="648" y="1384"/>
                  </a:cubicBezTo>
                  <a:cubicBezTo>
                    <a:pt x="650" y="1191"/>
                    <a:pt x="650" y="1191"/>
                    <a:pt x="650" y="1191"/>
                  </a:cubicBezTo>
                  <a:cubicBezTo>
                    <a:pt x="864" y="1191"/>
                    <a:pt x="864" y="1191"/>
                    <a:pt x="864" y="1191"/>
                  </a:cubicBezTo>
                  <a:cubicBezTo>
                    <a:pt x="851" y="1224"/>
                    <a:pt x="843" y="1260"/>
                    <a:pt x="843" y="1297"/>
                  </a:cubicBezTo>
                  <a:cubicBezTo>
                    <a:pt x="843" y="1388"/>
                    <a:pt x="886" y="1469"/>
                    <a:pt x="952" y="1521"/>
                  </a:cubicBezTo>
                  <a:cubicBezTo>
                    <a:pt x="739" y="1596"/>
                    <a:pt x="587" y="1795"/>
                    <a:pt x="587" y="2028"/>
                  </a:cubicBezTo>
                  <a:cubicBezTo>
                    <a:pt x="587" y="2288"/>
                    <a:pt x="587" y="2288"/>
                    <a:pt x="587" y="2288"/>
                  </a:cubicBezTo>
                  <a:cubicBezTo>
                    <a:pt x="308" y="2288"/>
                    <a:pt x="308" y="2288"/>
                    <a:pt x="308" y="2288"/>
                  </a:cubicBezTo>
                  <a:cubicBezTo>
                    <a:pt x="283" y="2288"/>
                    <a:pt x="262" y="2309"/>
                    <a:pt x="262" y="2335"/>
                  </a:cubicBezTo>
                  <a:cubicBezTo>
                    <a:pt x="262" y="2361"/>
                    <a:pt x="283" y="2382"/>
                    <a:pt x="308" y="2382"/>
                  </a:cubicBezTo>
                  <a:cubicBezTo>
                    <a:pt x="1846" y="2382"/>
                    <a:pt x="1846" y="2382"/>
                    <a:pt x="1846" y="2382"/>
                  </a:cubicBezTo>
                  <a:cubicBezTo>
                    <a:pt x="1872" y="2382"/>
                    <a:pt x="1893" y="2361"/>
                    <a:pt x="1893" y="2335"/>
                  </a:cubicBezTo>
                  <a:cubicBezTo>
                    <a:pt x="1893" y="2309"/>
                    <a:pt x="1872" y="2288"/>
                    <a:pt x="1846" y="2288"/>
                  </a:cubicBezTo>
                  <a:cubicBezTo>
                    <a:pt x="1698" y="2288"/>
                    <a:pt x="1698" y="2288"/>
                    <a:pt x="1698" y="2288"/>
                  </a:cubicBezTo>
                  <a:cubicBezTo>
                    <a:pt x="1698" y="2028"/>
                    <a:pt x="1698" y="2028"/>
                    <a:pt x="1698" y="2028"/>
                  </a:cubicBezTo>
                  <a:cubicBezTo>
                    <a:pt x="1698" y="1787"/>
                    <a:pt x="1535" y="1583"/>
                    <a:pt x="1311" y="1513"/>
                  </a:cubicBezTo>
                  <a:cubicBezTo>
                    <a:pt x="1372" y="1461"/>
                    <a:pt x="1411" y="1384"/>
                    <a:pt x="1411" y="1297"/>
                  </a:cubicBezTo>
                  <a:cubicBezTo>
                    <a:pt x="1411" y="1141"/>
                    <a:pt x="1284" y="1014"/>
                    <a:pt x="1127" y="1014"/>
                  </a:cubicBezTo>
                  <a:cubicBezTo>
                    <a:pt x="1048" y="1014"/>
                    <a:pt x="977" y="1046"/>
                    <a:pt x="926" y="1098"/>
                  </a:cubicBezTo>
                  <a:cubicBezTo>
                    <a:pt x="605" y="1098"/>
                    <a:pt x="605" y="1098"/>
                    <a:pt x="605" y="1098"/>
                  </a:cubicBezTo>
                  <a:cubicBezTo>
                    <a:pt x="579" y="1098"/>
                    <a:pt x="558" y="1118"/>
                    <a:pt x="558" y="1144"/>
                  </a:cubicBezTo>
                  <a:cubicBezTo>
                    <a:pt x="555" y="1383"/>
                    <a:pt x="555" y="1383"/>
                    <a:pt x="555" y="1383"/>
                  </a:cubicBezTo>
                  <a:cubicBezTo>
                    <a:pt x="555" y="1391"/>
                    <a:pt x="549" y="1395"/>
                    <a:pt x="545" y="1396"/>
                  </a:cubicBezTo>
                  <a:cubicBezTo>
                    <a:pt x="541" y="1397"/>
                    <a:pt x="535" y="1398"/>
                    <a:pt x="530" y="1391"/>
                  </a:cubicBezTo>
                  <a:cubicBezTo>
                    <a:pt x="325" y="1117"/>
                    <a:pt x="325" y="1117"/>
                    <a:pt x="325" y="1117"/>
                  </a:cubicBezTo>
                  <a:cubicBezTo>
                    <a:pt x="317" y="1105"/>
                    <a:pt x="303" y="1098"/>
                    <a:pt x="288" y="1098"/>
                  </a:cubicBezTo>
                  <a:cubicBezTo>
                    <a:pt x="194" y="1098"/>
                    <a:pt x="194" y="1098"/>
                    <a:pt x="194" y="1098"/>
                  </a:cubicBezTo>
                  <a:cubicBezTo>
                    <a:pt x="139" y="1098"/>
                    <a:pt x="93" y="1053"/>
                    <a:pt x="93" y="997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3" y="139"/>
                    <a:pt x="139" y="93"/>
                    <a:pt x="194" y="93"/>
                  </a:cubicBezTo>
                  <a:cubicBezTo>
                    <a:pt x="1918" y="93"/>
                    <a:pt x="1918" y="93"/>
                    <a:pt x="1918" y="93"/>
                  </a:cubicBezTo>
                  <a:cubicBezTo>
                    <a:pt x="1973" y="93"/>
                    <a:pt x="2019" y="139"/>
                    <a:pt x="2019" y="194"/>
                  </a:cubicBezTo>
                  <a:cubicBezTo>
                    <a:pt x="2019" y="997"/>
                    <a:pt x="2019" y="997"/>
                    <a:pt x="2019" y="997"/>
                  </a:cubicBezTo>
                  <a:cubicBezTo>
                    <a:pt x="2019" y="1053"/>
                    <a:pt x="1973" y="1098"/>
                    <a:pt x="1918" y="1098"/>
                  </a:cubicBezTo>
                  <a:cubicBezTo>
                    <a:pt x="1740" y="1098"/>
                    <a:pt x="1740" y="1098"/>
                    <a:pt x="1740" y="1098"/>
                  </a:cubicBezTo>
                  <a:cubicBezTo>
                    <a:pt x="1714" y="1098"/>
                    <a:pt x="1693" y="1119"/>
                    <a:pt x="1693" y="1144"/>
                  </a:cubicBezTo>
                  <a:cubicBezTo>
                    <a:pt x="1693" y="1170"/>
                    <a:pt x="1714" y="1191"/>
                    <a:pt x="1740" y="1191"/>
                  </a:cubicBezTo>
                  <a:cubicBezTo>
                    <a:pt x="1918" y="1191"/>
                    <a:pt x="1918" y="1191"/>
                    <a:pt x="1918" y="1191"/>
                  </a:cubicBezTo>
                  <a:cubicBezTo>
                    <a:pt x="2025" y="1191"/>
                    <a:pt x="2112" y="1104"/>
                    <a:pt x="2112" y="997"/>
                  </a:cubicBezTo>
                  <a:cubicBezTo>
                    <a:pt x="2112" y="194"/>
                    <a:pt x="2112" y="194"/>
                    <a:pt x="2112" y="194"/>
                  </a:cubicBezTo>
                  <a:cubicBezTo>
                    <a:pt x="2112" y="87"/>
                    <a:pt x="2025" y="0"/>
                    <a:pt x="1918" y="0"/>
                  </a:cubicBezTo>
                  <a:close/>
                  <a:moveTo>
                    <a:pt x="1605" y="2028"/>
                  </a:moveTo>
                  <a:cubicBezTo>
                    <a:pt x="1605" y="2288"/>
                    <a:pt x="1605" y="2288"/>
                    <a:pt x="1605" y="2288"/>
                  </a:cubicBezTo>
                  <a:cubicBezTo>
                    <a:pt x="1452" y="2288"/>
                    <a:pt x="1452" y="2288"/>
                    <a:pt x="1452" y="2288"/>
                  </a:cubicBezTo>
                  <a:cubicBezTo>
                    <a:pt x="1452" y="2045"/>
                    <a:pt x="1452" y="2045"/>
                    <a:pt x="1452" y="2045"/>
                  </a:cubicBezTo>
                  <a:cubicBezTo>
                    <a:pt x="1452" y="2019"/>
                    <a:pt x="1431" y="1998"/>
                    <a:pt x="1405" y="1998"/>
                  </a:cubicBezTo>
                  <a:cubicBezTo>
                    <a:pt x="1380" y="1998"/>
                    <a:pt x="1359" y="2019"/>
                    <a:pt x="1359" y="2045"/>
                  </a:cubicBezTo>
                  <a:cubicBezTo>
                    <a:pt x="1359" y="2288"/>
                    <a:pt x="1359" y="2288"/>
                    <a:pt x="1359" y="2288"/>
                  </a:cubicBezTo>
                  <a:cubicBezTo>
                    <a:pt x="935" y="2288"/>
                    <a:pt x="935" y="2288"/>
                    <a:pt x="935" y="2288"/>
                  </a:cubicBezTo>
                  <a:cubicBezTo>
                    <a:pt x="935" y="2045"/>
                    <a:pt x="935" y="2045"/>
                    <a:pt x="935" y="2045"/>
                  </a:cubicBezTo>
                  <a:cubicBezTo>
                    <a:pt x="935" y="2019"/>
                    <a:pt x="914" y="1998"/>
                    <a:pt x="888" y="1998"/>
                  </a:cubicBezTo>
                  <a:cubicBezTo>
                    <a:pt x="862" y="1998"/>
                    <a:pt x="841" y="2019"/>
                    <a:pt x="841" y="2045"/>
                  </a:cubicBezTo>
                  <a:cubicBezTo>
                    <a:pt x="841" y="2288"/>
                    <a:pt x="841" y="2288"/>
                    <a:pt x="841" y="2288"/>
                  </a:cubicBezTo>
                  <a:cubicBezTo>
                    <a:pt x="680" y="2288"/>
                    <a:pt x="680" y="2288"/>
                    <a:pt x="680" y="2288"/>
                  </a:cubicBezTo>
                  <a:cubicBezTo>
                    <a:pt x="680" y="2028"/>
                    <a:pt x="680" y="2028"/>
                    <a:pt x="680" y="2028"/>
                  </a:cubicBezTo>
                  <a:cubicBezTo>
                    <a:pt x="680" y="1782"/>
                    <a:pt x="887" y="1581"/>
                    <a:pt x="1143" y="1581"/>
                  </a:cubicBezTo>
                  <a:cubicBezTo>
                    <a:pt x="1398" y="1581"/>
                    <a:pt x="1605" y="1782"/>
                    <a:pt x="1605" y="2028"/>
                  </a:cubicBezTo>
                  <a:close/>
                  <a:moveTo>
                    <a:pt x="1127" y="1107"/>
                  </a:moveTo>
                  <a:cubicBezTo>
                    <a:pt x="1232" y="1107"/>
                    <a:pt x="1318" y="1192"/>
                    <a:pt x="1318" y="1297"/>
                  </a:cubicBezTo>
                  <a:cubicBezTo>
                    <a:pt x="1318" y="1402"/>
                    <a:pt x="1232" y="1488"/>
                    <a:pt x="1127" y="1488"/>
                  </a:cubicBezTo>
                  <a:cubicBezTo>
                    <a:pt x="1022" y="1488"/>
                    <a:pt x="937" y="1402"/>
                    <a:pt x="937" y="1297"/>
                  </a:cubicBezTo>
                  <a:cubicBezTo>
                    <a:pt x="937" y="1192"/>
                    <a:pt x="1022" y="1107"/>
                    <a:pt x="1127" y="1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2" name="Oval 28">
              <a:extLst>
                <a:ext uri="{FF2B5EF4-FFF2-40B4-BE49-F238E27FC236}">
                  <a16:creationId xmlns:a16="http://schemas.microsoft.com/office/drawing/2014/main" id="{A4B26B7E-273C-4912-962B-C55C5BB3B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15" y="2989"/>
              <a:ext cx="83" cy="8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3" name="Oval 29">
              <a:extLst>
                <a:ext uri="{FF2B5EF4-FFF2-40B4-BE49-F238E27FC236}">
                  <a16:creationId xmlns:a16="http://schemas.microsoft.com/office/drawing/2014/main" id="{F664EB04-EF80-4F5A-BF40-35D4F238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751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4" name="Oval 30">
              <a:extLst>
                <a:ext uri="{FF2B5EF4-FFF2-40B4-BE49-F238E27FC236}">
                  <a16:creationId xmlns:a16="http://schemas.microsoft.com/office/drawing/2014/main" id="{B3123550-2B5E-411D-A524-5CA30FB44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509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5" name="Oval 31">
              <a:extLst>
                <a:ext uri="{FF2B5EF4-FFF2-40B4-BE49-F238E27FC236}">
                  <a16:creationId xmlns:a16="http://schemas.microsoft.com/office/drawing/2014/main" id="{7EFD7228-29D1-4E7B-9F36-13156B1A1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292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6" name="Oval 32">
              <a:extLst>
                <a:ext uri="{FF2B5EF4-FFF2-40B4-BE49-F238E27FC236}">
                  <a16:creationId xmlns:a16="http://schemas.microsoft.com/office/drawing/2014/main" id="{64A5D286-2D25-4054-ABA4-D592401C5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056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7" name="Oval 33">
              <a:extLst>
                <a:ext uri="{FF2B5EF4-FFF2-40B4-BE49-F238E27FC236}">
                  <a16:creationId xmlns:a16="http://schemas.microsoft.com/office/drawing/2014/main" id="{374BC098-5005-48FC-B637-C2644DBE2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65" y="1924"/>
              <a:ext cx="83" cy="83"/>
            </a:xfrm>
            <a:prstGeom prst="ellipse">
              <a:avLst/>
            </a:prstGeom>
            <a:solidFill>
              <a:srgbClr val="69B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" name="Tabela 1"/>
          <p:cNvGraphicFramePr>
            <a:graphicFrameLocks noGrp="1"/>
          </p:cNvGraphicFramePr>
          <p:nvPr>
            <p:extLst/>
          </p:nvPr>
        </p:nvGraphicFramePr>
        <p:xfrm>
          <a:off x="7031272" y="1120794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AP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72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69" name="Tabela 168"/>
          <p:cNvGraphicFramePr>
            <a:graphicFrameLocks noGrp="1"/>
          </p:cNvGraphicFramePr>
          <p:nvPr>
            <p:extLst/>
          </p:nvPr>
        </p:nvGraphicFramePr>
        <p:xfrm>
          <a:off x="8653772" y="1107528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70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70" name="Tabela 169"/>
          <p:cNvGraphicFramePr>
            <a:graphicFrameLocks noGrp="1"/>
          </p:cNvGraphicFramePr>
          <p:nvPr>
            <p:extLst/>
          </p:nvPr>
        </p:nvGraphicFramePr>
        <p:xfrm>
          <a:off x="10155035" y="1120307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AC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66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71" name="Tabela 170"/>
          <p:cNvGraphicFramePr>
            <a:graphicFrameLocks noGrp="1"/>
          </p:cNvGraphicFramePr>
          <p:nvPr>
            <p:extLst/>
          </p:nvPr>
        </p:nvGraphicFramePr>
        <p:xfrm>
          <a:off x="6797502" y="4092799"/>
          <a:ext cx="1169057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690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SC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40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72" name="Tabela 171"/>
          <p:cNvGraphicFramePr>
            <a:graphicFrameLocks noGrp="1"/>
          </p:cNvGraphicFramePr>
          <p:nvPr>
            <p:extLst/>
          </p:nvPr>
        </p:nvGraphicFramePr>
        <p:xfrm>
          <a:off x="8154574" y="4114321"/>
          <a:ext cx="1122231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MT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43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73" name="Tabela 172"/>
          <p:cNvGraphicFramePr>
            <a:graphicFrameLocks noGrp="1"/>
          </p:cNvGraphicFramePr>
          <p:nvPr>
            <p:extLst/>
          </p:nvPr>
        </p:nvGraphicFramePr>
        <p:xfrm>
          <a:off x="9399944" y="4092799"/>
          <a:ext cx="1146010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60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SP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44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2" name="Tabela 81">
            <a:extLst>
              <a:ext uri="{FF2B5EF4-FFF2-40B4-BE49-F238E27FC236}">
                <a16:creationId xmlns:a16="http://schemas.microsoft.com/office/drawing/2014/main" id="{9D09BE33-F726-4E73-93EE-32100022C0B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730028" y="4089937"/>
          <a:ext cx="1159652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596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44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7670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/>
      <p:bldP spid="9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CONSULTORIA para pequenas empresas?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26" name="CaixaDeTexto 25"/>
          <p:cNvSpPr txBox="1"/>
          <p:nvPr/>
        </p:nvSpPr>
        <p:spPr>
          <a:xfrm>
            <a:off x="717552" y="2718573"/>
            <a:ext cx="3367887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27" name="Grupo 26"/>
          <p:cNvGrpSpPr/>
          <p:nvPr/>
        </p:nvGrpSpPr>
        <p:grpSpPr>
          <a:xfrm>
            <a:off x="5882652" y="2326032"/>
            <a:ext cx="1435055" cy="523220"/>
            <a:chOff x="4981407" y="2348527"/>
            <a:chExt cx="1435055" cy="523220"/>
          </a:xfrm>
        </p:grpSpPr>
        <p:sp>
          <p:nvSpPr>
            <p:cNvPr id="28" name="CaixaDeTexto 27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não lembra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29" name="Grupo 28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0" name="Gráfico 39"/>
          <p:cNvGraphicFramePr/>
          <p:nvPr>
            <p:extLst/>
          </p:nvPr>
        </p:nvGraphicFramePr>
        <p:xfrm>
          <a:off x="8142746" y="1577076"/>
          <a:ext cx="3573496" cy="3734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1" name="Freeform 9"/>
          <p:cNvSpPr>
            <a:spLocks noEditPoints="1"/>
          </p:cNvSpPr>
          <p:nvPr/>
        </p:nvSpPr>
        <p:spPr bwMode="auto">
          <a:xfrm>
            <a:off x="6326041" y="1775441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/>
          </p:nvPr>
        </p:nvGraphicFramePr>
        <p:xfrm>
          <a:off x="7386377" y="1748957"/>
          <a:ext cx="928914" cy="34473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57%</a:t>
                      </a:r>
                      <a:endParaRPr lang="pt-BR" sz="20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FF8F8F"/>
                          </a:solidFill>
                          <a:effectLst/>
                        </a:rPr>
                        <a:t>32%</a:t>
                      </a:r>
                      <a:endParaRPr lang="pt-BR" sz="2000" b="1" i="0" u="none" strike="noStrike" dirty="0">
                        <a:solidFill>
                          <a:srgbClr val="FF8F8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5%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43" name="Picture 4" descr="http://www.go.senac.br/portal/assets/img/logo-senac-70-anos.png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569519" y="4106563"/>
            <a:ext cx="666720" cy="383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CaixaDeTexto 43"/>
          <p:cNvSpPr txBox="1"/>
          <p:nvPr/>
        </p:nvSpPr>
        <p:spPr>
          <a:xfrm>
            <a:off x="6098107" y="4741331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b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ancos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5" name="CaixaDeTexto 44"/>
          <p:cNvSpPr txBox="1"/>
          <p:nvPr/>
        </p:nvSpPr>
        <p:spPr>
          <a:xfrm>
            <a:off x="4991450" y="3011065"/>
            <a:ext cx="23262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outros inferiores a 1%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6" name="CaixaDeTexto 45"/>
          <p:cNvSpPr txBox="1"/>
          <p:nvPr/>
        </p:nvSpPr>
        <p:spPr>
          <a:xfrm>
            <a:off x="10957966" y="5819793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11.040</a:t>
            </a:r>
            <a:endParaRPr lang="pt-BR" sz="1200" u="sng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9A3E574B-E886-4004-B2C0-7DA28F5FCEBA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49" name="Agrupar 48">
            <a:extLst>
              <a:ext uri="{FF2B5EF4-FFF2-40B4-BE49-F238E27FC236}">
                <a16:creationId xmlns:a16="http://schemas.microsoft.com/office/drawing/2014/main" id="{F4D2527F-EEC0-4E04-9DA0-8AF9323D1FEE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50" name="Retângulo: Cantos Arredondados 49">
              <a:extLst>
                <a:ext uri="{FF2B5EF4-FFF2-40B4-BE49-F238E27FC236}">
                  <a16:creationId xmlns:a16="http://schemas.microsoft.com/office/drawing/2014/main" id="{B6BED2BC-298B-4CFF-9ADF-DE46F912ECB8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51" name="Group 26">
              <a:extLst>
                <a:ext uri="{FF2B5EF4-FFF2-40B4-BE49-F238E27FC236}">
                  <a16:creationId xmlns:a16="http://schemas.microsoft.com/office/drawing/2014/main" id="{6E946E19-E193-4418-A6FF-C52ABA9604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52" name="Freeform 27">
                <a:extLst>
                  <a:ext uri="{FF2B5EF4-FFF2-40B4-BE49-F238E27FC236}">
                    <a16:creationId xmlns:a16="http://schemas.microsoft.com/office/drawing/2014/main" id="{0D308506-EBEB-451C-BC90-3785B2AFC2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3" name="Oval 28">
                <a:extLst>
                  <a:ext uri="{FF2B5EF4-FFF2-40B4-BE49-F238E27FC236}">
                    <a16:creationId xmlns:a16="http://schemas.microsoft.com/office/drawing/2014/main" id="{12BAFDD1-D258-47FC-8C42-3B1C4892A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4" name="Oval 29">
                <a:extLst>
                  <a:ext uri="{FF2B5EF4-FFF2-40B4-BE49-F238E27FC236}">
                    <a16:creationId xmlns:a16="http://schemas.microsoft.com/office/drawing/2014/main" id="{12AB932F-3BFC-41DE-BFF1-A3A0E952F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5" name="Oval 30">
                <a:extLst>
                  <a:ext uri="{FF2B5EF4-FFF2-40B4-BE49-F238E27FC236}">
                    <a16:creationId xmlns:a16="http://schemas.microsoft.com/office/drawing/2014/main" id="{51D80E9A-3253-4F4D-9795-968480AD6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6" name="Oval 31">
                <a:extLst>
                  <a:ext uri="{FF2B5EF4-FFF2-40B4-BE49-F238E27FC236}">
                    <a16:creationId xmlns:a16="http://schemas.microsoft.com/office/drawing/2014/main" id="{D7248872-AFC7-4001-8657-6FDBF4228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7" name="Oval 32">
                <a:extLst>
                  <a:ext uri="{FF2B5EF4-FFF2-40B4-BE49-F238E27FC236}">
                    <a16:creationId xmlns:a16="http://schemas.microsoft.com/office/drawing/2014/main" id="{857644AA-C2EA-4D59-B420-9183C483A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8" name="Oval 33">
                <a:extLst>
                  <a:ext uri="{FF2B5EF4-FFF2-40B4-BE49-F238E27FC236}">
                    <a16:creationId xmlns:a16="http://schemas.microsoft.com/office/drawing/2014/main" id="{270A1EED-35DC-4B2C-A537-B94FDA557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pic>
        <p:nvPicPr>
          <p:cNvPr id="60" name="Picture 2" descr="Resultado de imagem para senai logo"/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88051" y="3675935"/>
            <a:ext cx="829656" cy="2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7" name="+ informações"/>
          <p:cNvGrpSpPr/>
          <p:nvPr/>
        </p:nvGrpSpPr>
        <p:grpSpPr>
          <a:xfrm>
            <a:off x="1493388" y="5864551"/>
            <a:ext cx="1402473" cy="346250"/>
            <a:chOff x="7300120" y="5125288"/>
            <a:chExt cx="1748287" cy="431624"/>
          </a:xfrm>
        </p:grpSpPr>
        <p:sp>
          <p:nvSpPr>
            <p:cNvPr id="59" name="Forma livre 58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6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3787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4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9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</p:childTnLst>
        </p:cTn>
      </p:par>
    </p:tnLst>
    <p:bldLst>
      <p:bldGraphic spid="40" grpId="0">
        <p:bldAsOne/>
      </p:bldGraphic>
      <p:bldP spid="41" grpId="0" animBg="1"/>
      <p:bldP spid="44" grpId="0"/>
      <p:bldP spid="45" grpId="0"/>
      <p:bldP spid="46" grpId="0"/>
      <p:bldP spid="46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5679388" y="5374750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/>
          </p:nvPr>
        </p:nvGraphicFramePr>
        <p:xfrm>
          <a:off x="6071738" y="5334203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CaixaDeTexto 3"/>
          <p:cNvSpPr txBox="1"/>
          <p:nvPr/>
        </p:nvSpPr>
        <p:spPr>
          <a:xfrm>
            <a:off x="6249808" y="183685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5" name="Conector reto 4"/>
          <p:cNvCxnSpPr/>
          <p:nvPr/>
        </p:nvCxnSpPr>
        <p:spPr>
          <a:xfrm>
            <a:off x="759493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2" name="Tabela 21"/>
          <p:cNvGraphicFramePr>
            <a:graphicFrameLocks noGrp="1"/>
          </p:cNvGraphicFramePr>
          <p:nvPr>
            <p:extLst/>
          </p:nvPr>
        </p:nvGraphicFramePr>
        <p:xfrm>
          <a:off x="6115100" y="2894602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261512"/>
              </p:ext>
            </p:extLst>
          </p:nvPr>
        </p:nvGraphicFramePr>
        <p:xfrm>
          <a:off x="3783435" y="3147175"/>
          <a:ext cx="2265738" cy="21228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657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81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sabem / não lembram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4096"/>
                  </a:ext>
                </a:extLst>
              </a:tr>
            </a:tbl>
          </a:graphicData>
        </a:graphic>
      </p:graphicFrame>
      <p:graphicFrame>
        <p:nvGraphicFramePr>
          <p:cNvPr id="24" name="Tabela 23"/>
          <p:cNvGraphicFramePr>
            <a:graphicFrameLocks noGrp="1"/>
          </p:cNvGraphicFramePr>
          <p:nvPr>
            <p:extLst/>
          </p:nvPr>
        </p:nvGraphicFramePr>
        <p:xfrm>
          <a:off x="9183432" y="5334203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5" name="CaixaDeTexto 24"/>
          <p:cNvSpPr txBox="1"/>
          <p:nvPr/>
        </p:nvSpPr>
        <p:spPr>
          <a:xfrm>
            <a:off x="9294048" y="183685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26" name="Conector reto 25"/>
          <p:cNvCxnSpPr/>
          <p:nvPr/>
        </p:nvCxnSpPr>
        <p:spPr>
          <a:xfrm>
            <a:off x="11212508" y="206308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7" name="Tabela 26"/>
          <p:cNvGraphicFramePr>
            <a:graphicFrameLocks noGrp="1"/>
          </p:cNvGraphicFramePr>
          <p:nvPr>
            <p:extLst/>
          </p:nvPr>
        </p:nvGraphicFramePr>
        <p:xfrm>
          <a:off x="9183433" y="2894602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28" name="Group 4"/>
          <p:cNvGrpSpPr>
            <a:grpSpLocks noChangeAspect="1"/>
          </p:cNvGrpSpPr>
          <p:nvPr/>
        </p:nvGrpSpPr>
        <p:grpSpPr bwMode="auto">
          <a:xfrm>
            <a:off x="9556777" y="2445634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29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35" name="Grupo 34"/>
          <p:cNvGrpSpPr/>
          <p:nvPr/>
        </p:nvGrpSpPr>
        <p:grpSpPr>
          <a:xfrm>
            <a:off x="10913192" y="2400465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38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0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5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0" name="CaixaDeTexto 59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62" name="CaixaDeTexto 61"/>
          <p:cNvSpPr txBox="1"/>
          <p:nvPr/>
        </p:nvSpPr>
        <p:spPr>
          <a:xfrm>
            <a:off x="717552" y="2718573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D4F237DB-0EBF-4DC1-B509-6F8BD0CFE1CA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63" name="Agrupar 62">
            <a:extLst>
              <a:ext uri="{FF2B5EF4-FFF2-40B4-BE49-F238E27FC236}">
                <a16:creationId xmlns:a16="http://schemas.microsoft.com/office/drawing/2014/main" id="{43022DFE-62F5-42ED-ABF2-F8EEF7096F79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64" name="Retângulo: Cantos Arredondados 63">
              <a:extLst>
                <a:ext uri="{FF2B5EF4-FFF2-40B4-BE49-F238E27FC236}">
                  <a16:creationId xmlns:a16="http://schemas.microsoft.com/office/drawing/2014/main" id="{67F326C5-1548-43CA-83A3-975F7FFB4136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5" name="Group 26">
              <a:extLst>
                <a:ext uri="{FF2B5EF4-FFF2-40B4-BE49-F238E27FC236}">
                  <a16:creationId xmlns:a16="http://schemas.microsoft.com/office/drawing/2014/main" id="{15B73C18-B5F2-42B2-8B94-31E53D7068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66" name="Freeform 27">
                <a:extLst>
                  <a:ext uri="{FF2B5EF4-FFF2-40B4-BE49-F238E27FC236}">
                    <a16:creationId xmlns:a16="http://schemas.microsoft.com/office/drawing/2014/main" id="{8951B0FE-7BF0-4F21-84F0-EEA0A36189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7" name="Oval 28">
                <a:extLst>
                  <a:ext uri="{FF2B5EF4-FFF2-40B4-BE49-F238E27FC236}">
                    <a16:creationId xmlns:a16="http://schemas.microsoft.com/office/drawing/2014/main" id="{2C10C437-C4F8-4552-8F6C-351327B04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8" name="Oval 29">
                <a:extLst>
                  <a:ext uri="{FF2B5EF4-FFF2-40B4-BE49-F238E27FC236}">
                    <a16:creationId xmlns:a16="http://schemas.microsoft.com/office/drawing/2014/main" id="{B5CFF4D8-D8BB-4E0B-B25B-6A4ACCB51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9" name="Oval 30">
                <a:extLst>
                  <a:ext uri="{FF2B5EF4-FFF2-40B4-BE49-F238E27FC236}">
                    <a16:creationId xmlns:a16="http://schemas.microsoft.com/office/drawing/2014/main" id="{C90A4250-C438-47A3-8660-6DACFE98A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0" name="Oval 31">
                <a:extLst>
                  <a:ext uri="{FF2B5EF4-FFF2-40B4-BE49-F238E27FC236}">
                    <a16:creationId xmlns:a16="http://schemas.microsoft.com/office/drawing/2014/main" id="{271D1BF6-D114-49CE-9625-1B514A9B6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1" name="Oval 32">
                <a:extLst>
                  <a:ext uri="{FF2B5EF4-FFF2-40B4-BE49-F238E27FC236}">
                    <a16:creationId xmlns:a16="http://schemas.microsoft.com/office/drawing/2014/main" id="{BC357A76-A268-4E94-8BC7-F3C3A29F1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2" name="Oval 33">
                <a:extLst>
                  <a:ext uri="{FF2B5EF4-FFF2-40B4-BE49-F238E27FC236}">
                    <a16:creationId xmlns:a16="http://schemas.microsoft.com/office/drawing/2014/main" id="{408C0E77-A518-4D24-9777-0C0490F27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pSp>
        <p:nvGrpSpPr>
          <p:cNvPr id="73" name="Group 35">
            <a:extLst>
              <a:ext uri="{FF2B5EF4-FFF2-40B4-BE49-F238E27FC236}">
                <a16:creationId xmlns:a16="http://schemas.microsoft.com/office/drawing/2014/main" id="{4A7130AE-2B3F-4BEF-A1AE-58B97A17CB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64415" y="2357760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74" name="Rectangle 40">
              <a:extLst>
                <a:ext uri="{FF2B5EF4-FFF2-40B4-BE49-F238E27FC236}">
                  <a16:creationId xmlns:a16="http://schemas.microsoft.com/office/drawing/2014/main" id="{BBEBFDDF-FCFE-4B64-9955-2844C0471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5" name="Rectangle 41">
              <a:extLst>
                <a:ext uri="{FF2B5EF4-FFF2-40B4-BE49-F238E27FC236}">
                  <a16:creationId xmlns:a16="http://schemas.microsoft.com/office/drawing/2014/main" id="{DB159CEE-D19A-4A39-B9AF-6D3C36B6B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6" name="Rectangle 42">
              <a:extLst>
                <a:ext uri="{FF2B5EF4-FFF2-40B4-BE49-F238E27FC236}">
                  <a16:creationId xmlns:a16="http://schemas.microsoft.com/office/drawing/2014/main" id="{79A34EED-C974-43ED-8F44-1A18F42F6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7" name="Rectangle 43">
              <a:extLst>
                <a:ext uri="{FF2B5EF4-FFF2-40B4-BE49-F238E27FC236}">
                  <a16:creationId xmlns:a16="http://schemas.microsoft.com/office/drawing/2014/main" id="{EF109F03-BAE5-4351-A95D-607AC354B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8" name="Rectangle 44">
              <a:extLst>
                <a:ext uri="{FF2B5EF4-FFF2-40B4-BE49-F238E27FC236}">
                  <a16:creationId xmlns:a16="http://schemas.microsoft.com/office/drawing/2014/main" id="{29BEA71C-9405-44EE-9EB3-2920F25B2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9" name="Rectangle 45">
              <a:extLst>
                <a:ext uri="{FF2B5EF4-FFF2-40B4-BE49-F238E27FC236}">
                  <a16:creationId xmlns:a16="http://schemas.microsoft.com/office/drawing/2014/main" id="{B507893A-648B-4A90-935B-6BD338AEF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0" name="Rectangle 46">
              <a:extLst>
                <a:ext uri="{FF2B5EF4-FFF2-40B4-BE49-F238E27FC236}">
                  <a16:creationId xmlns:a16="http://schemas.microsoft.com/office/drawing/2014/main" id="{A5C14708-3EA5-48ED-851C-6FAA03088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1" name="Rectangle 47">
              <a:extLst>
                <a:ext uri="{FF2B5EF4-FFF2-40B4-BE49-F238E27FC236}">
                  <a16:creationId xmlns:a16="http://schemas.microsoft.com/office/drawing/2014/main" id="{379B3EBF-2CEF-4D74-A86D-F5C5858F6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2" name="Rectangle 48">
              <a:extLst>
                <a:ext uri="{FF2B5EF4-FFF2-40B4-BE49-F238E27FC236}">
                  <a16:creationId xmlns:a16="http://schemas.microsoft.com/office/drawing/2014/main" id="{DE7F5802-DFBD-4F6C-AD9C-EED082EB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3" name="Rectangle 49">
              <a:extLst>
                <a:ext uri="{FF2B5EF4-FFF2-40B4-BE49-F238E27FC236}">
                  <a16:creationId xmlns:a16="http://schemas.microsoft.com/office/drawing/2014/main" id="{20332C47-50C4-42DD-AEF9-6B12A8A1A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4" name="Rectangle 50">
              <a:extLst>
                <a:ext uri="{FF2B5EF4-FFF2-40B4-BE49-F238E27FC236}">
                  <a16:creationId xmlns:a16="http://schemas.microsoft.com/office/drawing/2014/main" id="{755C1C2B-453B-473D-96F2-06CC708B7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5" name="Rectangle 51">
              <a:extLst>
                <a:ext uri="{FF2B5EF4-FFF2-40B4-BE49-F238E27FC236}">
                  <a16:creationId xmlns:a16="http://schemas.microsoft.com/office/drawing/2014/main" id="{68BA3940-6A38-400D-A540-0D5E5DB8C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52">
              <a:extLst>
                <a:ext uri="{FF2B5EF4-FFF2-40B4-BE49-F238E27FC236}">
                  <a16:creationId xmlns:a16="http://schemas.microsoft.com/office/drawing/2014/main" id="{C65D98E7-96AA-4E91-8E31-5798BEAFF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53">
              <a:extLst>
                <a:ext uri="{FF2B5EF4-FFF2-40B4-BE49-F238E27FC236}">
                  <a16:creationId xmlns:a16="http://schemas.microsoft.com/office/drawing/2014/main" id="{6D7AA61D-EA33-40B1-8F0D-9583BF098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54">
              <a:extLst>
                <a:ext uri="{FF2B5EF4-FFF2-40B4-BE49-F238E27FC236}">
                  <a16:creationId xmlns:a16="http://schemas.microsoft.com/office/drawing/2014/main" id="{0583365B-0BED-46FB-A0A9-00AD3504A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55">
              <a:extLst>
                <a:ext uri="{FF2B5EF4-FFF2-40B4-BE49-F238E27FC236}">
                  <a16:creationId xmlns:a16="http://schemas.microsoft.com/office/drawing/2014/main" id="{C7F3A814-64DC-4058-BB22-AD91B2D5B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56">
              <a:extLst>
                <a:ext uri="{FF2B5EF4-FFF2-40B4-BE49-F238E27FC236}">
                  <a16:creationId xmlns:a16="http://schemas.microsoft.com/office/drawing/2014/main" id="{6202AE78-DD68-4320-9980-0D2F5564F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57">
              <a:extLst>
                <a:ext uri="{FF2B5EF4-FFF2-40B4-BE49-F238E27FC236}">
                  <a16:creationId xmlns:a16="http://schemas.microsoft.com/office/drawing/2014/main" id="{F1F30941-370F-4DFA-AE83-6F9330D6F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58">
              <a:extLst>
                <a:ext uri="{FF2B5EF4-FFF2-40B4-BE49-F238E27FC236}">
                  <a16:creationId xmlns:a16="http://schemas.microsoft.com/office/drawing/2014/main" id="{A2642583-23FD-42AF-B96F-5D122268E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59">
              <a:extLst>
                <a:ext uri="{FF2B5EF4-FFF2-40B4-BE49-F238E27FC236}">
                  <a16:creationId xmlns:a16="http://schemas.microsoft.com/office/drawing/2014/main" id="{AD81609E-619D-4324-8163-EE53C9A03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60">
              <a:extLst>
                <a:ext uri="{FF2B5EF4-FFF2-40B4-BE49-F238E27FC236}">
                  <a16:creationId xmlns:a16="http://schemas.microsoft.com/office/drawing/2014/main" id="{C2ED2686-EC95-43F7-8311-44CDFC01A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61">
              <a:extLst>
                <a:ext uri="{FF2B5EF4-FFF2-40B4-BE49-F238E27FC236}">
                  <a16:creationId xmlns:a16="http://schemas.microsoft.com/office/drawing/2014/main" id="{47623FE1-EA4E-4BD2-BA2C-99F800CC1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62">
              <a:extLst>
                <a:ext uri="{FF2B5EF4-FFF2-40B4-BE49-F238E27FC236}">
                  <a16:creationId xmlns:a16="http://schemas.microsoft.com/office/drawing/2014/main" id="{8FF5B735-B1C0-4902-99B3-8A4B6D24E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63">
              <a:extLst>
                <a:ext uri="{FF2B5EF4-FFF2-40B4-BE49-F238E27FC236}">
                  <a16:creationId xmlns:a16="http://schemas.microsoft.com/office/drawing/2014/main" id="{C153CF35-5400-4755-8316-FDD0E1FB1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64">
              <a:extLst>
                <a:ext uri="{FF2B5EF4-FFF2-40B4-BE49-F238E27FC236}">
                  <a16:creationId xmlns:a16="http://schemas.microsoft.com/office/drawing/2014/main" id="{0D492A3B-B98C-40F3-897A-7006DCA31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65">
              <a:extLst>
                <a:ext uri="{FF2B5EF4-FFF2-40B4-BE49-F238E27FC236}">
                  <a16:creationId xmlns:a16="http://schemas.microsoft.com/office/drawing/2014/main" id="{D02096E7-0A12-4A0E-8E52-2A5565FE8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Freeform 66">
              <a:extLst>
                <a:ext uri="{FF2B5EF4-FFF2-40B4-BE49-F238E27FC236}">
                  <a16:creationId xmlns:a16="http://schemas.microsoft.com/office/drawing/2014/main" id="{B4CADD54-F26D-43CB-A94F-21FDC06A33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01" name="Group 69">
            <a:extLst>
              <a:ext uri="{FF2B5EF4-FFF2-40B4-BE49-F238E27FC236}">
                <a16:creationId xmlns:a16="http://schemas.microsoft.com/office/drawing/2014/main" id="{CD886D8F-2B65-4947-B947-565FCE9FC7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52182" y="2492721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02" name="Rectangle 74">
              <a:extLst>
                <a:ext uri="{FF2B5EF4-FFF2-40B4-BE49-F238E27FC236}">
                  <a16:creationId xmlns:a16="http://schemas.microsoft.com/office/drawing/2014/main" id="{7FCA1E15-FBA2-4095-8F9D-2D73B16A7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75">
              <a:extLst>
                <a:ext uri="{FF2B5EF4-FFF2-40B4-BE49-F238E27FC236}">
                  <a16:creationId xmlns:a16="http://schemas.microsoft.com/office/drawing/2014/main" id="{135A445D-F8F5-4775-A536-BD3072CC0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76">
              <a:extLst>
                <a:ext uri="{FF2B5EF4-FFF2-40B4-BE49-F238E27FC236}">
                  <a16:creationId xmlns:a16="http://schemas.microsoft.com/office/drawing/2014/main" id="{995297FB-176F-4A0A-906C-9E735D00D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Freeform 77">
              <a:extLst>
                <a:ext uri="{FF2B5EF4-FFF2-40B4-BE49-F238E27FC236}">
                  <a16:creationId xmlns:a16="http://schemas.microsoft.com/office/drawing/2014/main" id="{04243E6C-5D6A-4B8C-81D6-4E0AA5452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78">
              <a:extLst>
                <a:ext uri="{FF2B5EF4-FFF2-40B4-BE49-F238E27FC236}">
                  <a16:creationId xmlns:a16="http://schemas.microsoft.com/office/drawing/2014/main" id="{70D655A3-8990-4C3C-B615-7502F6AE6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79">
              <a:extLst>
                <a:ext uri="{FF2B5EF4-FFF2-40B4-BE49-F238E27FC236}">
                  <a16:creationId xmlns:a16="http://schemas.microsoft.com/office/drawing/2014/main" id="{CB6BA36D-60A6-4BB1-AC71-A89F493C3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80">
              <a:extLst>
                <a:ext uri="{FF2B5EF4-FFF2-40B4-BE49-F238E27FC236}">
                  <a16:creationId xmlns:a16="http://schemas.microsoft.com/office/drawing/2014/main" id="{4E2F4411-F742-4AF0-AA3F-D36B2594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81">
              <a:extLst>
                <a:ext uri="{FF2B5EF4-FFF2-40B4-BE49-F238E27FC236}">
                  <a16:creationId xmlns:a16="http://schemas.microsoft.com/office/drawing/2014/main" id="{CF3F0DAD-5BD4-4BF5-B3A1-885F925C7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82">
              <a:extLst>
                <a:ext uri="{FF2B5EF4-FFF2-40B4-BE49-F238E27FC236}">
                  <a16:creationId xmlns:a16="http://schemas.microsoft.com/office/drawing/2014/main" id="{0DC61690-E6E1-4268-8282-4A84A367C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83">
              <a:extLst>
                <a:ext uri="{FF2B5EF4-FFF2-40B4-BE49-F238E27FC236}">
                  <a16:creationId xmlns:a16="http://schemas.microsoft.com/office/drawing/2014/main" id="{38D712FA-DA29-4F8A-8DF1-05E9F33E8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84">
              <a:extLst>
                <a:ext uri="{FF2B5EF4-FFF2-40B4-BE49-F238E27FC236}">
                  <a16:creationId xmlns:a16="http://schemas.microsoft.com/office/drawing/2014/main" id="{FE4CD906-2FBA-46A8-8745-6AEF17E26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85">
              <a:extLst>
                <a:ext uri="{FF2B5EF4-FFF2-40B4-BE49-F238E27FC236}">
                  <a16:creationId xmlns:a16="http://schemas.microsoft.com/office/drawing/2014/main" id="{32487CAE-BF2A-4150-8FAC-C4553085A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86">
              <a:extLst>
                <a:ext uri="{FF2B5EF4-FFF2-40B4-BE49-F238E27FC236}">
                  <a16:creationId xmlns:a16="http://schemas.microsoft.com/office/drawing/2014/main" id="{9AF6C7E8-8A47-48B4-A5A0-07B444608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87">
              <a:extLst>
                <a:ext uri="{FF2B5EF4-FFF2-40B4-BE49-F238E27FC236}">
                  <a16:creationId xmlns:a16="http://schemas.microsoft.com/office/drawing/2014/main" id="{DC651743-899D-4C6F-BC84-6575040F0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88">
              <a:extLst>
                <a:ext uri="{FF2B5EF4-FFF2-40B4-BE49-F238E27FC236}">
                  <a16:creationId xmlns:a16="http://schemas.microsoft.com/office/drawing/2014/main" id="{9969BF6B-B5A1-488F-9232-9E110E733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89">
              <a:extLst>
                <a:ext uri="{FF2B5EF4-FFF2-40B4-BE49-F238E27FC236}">
                  <a16:creationId xmlns:a16="http://schemas.microsoft.com/office/drawing/2014/main" id="{D897D590-E6EE-4E36-B7CF-D0C907C9E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90">
              <a:extLst>
                <a:ext uri="{FF2B5EF4-FFF2-40B4-BE49-F238E27FC236}">
                  <a16:creationId xmlns:a16="http://schemas.microsoft.com/office/drawing/2014/main" id="{E68ED6A8-E607-4AEC-BD23-46EEBA3D9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9" name="Group 93">
            <a:extLst>
              <a:ext uri="{FF2B5EF4-FFF2-40B4-BE49-F238E27FC236}">
                <a16:creationId xmlns:a16="http://schemas.microsoft.com/office/drawing/2014/main" id="{E8AE4298-95B9-495F-BB52-93B4AAEB72C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89774" y="2432890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20" name="Rectangle 95">
              <a:extLst>
                <a:ext uri="{FF2B5EF4-FFF2-40B4-BE49-F238E27FC236}">
                  <a16:creationId xmlns:a16="http://schemas.microsoft.com/office/drawing/2014/main" id="{7ED4A311-48C3-4A84-80AA-173D04819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96">
              <a:extLst>
                <a:ext uri="{FF2B5EF4-FFF2-40B4-BE49-F238E27FC236}">
                  <a16:creationId xmlns:a16="http://schemas.microsoft.com/office/drawing/2014/main" id="{4543D124-2DC6-4EBF-8CD5-C3EFA24E6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97">
              <a:extLst>
                <a:ext uri="{FF2B5EF4-FFF2-40B4-BE49-F238E27FC236}">
                  <a16:creationId xmlns:a16="http://schemas.microsoft.com/office/drawing/2014/main" id="{25A7E741-CE11-4492-A53E-637BDCF53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98">
              <a:extLst>
                <a:ext uri="{FF2B5EF4-FFF2-40B4-BE49-F238E27FC236}">
                  <a16:creationId xmlns:a16="http://schemas.microsoft.com/office/drawing/2014/main" id="{841331FB-AAE0-41BA-8DF8-C2B5F7F6E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99">
              <a:extLst>
                <a:ext uri="{FF2B5EF4-FFF2-40B4-BE49-F238E27FC236}">
                  <a16:creationId xmlns:a16="http://schemas.microsoft.com/office/drawing/2014/main" id="{D69B0F91-A041-47D9-BC06-3879E587B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100">
              <a:extLst>
                <a:ext uri="{FF2B5EF4-FFF2-40B4-BE49-F238E27FC236}">
                  <a16:creationId xmlns:a16="http://schemas.microsoft.com/office/drawing/2014/main" id="{69FC3875-E312-4869-926C-2E794AEEA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101">
              <a:extLst>
                <a:ext uri="{FF2B5EF4-FFF2-40B4-BE49-F238E27FC236}">
                  <a16:creationId xmlns:a16="http://schemas.microsoft.com/office/drawing/2014/main" id="{56A0F314-00D0-46F0-BD32-B4335D9FA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102">
              <a:extLst>
                <a:ext uri="{FF2B5EF4-FFF2-40B4-BE49-F238E27FC236}">
                  <a16:creationId xmlns:a16="http://schemas.microsoft.com/office/drawing/2014/main" id="{F9FD1418-03DE-444E-809C-6F4A30F0C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103">
              <a:extLst>
                <a:ext uri="{FF2B5EF4-FFF2-40B4-BE49-F238E27FC236}">
                  <a16:creationId xmlns:a16="http://schemas.microsoft.com/office/drawing/2014/main" id="{DBD03F9D-23D7-452B-A7A7-863F1BB67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104">
              <a:extLst>
                <a:ext uri="{FF2B5EF4-FFF2-40B4-BE49-F238E27FC236}">
                  <a16:creationId xmlns:a16="http://schemas.microsoft.com/office/drawing/2014/main" id="{DF25B614-C136-4E3B-8619-3164D81CC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105">
              <a:extLst>
                <a:ext uri="{FF2B5EF4-FFF2-40B4-BE49-F238E27FC236}">
                  <a16:creationId xmlns:a16="http://schemas.microsoft.com/office/drawing/2014/main" id="{7C730BC0-AB08-49AC-81B5-DA1772E62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106">
              <a:extLst>
                <a:ext uri="{FF2B5EF4-FFF2-40B4-BE49-F238E27FC236}">
                  <a16:creationId xmlns:a16="http://schemas.microsoft.com/office/drawing/2014/main" id="{58EB5391-7F94-468D-832F-D77C84BEC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107">
              <a:extLst>
                <a:ext uri="{FF2B5EF4-FFF2-40B4-BE49-F238E27FC236}">
                  <a16:creationId xmlns:a16="http://schemas.microsoft.com/office/drawing/2014/main" id="{1DFEC019-B2CF-4BAF-A99D-F5FB58093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108">
              <a:extLst>
                <a:ext uri="{FF2B5EF4-FFF2-40B4-BE49-F238E27FC236}">
                  <a16:creationId xmlns:a16="http://schemas.microsoft.com/office/drawing/2014/main" id="{5960EA62-F701-4C4C-8925-22FA7F25B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109">
              <a:extLst>
                <a:ext uri="{FF2B5EF4-FFF2-40B4-BE49-F238E27FC236}">
                  <a16:creationId xmlns:a16="http://schemas.microsoft.com/office/drawing/2014/main" id="{B9EFA872-520F-4434-849E-07ECB4086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110">
              <a:extLst>
                <a:ext uri="{FF2B5EF4-FFF2-40B4-BE49-F238E27FC236}">
                  <a16:creationId xmlns:a16="http://schemas.microsoft.com/office/drawing/2014/main" id="{C5E47E8D-FC92-4A1B-9932-02BA9ED97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Oval 111">
              <a:extLst>
                <a:ext uri="{FF2B5EF4-FFF2-40B4-BE49-F238E27FC236}">
                  <a16:creationId xmlns:a16="http://schemas.microsoft.com/office/drawing/2014/main" id="{50F272D9-E7F0-4C1B-AF65-80D978F4A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Freeform 112">
              <a:extLst>
                <a:ext uri="{FF2B5EF4-FFF2-40B4-BE49-F238E27FC236}">
                  <a16:creationId xmlns:a16="http://schemas.microsoft.com/office/drawing/2014/main" id="{D7257753-246A-47E2-BC93-54D58907FF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Freeform 113">
              <a:extLst>
                <a:ext uri="{FF2B5EF4-FFF2-40B4-BE49-F238E27FC236}">
                  <a16:creationId xmlns:a16="http://schemas.microsoft.com/office/drawing/2014/main" id="{6B42BCD6-EAD9-4AEE-A2B7-9DDAB4A7AF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 dirty="0"/>
            </a:p>
          </p:txBody>
        </p:sp>
      </p:grpSp>
      <p:grpSp>
        <p:nvGrpSpPr>
          <p:cNvPr id="139" name="+ informações"/>
          <p:cNvGrpSpPr/>
          <p:nvPr/>
        </p:nvGrpSpPr>
        <p:grpSpPr>
          <a:xfrm>
            <a:off x="1493388" y="5864551"/>
            <a:ext cx="1402473" cy="346250"/>
            <a:chOff x="7300120" y="5125288"/>
            <a:chExt cx="1748287" cy="431624"/>
          </a:xfrm>
        </p:grpSpPr>
        <p:sp>
          <p:nvSpPr>
            <p:cNvPr id="140" name="Forma livre 139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4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4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4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3345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/>
      <p:bldP spid="2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upo 73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75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11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6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07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7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0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8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95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6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7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8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9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0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1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2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3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9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80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3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6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7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8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9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0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1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2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3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4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14" name="CaixaDeTexto 113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117" name="CaixaDeTexto 116"/>
          <p:cNvSpPr txBox="1"/>
          <p:nvPr/>
        </p:nvSpPr>
        <p:spPr>
          <a:xfrm>
            <a:off x="717552" y="1756881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</a:p>
        </p:txBody>
      </p:sp>
      <p:sp>
        <p:nvSpPr>
          <p:cNvPr id="122" name="CaixaDeTexto 121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124" name="CaixaDeTexto 123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CONSULTORIA para pequenas empresas?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grpSp>
        <p:nvGrpSpPr>
          <p:cNvPr id="12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29" name="Tabela 128"/>
          <p:cNvGraphicFramePr>
            <a:graphicFrameLocks noGrp="1"/>
          </p:cNvGraphicFramePr>
          <p:nvPr>
            <p:extLst/>
          </p:nvPr>
        </p:nvGraphicFramePr>
        <p:xfrm>
          <a:off x="3847211" y="953372"/>
          <a:ext cx="2167212" cy="198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167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96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sabem/ não lembram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30" name="Tabela 129"/>
          <p:cNvGraphicFramePr>
            <a:graphicFrameLocks noGrp="1"/>
          </p:cNvGraphicFramePr>
          <p:nvPr>
            <p:extLst/>
          </p:nvPr>
        </p:nvGraphicFramePr>
        <p:xfrm>
          <a:off x="6014422" y="594191"/>
          <a:ext cx="4089855" cy="234946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0256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31" name="CaixaDeTexto 130"/>
          <p:cNvSpPr txBox="1"/>
          <p:nvPr/>
        </p:nvSpPr>
        <p:spPr>
          <a:xfrm>
            <a:off x="5537014" y="2994589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32" name="Tabela 131"/>
          <p:cNvGraphicFramePr>
            <a:graphicFrameLocks noGrp="1"/>
          </p:cNvGraphicFramePr>
          <p:nvPr>
            <p:extLst/>
          </p:nvPr>
        </p:nvGraphicFramePr>
        <p:xfrm>
          <a:off x="6033422" y="2960040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3" name="Tabela 132"/>
          <p:cNvGraphicFramePr>
            <a:graphicFrameLocks noGrp="1"/>
          </p:cNvGraphicFramePr>
          <p:nvPr>
            <p:extLst/>
          </p:nvPr>
        </p:nvGraphicFramePr>
        <p:xfrm>
          <a:off x="6035539" y="3426507"/>
          <a:ext cx="5932048" cy="216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4" name="Tabela 133"/>
          <p:cNvGraphicFramePr>
            <a:graphicFrameLocks noGrp="1"/>
          </p:cNvGraphicFramePr>
          <p:nvPr>
            <p:extLst/>
          </p:nvPr>
        </p:nvGraphicFramePr>
        <p:xfrm>
          <a:off x="3779199" y="3798206"/>
          <a:ext cx="2204223" cy="180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042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ACB8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sabem/ não lembram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5" name="CaixaDeTexto 134"/>
          <p:cNvSpPr txBox="1"/>
          <p:nvPr/>
        </p:nvSpPr>
        <p:spPr>
          <a:xfrm>
            <a:off x="5537014" y="5657533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36" name="Tabela 135"/>
          <p:cNvGraphicFramePr>
            <a:graphicFrameLocks noGrp="1"/>
          </p:cNvGraphicFramePr>
          <p:nvPr>
            <p:extLst/>
          </p:nvPr>
        </p:nvGraphicFramePr>
        <p:xfrm>
          <a:off x="6033426" y="5622984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2" name="CaixaDeTexto 71">
            <a:extLst>
              <a:ext uri="{FF2B5EF4-FFF2-40B4-BE49-F238E27FC236}">
                <a16:creationId xmlns:a16="http://schemas.microsoft.com/office/drawing/2014/main" id="{BFA785FF-4CEF-4F3D-8216-4099F6755EB7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73" name="Agrupar 72">
            <a:extLst>
              <a:ext uri="{FF2B5EF4-FFF2-40B4-BE49-F238E27FC236}">
                <a16:creationId xmlns:a16="http://schemas.microsoft.com/office/drawing/2014/main" id="{5ED88DB8-DBBB-4006-BD42-247928ED9090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115" name="Retângulo: Cantos Arredondados 114">
              <a:extLst>
                <a:ext uri="{FF2B5EF4-FFF2-40B4-BE49-F238E27FC236}">
                  <a16:creationId xmlns:a16="http://schemas.microsoft.com/office/drawing/2014/main" id="{47F9E60A-6F24-4C92-BE6F-CF73F77459F5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6" name="Group 26">
              <a:extLst>
                <a:ext uri="{FF2B5EF4-FFF2-40B4-BE49-F238E27FC236}">
                  <a16:creationId xmlns:a16="http://schemas.microsoft.com/office/drawing/2014/main" id="{BA65C526-DF3F-4CC2-AB7B-C9946303190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118" name="Freeform 27">
                <a:extLst>
                  <a:ext uri="{FF2B5EF4-FFF2-40B4-BE49-F238E27FC236}">
                    <a16:creationId xmlns:a16="http://schemas.microsoft.com/office/drawing/2014/main" id="{823DA4CE-018F-4DAB-948D-8A3491A376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9" name="Oval 28">
                <a:extLst>
                  <a:ext uri="{FF2B5EF4-FFF2-40B4-BE49-F238E27FC236}">
                    <a16:creationId xmlns:a16="http://schemas.microsoft.com/office/drawing/2014/main" id="{924CCF14-E8E3-4A6D-8502-24B11B2F1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0" name="Oval 29">
                <a:extLst>
                  <a:ext uri="{FF2B5EF4-FFF2-40B4-BE49-F238E27FC236}">
                    <a16:creationId xmlns:a16="http://schemas.microsoft.com/office/drawing/2014/main" id="{85631969-9651-49A6-8C44-B451384BA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1" name="Oval 30">
                <a:extLst>
                  <a:ext uri="{FF2B5EF4-FFF2-40B4-BE49-F238E27FC236}">
                    <a16:creationId xmlns:a16="http://schemas.microsoft.com/office/drawing/2014/main" id="{667DF4A9-4440-4E04-96C8-A8B7BA35A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3" name="Oval 31">
                <a:extLst>
                  <a:ext uri="{FF2B5EF4-FFF2-40B4-BE49-F238E27FC236}">
                    <a16:creationId xmlns:a16="http://schemas.microsoft.com/office/drawing/2014/main" id="{03E5BE69-E086-4590-B081-886FBEB88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7" name="Oval 32">
                <a:extLst>
                  <a:ext uri="{FF2B5EF4-FFF2-40B4-BE49-F238E27FC236}">
                    <a16:creationId xmlns:a16="http://schemas.microsoft.com/office/drawing/2014/main" id="{5E119E52-953B-4E72-9A51-F316C8F50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8" name="Oval 33">
                <a:extLst>
                  <a:ext uri="{FF2B5EF4-FFF2-40B4-BE49-F238E27FC236}">
                    <a16:creationId xmlns:a16="http://schemas.microsoft.com/office/drawing/2014/main" id="{A3624220-FFC3-49A4-B305-6BD2C52BF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pSp>
        <p:nvGrpSpPr>
          <p:cNvPr id="69" name="+ informações">
            <a:extLst>
              <a:ext uri="{FF2B5EF4-FFF2-40B4-BE49-F238E27FC236}">
                <a16:creationId xmlns:a16="http://schemas.microsoft.com/office/drawing/2014/main" id="{57C77A7D-3912-44F0-92B0-FAF5317B1F76}"/>
              </a:ext>
            </a:extLst>
          </p:cNvPr>
          <p:cNvGrpSpPr/>
          <p:nvPr/>
        </p:nvGrpSpPr>
        <p:grpSpPr>
          <a:xfrm>
            <a:off x="1493388" y="5864551"/>
            <a:ext cx="1402473" cy="346250"/>
            <a:chOff x="7300120" y="5125288"/>
            <a:chExt cx="1748287" cy="431624"/>
          </a:xfrm>
        </p:grpSpPr>
        <p:sp>
          <p:nvSpPr>
            <p:cNvPr id="70" name="Forma livre 67">
              <a:extLst>
                <a:ext uri="{FF2B5EF4-FFF2-40B4-BE49-F238E27FC236}">
                  <a16:creationId xmlns:a16="http://schemas.microsoft.com/office/drawing/2014/main" id="{186F0E89-C534-4FF1-8F87-E6F277E87EF7}"/>
                </a:ext>
              </a:extLst>
            </p:cNvPr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71" name="CaixaDeTexto 5">
              <a:extLst>
                <a:ext uri="{FF2B5EF4-FFF2-40B4-BE49-F238E27FC236}">
                  <a16:creationId xmlns:a16="http://schemas.microsoft.com/office/drawing/2014/main" id="{4A7767DA-D7A3-4937-8D67-3A066C2138A2}"/>
                </a:ext>
              </a:extLst>
            </p:cNvPr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39" name="Group 4">
              <a:extLst>
                <a:ext uri="{FF2B5EF4-FFF2-40B4-BE49-F238E27FC236}">
                  <a16:creationId xmlns:a16="http://schemas.microsoft.com/office/drawing/2014/main" id="{9212C760-FE06-4D12-A986-46869AC284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40" name="Freeform 5">
                <a:extLst>
                  <a:ext uri="{FF2B5EF4-FFF2-40B4-BE49-F238E27FC236}">
                    <a16:creationId xmlns:a16="http://schemas.microsoft.com/office/drawing/2014/main" id="{0245202F-B423-4270-9920-7C158632A8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1" name="Freeform 6">
                <a:extLst>
                  <a:ext uri="{FF2B5EF4-FFF2-40B4-BE49-F238E27FC236}">
                    <a16:creationId xmlns:a16="http://schemas.microsoft.com/office/drawing/2014/main" id="{9F36D900-CC53-49F7-A866-0008CB7AF9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2" name="Freeform 7">
                <a:extLst>
                  <a:ext uri="{FF2B5EF4-FFF2-40B4-BE49-F238E27FC236}">
                    <a16:creationId xmlns:a16="http://schemas.microsoft.com/office/drawing/2014/main" id="{47996B35-6C75-4C59-8E15-B2C6BA9F92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3" name="Freeform 8">
                <a:extLst>
                  <a:ext uri="{FF2B5EF4-FFF2-40B4-BE49-F238E27FC236}">
                    <a16:creationId xmlns:a16="http://schemas.microsoft.com/office/drawing/2014/main" id="{269B6F96-D20E-4768-BF6F-F5F947355C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4" name="Freeform 9">
                <a:extLst>
                  <a:ext uri="{FF2B5EF4-FFF2-40B4-BE49-F238E27FC236}">
                    <a16:creationId xmlns:a16="http://schemas.microsoft.com/office/drawing/2014/main" id="{D8BDCC56-63C6-4CD8-BC84-C064226AF9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542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</p:childTnLst>
        </p:cTn>
      </p:par>
    </p:tnLst>
    <p:bldLst>
      <p:bldP spid="114" grpId="0"/>
      <p:bldP spid="122" grpId="0"/>
      <p:bldP spid="131" grpId="0"/>
      <p:bldP spid="131" grpId="1"/>
      <p:bldP spid="135" grpId="0"/>
      <p:bldP spid="135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upo 73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75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11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6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07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7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0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8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95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6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7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8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9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0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1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2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3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9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80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3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6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7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8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9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0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1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2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3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4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17" name="CaixaDeTexto 116"/>
          <p:cNvSpPr txBox="1"/>
          <p:nvPr/>
        </p:nvSpPr>
        <p:spPr>
          <a:xfrm>
            <a:off x="717552" y="1756881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</a:p>
        </p:txBody>
      </p:sp>
      <p:sp>
        <p:nvSpPr>
          <p:cNvPr id="122" name="CaixaDeTexto 121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124" name="CaixaDeTexto 123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CONSULTORIA para pequenas empresas?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grpSp>
        <p:nvGrpSpPr>
          <p:cNvPr id="12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0" name="CaixaDeTexto 159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61" name="CaixaDeTexto 160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62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63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4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65" name="Group 4"/>
          <p:cNvGrpSpPr>
            <a:grpSpLocks noChangeAspect="1"/>
          </p:cNvGrpSpPr>
          <p:nvPr/>
        </p:nvGrpSpPr>
        <p:grpSpPr bwMode="auto">
          <a:xfrm rot="10800000">
            <a:off x="5021015" y="4212911"/>
            <a:ext cx="539975" cy="527899"/>
            <a:chOff x="2005" y="3016"/>
            <a:chExt cx="939" cy="918"/>
          </a:xfrm>
          <a:solidFill>
            <a:srgbClr val="C00000"/>
          </a:solidFill>
        </p:grpSpPr>
        <p:sp>
          <p:nvSpPr>
            <p:cNvPr id="166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7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5" name="CaixaDeTexto 114">
            <a:extLst>
              <a:ext uri="{FF2B5EF4-FFF2-40B4-BE49-F238E27FC236}">
                <a16:creationId xmlns:a16="http://schemas.microsoft.com/office/drawing/2014/main" id="{0A7501C5-B87C-422D-9331-F2F58C0D2A9C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116" name="Agrupar 115">
            <a:extLst>
              <a:ext uri="{FF2B5EF4-FFF2-40B4-BE49-F238E27FC236}">
                <a16:creationId xmlns:a16="http://schemas.microsoft.com/office/drawing/2014/main" id="{A5C84011-1B3B-4586-AD9D-891333014C4F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118" name="Retângulo: Cantos Arredondados 117">
              <a:extLst>
                <a:ext uri="{FF2B5EF4-FFF2-40B4-BE49-F238E27FC236}">
                  <a16:creationId xmlns:a16="http://schemas.microsoft.com/office/drawing/2014/main" id="{426F8B24-9A3C-413E-8A48-D33979D6706B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oup 26">
              <a:extLst>
                <a:ext uri="{FF2B5EF4-FFF2-40B4-BE49-F238E27FC236}">
                  <a16:creationId xmlns:a16="http://schemas.microsoft.com/office/drawing/2014/main" id="{09A2532A-F5E1-4BDD-AE8A-C8519D1C59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120" name="Freeform 27">
                <a:extLst>
                  <a:ext uri="{FF2B5EF4-FFF2-40B4-BE49-F238E27FC236}">
                    <a16:creationId xmlns:a16="http://schemas.microsoft.com/office/drawing/2014/main" id="{F8907EC6-0404-49CE-8C13-BD867F844E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1" name="Oval 28">
                <a:extLst>
                  <a:ext uri="{FF2B5EF4-FFF2-40B4-BE49-F238E27FC236}">
                    <a16:creationId xmlns:a16="http://schemas.microsoft.com/office/drawing/2014/main" id="{6E797EC5-91D8-49B7-A0EB-E29F79931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3" name="Oval 29">
                <a:extLst>
                  <a:ext uri="{FF2B5EF4-FFF2-40B4-BE49-F238E27FC236}">
                    <a16:creationId xmlns:a16="http://schemas.microsoft.com/office/drawing/2014/main" id="{B6035D47-C6F7-4581-9BAA-C2DCC0A07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7" name="Oval 30">
                <a:extLst>
                  <a:ext uri="{FF2B5EF4-FFF2-40B4-BE49-F238E27FC236}">
                    <a16:creationId xmlns:a16="http://schemas.microsoft.com/office/drawing/2014/main" id="{3EAEA158-4833-4D2C-9813-9B8F4A94C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8" name="Oval 31">
                <a:extLst>
                  <a:ext uri="{FF2B5EF4-FFF2-40B4-BE49-F238E27FC236}">
                    <a16:creationId xmlns:a16="http://schemas.microsoft.com/office/drawing/2014/main" id="{C4D053DF-2BC0-4765-87AF-9D17510F8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9" name="Oval 32">
                <a:extLst>
                  <a:ext uri="{FF2B5EF4-FFF2-40B4-BE49-F238E27FC236}">
                    <a16:creationId xmlns:a16="http://schemas.microsoft.com/office/drawing/2014/main" id="{6F58E200-CA67-4C04-B595-052680D0D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40" name="Oval 33">
                <a:extLst>
                  <a:ext uri="{FF2B5EF4-FFF2-40B4-BE49-F238E27FC236}">
                    <a16:creationId xmlns:a16="http://schemas.microsoft.com/office/drawing/2014/main" id="{D35B7624-2642-47BF-9FEA-C01F6DED3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43" name="Tabela 1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0493349"/>
              </p:ext>
            </p:extLst>
          </p:nvPr>
        </p:nvGraphicFramePr>
        <p:xfrm>
          <a:off x="7031272" y="1120794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78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4" name="Tabela 1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3560692"/>
              </p:ext>
            </p:extLst>
          </p:nvPr>
        </p:nvGraphicFramePr>
        <p:xfrm>
          <a:off x="8653772" y="1107528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AP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77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5" name="Tabela 1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2023052"/>
              </p:ext>
            </p:extLst>
          </p:nvPr>
        </p:nvGraphicFramePr>
        <p:xfrm>
          <a:off x="10155035" y="1120307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AC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72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6" name="Tabela 1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506777"/>
              </p:ext>
            </p:extLst>
          </p:nvPr>
        </p:nvGraphicFramePr>
        <p:xfrm>
          <a:off x="7010803" y="4092799"/>
          <a:ext cx="1122231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49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7" name="Tabela 1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9572117"/>
              </p:ext>
            </p:extLst>
          </p:nvPr>
        </p:nvGraphicFramePr>
        <p:xfrm>
          <a:off x="8601516" y="4116206"/>
          <a:ext cx="1193236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3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MT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50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8" name="Tabela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2270803"/>
              </p:ext>
            </p:extLst>
          </p:nvPr>
        </p:nvGraphicFramePr>
        <p:xfrm>
          <a:off x="10134809" y="4116206"/>
          <a:ext cx="1210339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103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SC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52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94942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abrir ou melhorar empresas?</a:t>
            </a:r>
          </a:p>
        </p:txBody>
      </p:sp>
      <p:sp>
        <p:nvSpPr>
          <p:cNvPr id="26" name="CaixaDeTexto 25"/>
          <p:cNvSpPr txBox="1"/>
          <p:nvPr/>
        </p:nvSpPr>
        <p:spPr>
          <a:xfrm>
            <a:off x="717552" y="2514922"/>
            <a:ext cx="3141384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abrir ou melhorar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27" name="Grupo 26"/>
          <p:cNvGrpSpPr/>
          <p:nvPr/>
        </p:nvGrpSpPr>
        <p:grpSpPr>
          <a:xfrm>
            <a:off x="5882652" y="2326032"/>
            <a:ext cx="1435055" cy="523220"/>
            <a:chOff x="4981407" y="2348527"/>
            <a:chExt cx="1435055" cy="523220"/>
          </a:xfrm>
        </p:grpSpPr>
        <p:sp>
          <p:nvSpPr>
            <p:cNvPr id="28" name="CaixaDeTexto 27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não lembra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29" name="Grupo 28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0" name="Gráfico 39"/>
          <p:cNvGraphicFramePr/>
          <p:nvPr>
            <p:extLst>
              <p:ext uri="{D42A27DB-BD31-4B8C-83A1-F6EECF244321}">
                <p14:modId xmlns:p14="http://schemas.microsoft.com/office/powerpoint/2010/main" val="3568306707"/>
              </p:ext>
            </p:extLst>
          </p:nvPr>
        </p:nvGraphicFramePr>
        <p:xfrm>
          <a:off x="8142746" y="1577076"/>
          <a:ext cx="3573496" cy="3734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1" name="Freeform 9"/>
          <p:cNvSpPr>
            <a:spLocks noEditPoints="1"/>
          </p:cNvSpPr>
          <p:nvPr/>
        </p:nvSpPr>
        <p:spPr bwMode="auto">
          <a:xfrm>
            <a:off x="6326041" y="1775441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879197"/>
              </p:ext>
            </p:extLst>
          </p:nvPr>
        </p:nvGraphicFramePr>
        <p:xfrm>
          <a:off x="7386377" y="1748957"/>
          <a:ext cx="928914" cy="34473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rgbClr val="FF8F8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43" name="Picture 4" descr="http://www.go.senac.br/portal/assets/img/logo-senac-70-anos.png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569982" y="4075696"/>
            <a:ext cx="666720" cy="383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CaixaDeTexto 43"/>
          <p:cNvSpPr txBox="1"/>
          <p:nvPr/>
        </p:nvSpPr>
        <p:spPr>
          <a:xfrm>
            <a:off x="6098107" y="4737285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b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ancos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7" name="CaixaDeTexto 46"/>
          <p:cNvSpPr txBox="1"/>
          <p:nvPr/>
        </p:nvSpPr>
        <p:spPr>
          <a:xfrm>
            <a:off x="10957966" y="5819793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11.040</a:t>
            </a:r>
            <a:endParaRPr lang="pt-BR" sz="1200" u="sng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5114F9FB-DB26-4DFA-8B84-81016F0C4AFE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49" name="Agrupar 48">
            <a:extLst>
              <a:ext uri="{FF2B5EF4-FFF2-40B4-BE49-F238E27FC236}">
                <a16:creationId xmlns:a16="http://schemas.microsoft.com/office/drawing/2014/main" id="{1EA6611E-AD51-40B2-BDF9-902993378761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50" name="Retângulo: Cantos Arredondados 49">
              <a:extLst>
                <a:ext uri="{FF2B5EF4-FFF2-40B4-BE49-F238E27FC236}">
                  <a16:creationId xmlns:a16="http://schemas.microsoft.com/office/drawing/2014/main" id="{6887B246-63BB-4285-9F4E-552DBAB5CFB3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51" name="Group 26">
              <a:extLst>
                <a:ext uri="{FF2B5EF4-FFF2-40B4-BE49-F238E27FC236}">
                  <a16:creationId xmlns:a16="http://schemas.microsoft.com/office/drawing/2014/main" id="{9C0A08E5-93E8-4B76-A501-02227942F0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52" name="Freeform 27">
                <a:extLst>
                  <a:ext uri="{FF2B5EF4-FFF2-40B4-BE49-F238E27FC236}">
                    <a16:creationId xmlns:a16="http://schemas.microsoft.com/office/drawing/2014/main" id="{D11E7AF3-AE35-445B-813A-DCDFAA7A9C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3" name="Oval 28">
                <a:extLst>
                  <a:ext uri="{FF2B5EF4-FFF2-40B4-BE49-F238E27FC236}">
                    <a16:creationId xmlns:a16="http://schemas.microsoft.com/office/drawing/2014/main" id="{AFE02AAF-D0FC-491E-8EBB-60701429F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4" name="Oval 29">
                <a:extLst>
                  <a:ext uri="{FF2B5EF4-FFF2-40B4-BE49-F238E27FC236}">
                    <a16:creationId xmlns:a16="http://schemas.microsoft.com/office/drawing/2014/main" id="{E5167D3C-90D6-40FB-A171-971F2664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5" name="Oval 30">
                <a:extLst>
                  <a:ext uri="{FF2B5EF4-FFF2-40B4-BE49-F238E27FC236}">
                    <a16:creationId xmlns:a16="http://schemas.microsoft.com/office/drawing/2014/main" id="{54BE0A0F-CE39-470E-BBE7-93B616B62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6" name="Oval 31">
                <a:extLst>
                  <a:ext uri="{FF2B5EF4-FFF2-40B4-BE49-F238E27FC236}">
                    <a16:creationId xmlns:a16="http://schemas.microsoft.com/office/drawing/2014/main" id="{2A14C606-1B7E-43D6-838B-F0476E057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7" name="Oval 32">
                <a:extLst>
                  <a:ext uri="{FF2B5EF4-FFF2-40B4-BE49-F238E27FC236}">
                    <a16:creationId xmlns:a16="http://schemas.microsoft.com/office/drawing/2014/main" id="{731EBD12-7DAB-4D9D-B4BE-D808CFD89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8" name="Oval 33">
                <a:extLst>
                  <a:ext uri="{FF2B5EF4-FFF2-40B4-BE49-F238E27FC236}">
                    <a16:creationId xmlns:a16="http://schemas.microsoft.com/office/drawing/2014/main" id="{7A4F3808-8ACA-4C09-A3B9-92311EE68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sp>
        <p:nvSpPr>
          <p:cNvPr id="61" name="CaixaDeTexto 60"/>
          <p:cNvSpPr txBox="1"/>
          <p:nvPr/>
        </p:nvSpPr>
        <p:spPr>
          <a:xfrm>
            <a:off x="5003831" y="2985519"/>
            <a:ext cx="22903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o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utros</a:t>
            </a: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 inferiores a 1%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62" name="Picture 2" descr="Resultado de imagem para senai logo"/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69671" y="3679034"/>
            <a:ext cx="829656" cy="2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80913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4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9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0" grpId="0">
        <p:bldAsOne/>
      </p:bldGraphic>
      <p:bldP spid="41" grpId="0" animBg="1"/>
      <p:bldP spid="44" grpId="0"/>
      <p:bldP spid="47" grpId="0"/>
      <p:bldP spid="6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CaixaDeTexto 5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abrir ou melhorar empresas?</a:t>
            </a:r>
          </a:p>
        </p:txBody>
      </p:sp>
      <p:grpSp>
        <p:nvGrpSpPr>
          <p:cNvPr id="5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0" name="CaixaDeTexto 59"/>
          <p:cNvSpPr txBox="1"/>
          <p:nvPr/>
        </p:nvSpPr>
        <p:spPr>
          <a:xfrm>
            <a:off x="5559628" y="5319728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61" name="Tabela 60"/>
          <p:cNvGraphicFramePr>
            <a:graphicFrameLocks noGrp="1"/>
          </p:cNvGraphicFramePr>
          <p:nvPr>
            <p:extLst/>
          </p:nvPr>
        </p:nvGraphicFramePr>
        <p:xfrm>
          <a:off x="5951978" y="5285179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2" name="CaixaDeTexto 61"/>
          <p:cNvSpPr txBox="1"/>
          <p:nvPr/>
        </p:nvSpPr>
        <p:spPr>
          <a:xfrm>
            <a:off x="6130048" y="183685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63" name="Conector reto 62"/>
          <p:cNvCxnSpPr/>
          <p:nvPr/>
        </p:nvCxnSpPr>
        <p:spPr>
          <a:xfrm>
            <a:off x="747517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80" name="Tabela 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3898162"/>
              </p:ext>
            </p:extLst>
          </p:nvPr>
        </p:nvGraphicFramePr>
        <p:xfrm>
          <a:off x="5995340" y="2894602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1" name="Tabela 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4205374"/>
              </p:ext>
            </p:extLst>
          </p:nvPr>
        </p:nvGraphicFramePr>
        <p:xfrm>
          <a:off x="3617208" y="3131136"/>
          <a:ext cx="2400626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006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27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713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sabem/ não lembram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187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42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42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942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2" name="Tabela 81"/>
          <p:cNvGraphicFramePr>
            <a:graphicFrameLocks noGrp="1"/>
          </p:cNvGraphicFramePr>
          <p:nvPr>
            <p:extLst/>
          </p:nvPr>
        </p:nvGraphicFramePr>
        <p:xfrm>
          <a:off x="9187497" y="5319728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3" name="CaixaDeTexto 82"/>
          <p:cNvSpPr txBox="1"/>
          <p:nvPr/>
        </p:nvSpPr>
        <p:spPr>
          <a:xfrm>
            <a:off x="9298113" y="183685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84" name="Conector reto 83"/>
          <p:cNvCxnSpPr/>
          <p:nvPr/>
        </p:nvCxnSpPr>
        <p:spPr>
          <a:xfrm>
            <a:off x="11216573" y="206308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85" name="Tabela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6365873"/>
              </p:ext>
            </p:extLst>
          </p:nvPr>
        </p:nvGraphicFramePr>
        <p:xfrm>
          <a:off x="9187498" y="2894602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14" name="CaixaDeTexto 113"/>
          <p:cNvSpPr txBox="1"/>
          <p:nvPr/>
        </p:nvSpPr>
        <p:spPr>
          <a:xfrm>
            <a:off x="553970" y="2523228"/>
            <a:ext cx="308266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abrir ou melhorar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13" name="CaixaDeTexto 112">
            <a:extLst>
              <a:ext uri="{FF2B5EF4-FFF2-40B4-BE49-F238E27FC236}">
                <a16:creationId xmlns:a16="http://schemas.microsoft.com/office/drawing/2014/main" id="{66D091B3-473B-40EF-B374-BD35BE71A9CA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115" name="Agrupar 114">
            <a:extLst>
              <a:ext uri="{FF2B5EF4-FFF2-40B4-BE49-F238E27FC236}">
                <a16:creationId xmlns:a16="http://schemas.microsoft.com/office/drawing/2014/main" id="{D487EA7D-452C-4FF7-9F20-CACE5EC8B72F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116" name="Retângulo: Cantos Arredondados 115">
              <a:extLst>
                <a:ext uri="{FF2B5EF4-FFF2-40B4-BE49-F238E27FC236}">
                  <a16:creationId xmlns:a16="http://schemas.microsoft.com/office/drawing/2014/main" id="{A9F7CFAF-B538-43FE-BF26-1AF85E525AD4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oup 26">
              <a:extLst>
                <a:ext uri="{FF2B5EF4-FFF2-40B4-BE49-F238E27FC236}">
                  <a16:creationId xmlns:a16="http://schemas.microsoft.com/office/drawing/2014/main" id="{95C159AB-C656-40FA-9186-1053F357AA6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118" name="Freeform 27">
                <a:extLst>
                  <a:ext uri="{FF2B5EF4-FFF2-40B4-BE49-F238E27FC236}">
                    <a16:creationId xmlns:a16="http://schemas.microsoft.com/office/drawing/2014/main" id="{73DAECFA-590E-4281-AA1B-A968908EF5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9" name="Oval 28">
                <a:extLst>
                  <a:ext uri="{FF2B5EF4-FFF2-40B4-BE49-F238E27FC236}">
                    <a16:creationId xmlns:a16="http://schemas.microsoft.com/office/drawing/2014/main" id="{3FF8FCCA-9668-46F5-9CE6-742EB81B7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0" name="Oval 29">
                <a:extLst>
                  <a:ext uri="{FF2B5EF4-FFF2-40B4-BE49-F238E27FC236}">
                    <a16:creationId xmlns:a16="http://schemas.microsoft.com/office/drawing/2014/main" id="{5F6CD27E-6FC8-44ED-8B0A-044084CAF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1" name="Oval 30">
                <a:extLst>
                  <a:ext uri="{FF2B5EF4-FFF2-40B4-BE49-F238E27FC236}">
                    <a16:creationId xmlns:a16="http://schemas.microsoft.com/office/drawing/2014/main" id="{FB58FD7F-0B68-48DC-B4A7-8B1D3CFA6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2" name="Oval 31">
                <a:extLst>
                  <a:ext uri="{FF2B5EF4-FFF2-40B4-BE49-F238E27FC236}">
                    <a16:creationId xmlns:a16="http://schemas.microsoft.com/office/drawing/2014/main" id="{11608BE8-0E56-42C1-8A47-98F3DFD83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3" name="Oval 32">
                <a:extLst>
                  <a:ext uri="{FF2B5EF4-FFF2-40B4-BE49-F238E27FC236}">
                    <a16:creationId xmlns:a16="http://schemas.microsoft.com/office/drawing/2014/main" id="{2BB43221-CA19-4F76-8B2E-5291C873D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4" name="Oval 33">
                <a:extLst>
                  <a:ext uri="{FF2B5EF4-FFF2-40B4-BE49-F238E27FC236}">
                    <a16:creationId xmlns:a16="http://schemas.microsoft.com/office/drawing/2014/main" id="{2DE440D2-070E-4C87-8FAD-B01E07AE2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pSp>
        <p:nvGrpSpPr>
          <p:cNvPr id="102" name="Group 4">
            <a:extLst>
              <a:ext uri="{FF2B5EF4-FFF2-40B4-BE49-F238E27FC236}">
                <a16:creationId xmlns:a16="http://schemas.microsoft.com/office/drawing/2014/main" id="{5B9C95D6-AD23-47AD-ABE8-D1219C42562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56777" y="2445634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103" name="Freeform 5">
              <a:extLst>
                <a:ext uri="{FF2B5EF4-FFF2-40B4-BE49-F238E27FC236}">
                  <a16:creationId xmlns:a16="http://schemas.microsoft.com/office/drawing/2014/main" id="{99593312-D7AA-45CC-88A3-0D2EA5B7C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6">
              <a:extLst>
                <a:ext uri="{FF2B5EF4-FFF2-40B4-BE49-F238E27FC236}">
                  <a16:creationId xmlns:a16="http://schemas.microsoft.com/office/drawing/2014/main" id="{18EC1A90-FB11-4DD3-AFB2-E572F3E6E2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7">
              <a:extLst>
                <a:ext uri="{FF2B5EF4-FFF2-40B4-BE49-F238E27FC236}">
                  <a16:creationId xmlns:a16="http://schemas.microsoft.com/office/drawing/2014/main" id="{940A9323-02EC-481E-AE48-D7742C8EA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8">
              <a:extLst>
                <a:ext uri="{FF2B5EF4-FFF2-40B4-BE49-F238E27FC236}">
                  <a16:creationId xmlns:a16="http://schemas.microsoft.com/office/drawing/2014/main" id="{893EAE21-0BE3-426F-966E-5082340214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9">
              <a:extLst>
                <a:ext uri="{FF2B5EF4-FFF2-40B4-BE49-F238E27FC236}">
                  <a16:creationId xmlns:a16="http://schemas.microsoft.com/office/drawing/2014/main" id="{7FD7B547-9B23-4B98-8068-D8796C66E2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10">
              <a:extLst>
                <a:ext uri="{FF2B5EF4-FFF2-40B4-BE49-F238E27FC236}">
                  <a16:creationId xmlns:a16="http://schemas.microsoft.com/office/drawing/2014/main" id="{B9749C50-E008-4274-9FCB-9E78CE1A9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9" name="Grupo 34">
            <a:extLst>
              <a:ext uri="{FF2B5EF4-FFF2-40B4-BE49-F238E27FC236}">
                <a16:creationId xmlns:a16="http://schemas.microsoft.com/office/drawing/2014/main" id="{1838D4CA-5AF1-4380-AA9F-7B1DB1A89F4A}"/>
              </a:ext>
            </a:extLst>
          </p:cNvPr>
          <p:cNvGrpSpPr/>
          <p:nvPr/>
        </p:nvGrpSpPr>
        <p:grpSpPr>
          <a:xfrm>
            <a:off x="10913192" y="2400465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110" name="Freeform 15">
              <a:extLst>
                <a:ext uri="{FF2B5EF4-FFF2-40B4-BE49-F238E27FC236}">
                  <a16:creationId xmlns:a16="http://schemas.microsoft.com/office/drawing/2014/main" id="{A2DB25E2-B011-4E6F-ADED-7060EB1C0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16">
              <a:extLst>
                <a:ext uri="{FF2B5EF4-FFF2-40B4-BE49-F238E27FC236}">
                  <a16:creationId xmlns:a16="http://schemas.microsoft.com/office/drawing/2014/main" id="{963AF595-78E5-4936-8722-8E07EE07F5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5" name="Freeform 17">
              <a:extLst>
                <a:ext uri="{FF2B5EF4-FFF2-40B4-BE49-F238E27FC236}">
                  <a16:creationId xmlns:a16="http://schemas.microsoft.com/office/drawing/2014/main" id="{BD088965-7F6A-415F-8172-E90BBBD07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18">
              <a:extLst>
                <a:ext uri="{FF2B5EF4-FFF2-40B4-BE49-F238E27FC236}">
                  <a16:creationId xmlns:a16="http://schemas.microsoft.com/office/drawing/2014/main" id="{F67C6BCD-C273-4036-B837-4A9A25FD3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19">
              <a:extLst>
                <a:ext uri="{FF2B5EF4-FFF2-40B4-BE49-F238E27FC236}">
                  <a16:creationId xmlns:a16="http://schemas.microsoft.com/office/drawing/2014/main" id="{B9912C61-983C-47B0-856A-BA87B89CB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28" name="Group 35">
            <a:extLst>
              <a:ext uri="{FF2B5EF4-FFF2-40B4-BE49-F238E27FC236}">
                <a16:creationId xmlns:a16="http://schemas.microsoft.com/office/drawing/2014/main" id="{36C4D40B-78EA-4460-ADFA-929FC28489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26823" y="2357760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29" name="Rectangle 40">
              <a:extLst>
                <a:ext uri="{FF2B5EF4-FFF2-40B4-BE49-F238E27FC236}">
                  <a16:creationId xmlns:a16="http://schemas.microsoft.com/office/drawing/2014/main" id="{1DE2515A-95F8-4118-848D-00BBBE6BA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41">
              <a:extLst>
                <a:ext uri="{FF2B5EF4-FFF2-40B4-BE49-F238E27FC236}">
                  <a16:creationId xmlns:a16="http://schemas.microsoft.com/office/drawing/2014/main" id="{E24EFCA3-499A-4F1B-9550-1047F2D62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42">
              <a:extLst>
                <a:ext uri="{FF2B5EF4-FFF2-40B4-BE49-F238E27FC236}">
                  <a16:creationId xmlns:a16="http://schemas.microsoft.com/office/drawing/2014/main" id="{32DE5CC1-545C-4A7D-BE6E-41D27866D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43">
              <a:extLst>
                <a:ext uri="{FF2B5EF4-FFF2-40B4-BE49-F238E27FC236}">
                  <a16:creationId xmlns:a16="http://schemas.microsoft.com/office/drawing/2014/main" id="{E9FF4A59-D93E-48D7-A447-92C85DC1C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44">
              <a:extLst>
                <a:ext uri="{FF2B5EF4-FFF2-40B4-BE49-F238E27FC236}">
                  <a16:creationId xmlns:a16="http://schemas.microsoft.com/office/drawing/2014/main" id="{17FB3744-B721-4FD4-B1E3-DCB0493CE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45">
              <a:extLst>
                <a:ext uri="{FF2B5EF4-FFF2-40B4-BE49-F238E27FC236}">
                  <a16:creationId xmlns:a16="http://schemas.microsoft.com/office/drawing/2014/main" id="{859B5F16-BFA4-4CD6-B393-C28466A2D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46">
              <a:extLst>
                <a:ext uri="{FF2B5EF4-FFF2-40B4-BE49-F238E27FC236}">
                  <a16:creationId xmlns:a16="http://schemas.microsoft.com/office/drawing/2014/main" id="{4B16DD5A-7258-4EF5-B55F-774D45EE5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47">
              <a:extLst>
                <a:ext uri="{FF2B5EF4-FFF2-40B4-BE49-F238E27FC236}">
                  <a16:creationId xmlns:a16="http://schemas.microsoft.com/office/drawing/2014/main" id="{E050F238-B57E-41B0-B9FA-863D739FD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48">
              <a:extLst>
                <a:ext uri="{FF2B5EF4-FFF2-40B4-BE49-F238E27FC236}">
                  <a16:creationId xmlns:a16="http://schemas.microsoft.com/office/drawing/2014/main" id="{11BC2BF7-D2C9-4042-9A1B-9AACFDA5A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49">
              <a:extLst>
                <a:ext uri="{FF2B5EF4-FFF2-40B4-BE49-F238E27FC236}">
                  <a16:creationId xmlns:a16="http://schemas.microsoft.com/office/drawing/2014/main" id="{DA442F1A-B893-4455-8F0B-14F8FF7C4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50">
              <a:extLst>
                <a:ext uri="{FF2B5EF4-FFF2-40B4-BE49-F238E27FC236}">
                  <a16:creationId xmlns:a16="http://schemas.microsoft.com/office/drawing/2014/main" id="{A2DF3D74-5432-4562-A600-5C0F42103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51">
              <a:extLst>
                <a:ext uri="{FF2B5EF4-FFF2-40B4-BE49-F238E27FC236}">
                  <a16:creationId xmlns:a16="http://schemas.microsoft.com/office/drawing/2014/main" id="{A8C1E4FD-5109-49F0-8163-A9F3D4E25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52">
              <a:extLst>
                <a:ext uri="{FF2B5EF4-FFF2-40B4-BE49-F238E27FC236}">
                  <a16:creationId xmlns:a16="http://schemas.microsoft.com/office/drawing/2014/main" id="{24FD6902-A4BE-4D4A-958E-0CEEC6987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53">
              <a:extLst>
                <a:ext uri="{FF2B5EF4-FFF2-40B4-BE49-F238E27FC236}">
                  <a16:creationId xmlns:a16="http://schemas.microsoft.com/office/drawing/2014/main" id="{B504ED80-8E41-42BE-81A6-7FA131BD0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54">
              <a:extLst>
                <a:ext uri="{FF2B5EF4-FFF2-40B4-BE49-F238E27FC236}">
                  <a16:creationId xmlns:a16="http://schemas.microsoft.com/office/drawing/2014/main" id="{A464672E-85B8-4679-8D04-985A6A9B4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55">
              <a:extLst>
                <a:ext uri="{FF2B5EF4-FFF2-40B4-BE49-F238E27FC236}">
                  <a16:creationId xmlns:a16="http://schemas.microsoft.com/office/drawing/2014/main" id="{CE77E641-44EB-4C94-9EC5-6F16E38D6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56">
              <a:extLst>
                <a:ext uri="{FF2B5EF4-FFF2-40B4-BE49-F238E27FC236}">
                  <a16:creationId xmlns:a16="http://schemas.microsoft.com/office/drawing/2014/main" id="{FDEA3E0E-E95F-484B-B6A8-15A6AF8AC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57">
              <a:extLst>
                <a:ext uri="{FF2B5EF4-FFF2-40B4-BE49-F238E27FC236}">
                  <a16:creationId xmlns:a16="http://schemas.microsoft.com/office/drawing/2014/main" id="{F68B8F6A-F255-4D1C-A02D-A843FEBBC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58">
              <a:extLst>
                <a:ext uri="{FF2B5EF4-FFF2-40B4-BE49-F238E27FC236}">
                  <a16:creationId xmlns:a16="http://schemas.microsoft.com/office/drawing/2014/main" id="{714511F3-5E55-455D-9842-81C1B972F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59">
              <a:extLst>
                <a:ext uri="{FF2B5EF4-FFF2-40B4-BE49-F238E27FC236}">
                  <a16:creationId xmlns:a16="http://schemas.microsoft.com/office/drawing/2014/main" id="{297200E8-B8AE-4660-ACA0-B240CFDC8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60">
              <a:extLst>
                <a:ext uri="{FF2B5EF4-FFF2-40B4-BE49-F238E27FC236}">
                  <a16:creationId xmlns:a16="http://schemas.microsoft.com/office/drawing/2014/main" id="{55A11D25-5878-403D-87C9-AEF8D9A36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61">
              <a:extLst>
                <a:ext uri="{FF2B5EF4-FFF2-40B4-BE49-F238E27FC236}">
                  <a16:creationId xmlns:a16="http://schemas.microsoft.com/office/drawing/2014/main" id="{2421766F-F01F-4B87-B6B6-75F238042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62">
              <a:extLst>
                <a:ext uri="{FF2B5EF4-FFF2-40B4-BE49-F238E27FC236}">
                  <a16:creationId xmlns:a16="http://schemas.microsoft.com/office/drawing/2014/main" id="{53868314-4AF6-4747-BFD5-EFDDF2391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63">
              <a:extLst>
                <a:ext uri="{FF2B5EF4-FFF2-40B4-BE49-F238E27FC236}">
                  <a16:creationId xmlns:a16="http://schemas.microsoft.com/office/drawing/2014/main" id="{AF0F8FA0-735C-4440-B27A-D8158CD55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64">
              <a:extLst>
                <a:ext uri="{FF2B5EF4-FFF2-40B4-BE49-F238E27FC236}">
                  <a16:creationId xmlns:a16="http://schemas.microsoft.com/office/drawing/2014/main" id="{2D6B117E-9A76-40F2-A5DE-C186CB74C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65">
              <a:extLst>
                <a:ext uri="{FF2B5EF4-FFF2-40B4-BE49-F238E27FC236}">
                  <a16:creationId xmlns:a16="http://schemas.microsoft.com/office/drawing/2014/main" id="{CEEB6A79-DB1E-49B1-A604-9F6800C10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Freeform 66">
              <a:extLst>
                <a:ext uri="{FF2B5EF4-FFF2-40B4-BE49-F238E27FC236}">
                  <a16:creationId xmlns:a16="http://schemas.microsoft.com/office/drawing/2014/main" id="{89616F73-0963-40F9-A25E-2E7FBA8C68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6" name="Group 69">
            <a:extLst>
              <a:ext uri="{FF2B5EF4-FFF2-40B4-BE49-F238E27FC236}">
                <a16:creationId xmlns:a16="http://schemas.microsoft.com/office/drawing/2014/main" id="{CBE92009-2ECE-428D-9F41-F6656D14D0E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24562" y="2492721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57" name="Rectangle 74">
              <a:extLst>
                <a:ext uri="{FF2B5EF4-FFF2-40B4-BE49-F238E27FC236}">
                  <a16:creationId xmlns:a16="http://schemas.microsoft.com/office/drawing/2014/main" id="{15969906-9A3F-4884-96A7-9C26D2411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75">
              <a:extLst>
                <a:ext uri="{FF2B5EF4-FFF2-40B4-BE49-F238E27FC236}">
                  <a16:creationId xmlns:a16="http://schemas.microsoft.com/office/drawing/2014/main" id="{563D652F-80EC-4CF3-AD50-E4C186B5B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76">
              <a:extLst>
                <a:ext uri="{FF2B5EF4-FFF2-40B4-BE49-F238E27FC236}">
                  <a16:creationId xmlns:a16="http://schemas.microsoft.com/office/drawing/2014/main" id="{7AC90D9B-824A-42A1-A2C7-D88129CD4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Freeform 77">
              <a:extLst>
                <a:ext uri="{FF2B5EF4-FFF2-40B4-BE49-F238E27FC236}">
                  <a16:creationId xmlns:a16="http://schemas.microsoft.com/office/drawing/2014/main" id="{28403E0D-D6E6-4357-8EDC-F9B80EA1B7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Rectangle 78">
              <a:extLst>
                <a:ext uri="{FF2B5EF4-FFF2-40B4-BE49-F238E27FC236}">
                  <a16:creationId xmlns:a16="http://schemas.microsoft.com/office/drawing/2014/main" id="{CE8C28BD-38A7-4218-944C-F3FFEE614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Rectangle 79">
              <a:extLst>
                <a:ext uri="{FF2B5EF4-FFF2-40B4-BE49-F238E27FC236}">
                  <a16:creationId xmlns:a16="http://schemas.microsoft.com/office/drawing/2014/main" id="{036BD6E2-D67E-49C2-8BF0-45D4563BA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80">
              <a:extLst>
                <a:ext uri="{FF2B5EF4-FFF2-40B4-BE49-F238E27FC236}">
                  <a16:creationId xmlns:a16="http://schemas.microsoft.com/office/drawing/2014/main" id="{7A32117D-191D-4183-A7BA-93A03B223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81">
              <a:extLst>
                <a:ext uri="{FF2B5EF4-FFF2-40B4-BE49-F238E27FC236}">
                  <a16:creationId xmlns:a16="http://schemas.microsoft.com/office/drawing/2014/main" id="{5C74F323-C306-40A5-926F-25C549156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82">
              <a:extLst>
                <a:ext uri="{FF2B5EF4-FFF2-40B4-BE49-F238E27FC236}">
                  <a16:creationId xmlns:a16="http://schemas.microsoft.com/office/drawing/2014/main" id="{BC38E79E-60D1-4905-8404-2E014D422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83">
              <a:extLst>
                <a:ext uri="{FF2B5EF4-FFF2-40B4-BE49-F238E27FC236}">
                  <a16:creationId xmlns:a16="http://schemas.microsoft.com/office/drawing/2014/main" id="{BBCF2153-378E-45EE-AE8F-FC985C296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7" name="Rectangle 84">
              <a:extLst>
                <a:ext uri="{FF2B5EF4-FFF2-40B4-BE49-F238E27FC236}">
                  <a16:creationId xmlns:a16="http://schemas.microsoft.com/office/drawing/2014/main" id="{B721C582-4241-4C4F-B7C4-6E50109A6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8" name="Rectangle 85">
              <a:extLst>
                <a:ext uri="{FF2B5EF4-FFF2-40B4-BE49-F238E27FC236}">
                  <a16:creationId xmlns:a16="http://schemas.microsoft.com/office/drawing/2014/main" id="{2F4CEE89-28A0-4369-81C0-038AFAB64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Rectangle 86">
              <a:extLst>
                <a:ext uri="{FF2B5EF4-FFF2-40B4-BE49-F238E27FC236}">
                  <a16:creationId xmlns:a16="http://schemas.microsoft.com/office/drawing/2014/main" id="{C18DBC12-273A-4CF2-816E-23E4C4D10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Rectangle 87">
              <a:extLst>
                <a:ext uri="{FF2B5EF4-FFF2-40B4-BE49-F238E27FC236}">
                  <a16:creationId xmlns:a16="http://schemas.microsoft.com/office/drawing/2014/main" id="{E1E443A6-B5AD-482C-8C47-E777F41CF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Rectangle 88">
              <a:extLst>
                <a:ext uri="{FF2B5EF4-FFF2-40B4-BE49-F238E27FC236}">
                  <a16:creationId xmlns:a16="http://schemas.microsoft.com/office/drawing/2014/main" id="{DC07C88C-07D3-4B52-8B21-47C2D5EA7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2" name="Rectangle 89">
              <a:extLst>
                <a:ext uri="{FF2B5EF4-FFF2-40B4-BE49-F238E27FC236}">
                  <a16:creationId xmlns:a16="http://schemas.microsoft.com/office/drawing/2014/main" id="{ACA7DCCE-0110-400D-A8A8-45FB47B24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3" name="Rectangle 90">
              <a:extLst>
                <a:ext uri="{FF2B5EF4-FFF2-40B4-BE49-F238E27FC236}">
                  <a16:creationId xmlns:a16="http://schemas.microsoft.com/office/drawing/2014/main" id="{B226ECBC-91C5-4181-811C-E90FB1D18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74" name="Group 93">
            <a:extLst>
              <a:ext uri="{FF2B5EF4-FFF2-40B4-BE49-F238E27FC236}">
                <a16:creationId xmlns:a16="http://schemas.microsoft.com/office/drawing/2014/main" id="{62B7F484-3E36-4782-83F0-E702B3D476F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52104" y="2432890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75" name="Rectangle 95">
              <a:extLst>
                <a:ext uri="{FF2B5EF4-FFF2-40B4-BE49-F238E27FC236}">
                  <a16:creationId xmlns:a16="http://schemas.microsoft.com/office/drawing/2014/main" id="{EB1B0B16-D2F8-4477-AEA3-22646A472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6" name="Rectangle 96">
              <a:extLst>
                <a:ext uri="{FF2B5EF4-FFF2-40B4-BE49-F238E27FC236}">
                  <a16:creationId xmlns:a16="http://schemas.microsoft.com/office/drawing/2014/main" id="{46FEE0CB-AD6E-4C3F-A483-BD944EC98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7" name="Rectangle 97">
              <a:extLst>
                <a:ext uri="{FF2B5EF4-FFF2-40B4-BE49-F238E27FC236}">
                  <a16:creationId xmlns:a16="http://schemas.microsoft.com/office/drawing/2014/main" id="{9404C0F0-66AF-4D25-AF13-138317C68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8" name="Rectangle 98">
              <a:extLst>
                <a:ext uri="{FF2B5EF4-FFF2-40B4-BE49-F238E27FC236}">
                  <a16:creationId xmlns:a16="http://schemas.microsoft.com/office/drawing/2014/main" id="{0C34B709-9B92-40F2-81E5-6A20CFE01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9" name="Rectangle 99">
              <a:extLst>
                <a:ext uri="{FF2B5EF4-FFF2-40B4-BE49-F238E27FC236}">
                  <a16:creationId xmlns:a16="http://schemas.microsoft.com/office/drawing/2014/main" id="{AC85EF9E-7294-4AB8-B49C-12397BAE8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0" name="Rectangle 100">
              <a:extLst>
                <a:ext uri="{FF2B5EF4-FFF2-40B4-BE49-F238E27FC236}">
                  <a16:creationId xmlns:a16="http://schemas.microsoft.com/office/drawing/2014/main" id="{721C577F-858A-4174-919F-07B151DF5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1" name="Rectangle 101">
              <a:extLst>
                <a:ext uri="{FF2B5EF4-FFF2-40B4-BE49-F238E27FC236}">
                  <a16:creationId xmlns:a16="http://schemas.microsoft.com/office/drawing/2014/main" id="{00D73495-9325-4362-A792-4D506DDC2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2" name="Rectangle 102">
              <a:extLst>
                <a:ext uri="{FF2B5EF4-FFF2-40B4-BE49-F238E27FC236}">
                  <a16:creationId xmlns:a16="http://schemas.microsoft.com/office/drawing/2014/main" id="{D7965E2E-2FBD-49A5-B65B-72FBBD38F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3" name="Rectangle 103">
              <a:extLst>
                <a:ext uri="{FF2B5EF4-FFF2-40B4-BE49-F238E27FC236}">
                  <a16:creationId xmlns:a16="http://schemas.microsoft.com/office/drawing/2014/main" id="{579FBE1F-F1B9-4D7C-84D6-9B985217E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4" name="Rectangle 104">
              <a:extLst>
                <a:ext uri="{FF2B5EF4-FFF2-40B4-BE49-F238E27FC236}">
                  <a16:creationId xmlns:a16="http://schemas.microsoft.com/office/drawing/2014/main" id="{F2D0E8F0-DB7D-4B26-BD54-BDD6063C6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5" name="Rectangle 105">
              <a:extLst>
                <a:ext uri="{FF2B5EF4-FFF2-40B4-BE49-F238E27FC236}">
                  <a16:creationId xmlns:a16="http://schemas.microsoft.com/office/drawing/2014/main" id="{C8B938AC-A7F5-488A-9B9B-AA30F931E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6" name="Rectangle 106">
              <a:extLst>
                <a:ext uri="{FF2B5EF4-FFF2-40B4-BE49-F238E27FC236}">
                  <a16:creationId xmlns:a16="http://schemas.microsoft.com/office/drawing/2014/main" id="{DE51091B-46D9-4727-89A2-8D6E24606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7" name="Rectangle 107">
              <a:extLst>
                <a:ext uri="{FF2B5EF4-FFF2-40B4-BE49-F238E27FC236}">
                  <a16:creationId xmlns:a16="http://schemas.microsoft.com/office/drawing/2014/main" id="{803B7FB8-710E-42CD-AFAC-0BCEFDAD0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8" name="Rectangle 108">
              <a:extLst>
                <a:ext uri="{FF2B5EF4-FFF2-40B4-BE49-F238E27FC236}">
                  <a16:creationId xmlns:a16="http://schemas.microsoft.com/office/drawing/2014/main" id="{153CE097-CF08-4FC9-8618-CFC358AF5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9" name="Rectangle 109">
              <a:extLst>
                <a:ext uri="{FF2B5EF4-FFF2-40B4-BE49-F238E27FC236}">
                  <a16:creationId xmlns:a16="http://schemas.microsoft.com/office/drawing/2014/main" id="{9D38AC77-28CB-455F-81D8-E0BA0CAE7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0" name="Rectangle 110">
              <a:extLst>
                <a:ext uri="{FF2B5EF4-FFF2-40B4-BE49-F238E27FC236}">
                  <a16:creationId xmlns:a16="http://schemas.microsoft.com/office/drawing/2014/main" id="{512CA1DC-1AAF-4272-A9CB-ACB2F1F5E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1" name="Oval 111">
              <a:extLst>
                <a:ext uri="{FF2B5EF4-FFF2-40B4-BE49-F238E27FC236}">
                  <a16:creationId xmlns:a16="http://schemas.microsoft.com/office/drawing/2014/main" id="{3DEF48C6-EF04-4B12-83D1-66AC07F2F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2" name="Freeform 112">
              <a:extLst>
                <a:ext uri="{FF2B5EF4-FFF2-40B4-BE49-F238E27FC236}">
                  <a16:creationId xmlns:a16="http://schemas.microsoft.com/office/drawing/2014/main" id="{DE7E2310-1B15-4238-9D5D-CBD5948592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3" name="Freeform 113">
              <a:extLst>
                <a:ext uri="{FF2B5EF4-FFF2-40B4-BE49-F238E27FC236}">
                  <a16:creationId xmlns:a16="http://schemas.microsoft.com/office/drawing/2014/main" id="{47E276C9-11D0-46FD-A600-7622D7686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208327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1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6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"/>
                            </p:stCondLst>
                            <p:childTnLst>
                              <p:par>
                                <p:cTn id="6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2" grpId="0"/>
      <p:bldP spid="8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o 14"/>
          <p:cNvGrpSpPr/>
          <p:nvPr/>
        </p:nvGrpSpPr>
        <p:grpSpPr>
          <a:xfrm>
            <a:off x="582377" y="45715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11207077" y="538266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58" name="CaixaDeTexto 57"/>
          <p:cNvSpPr txBox="1"/>
          <p:nvPr/>
        </p:nvSpPr>
        <p:spPr>
          <a:xfrm>
            <a:off x="568799" y="1672348"/>
            <a:ext cx="308266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abrir ou melhorar empresas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9703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5" name="Tabela 64"/>
          <p:cNvGraphicFramePr>
            <a:graphicFrameLocks noGrp="1"/>
          </p:cNvGraphicFramePr>
          <p:nvPr>
            <p:extLst/>
          </p:nvPr>
        </p:nvGraphicFramePr>
        <p:xfrm>
          <a:off x="3800212" y="802657"/>
          <a:ext cx="2183211" cy="21184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1832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sabem/ não lembram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6" name="Tabela 65"/>
          <p:cNvGraphicFramePr>
            <a:graphicFrameLocks noGrp="1"/>
          </p:cNvGraphicFramePr>
          <p:nvPr>
            <p:extLst/>
          </p:nvPr>
        </p:nvGraphicFramePr>
        <p:xfrm>
          <a:off x="6014422" y="504970"/>
          <a:ext cx="4089855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7" name="CaixaDeTexto 66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68" name="Tabela 67"/>
          <p:cNvGraphicFramePr>
            <a:graphicFrameLocks noGrp="1"/>
          </p:cNvGraphicFramePr>
          <p:nvPr>
            <p:extLst/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9" name="Tabela 68"/>
          <p:cNvGraphicFramePr>
            <a:graphicFrameLocks noGrp="1"/>
          </p:cNvGraphicFramePr>
          <p:nvPr>
            <p:extLst/>
          </p:nvPr>
        </p:nvGraphicFramePr>
        <p:xfrm>
          <a:off x="6035539" y="3309388"/>
          <a:ext cx="5932048" cy="25103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6674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0" name="Tabela 69"/>
          <p:cNvGraphicFramePr>
            <a:graphicFrameLocks noGrp="1"/>
          </p:cNvGraphicFramePr>
          <p:nvPr>
            <p:extLst/>
          </p:nvPr>
        </p:nvGraphicFramePr>
        <p:xfrm>
          <a:off x="3745909" y="3820415"/>
          <a:ext cx="2237513" cy="19666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375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sabem/ não lembram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1" name="CaixaDeTexto 70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2" name="Tabela 71"/>
          <p:cNvGraphicFramePr>
            <a:graphicFrameLocks noGrp="1"/>
          </p:cNvGraphicFramePr>
          <p:nvPr>
            <p:extLst/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5" name="CaixaDeTexto 7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abrir ou melhorar empresas?</a:t>
            </a:r>
          </a:p>
        </p:txBody>
      </p:sp>
      <p:grpSp>
        <p:nvGrpSpPr>
          <p:cNvPr id="7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" name="CaixaDeTexto 72">
            <a:extLst>
              <a:ext uri="{FF2B5EF4-FFF2-40B4-BE49-F238E27FC236}">
                <a16:creationId xmlns:a16="http://schemas.microsoft.com/office/drawing/2014/main" id="{D63B7C19-050A-4FAF-823E-C6644303DF9D}"/>
              </a:ext>
            </a:extLst>
          </p:cNvPr>
          <p:cNvSpPr txBox="1"/>
          <p:nvPr/>
        </p:nvSpPr>
        <p:spPr>
          <a:xfrm>
            <a:off x="1377332" y="319829"/>
            <a:ext cx="34105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74" name="Agrupar 73">
            <a:extLst>
              <a:ext uri="{FF2B5EF4-FFF2-40B4-BE49-F238E27FC236}">
                <a16:creationId xmlns:a16="http://schemas.microsoft.com/office/drawing/2014/main" id="{844B27A5-8415-4A1F-BFCB-AAA753F0BDD4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80" name="Retângulo: Cantos Arredondados 79">
              <a:extLst>
                <a:ext uri="{FF2B5EF4-FFF2-40B4-BE49-F238E27FC236}">
                  <a16:creationId xmlns:a16="http://schemas.microsoft.com/office/drawing/2014/main" id="{D643DD59-8A49-4A4C-8C8D-F2ED67233BDE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81" name="Group 26">
              <a:extLst>
                <a:ext uri="{FF2B5EF4-FFF2-40B4-BE49-F238E27FC236}">
                  <a16:creationId xmlns:a16="http://schemas.microsoft.com/office/drawing/2014/main" id="{9CAA5D85-4B90-4942-9BD0-C86D5911C3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82" name="Freeform 27">
                <a:extLst>
                  <a:ext uri="{FF2B5EF4-FFF2-40B4-BE49-F238E27FC236}">
                    <a16:creationId xmlns:a16="http://schemas.microsoft.com/office/drawing/2014/main" id="{7E4E9087-516D-4EAA-B5C3-76F40A4682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3" name="Oval 28">
                <a:extLst>
                  <a:ext uri="{FF2B5EF4-FFF2-40B4-BE49-F238E27FC236}">
                    <a16:creationId xmlns:a16="http://schemas.microsoft.com/office/drawing/2014/main" id="{CF480459-C089-4DA8-96B3-C07259E7B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4" name="Oval 29">
                <a:extLst>
                  <a:ext uri="{FF2B5EF4-FFF2-40B4-BE49-F238E27FC236}">
                    <a16:creationId xmlns:a16="http://schemas.microsoft.com/office/drawing/2014/main" id="{8B0B120C-9922-4FF1-A99C-A7916C0CB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5" name="Oval 30">
                <a:extLst>
                  <a:ext uri="{FF2B5EF4-FFF2-40B4-BE49-F238E27FC236}">
                    <a16:creationId xmlns:a16="http://schemas.microsoft.com/office/drawing/2014/main" id="{62B5737F-3F23-4D5C-A7AA-58F1C1C0E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6" name="Oval 31">
                <a:extLst>
                  <a:ext uri="{FF2B5EF4-FFF2-40B4-BE49-F238E27FC236}">
                    <a16:creationId xmlns:a16="http://schemas.microsoft.com/office/drawing/2014/main" id="{61BE1080-02FA-4C5A-B640-7A92469F4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7" name="Oval 32">
                <a:extLst>
                  <a:ext uri="{FF2B5EF4-FFF2-40B4-BE49-F238E27FC236}">
                    <a16:creationId xmlns:a16="http://schemas.microsoft.com/office/drawing/2014/main" id="{B85AB0B1-7BCC-40D7-A15A-3D01402D4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8" name="Oval 33">
                <a:extLst>
                  <a:ext uri="{FF2B5EF4-FFF2-40B4-BE49-F238E27FC236}">
                    <a16:creationId xmlns:a16="http://schemas.microsoft.com/office/drawing/2014/main" id="{08847E6F-A27B-46E3-8EC6-D7D4A2101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pSp>
        <p:nvGrpSpPr>
          <p:cNvPr id="89" name="+ informações">
            <a:extLst>
              <a:ext uri="{FF2B5EF4-FFF2-40B4-BE49-F238E27FC236}">
                <a16:creationId xmlns:a16="http://schemas.microsoft.com/office/drawing/2014/main" id="{336FF75F-328F-4B62-BEC1-BC72EDF1C00A}"/>
              </a:ext>
            </a:extLst>
          </p:cNvPr>
          <p:cNvGrpSpPr/>
          <p:nvPr/>
        </p:nvGrpSpPr>
        <p:grpSpPr>
          <a:xfrm>
            <a:off x="2060848" y="5889418"/>
            <a:ext cx="1402473" cy="346250"/>
            <a:chOff x="7300120" y="5125288"/>
            <a:chExt cx="1748287" cy="431624"/>
          </a:xfrm>
        </p:grpSpPr>
        <p:sp>
          <p:nvSpPr>
            <p:cNvPr id="90" name="Forma livre 67">
              <a:extLst>
                <a:ext uri="{FF2B5EF4-FFF2-40B4-BE49-F238E27FC236}">
                  <a16:creationId xmlns:a16="http://schemas.microsoft.com/office/drawing/2014/main" id="{1D631899-F022-43B2-A393-7138D4C3AA19}"/>
                </a:ext>
              </a:extLst>
            </p:cNvPr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91" name="CaixaDeTexto 5">
              <a:extLst>
                <a:ext uri="{FF2B5EF4-FFF2-40B4-BE49-F238E27FC236}">
                  <a16:creationId xmlns:a16="http://schemas.microsoft.com/office/drawing/2014/main" id="{80E24D21-E317-4FBD-BB34-D1706365D5A5}"/>
                </a:ext>
              </a:extLst>
            </p:cNvPr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92" name="Group 4">
              <a:extLst>
                <a:ext uri="{FF2B5EF4-FFF2-40B4-BE49-F238E27FC236}">
                  <a16:creationId xmlns:a16="http://schemas.microsoft.com/office/drawing/2014/main" id="{862A84EB-81AF-4398-AF07-ECE72A0256A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93" name="Freeform 5">
                <a:extLst>
                  <a:ext uri="{FF2B5EF4-FFF2-40B4-BE49-F238E27FC236}">
                    <a16:creationId xmlns:a16="http://schemas.microsoft.com/office/drawing/2014/main" id="{993FFA03-2FD1-4BFB-BBD1-D1A704D53F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94" name="Freeform 6">
                <a:extLst>
                  <a:ext uri="{FF2B5EF4-FFF2-40B4-BE49-F238E27FC236}">
                    <a16:creationId xmlns:a16="http://schemas.microsoft.com/office/drawing/2014/main" id="{29E3F005-2007-4C73-9A0E-C683216DB9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95" name="Freeform 7">
                <a:extLst>
                  <a:ext uri="{FF2B5EF4-FFF2-40B4-BE49-F238E27FC236}">
                    <a16:creationId xmlns:a16="http://schemas.microsoft.com/office/drawing/2014/main" id="{E1B3EAEE-B876-4FDD-A3A9-4A5D339412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96" name="Freeform 8">
                <a:extLst>
                  <a:ext uri="{FF2B5EF4-FFF2-40B4-BE49-F238E27FC236}">
                    <a16:creationId xmlns:a16="http://schemas.microsoft.com/office/drawing/2014/main" id="{1B34BA3B-CFF4-4648-AAF4-9FDF61EBE3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97" name="Freeform 9">
                <a:extLst>
                  <a:ext uri="{FF2B5EF4-FFF2-40B4-BE49-F238E27FC236}">
                    <a16:creationId xmlns:a16="http://schemas.microsoft.com/office/drawing/2014/main" id="{2A607074-8844-4D77-833D-F5B287C3FE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8566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</p:childTnLst>
        </p:cTn>
      </p:par>
    </p:tnLst>
    <p:bldLst>
      <p:bldP spid="63" grpId="0"/>
      <p:bldP spid="67" grpId="0"/>
      <p:bldP spid="67" grpId="1"/>
      <p:bldP spid="71" grpId="0"/>
      <p:bldP spid="71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o 14"/>
          <p:cNvGrpSpPr/>
          <p:nvPr/>
        </p:nvGrpSpPr>
        <p:grpSpPr>
          <a:xfrm>
            <a:off x="582377" y="45715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8" name="CaixaDeTexto 57"/>
          <p:cNvSpPr txBox="1"/>
          <p:nvPr/>
        </p:nvSpPr>
        <p:spPr>
          <a:xfrm>
            <a:off x="717551" y="1756881"/>
            <a:ext cx="307390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abrir ou melhorar empresas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9703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75" name="CaixaDeTexto 7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pequenas empresas?</a:t>
            </a:r>
          </a:p>
        </p:txBody>
      </p:sp>
      <p:grpSp>
        <p:nvGrpSpPr>
          <p:cNvPr id="7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05" name="CaixaDeTexto 104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06" name="CaixaDeTexto 105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08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10" name="Group 4"/>
          <p:cNvGrpSpPr>
            <a:grpSpLocks noChangeAspect="1"/>
          </p:cNvGrpSpPr>
          <p:nvPr/>
        </p:nvGrpSpPr>
        <p:grpSpPr bwMode="auto">
          <a:xfrm rot="10800000">
            <a:off x="5007198" y="4188999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111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95" name="CaixaDeTexto 94">
            <a:extLst>
              <a:ext uri="{FF2B5EF4-FFF2-40B4-BE49-F238E27FC236}">
                <a16:creationId xmlns:a16="http://schemas.microsoft.com/office/drawing/2014/main" id="{ADC24F20-1057-47F5-9641-39351EEFE4BC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96" name="Agrupar 95">
            <a:extLst>
              <a:ext uri="{FF2B5EF4-FFF2-40B4-BE49-F238E27FC236}">
                <a16:creationId xmlns:a16="http://schemas.microsoft.com/office/drawing/2014/main" id="{CE17FCA0-E1FB-4D86-A6D5-8403D12B6120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97" name="Retângulo: Cantos Arredondados 96">
              <a:extLst>
                <a:ext uri="{FF2B5EF4-FFF2-40B4-BE49-F238E27FC236}">
                  <a16:creationId xmlns:a16="http://schemas.microsoft.com/office/drawing/2014/main" id="{32F112A2-2777-4EB1-B3F4-3009A712A992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98" name="Group 26">
              <a:extLst>
                <a:ext uri="{FF2B5EF4-FFF2-40B4-BE49-F238E27FC236}">
                  <a16:creationId xmlns:a16="http://schemas.microsoft.com/office/drawing/2014/main" id="{A4012052-AA3B-443D-B88E-580984B4C4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99" name="Freeform 27">
                <a:extLst>
                  <a:ext uri="{FF2B5EF4-FFF2-40B4-BE49-F238E27FC236}">
                    <a16:creationId xmlns:a16="http://schemas.microsoft.com/office/drawing/2014/main" id="{04C3A006-0954-4980-9E64-2A6B7C651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0" name="Oval 28">
                <a:extLst>
                  <a:ext uri="{FF2B5EF4-FFF2-40B4-BE49-F238E27FC236}">
                    <a16:creationId xmlns:a16="http://schemas.microsoft.com/office/drawing/2014/main" id="{617DEEE1-CE54-4F40-AAEF-914F80B1A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1" name="Oval 29">
                <a:extLst>
                  <a:ext uri="{FF2B5EF4-FFF2-40B4-BE49-F238E27FC236}">
                    <a16:creationId xmlns:a16="http://schemas.microsoft.com/office/drawing/2014/main" id="{E36378BA-A98D-4355-869D-55248BE56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2" name="Oval 30">
                <a:extLst>
                  <a:ext uri="{FF2B5EF4-FFF2-40B4-BE49-F238E27FC236}">
                    <a16:creationId xmlns:a16="http://schemas.microsoft.com/office/drawing/2014/main" id="{99AE4DD5-C09F-4307-A8A5-7A54109E0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27DA223C-D6A8-4AC5-9E7A-65E4FED0A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0" name="Oval 32">
                <a:extLst>
                  <a:ext uri="{FF2B5EF4-FFF2-40B4-BE49-F238E27FC236}">
                    <a16:creationId xmlns:a16="http://schemas.microsoft.com/office/drawing/2014/main" id="{77AE940E-CABE-4D50-A199-96C56437E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1" name="Oval 33">
                <a:extLst>
                  <a:ext uri="{FF2B5EF4-FFF2-40B4-BE49-F238E27FC236}">
                    <a16:creationId xmlns:a16="http://schemas.microsoft.com/office/drawing/2014/main" id="{33687635-A1EC-4497-A20B-36C230B17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34" name="Tabela 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8629375"/>
              </p:ext>
            </p:extLst>
          </p:nvPr>
        </p:nvGraphicFramePr>
        <p:xfrm>
          <a:off x="6755847" y="1120794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AP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74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5" name="Tabela 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2780449"/>
              </p:ext>
            </p:extLst>
          </p:nvPr>
        </p:nvGraphicFramePr>
        <p:xfrm>
          <a:off x="9532630" y="1107528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67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6" name="Tabela 1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778712"/>
              </p:ext>
            </p:extLst>
          </p:nvPr>
        </p:nvGraphicFramePr>
        <p:xfrm>
          <a:off x="8154149" y="1120307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AC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72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7" name="Tabela 1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0745007"/>
              </p:ext>
            </p:extLst>
          </p:nvPr>
        </p:nvGraphicFramePr>
        <p:xfrm>
          <a:off x="6760143" y="4095402"/>
          <a:ext cx="1136060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6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SC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41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8" name="Tabela 1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9032740"/>
              </p:ext>
            </p:extLst>
          </p:nvPr>
        </p:nvGraphicFramePr>
        <p:xfrm>
          <a:off x="8149895" y="4109391"/>
          <a:ext cx="1136060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6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MT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43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9" name="Tabela 1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5308544"/>
              </p:ext>
            </p:extLst>
          </p:nvPr>
        </p:nvGraphicFramePr>
        <p:xfrm>
          <a:off x="9527204" y="4106603"/>
          <a:ext cx="1127657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76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PE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46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2" name="Tabela 91">
            <a:extLst>
              <a:ext uri="{FF2B5EF4-FFF2-40B4-BE49-F238E27FC236}">
                <a16:creationId xmlns:a16="http://schemas.microsoft.com/office/drawing/2014/main" id="{AB98F4F5-25A2-4975-9534-9E2C2664CC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7207677"/>
              </p:ext>
            </p:extLst>
          </p:nvPr>
        </p:nvGraphicFramePr>
        <p:xfrm>
          <a:off x="10876785" y="1107528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SE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67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3" name="Tabela 92">
            <a:extLst>
              <a:ext uri="{FF2B5EF4-FFF2-40B4-BE49-F238E27FC236}">
                <a16:creationId xmlns:a16="http://schemas.microsoft.com/office/drawing/2014/main" id="{EBEC6DB7-23A4-424B-8FC1-94F0AAA936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8642306"/>
              </p:ext>
            </p:extLst>
          </p:nvPr>
        </p:nvGraphicFramePr>
        <p:xfrm>
          <a:off x="10842340" y="4122818"/>
          <a:ext cx="1122232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46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07603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10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tângulo 20">
            <a:extLst>
              <a:ext uri="{FF2B5EF4-FFF2-40B4-BE49-F238E27FC236}">
                <a16:creationId xmlns:a16="http://schemas.microsoft.com/office/drawing/2014/main" id="{B1F94F98-75B9-46A8-8824-284153DBB920}"/>
              </a:ext>
            </a:extLst>
          </p:cNvPr>
          <p:cNvSpPr/>
          <p:nvPr/>
        </p:nvSpPr>
        <p:spPr>
          <a:xfrm>
            <a:off x="2164080" y="-1586"/>
            <a:ext cx="10073640" cy="6859586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2" name="Retângulo 21">
            <a:extLst>
              <a:ext uri="{FF2B5EF4-FFF2-40B4-BE49-F238E27FC236}">
                <a16:creationId xmlns:a16="http://schemas.microsoft.com/office/drawing/2014/main" id="{CFCC1E74-10C1-44C7-9011-6F813B8CED21}"/>
              </a:ext>
            </a:extLst>
          </p:cNvPr>
          <p:cNvSpPr/>
          <p:nvPr/>
        </p:nvSpPr>
        <p:spPr>
          <a:xfrm>
            <a:off x="2356934" y="-1586"/>
            <a:ext cx="9767767" cy="764314"/>
          </a:xfrm>
          <a:prstGeom prst="rect">
            <a:avLst/>
          </a:prstGeom>
          <a:solidFill>
            <a:srgbClr val="333F50"/>
          </a:solidFill>
          <a:ln>
            <a:noFill/>
          </a:ln>
          <a:effectLst>
            <a:outerShdw blurRad="63500" sx="63000" sy="63000" algn="ctr" rotWithShape="0">
              <a:prstClr val="black">
                <a:alpha val="5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3" name="Retângulo 22">
            <a:extLst>
              <a:ext uri="{FF2B5EF4-FFF2-40B4-BE49-F238E27FC236}">
                <a16:creationId xmlns:a16="http://schemas.microsoft.com/office/drawing/2014/main" id="{B78E7CDA-B810-4DFF-9504-4E87635047FE}"/>
              </a:ext>
            </a:extLst>
          </p:cNvPr>
          <p:cNvSpPr/>
          <p:nvPr/>
        </p:nvSpPr>
        <p:spPr>
          <a:xfrm>
            <a:off x="-11762" y="0"/>
            <a:ext cx="12249482" cy="6858000"/>
          </a:xfrm>
          <a:prstGeom prst="rect">
            <a:avLst/>
          </a:prstGeom>
          <a:solidFill>
            <a:srgbClr val="333F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4" name="Retângulo 23">
            <a:extLst>
              <a:ext uri="{FF2B5EF4-FFF2-40B4-BE49-F238E27FC236}">
                <a16:creationId xmlns:a16="http://schemas.microsoft.com/office/drawing/2014/main" id="{372D7F91-326A-411A-AAFC-F961AD84DB49}"/>
              </a:ext>
            </a:extLst>
          </p:cNvPr>
          <p:cNvSpPr/>
          <p:nvPr/>
        </p:nvSpPr>
        <p:spPr>
          <a:xfrm>
            <a:off x="145143" y="6453000"/>
            <a:ext cx="11259130" cy="3717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t-BR" sz="1200" dirty="0"/>
          </a:p>
        </p:txBody>
      </p:sp>
      <p:sp>
        <p:nvSpPr>
          <p:cNvPr id="25" name="Retângulo 24">
            <a:extLst>
              <a:ext uri="{FF2B5EF4-FFF2-40B4-BE49-F238E27FC236}">
                <a16:creationId xmlns:a16="http://schemas.microsoft.com/office/drawing/2014/main" id="{9C82F202-EE82-439D-BC3C-A30ABAF8E77B}"/>
              </a:ext>
            </a:extLst>
          </p:cNvPr>
          <p:cNvSpPr/>
          <p:nvPr/>
        </p:nvSpPr>
        <p:spPr>
          <a:xfrm>
            <a:off x="0" y="-1586"/>
            <a:ext cx="2018936" cy="6858000"/>
          </a:xfrm>
          <a:prstGeom prst="rect">
            <a:avLst/>
          </a:prstGeom>
          <a:solidFill>
            <a:srgbClr val="4E60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27" name="Agrupar 26">
            <a:extLst>
              <a:ext uri="{FF2B5EF4-FFF2-40B4-BE49-F238E27FC236}">
                <a16:creationId xmlns:a16="http://schemas.microsoft.com/office/drawing/2014/main" id="{86923DAA-C1BA-4BC8-86F3-5E4F2AB3C886}"/>
              </a:ext>
            </a:extLst>
          </p:cNvPr>
          <p:cNvGrpSpPr/>
          <p:nvPr/>
        </p:nvGrpSpPr>
        <p:grpSpPr>
          <a:xfrm>
            <a:off x="234201" y="5859172"/>
            <a:ext cx="1473494" cy="307777"/>
            <a:chOff x="10236596" y="10005077"/>
            <a:chExt cx="1027113" cy="196408"/>
          </a:xfrm>
          <a:solidFill>
            <a:srgbClr val="FFC000"/>
          </a:solidFill>
        </p:grpSpPr>
        <p:sp>
          <p:nvSpPr>
            <p:cNvPr id="29" name="CaixaDeTexto 28">
              <a:extLst>
                <a:ext uri="{FF2B5EF4-FFF2-40B4-BE49-F238E27FC236}">
                  <a16:creationId xmlns:a16="http://schemas.microsoft.com/office/drawing/2014/main" id="{99559C92-B803-4689-82DF-54B413F4913C}"/>
                </a:ext>
              </a:extLst>
            </p:cNvPr>
            <p:cNvSpPr txBox="1"/>
            <p:nvPr/>
          </p:nvSpPr>
          <p:spPr>
            <a:xfrm>
              <a:off x="10236596" y="10005077"/>
              <a:ext cx="1027113" cy="196408"/>
            </a:xfrm>
            <a:prstGeom prst="rect">
              <a:avLst/>
            </a:prstGeom>
            <a:solidFill>
              <a:srgbClr val="4E607A"/>
            </a:solidFill>
          </p:spPr>
          <p:txBody>
            <a:bodyPr wrap="square" rtlCol="0">
              <a:spAutoFit/>
            </a:bodyPr>
            <a:lstStyle/>
            <a:p>
              <a:r>
                <a:rPr lang="pt-BR" sz="1100" dirty="0">
                  <a:solidFill>
                    <a:schemeClr val="bg1"/>
                  </a:solidFill>
                </a:rPr>
                <a:t>            </a:t>
              </a:r>
              <a:r>
                <a:rPr lang="pt-BR" sz="1400" dirty="0">
                  <a:solidFill>
                    <a:schemeClr val="bg1"/>
                  </a:solidFill>
                </a:rPr>
                <a:t>base</a:t>
              </a:r>
              <a:endParaRPr lang="pt-BR" sz="1100" dirty="0">
                <a:solidFill>
                  <a:schemeClr val="bg1"/>
                </a:solidFill>
              </a:endParaRPr>
            </a:p>
          </p:txBody>
        </p:sp>
        <p:sp>
          <p:nvSpPr>
            <p:cNvPr id="30" name="Shape 3690">
              <a:extLst>
                <a:ext uri="{FF2B5EF4-FFF2-40B4-BE49-F238E27FC236}">
                  <a16:creationId xmlns:a16="http://schemas.microsoft.com/office/drawing/2014/main" id="{E1E8FE50-B4A5-4925-878B-7CADCC35E491}"/>
                </a:ext>
              </a:extLst>
            </p:cNvPr>
            <p:cNvSpPr/>
            <p:nvPr/>
          </p:nvSpPr>
          <p:spPr>
            <a:xfrm>
              <a:off x="10269579" y="10013635"/>
              <a:ext cx="215262" cy="176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457" y="20400"/>
                  </a:moveTo>
                  <a:cubicBezTo>
                    <a:pt x="4686" y="18710"/>
                    <a:pt x="5897" y="18036"/>
                    <a:pt x="7134" y="17493"/>
                  </a:cubicBezTo>
                  <a:lnTo>
                    <a:pt x="7173" y="17477"/>
                  </a:lnTo>
                  <a:cubicBezTo>
                    <a:pt x="8055" y="17190"/>
                    <a:pt x="9626" y="16039"/>
                    <a:pt x="9626" y="13569"/>
                  </a:cubicBezTo>
                  <a:cubicBezTo>
                    <a:pt x="9626" y="11474"/>
                    <a:pt x="8932" y="10452"/>
                    <a:pt x="8558" y="9902"/>
                  </a:cubicBezTo>
                  <a:cubicBezTo>
                    <a:pt x="8484" y="9791"/>
                    <a:pt x="8394" y="9649"/>
                    <a:pt x="8414" y="9680"/>
                  </a:cubicBezTo>
                  <a:cubicBezTo>
                    <a:pt x="8384" y="9599"/>
                    <a:pt x="8237" y="9129"/>
                    <a:pt x="8449" y="8035"/>
                  </a:cubicBezTo>
                  <a:cubicBezTo>
                    <a:pt x="8549" y="7523"/>
                    <a:pt x="8380" y="7241"/>
                    <a:pt x="8380" y="7241"/>
                  </a:cubicBezTo>
                  <a:cubicBezTo>
                    <a:pt x="8112" y="6504"/>
                    <a:pt x="7614" y="5133"/>
                    <a:pt x="7988" y="4025"/>
                  </a:cubicBezTo>
                  <a:cubicBezTo>
                    <a:pt x="8490" y="2492"/>
                    <a:pt x="8935" y="2190"/>
                    <a:pt x="9741" y="1747"/>
                  </a:cubicBezTo>
                  <a:cubicBezTo>
                    <a:pt x="9788" y="1721"/>
                    <a:pt x="9834" y="1692"/>
                    <a:pt x="9877" y="1657"/>
                  </a:cubicBezTo>
                  <a:cubicBezTo>
                    <a:pt x="10029" y="1535"/>
                    <a:pt x="10674" y="1200"/>
                    <a:pt x="11403" y="1200"/>
                  </a:cubicBezTo>
                  <a:cubicBezTo>
                    <a:pt x="11768" y="1200"/>
                    <a:pt x="12075" y="1285"/>
                    <a:pt x="12318" y="1454"/>
                  </a:cubicBezTo>
                  <a:cubicBezTo>
                    <a:pt x="12610" y="1656"/>
                    <a:pt x="12890" y="2039"/>
                    <a:pt x="13313" y="3272"/>
                  </a:cubicBezTo>
                  <a:cubicBezTo>
                    <a:pt x="14101" y="5469"/>
                    <a:pt x="13602" y="6698"/>
                    <a:pt x="13350" y="7124"/>
                  </a:cubicBezTo>
                  <a:cubicBezTo>
                    <a:pt x="13183" y="7407"/>
                    <a:pt x="13126" y="7764"/>
                    <a:pt x="13191" y="8103"/>
                  </a:cubicBezTo>
                  <a:cubicBezTo>
                    <a:pt x="13386" y="9109"/>
                    <a:pt x="13260" y="9535"/>
                    <a:pt x="13227" y="9619"/>
                  </a:cubicBezTo>
                  <a:cubicBezTo>
                    <a:pt x="13219" y="9631"/>
                    <a:pt x="13101" y="9813"/>
                    <a:pt x="13041" y="9902"/>
                  </a:cubicBezTo>
                  <a:cubicBezTo>
                    <a:pt x="12668" y="10452"/>
                    <a:pt x="11973" y="11474"/>
                    <a:pt x="11973" y="13569"/>
                  </a:cubicBezTo>
                  <a:cubicBezTo>
                    <a:pt x="11973" y="16039"/>
                    <a:pt x="13545" y="17190"/>
                    <a:pt x="14427" y="17477"/>
                  </a:cubicBezTo>
                  <a:lnTo>
                    <a:pt x="14466" y="17493"/>
                  </a:lnTo>
                  <a:cubicBezTo>
                    <a:pt x="15703" y="18036"/>
                    <a:pt x="16914" y="18710"/>
                    <a:pt x="17143" y="20400"/>
                  </a:cubicBezTo>
                  <a:cubicBezTo>
                    <a:pt x="17143" y="20400"/>
                    <a:pt x="4457" y="20400"/>
                    <a:pt x="4457" y="20400"/>
                  </a:cubicBezTo>
                  <a:close/>
                  <a:moveTo>
                    <a:pt x="14715" y="16328"/>
                  </a:moveTo>
                  <a:cubicBezTo>
                    <a:pt x="14715" y="16328"/>
                    <a:pt x="12955" y="15815"/>
                    <a:pt x="12955" y="13569"/>
                  </a:cubicBezTo>
                  <a:cubicBezTo>
                    <a:pt x="12955" y="11596"/>
                    <a:pt x="13678" y="10901"/>
                    <a:pt x="13957" y="10422"/>
                  </a:cubicBezTo>
                  <a:cubicBezTo>
                    <a:pt x="13957" y="10422"/>
                    <a:pt x="14531" y="9808"/>
                    <a:pt x="14146" y="7826"/>
                  </a:cubicBezTo>
                  <a:cubicBezTo>
                    <a:pt x="14787" y="6740"/>
                    <a:pt x="14995" y="4972"/>
                    <a:pt x="14211" y="2789"/>
                  </a:cubicBezTo>
                  <a:cubicBezTo>
                    <a:pt x="13774" y="1514"/>
                    <a:pt x="13389" y="814"/>
                    <a:pt x="12801" y="409"/>
                  </a:cubicBezTo>
                  <a:cubicBezTo>
                    <a:pt x="12370" y="110"/>
                    <a:pt x="11880" y="0"/>
                    <a:pt x="11403" y="0"/>
                  </a:cubicBezTo>
                  <a:cubicBezTo>
                    <a:pt x="10516" y="0"/>
                    <a:pt x="9675" y="384"/>
                    <a:pt x="9339" y="653"/>
                  </a:cubicBezTo>
                  <a:cubicBezTo>
                    <a:pt x="8357" y="1192"/>
                    <a:pt x="7697" y="1688"/>
                    <a:pt x="7077" y="3580"/>
                  </a:cubicBezTo>
                  <a:cubicBezTo>
                    <a:pt x="6540" y="5169"/>
                    <a:pt x="7179" y="6892"/>
                    <a:pt x="7494" y="7758"/>
                  </a:cubicBezTo>
                  <a:cubicBezTo>
                    <a:pt x="7110" y="9740"/>
                    <a:pt x="7642" y="10422"/>
                    <a:pt x="7642" y="10422"/>
                  </a:cubicBezTo>
                  <a:cubicBezTo>
                    <a:pt x="7922" y="10901"/>
                    <a:pt x="8644" y="11596"/>
                    <a:pt x="8644" y="13569"/>
                  </a:cubicBezTo>
                  <a:cubicBezTo>
                    <a:pt x="8644" y="15815"/>
                    <a:pt x="6885" y="16328"/>
                    <a:pt x="6885" y="16328"/>
                  </a:cubicBezTo>
                  <a:cubicBezTo>
                    <a:pt x="5768" y="16819"/>
                    <a:pt x="3436" y="17760"/>
                    <a:pt x="3436" y="21000"/>
                  </a:cubicBezTo>
                  <a:cubicBezTo>
                    <a:pt x="3436" y="21000"/>
                    <a:pt x="3436" y="21600"/>
                    <a:pt x="3927" y="21600"/>
                  </a:cubicBezTo>
                  <a:lnTo>
                    <a:pt x="17673" y="21600"/>
                  </a:lnTo>
                  <a:cubicBezTo>
                    <a:pt x="18164" y="21600"/>
                    <a:pt x="18164" y="21000"/>
                    <a:pt x="18164" y="21000"/>
                  </a:cubicBezTo>
                  <a:cubicBezTo>
                    <a:pt x="18164" y="17760"/>
                    <a:pt x="15832" y="16819"/>
                    <a:pt x="14715" y="16328"/>
                  </a:cubicBezTo>
                  <a:moveTo>
                    <a:pt x="19516" y="15007"/>
                  </a:moveTo>
                  <a:cubicBezTo>
                    <a:pt x="19516" y="15007"/>
                    <a:pt x="18416" y="14701"/>
                    <a:pt x="18416" y="12954"/>
                  </a:cubicBezTo>
                  <a:cubicBezTo>
                    <a:pt x="18416" y="11419"/>
                    <a:pt x="18794" y="10879"/>
                    <a:pt x="19017" y="10506"/>
                  </a:cubicBezTo>
                  <a:cubicBezTo>
                    <a:pt x="19017" y="10506"/>
                    <a:pt x="19443" y="9975"/>
                    <a:pt x="19136" y="8434"/>
                  </a:cubicBezTo>
                  <a:cubicBezTo>
                    <a:pt x="19388" y="7760"/>
                    <a:pt x="19900" y="6420"/>
                    <a:pt x="19470" y="5184"/>
                  </a:cubicBezTo>
                  <a:cubicBezTo>
                    <a:pt x="18974" y="3713"/>
                    <a:pt x="18645" y="3327"/>
                    <a:pt x="17860" y="2908"/>
                  </a:cubicBezTo>
                  <a:cubicBezTo>
                    <a:pt x="17591" y="2699"/>
                    <a:pt x="16918" y="2400"/>
                    <a:pt x="16208" y="2400"/>
                  </a:cubicBezTo>
                  <a:cubicBezTo>
                    <a:pt x="15873" y="2400"/>
                    <a:pt x="15531" y="2474"/>
                    <a:pt x="15218" y="2647"/>
                  </a:cubicBezTo>
                  <a:cubicBezTo>
                    <a:pt x="15343" y="3035"/>
                    <a:pt x="15449" y="3420"/>
                    <a:pt x="15525" y="3799"/>
                  </a:cubicBezTo>
                  <a:cubicBezTo>
                    <a:pt x="15537" y="3791"/>
                    <a:pt x="15550" y="3779"/>
                    <a:pt x="15563" y="3770"/>
                  </a:cubicBezTo>
                  <a:cubicBezTo>
                    <a:pt x="15730" y="3657"/>
                    <a:pt x="15948" y="3600"/>
                    <a:pt x="16208" y="3600"/>
                  </a:cubicBezTo>
                  <a:cubicBezTo>
                    <a:pt x="16716" y="3600"/>
                    <a:pt x="17211" y="3826"/>
                    <a:pt x="17332" y="3919"/>
                  </a:cubicBezTo>
                  <a:cubicBezTo>
                    <a:pt x="17375" y="3953"/>
                    <a:pt x="17421" y="3983"/>
                    <a:pt x="17467" y="4007"/>
                  </a:cubicBezTo>
                  <a:cubicBezTo>
                    <a:pt x="17950" y="4265"/>
                    <a:pt x="18131" y="4361"/>
                    <a:pt x="18562" y="5641"/>
                  </a:cubicBezTo>
                  <a:cubicBezTo>
                    <a:pt x="18822" y="6387"/>
                    <a:pt x="18452" y="7378"/>
                    <a:pt x="18253" y="7910"/>
                  </a:cubicBezTo>
                  <a:cubicBezTo>
                    <a:pt x="18161" y="8155"/>
                    <a:pt x="18130" y="8457"/>
                    <a:pt x="18182" y="8719"/>
                  </a:cubicBezTo>
                  <a:cubicBezTo>
                    <a:pt x="18316" y="9392"/>
                    <a:pt x="18254" y="9707"/>
                    <a:pt x="18232" y="9784"/>
                  </a:cubicBezTo>
                  <a:cubicBezTo>
                    <a:pt x="18230" y="9789"/>
                    <a:pt x="18227" y="9793"/>
                    <a:pt x="18224" y="9798"/>
                  </a:cubicBezTo>
                  <a:lnTo>
                    <a:pt x="18191" y="9853"/>
                  </a:lnTo>
                  <a:cubicBezTo>
                    <a:pt x="17926" y="10290"/>
                    <a:pt x="17434" y="11106"/>
                    <a:pt x="17434" y="12954"/>
                  </a:cubicBezTo>
                  <a:cubicBezTo>
                    <a:pt x="17434" y="15019"/>
                    <a:pt x="18570" y="15932"/>
                    <a:pt x="19229" y="16155"/>
                  </a:cubicBezTo>
                  <a:cubicBezTo>
                    <a:pt x="19856" y="16429"/>
                    <a:pt x="20435" y="16859"/>
                    <a:pt x="20582" y="17999"/>
                  </a:cubicBezTo>
                  <a:lnTo>
                    <a:pt x="18459" y="18000"/>
                  </a:lnTo>
                  <a:cubicBezTo>
                    <a:pt x="18647" y="18353"/>
                    <a:pt x="18802" y="18755"/>
                    <a:pt x="18920" y="19200"/>
                  </a:cubicBezTo>
                  <a:lnTo>
                    <a:pt x="21109" y="19199"/>
                  </a:lnTo>
                  <a:cubicBezTo>
                    <a:pt x="21600" y="19199"/>
                    <a:pt x="21600" y="18599"/>
                    <a:pt x="21600" y="18599"/>
                  </a:cubicBezTo>
                  <a:cubicBezTo>
                    <a:pt x="21600" y="16199"/>
                    <a:pt x="20410" y="15387"/>
                    <a:pt x="19516" y="15007"/>
                  </a:cubicBezTo>
                  <a:moveTo>
                    <a:pt x="2371" y="16155"/>
                  </a:moveTo>
                  <a:cubicBezTo>
                    <a:pt x="3030" y="15932"/>
                    <a:pt x="4166" y="15019"/>
                    <a:pt x="4166" y="12954"/>
                  </a:cubicBezTo>
                  <a:cubicBezTo>
                    <a:pt x="4166" y="11106"/>
                    <a:pt x="3673" y="10290"/>
                    <a:pt x="3409" y="9853"/>
                  </a:cubicBezTo>
                  <a:lnTo>
                    <a:pt x="3376" y="9798"/>
                  </a:lnTo>
                  <a:cubicBezTo>
                    <a:pt x="3373" y="9793"/>
                    <a:pt x="3370" y="9789"/>
                    <a:pt x="3367" y="9784"/>
                  </a:cubicBezTo>
                  <a:cubicBezTo>
                    <a:pt x="3346" y="9707"/>
                    <a:pt x="3283" y="9392"/>
                    <a:pt x="3418" y="8719"/>
                  </a:cubicBezTo>
                  <a:cubicBezTo>
                    <a:pt x="3470" y="8457"/>
                    <a:pt x="3439" y="8155"/>
                    <a:pt x="3347" y="7910"/>
                  </a:cubicBezTo>
                  <a:cubicBezTo>
                    <a:pt x="3148" y="7378"/>
                    <a:pt x="2778" y="6387"/>
                    <a:pt x="3038" y="5641"/>
                  </a:cubicBezTo>
                  <a:cubicBezTo>
                    <a:pt x="3469" y="4361"/>
                    <a:pt x="3649" y="4265"/>
                    <a:pt x="4133" y="4007"/>
                  </a:cubicBezTo>
                  <a:cubicBezTo>
                    <a:pt x="4180" y="3983"/>
                    <a:pt x="4225" y="3953"/>
                    <a:pt x="4268" y="3919"/>
                  </a:cubicBezTo>
                  <a:cubicBezTo>
                    <a:pt x="4389" y="3826"/>
                    <a:pt x="4884" y="3600"/>
                    <a:pt x="5392" y="3600"/>
                  </a:cubicBezTo>
                  <a:cubicBezTo>
                    <a:pt x="5636" y="3600"/>
                    <a:pt x="5839" y="3655"/>
                    <a:pt x="6002" y="3754"/>
                  </a:cubicBezTo>
                  <a:cubicBezTo>
                    <a:pt x="6045" y="3548"/>
                    <a:pt x="6096" y="3341"/>
                    <a:pt x="6165" y="3133"/>
                  </a:cubicBezTo>
                  <a:cubicBezTo>
                    <a:pt x="6225" y="2950"/>
                    <a:pt x="6289" y="2793"/>
                    <a:pt x="6351" y="2631"/>
                  </a:cubicBezTo>
                  <a:cubicBezTo>
                    <a:pt x="6046" y="2469"/>
                    <a:pt x="5716" y="2400"/>
                    <a:pt x="5392" y="2400"/>
                  </a:cubicBezTo>
                  <a:cubicBezTo>
                    <a:pt x="4682" y="2400"/>
                    <a:pt x="4009" y="2699"/>
                    <a:pt x="3740" y="2908"/>
                  </a:cubicBezTo>
                  <a:cubicBezTo>
                    <a:pt x="2955" y="3327"/>
                    <a:pt x="2625" y="3713"/>
                    <a:pt x="2130" y="5184"/>
                  </a:cubicBezTo>
                  <a:cubicBezTo>
                    <a:pt x="1700" y="6420"/>
                    <a:pt x="2212" y="7760"/>
                    <a:pt x="2464" y="8434"/>
                  </a:cubicBezTo>
                  <a:cubicBezTo>
                    <a:pt x="2156" y="9975"/>
                    <a:pt x="2583" y="10506"/>
                    <a:pt x="2583" y="10506"/>
                  </a:cubicBezTo>
                  <a:cubicBezTo>
                    <a:pt x="2806" y="10879"/>
                    <a:pt x="3185" y="11419"/>
                    <a:pt x="3185" y="12954"/>
                  </a:cubicBezTo>
                  <a:cubicBezTo>
                    <a:pt x="3185" y="14701"/>
                    <a:pt x="2084" y="15007"/>
                    <a:pt x="2084" y="15007"/>
                  </a:cubicBezTo>
                  <a:cubicBezTo>
                    <a:pt x="1191" y="15387"/>
                    <a:pt x="0" y="16199"/>
                    <a:pt x="0" y="18599"/>
                  </a:cubicBezTo>
                  <a:cubicBezTo>
                    <a:pt x="0" y="18599"/>
                    <a:pt x="0" y="19199"/>
                    <a:pt x="491" y="19199"/>
                  </a:cubicBezTo>
                  <a:lnTo>
                    <a:pt x="2680" y="19200"/>
                  </a:lnTo>
                  <a:cubicBezTo>
                    <a:pt x="2798" y="18755"/>
                    <a:pt x="2952" y="18353"/>
                    <a:pt x="3141" y="18000"/>
                  </a:cubicBezTo>
                  <a:lnTo>
                    <a:pt x="1018" y="17999"/>
                  </a:lnTo>
                  <a:cubicBezTo>
                    <a:pt x="1165" y="16859"/>
                    <a:pt x="1744" y="16429"/>
                    <a:pt x="2371" y="161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pic>
        <p:nvPicPr>
          <p:cNvPr id="32" name="Gráfico 31" descr="Calculadora">
            <a:extLst>
              <a:ext uri="{FF2B5EF4-FFF2-40B4-BE49-F238E27FC236}">
                <a16:creationId xmlns:a16="http://schemas.microsoft.com/office/drawing/2014/main" id="{D4DFFA0D-E1F2-4669-A94D-D2EC07D53C8E}"/>
              </a:ext>
            </a:extLst>
          </p:cNvPr>
          <p:cNvPicPr>
            <a:picLocks noChangeAspect="1"/>
          </p:cNvPicPr>
          <p:nvPr/>
        </p:nvPicPr>
        <p:blipFill>
          <a:blip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355" y="6310369"/>
            <a:ext cx="218810" cy="218810"/>
          </a:xfrm>
          <a:prstGeom prst="rect">
            <a:avLst/>
          </a:prstGeom>
        </p:spPr>
      </p:pic>
      <p:sp>
        <p:nvSpPr>
          <p:cNvPr id="40" name="Título 1">
            <a:extLst>
              <a:ext uri="{FF2B5EF4-FFF2-40B4-BE49-F238E27FC236}">
                <a16:creationId xmlns:a16="http://schemas.microsoft.com/office/drawing/2014/main" id="{07622ED3-2357-4685-9C70-70DAB0445F23}"/>
              </a:ext>
            </a:extLst>
          </p:cNvPr>
          <p:cNvSpPr txBox="1">
            <a:spLocks/>
          </p:cNvSpPr>
          <p:nvPr/>
        </p:nvSpPr>
        <p:spPr>
          <a:xfrm>
            <a:off x="145143" y="101600"/>
            <a:ext cx="2018936" cy="84574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400" dirty="0" err="1">
                <a:solidFill>
                  <a:schemeClr val="bg1"/>
                </a:solidFill>
              </a:rPr>
              <a:t>pesquisa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quantitativa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endParaRPr lang="pt-BR" sz="1400" dirty="0">
              <a:solidFill>
                <a:schemeClr val="bg1"/>
              </a:solidFill>
            </a:endParaRPr>
          </a:p>
          <a:p>
            <a:r>
              <a:rPr lang="pt-BR" sz="2000" b="1" dirty="0">
                <a:solidFill>
                  <a:schemeClr val="bg1"/>
                </a:solidFill>
                <a:latin typeface="+mn-lt"/>
              </a:rPr>
              <a:t>Imagem do</a:t>
            </a:r>
          </a:p>
          <a:p>
            <a:r>
              <a:rPr lang="pt-BR" sz="2000" b="1" dirty="0">
                <a:solidFill>
                  <a:schemeClr val="bg1"/>
                </a:solidFill>
                <a:latin typeface="+mn-lt"/>
              </a:rPr>
              <a:t>Sebrae</a:t>
            </a:r>
          </a:p>
        </p:txBody>
      </p:sp>
      <p:cxnSp>
        <p:nvCxnSpPr>
          <p:cNvPr id="41" name="Conector reto 40">
            <a:extLst>
              <a:ext uri="{FF2B5EF4-FFF2-40B4-BE49-F238E27FC236}">
                <a16:creationId xmlns:a16="http://schemas.microsoft.com/office/drawing/2014/main" id="{FBF0B19F-A5AF-4ECC-BDF4-AC15901E24FC}"/>
              </a:ext>
            </a:extLst>
          </p:cNvPr>
          <p:cNvCxnSpPr>
            <a:cxnSpLocks/>
          </p:cNvCxnSpPr>
          <p:nvPr/>
        </p:nvCxnSpPr>
        <p:spPr>
          <a:xfrm>
            <a:off x="4646" y="1980207"/>
            <a:ext cx="0" cy="3792558"/>
          </a:xfrm>
          <a:prstGeom prst="line">
            <a:avLst/>
          </a:prstGeom>
          <a:ln>
            <a:solidFill>
              <a:srgbClr val="A163A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9">
            <a:extLst>
              <a:ext uri="{FF2B5EF4-FFF2-40B4-BE49-F238E27FC236}">
                <a16:creationId xmlns:a16="http://schemas.microsoft.com/office/drawing/2014/main" id="{906AA0D9-0EF2-4107-8EA4-6BE5E831FA4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671632" y="6170123"/>
            <a:ext cx="445497" cy="534279"/>
            <a:chOff x="3278" y="1485"/>
            <a:chExt cx="1124" cy="1348"/>
          </a:xfrm>
          <a:solidFill>
            <a:srgbClr val="00589A"/>
          </a:solidFill>
        </p:grpSpPr>
        <p:sp>
          <p:nvSpPr>
            <p:cNvPr id="35" name="Freeform 11">
              <a:extLst>
                <a:ext uri="{FF2B5EF4-FFF2-40B4-BE49-F238E27FC236}">
                  <a16:creationId xmlns:a16="http://schemas.microsoft.com/office/drawing/2014/main" id="{CCE1C9C2-5797-4591-89FA-EBA28529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482"/>
              <a:ext cx="209" cy="311"/>
            </a:xfrm>
            <a:custGeom>
              <a:avLst/>
              <a:gdLst>
                <a:gd name="T0" fmla="*/ 26 w 209"/>
                <a:gd name="T1" fmla="*/ 0 h 311"/>
                <a:gd name="T2" fmla="*/ 178 w 209"/>
                <a:gd name="T3" fmla="*/ 0 h 311"/>
                <a:gd name="T4" fmla="*/ 209 w 209"/>
                <a:gd name="T5" fmla="*/ 123 h 311"/>
                <a:gd name="T6" fmla="*/ 157 w 209"/>
                <a:gd name="T7" fmla="*/ 311 h 311"/>
                <a:gd name="T8" fmla="*/ 50 w 209"/>
                <a:gd name="T9" fmla="*/ 311 h 311"/>
                <a:gd name="T10" fmla="*/ 0 w 209"/>
                <a:gd name="T11" fmla="*/ 130 h 311"/>
                <a:gd name="T12" fmla="*/ 21 w 209"/>
                <a:gd name="T13" fmla="*/ 0 h 311"/>
                <a:gd name="T14" fmla="*/ 26 w 209"/>
                <a:gd name="T15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311">
                  <a:moveTo>
                    <a:pt x="26" y="0"/>
                  </a:moveTo>
                  <a:lnTo>
                    <a:pt x="178" y="0"/>
                  </a:lnTo>
                  <a:lnTo>
                    <a:pt x="209" y="123"/>
                  </a:lnTo>
                  <a:lnTo>
                    <a:pt x="157" y="311"/>
                  </a:lnTo>
                  <a:lnTo>
                    <a:pt x="50" y="311"/>
                  </a:lnTo>
                  <a:lnTo>
                    <a:pt x="0" y="130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12">
              <a:extLst>
                <a:ext uri="{FF2B5EF4-FFF2-40B4-BE49-F238E27FC236}">
                  <a16:creationId xmlns:a16="http://schemas.microsoft.com/office/drawing/2014/main" id="{F685E1AA-1EF1-4E1E-BD77-92B623E3B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482"/>
              <a:ext cx="209" cy="311"/>
            </a:xfrm>
            <a:custGeom>
              <a:avLst/>
              <a:gdLst>
                <a:gd name="T0" fmla="*/ 26 w 209"/>
                <a:gd name="T1" fmla="*/ 0 h 311"/>
                <a:gd name="T2" fmla="*/ 178 w 209"/>
                <a:gd name="T3" fmla="*/ 0 h 311"/>
                <a:gd name="T4" fmla="*/ 209 w 209"/>
                <a:gd name="T5" fmla="*/ 123 h 311"/>
                <a:gd name="T6" fmla="*/ 157 w 209"/>
                <a:gd name="T7" fmla="*/ 311 h 311"/>
                <a:gd name="T8" fmla="*/ 50 w 209"/>
                <a:gd name="T9" fmla="*/ 311 h 311"/>
                <a:gd name="T10" fmla="*/ 0 w 209"/>
                <a:gd name="T11" fmla="*/ 130 h 311"/>
                <a:gd name="T12" fmla="*/ 21 w 209"/>
                <a:gd name="T13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311">
                  <a:moveTo>
                    <a:pt x="26" y="0"/>
                  </a:moveTo>
                  <a:lnTo>
                    <a:pt x="178" y="0"/>
                  </a:lnTo>
                  <a:lnTo>
                    <a:pt x="209" y="123"/>
                  </a:lnTo>
                  <a:lnTo>
                    <a:pt x="157" y="311"/>
                  </a:lnTo>
                  <a:lnTo>
                    <a:pt x="50" y="311"/>
                  </a:lnTo>
                  <a:lnTo>
                    <a:pt x="0" y="130"/>
                  </a:lnTo>
                  <a:lnTo>
                    <a:pt x="21" y="0"/>
                  </a:lnTo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13">
              <a:extLst>
                <a:ext uri="{FF2B5EF4-FFF2-40B4-BE49-F238E27FC236}">
                  <a16:creationId xmlns:a16="http://schemas.microsoft.com/office/drawing/2014/main" id="{A6AC8CBB-F089-4048-A729-7BEA2CD62A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" y="1485"/>
              <a:ext cx="1124" cy="1348"/>
            </a:xfrm>
            <a:custGeom>
              <a:avLst/>
              <a:gdLst>
                <a:gd name="T0" fmla="*/ 308 w 473"/>
                <a:gd name="T1" fmla="*/ 386 h 568"/>
                <a:gd name="T2" fmla="*/ 375 w 473"/>
                <a:gd name="T3" fmla="*/ 260 h 568"/>
                <a:gd name="T4" fmla="*/ 379 w 473"/>
                <a:gd name="T5" fmla="*/ 179 h 568"/>
                <a:gd name="T6" fmla="*/ 336 w 473"/>
                <a:gd name="T7" fmla="*/ 39 h 568"/>
                <a:gd name="T8" fmla="*/ 137 w 473"/>
                <a:gd name="T9" fmla="*/ 39 h 568"/>
                <a:gd name="T10" fmla="*/ 95 w 473"/>
                <a:gd name="T11" fmla="*/ 179 h 568"/>
                <a:gd name="T12" fmla="*/ 98 w 473"/>
                <a:gd name="T13" fmla="*/ 260 h 568"/>
                <a:gd name="T14" fmla="*/ 166 w 473"/>
                <a:gd name="T15" fmla="*/ 386 h 568"/>
                <a:gd name="T16" fmla="*/ 0 w 473"/>
                <a:gd name="T17" fmla="*/ 527 h 568"/>
                <a:gd name="T18" fmla="*/ 0 w 473"/>
                <a:gd name="T19" fmla="*/ 556 h 568"/>
                <a:gd name="T20" fmla="*/ 462 w 473"/>
                <a:gd name="T21" fmla="*/ 568 h 568"/>
                <a:gd name="T22" fmla="*/ 473 w 473"/>
                <a:gd name="T23" fmla="*/ 527 h 568"/>
                <a:gd name="T24" fmla="*/ 379 w 473"/>
                <a:gd name="T25" fmla="*/ 203 h 568"/>
                <a:gd name="T26" fmla="*/ 378 w 473"/>
                <a:gd name="T27" fmla="*/ 233 h 568"/>
                <a:gd name="T28" fmla="*/ 83 w 473"/>
                <a:gd name="T29" fmla="*/ 213 h 568"/>
                <a:gd name="T30" fmla="*/ 95 w 473"/>
                <a:gd name="T31" fmla="*/ 233 h 568"/>
                <a:gd name="T32" fmla="*/ 154 w 473"/>
                <a:gd name="T33" fmla="*/ 55 h 568"/>
                <a:gd name="T34" fmla="*/ 319 w 473"/>
                <a:gd name="T35" fmla="*/ 55 h 568"/>
                <a:gd name="T36" fmla="*/ 238 w 473"/>
                <a:gd name="T37" fmla="*/ 109 h 568"/>
                <a:gd name="T38" fmla="*/ 219 w 473"/>
                <a:gd name="T39" fmla="*/ 119 h 568"/>
                <a:gd name="T40" fmla="*/ 167 w 473"/>
                <a:gd name="T41" fmla="*/ 141 h 568"/>
                <a:gd name="T42" fmla="*/ 154 w 473"/>
                <a:gd name="T43" fmla="*/ 55 h 568"/>
                <a:gd name="T44" fmla="*/ 118 w 473"/>
                <a:gd name="T45" fmla="*/ 225 h 568"/>
                <a:gd name="T46" fmla="*/ 171 w 473"/>
                <a:gd name="T47" fmla="*/ 164 h 568"/>
                <a:gd name="T48" fmla="*/ 355 w 473"/>
                <a:gd name="T49" fmla="*/ 172 h 568"/>
                <a:gd name="T50" fmla="*/ 354 w 473"/>
                <a:gd name="T51" fmla="*/ 247 h 568"/>
                <a:gd name="T52" fmla="*/ 237 w 473"/>
                <a:gd name="T53" fmla="*/ 355 h 568"/>
                <a:gd name="T54" fmla="*/ 120 w 473"/>
                <a:gd name="T55" fmla="*/ 247 h 568"/>
                <a:gd name="T56" fmla="*/ 284 w 473"/>
                <a:gd name="T57" fmla="*/ 386 h 568"/>
                <a:gd name="T58" fmla="*/ 213 w 473"/>
                <a:gd name="T59" fmla="*/ 403 h 568"/>
                <a:gd name="T60" fmla="*/ 189 w 473"/>
                <a:gd name="T61" fmla="*/ 371 h 568"/>
                <a:gd name="T62" fmla="*/ 284 w 473"/>
                <a:gd name="T63" fmla="*/ 371 h 568"/>
                <a:gd name="T64" fmla="*/ 24 w 473"/>
                <a:gd name="T65" fmla="*/ 527 h 568"/>
                <a:gd name="T66" fmla="*/ 128 w 473"/>
                <a:gd name="T67" fmla="*/ 438 h 568"/>
                <a:gd name="T68" fmla="*/ 193 w 473"/>
                <a:gd name="T69" fmla="*/ 419 h 568"/>
                <a:gd name="T70" fmla="*/ 178 w 473"/>
                <a:gd name="T71" fmla="*/ 471 h 568"/>
                <a:gd name="T72" fmla="*/ 24 w 473"/>
                <a:gd name="T73" fmla="*/ 545 h 568"/>
                <a:gd name="T74" fmla="*/ 202 w 473"/>
                <a:gd name="T75" fmla="*/ 468 h 568"/>
                <a:gd name="T76" fmla="*/ 237 w 473"/>
                <a:gd name="T77" fmla="*/ 432 h 568"/>
                <a:gd name="T78" fmla="*/ 272 w 473"/>
                <a:gd name="T79" fmla="*/ 468 h 568"/>
                <a:gd name="T80" fmla="*/ 227 w 473"/>
                <a:gd name="T81" fmla="*/ 545 h 568"/>
                <a:gd name="T82" fmla="*/ 271 w 473"/>
                <a:gd name="T83" fmla="*/ 545 h 568"/>
                <a:gd name="T84" fmla="*/ 295 w 473"/>
                <a:gd name="T85" fmla="*/ 464 h 568"/>
                <a:gd name="T86" fmla="*/ 296 w 473"/>
                <a:gd name="T87" fmla="*/ 407 h 568"/>
                <a:gd name="T88" fmla="*/ 436 w 473"/>
                <a:gd name="T89" fmla="*/ 495 h 568"/>
                <a:gd name="T90" fmla="*/ 450 w 473"/>
                <a:gd name="T91" fmla="*/ 545 h 568"/>
                <a:gd name="T92" fmla="*/ 450 w 473"/>
                <a:gd name="T93" fmla="*/ 545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3" h="568">
                  <a:moveTo>
                    <a:pt x="354" y="415"/>
                  </a:moveTo>
                  <a:cubicBezTo>
                    <a:pt x="343" y="410"/>
                    <a:pt x="319" y="396"/>
                    <a:pt x="308" y="386"/>
                  </a:cubicBezTo>
                  <a:cubicBezTo>
                    <a:pt x="308" y="360"/>
                    <a:pt x="308" y="360"/>
                    <a:pt x="308" y="360"/>
                  </a:cubicBezTo>
                  <a:cubicBezTo>
                    <a:pt x="343" y="339"/>
                    <a:pt x="367" y="304"/>
                    <a:pt x="375" y="260"/>
                  </a:cubicBezTo>
                  <a:cubicBezTo>
                    <a:pt x="398" y="255"/>
                    <a:pt x="414" y="233"/>
                    <a:pt x="414" y="213"/>
                  </a:cubicBezTo>
                  <a:cubicBezTo>
                    <a:pt x="414" y="195"/>
                    <a:pt x="401" y="182"/>
                    <a:pt x="379" y="179"/>
                  </a:cubicBezTo>
                  <a:cubicBezTo>
                    <a:pt x="379" y="160"/>
                    <a:pt x="379" y="160"/>
                    <a:pt x="379" y="160"/>
                  </a:cubicBezTo>
                  <a:cubicBezTo>
                    <a:pt x="379" y="155"/>
                    <a:pt x="380" y="85"/>
                    <a:pt x="336" y="39"/>
                  </a:cubicBezTo>
                  <a:cubicBezTo>
                    <a:pt x="312" y="13"/>
                    <a:pt x="278" y="0"/>
                    <a:pt x="237" y="0"/>
                  </a:cubicBezTo>
                  <a:cubicBezTo>
                    <a:pt x="195" y="0"/>
                    <a:pt x="162" y="13"/>
                    <a:pt x="137" y="39"/>
                  </a:cubicBezTo>
                  <a:cubicBezTo>
                    <a:pt x="93" y="85"/>
                    <a:pt x="94" y="155"/>
                    <a:pt x="95" y="160"/>
                  </a:cubicBezTo>
                  <a:cubicBezTo>
                    <a:pt x="95" y="179"/>
                    <a:pt x="95" y="179"/>
                    <a:pt x="95" y="179"/>
                  </a:cubicBezTo>
                  <a:cubicBezTo>
                    <a:pt x="73" y="182"/>
                    <a:pt x="59" y="195"/>
                    <a:pt x="59" y="213"/>
                  </a:cubicBezTo>
                  <a:cubicBezTo>
                    <a:pt x="59" y="233"/>
                    <a:pt x="75" y="255"/>
                    <a:pt x="98" y="260"/>
                  </a:cubicBezTo>
                  <a:cubicBezTo>
                    <a:pt x="106" y="304"/>
                    <a:pt x="131" y="339"/>
                    <a:pt x="166" y="360"/>
                  </a:cubicBezTo>
                  <a:cubicBezTo>
                    <a:pt x="166" y="386"/>
                    <a:pt x="166" y="386"/>
                    <a:pt x="166" y="386"/>
                  </a:cubicBezTo>
                  <a:cubicBezTo>
                    <a:pt x="154" y="396"/>
                    <a:pt x="130" y="410"/>
                    <a:pt x="120" y="415"/>
                  </a:cubicBezTo>
                  <a:cubicBezTo>
                    <a:pt x="3" y="453"/>
                    <a:pt x="0" y="524"/>
                    <a:pt x="0" y="527"/>
                  </a:cubicBezTo>
                  <a:cubicBezTo>
                    <a:pt x="0" y="527"/>
                    <a:pt x="0" y="527"/>
                    <a:pt x="0" y="527"/>
                  </a:cubicBezTo>
                  <a:cubicBezTo>
                    <a:pt x="0" y="556"/>
                    <a:pt x="0" y="556"/>
                    <a:pt x="0" y="556"/>
                  </a:cubicBezTo>
                  <a:cubicBezTo>
                    <a:pt x="0" y="563"/>
                    <a:pt x="5" y="568"/>
                    <a:pt x="12" y="568"/>
                  </a:cubicBezTo>
                  <a:cubicBezTo>
                    <a:pt x="462" y="568"/>
                    <a:pt x="462" y="568"/>
                    <a:pt x="462" y="568"/>
                  </a:cubicBezTo>
                  <a:cubicBezTo>
                    <a:pt x="468" y="568"/>
                    <a:pt x="473" y="563"/>
                    <a:pt x="473" y="556"/>
                  </a:cubicBezTo>
                  <a:cubicBezTo>
                    <a:pt x="473" y="527"/>
                    <a:pt x="473" y="527"/>
                    <a:pt x="473" y="527"/>
                  </a:cubicBezTo>
                  <a:cubicBezTo>
                    <a:pt x="473" y="524"/>
                    <a:pt x="472" y="453"/>
                    <a:pt x="354" y="415"/>
                  </a:cubicBezTo>
                  <a:close/>
                  <a:moveTo>
                    <a:pt x="379" y="203"/>
                  </a:moveTo>
                  <a:cubicBezTo>
                    <a:pt x="385" y="204"/>
                    <a:pt x="391" y="207"/>
                    <a:pt x="391" y="213"/>
                  </a:cubicBezTo>
                  <a:cubicBezTo>
                    <a:pt x="391" y="220"/>
                    <a:pt x="386" y="228"/>
                    <a:pt x="378" y="233"/>
                  </a:cubicBezTo>
                  <a:cubicBezTo>
                    <a:pt x="379" y="230"/>
                    <a:pt x="379" y="203"/>
                    <a:pt x="379" y="203"/>
                  </a:cubicBezTo>
                  <a:close/>
                  <a:moveTo>
                    <a:pt x="83" y="213"/>
                  </a:moveTo>
                  <a:cubicBezTo>
                    <a:pt x="83" y="207"/>
                    <a:pt x="89" y="204"/>
                    <a:pt x="95" y="203"/>
                  </a:cubicBezTo>
                  <a:cubicBezTo>
                    <a:pt x="95" y="203"/>
                    <a:pt x="95" y="230"/>
                    <a:pt x="95" y="233"/>
                  </a:cubicBezTo>
                  <a:cubicBezTo>
                    <a:pt x="88" y="228"/>
                    <a:pt x="83" y="220"/>
                    <a:pt x="83" y="213"/>
                  </a:cubicBezTo>
                  <a:close/>
                  <a:moveTo>
                    <a:pt x="154" y="55"/>
                  </a:moveTo>
                  <a:cubicBezTo>
                    <a:pt x="174" y="34"/>
                    <a:pt x="202" y="24"/>
                    <a:pt x="237" y="24"/>
                  </a:cubicBezTo>
                  <a:cubicBezTo>
                    <a:pt x="271" y="24"/>
                    <a:pt x="299" y="34"/>
                    <a:pt x="319" y="55"/>
                  </a:cubicBezTo>
                  <a:cubicBezTo>
                    <a:pt x="347" y="84"/>
                    <a:pt x="353" y="127"/>
                    <a:pt x="355" y="148"/>
                  </a:cubicBezTo>
                  <a:cubicBezTo>
                    <a:pt x="288" y="144"/>
                    <a:pt x="238" y="109"/>
                    <a:pt x="238" y="109"/>
                  </a:cubicBezTo>
                  <a:cubicBezTo>
                    <a:pt x="234" y="106"/>
                    <a:pt x="229" y="106"/>
                    <a:pt x="225" y="108"/>
                  </a:cubicBezTo>
                  <a:cubicBezTo>
                    <a:pt x="221" y="110"/>
                    <a:pt x="219" y="114"/>
                    <a:pt x="219" y="119"/>
                  </a:cubicBezTo>
                  <a:cubicBezTo>
                    <a:pt x="219" y="121"/>
                    <a:pt x="216" y="125"/>
                    <a:pt x="206" y="129"/>
                  </a:cubicBezTo>
                  <a:cubicBezTo>
                    <a:pt x="197" y="134"/>
                    <a:pt x="184" y="138"/>
                    <a:pt x="167" y="141"/>
                  </a:cubicBezTo>
                  <a:cubicBezTo>
                    <a:pt x="149" y="144"/>
                    <a:pt x="130" y="146"/>
                    <a:pt x="119" y="147"/>
                  </a:cubicBezTo>
                  <a:cubicBezTo>
                    <a:pt x="120" y="127"/>
                    <a:pt x="126" y="84"/>
                    <a:pt x="154" y="55"/>
                  </a:cubicBezTo>
                  <a:close/>
                  <a:moveTo>
                    <a:pt x="120" y="247"/>
                  </a:moveTo>
                  <a:cubicBezTo>
                    <a:pt x="119" y="239"/>
                    <a:pt x="118" y="232"/>
                    <a:pt x="118" y="225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30" y="170"/>
                    <a:pt x="150" y="168"/>
                    <a:pt x="171" y="164"/>
                  </a:cubicBezTo>
                  <a:cubicBezTo>
                    <a:pt x="205" y="158"/>
                    <a:pt x="226" y="148"/>
                    <a:pt x="236" y="136"/>
                  </a:cubicBezTo>
                  <a:cubicBezTo>
                    <a:pt x="257" y="148"/>
                    <a:pt x="300" y="169"/>
                    <a:pt x="355" y="172"/>
                  </a:cubicBezTo>
                  <a:cubicBezTo>
                    <a:pt x="355" y="225"/>
                    <a:pt x="355" y="225"/>
                    <a:pt x="355" y="225"/>
                  </a:cubicBezTo>
                  <a:cubicBezTo>
                    <a:pt x="355" y="232"/>
                    <a:pt x="355" y="239"/>
                    <a:pt x="354" y="247"/>
                  </a:cubicBezTo>
                  <a:cubicBezTo>
                    <a:pt x="348" y="290"/>
                    <a:pt x="324" y="325"/>
                    <a:pt x="290" y="343"/>
                  </a:cubicBezTo>
                  <a:cubicBezTo>
                    <a:pt x="274" y="351"/>
                    <a:pt x="256" y="355"/>
                    <a:pt x="237" y="355"/>
                  </a:cubicBezTo>
                  <a:cubicBezTo>
                    <a:pt x="217" y="355"/>
                    <a:pt x="200" y="351"/>
                    <a:pt x="184" y="343"/>
                  </a:cubicBezTo>
                  <a:cubicBezTo>
                    <a:pt x="149" y="325"/>
                    <a:pt x="126" y="290"/>
                    <a:pt x="120" y="247"/>
                  </a:cubicBezTo>
                  <a:close/>
                  <a:moveTo>
                    <a:pt x="284" y="371"/>
                  </a:moveTo>
                  <a:cubicBezTo>
                    <a:pt x="284" y="386"/>
                    <a:pt x="284" y="386"/>
                    <a:pt x="284" y="386"/>
                  </a:cubicBezTo>
                  <a:cubicBezTo>
                    <a:pt x="280" y="390"/>
                    <a:pt x="272" y="398"/>
                    <a:pt x="261" y="403"/>
                  </a:cubicBezTo>
                  <a:cubicBezTo>
                    <a:pt x="245" y="410"/>
                    <a:pt x="229" y="410"/>
                    <a:pt x="213" y="403"/>
                  </a:cubicBezTo>
                  <a:cubicBezTo>
                    <a:pt x="202" y="398"/>
                    <a:pt x="193" y="390"/>
                    <a:pt x="189" y="386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204" y="376"/>
                    <a:pt x="220" y="379"/>
                    <a:pt x="237" y="379"/>
                  </a:cubicBezTo>
                  <a:cubicBezTo>
                    <a:pt x="253" y="379"/>
                    <a:pt x="269" y="376"/>
                    <a:pt x="284" y="371"/>
                  </a:cubicBezTo>
                  <a:close/>
                  <a:moveTo>
                    <a:pt x="24" y="545"/>
                  </a:moveTo>
                  <a:cubicBezTo>
                    <a:pt x="24" y="527"/>
                    <a:pt x="24" y="527"/>
                    <a:pt x="24" y="527"/>
                  </a:cubicBezTo>
                  <a:cubicBezTo>
                    <a:pt x="24" y="526"/>
                    <a:pt x="25" y="512"/>
                    <a:pt x="37" y="495"/>
                  </a:cubicBezTo>
                  <a:cubicBezTo>
                    <a:pt x="59" y="465"/>
                    <a:pt x="99" y="447"/>
                    <a:pt x="128" y="438"/>
                  </a:cubicBezTo>
                  <a:cubicBezTo>
                    <a:pt x="129" y="437"/>
                    <a:pt x="160" y="421"/>
                    <a:pt x="177" y="407"/>
                  </a:cubicBezTo>
                  <a:cubicBezTo>
                    <a:pt x="181" y="411"/>
                    <a:pt x="187" y="415"/>
                    <a:pt x="193" y="419"/>
                  </a:cubicBezTo>
                  <a:cubicBezTo>
                    <a:pt x="178" y="464"/>
                    <a:pt x="178" y="464"/>
                    <a:pt x="178" y="464"/>
                  </a:cubicBezTo>
                  <a:cubicBezTo>
                    <a:pt x="177" y="466"/>
                    <a:pt x="177" y="469"/>
                    <a:pt x="178" y="471"/>
                  </a:cubicBezTo>
                  <a:cubicBezTo>
                    <a:pt x="203" y="545"/>
                    <a:pt x="203" y="545"/>
                    <a:pt x="203" y="545"/>
                  </a:cubicBezTo>
                  <a:lnTo>
                    <a:pt x="24" y="545"/>
                  </a:lnTo>
                  <a:close/>
                  <a:moveTo>
                    <a:pt x="227" y="545"/>
                  </a:moveTo>
                  <a:cubicBezTo>
                    <a:pt x="202" y="468"/>
                    <a:pt x="202" y="468"/>
                    <a:pt x="202" y="468"/>
                  </a:cubicBezTo>
                  <a:cubicBezTo>
                    <a:pt x="215" y="429"/>
                    <a:pt x="215" y="429"/>
                    <a:pt x="215" y="429"/>
                  </a:cubicBezTo>
                  <a:cubicBezTo>
                    <a:pt x="222" y="431"/>
                    <a:pt x="229" y="432"/>
                    <a:pt x="237" y="432"/>
                  </a:cubicBezTo>
                  <a:cubicBezTo>
                    <a:pt x="244" y="432"/>
                    <a:pt x="251" y="431"/>
                    <a:pt x="259" y="429"/>
                  </a:cubicBezTo>
                  <a:cubicBezTo>
                    <a:pt x="272" y="468"/>
                    <a:pt x="272" y="468"/>
                    <a:pt x="272" y="468"/>
                  </a:cubicBezTo>
                  <a:cubicBezTo>
                    <a:pt x="246" y="545"/>
                    <a:pt x="246" y="545"/>
                    <a:pt x="246" y="545"/>
                  </a:cubicBezTo>
                  <a:lnTo>
                    <a:pt x="227" y="545"/>
                  </a:lnTo>
                  <a:close/>
                  <a:moveTo>
                    <a:pt x="450" y="545"/>
                  </a:moveTo>
                  <a:cubicBezTo>
                    <a:pt x="271" y="545"/>
                    <a:pt x="271" y="545"/>
                    <a:pt x="271" y="545"/>
                  </a:cubicBezTo>
                  <a:cubicBezTo>
                    <a:pt x="295" y="471"/>
                    <a:pt x="295" y="471"/>
                    <a:pt x="295" y="471"/>
                  </a:cubicBezTo>
                  <a:cubicBezTo>
                    <a:pt x="296" y="469"/>
                    <a:pt x="296" y="466"/>
                    <a:pt x="295" y="464"/>
                  </a:cubicBezTo>
                  <a:cubicBezTo>
                    <a:pt x="280" y="419"/>
                    <a:pt x="280" y="419"/>
                    <a:pt x="280" y="419"/>
                  </a:cubicBezTo>
                  <a:cubicBezTo>
                    <a:pt x="287" y="415"/>
                    <a:pt x="292" y="411"/>
                    <a:pt x="296" y="407"/>
                  </a:cubicBezTo>
                  <a:cubicBezTo>
                    <a:pt x="313" y="421"/>
                    <a:pt x="345" y="437"/>
                    <a:pt x="346" y="438"/>
                  </a:cubicBezTo>
                  <a:cubicBezTo>
                    <a:pt x="399" y="454"/>
                    <a:pt x="424" y="478"/>
                    <a:pt x="436" y="495"/>
                  </a:cubicBezTo>
                  <a:cubicBezTo>
                    <a:pt x="449" y="512"/>
                    <a:pt x="450" y="526"/>
                    <a:pt x="450" y="527"/>
                  </a:cubicBezTo>
                  <a:lnTo>
                    <a:pt x="450" y="545"/>
                  </a:lnTo>
                  <a:close/>
                  <a:moveTo>
                    <a:pt x="450" y="545"/>
                  </a:moveTo>
                  <a:cubicBezTo>
                    <a:pt x="450" y="545"/>
                    <a:pt x="450" y="545"/>
                    <a:pt x="450" y="545"/>
                  </a:cubicBezTo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Rectangle 14">
              <a:extLst>
                <a:ext uri="{FF2B5EF4-FFF2-40B4-BE49-F238E27FC236}">
                  <a16:creationId xmlns:a16="http://schemas.microsoft.com/office/drawing/2014/main" id="{5F6F5E24-C1A5-4DB3-9032-2079C0C67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4" y="2650"/>
              <a:ext cx="195" cy="57"/>
            </a:xfrm>
            <a:prstGeom prst="rect">
              <a:avLst/>
            </a:prstGeom>
            <a:grpFill/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3" name="Forma livre 180">
            <a:extLst>
              <a:ext uri="{FF2B5EF4-FFF2-40B4-BE49-F238E27FC236}">
                <a16:creationId xmlns:a16="http://schemas.microsoft.com/office/drawing/2014/main" id="{82855A9C-C4CD-4D15-8036-B8FD5C3333A0}"/>
              </a:ext>
            </a:extLst>
          </p:cNvPr>
          <p:cNvSpPr/>
          <p:nvPr/>
        </p:nvSpPr>
        <p:spPr>
          <a:xfrm flipH="1">
            <a:off x="10296167" y="6104469"/>
            <a:ext cx="1919560" cy="758339"/>
          </a:xfrm>
          <a:custGeom>
            <a:avLst/>
            <a:gdLst>
              <a:gd name="connsiteX0" fmla="*/ 3133725 w 3152775"/>
              <a:gd name="connsiteY0" fmla="*/ 0 h 552450"/>
              <a:gd name="connsiteX1" fmla="*/ 466725 w 3152775"/>
              <a:gd name="connsiteY1" fmla="*/ 0 h 552450"/>
              <a:gd name="connsiteX2" fmla="*/ 457200 w 3152775"/>
              <a:gd name="connsiteY2" fmla="*/ 95250 h 552450"/>
              <a:gd name="connsiteX3" fmla="*/ 0 w 3152775"/>
              <a:gd name="connsiteY3" fmla="*/ 552450 h 552450"/>
              <a:gd name="connsiteX4" fmla="*/ 3152775 w 3152775"/>
              <a:gd name="connsiteY4" fmla="*/ 552450 h 552450"/>
              <a:gd name="connsiteX5" fmla="*/ 3133725 w 3152775"/>
              <a:gd name="connsiteY5" fmla="*/ 0 h 552450"/>
              <a:gd name="connsiteX0" fmla="*/ 3191919 w 3191919"/>
              <a:gd name="connsiteY0" fmla="*/ 0 h 552450"/>
              <a:gd name="connsiteX1" fmla="*/ 466725 w 3191919"/>
              <a:gd name="connsiteY1" fmla="*/ 0 h 552450"/>
              <a:gd name="connsiteX2" fmla="*/ 457200 w 3191919"/>
              <a:gd name="connsiteY2" fmla="*/ 95250 h 552450"/>
              <a:gd name="connsiteX3" fmla="*/ 0 w 3191919"/>
              <a:gd name="connsiteY3" fmla="*/ 552450 h 552450"/>
              <a:gd name="connsiteX4" fmla="*/ 3152775 w 3191919"/>
              <a:gd name="connsiteY4" fmla="*/ 552450 h 552450"/>
              <a:gd name="connsiteX5" fmla="*/ 3191919 w 3191919"/>
              <a:gd name="connsiteY5" fmla="*/ 0 h 552450"/>
              <a:gd name="connsiteX0" fmla="*/ 3191919 w 3191919"/>
              <a:gd name="connsiteY0" fmla="*/ 0 h 552450"/>
              <a:gd name="connsiteX1" fmla="*/ 466725 w 3191919"/>
              <a:gd name="connsiteY1" fmla="*/ 0 h 552450"/>
              <a:gd name="connsiteX2" fmla="*/ 457200 w 3191919"/>
              <a:gd name="connsiteY2" fmla="*/ 95250 h 552450"/>
              <a:gd name="connsiteX3" fmla="*/ 0 w 3191919"/>
              <a:gd name="connsiteY3" fmla="*/ 552450 h 552450"/>
              <a:gd name="connsiteX4" fmla="*/ 2796334 w 3191919"/>
              <a:gd name="connsiteY4" fmla="*/ 552450 h 552450"/>
              <a:gd name="connsiteX5" fmla="*/ 3191919 w 3191919"/>
              <a:gd name="connsiteY5" fmla="*/ 0 h 552450"/>
              <a:gd name="connsiteX0" fmla="*/ 3191919 w 3191919"/>
              <a:gd name="connsiteY0" fmla="*/ 0 h 552450"/>
              <a:gd name="connsiteX1" fmla="*/ 466725 w 3191919"/>
              <a:gd name="connsiteY1" fmla="*/ 0 h 552450"/>
              <a:gd name="connsiteX2" fmla="*/ 457200 w 3191919"/>
              <a:gd name="connsiteY2" fmla="*/ 95250 h 552450"/>
              <a:gd name="connsiteX3" fmla="*/ 0 w 3191919"/>
              <a:gd name="connsiteY3" fmla="*/ 552450 h 552450"/>
              <a:gd name="connsiteX4" fmla="*/ 3007289 w 3191919"/>
              <a:gd name="connsiteY4" fmla="*/ 544211 h 552450"/>
              <a:gd name="connsiteX5" fmla="*/ 3191919 w 3191919"/>
              <a:gd name="connsiteY5" fmla="*/ 0 h 552450"/>
              <a:gd name="connsiteX0" fmla="*/ 3191919 w 3191919"/>
              <a:gd name="connsiteY0" fmla="*/ 0 h 552450"/>
              <a:gd name="connsiteX1" fmla="*/ 466725 w 3191919"/>
              <a:gd name="connsiteY1" fmla="*/ 0 h 552450"/>
              <a:gd name="connsiteX2" fmla="*/ 457200 w 3191919"/>
              <a:gd name="connsiteY2" fmla="*/ 95250 h 552450"/>
              <a:gd name="connsiteX3" fmla="*/ 0 w 3191919"/>
              <a:gd name="connsiteY3" fmla="*/ 552450 h 552450"/>
              <a:gd name="connsiteX4" fmla="*/ 2985466 w 3191919"/>
              <a:gd name="connsiteY4" fmla="*/ 544211 h 552450"/>
              <a:gd name="connsiteX5" fmla="*/ 3191919 w 3191919"/>
              <a:gd name="connsiteY5" fmla="*/ 0 h 552450"/>
              <a:gd name="connsiteX0" fmla="*/ 3228291 w 3228291"/>
              <a:gd name="connsiteY0" fmla="*/ 8239 h 552450"/>
              <a:gd name="connsiteX1" fmla="*/ 466725 w 3228291"/>
              <a:gd name="connsiteY1" fmla="*/ 0 h 552450"/>
              <a:gd name="connsiteX2" fmla="*/ 457200 w 3228291"/>
              <a:gd name="connsiteY2" fmla="*/ 95250 h 552450"/>
              <a:gd name="connsiteX3" fmla="*/ 0 w 3228291"/>
              <a:gd name="connsiteY3" fmla="*/ 552450 h 552450"/>
              <a:gd name="connsiteX4" fmla="*/ 2985466 w 3228291"/>
              <a:gd name="connsiteY4" fmla="*/ 544211 h 552450"/>
              <a:gd name="connsiteX5" fmla="*/ 3228291 w 3228291"/>
              <a:gd name="connsiteY5" fmla="*/ 8239 h 552450"/>
              <a:gd name="connsiteX0" fmla="*/ 3241671 w 3241671"/>
              <a:gd name="connsiteY0" fmla="*/ 16478 h 560689"/>
              <a:gd name="connsiteX1" fmla="*/ 0 w 3241671"/>
              <a:gd name="connsiteY1" fmla="*/ 0 h 560689"/>
              <a:gd name="connsiteX2" fmla="*/ 470580 w 3241671"/>
              <a:gd name="connsiteY2" fmla="*/ 103489 h 560689"/>
              <a:gd name="connsiteX3" fmla="*/ 13380 w 3241671"/>
              <a:gd name="connsiteY3" fmla="*/ 560689 h 560689"/>
              <a:gd name="connsiteX4" fmla="*/ 2998846 w 3241671"/>
              <a:gd name="connsiteY4" fmla="*/ 552450 h 560689"/>
              <a:gd name="connsiteX5" fmla="*/ 3241671 w 3241671"/>
              <a:gd name="connsiteY5" fmla="*/ 16478 h 560689"/>
              <a:gd name="connsiteX0" fmla="*/ 3241671 w 3241671"/>
              <a:gd name="connsiteY0" fmla="*/ 16478 h 560689"/>
              <a:gd name="connsiteX1" fmla="*/ 0 w 3241671"/>
              <a:gd name="connsiteY1" fmla="*/ 0 h 560689"/>
              <a:gd name="connsiteX2" fmla="*/ 12298 w 3241671"/>
              <a:gd name="connsiteY2" fmla="*/ 119968 h 560689"/>
              <a:gd name="connsiteX3" fmla="*/ 13380 w 3241671"/>
              <a:gd name="connsiteY3" fmla="*/ 560689 h 560689"/>
              <a:gd name="connsiteX4" fmla="*/ 2998846 w 3241671"/>
              <a:gd name="connsiteY4" fmla="*/ 552450 h 560689"/>
              <a:gd name="connsiteX5" fmla="*/ 3241671 w 3241671"/>
              <a:gd name="connsiteY5" fmla="*/ 16478 h 560689"/>
              <a:gd name="connsiteX0" fmla="*/ 3388976 w 3388976"/>
              <a:gd name="connsiteY0" fmla="*/ 16478 h 560689"/>
              <a:gd name="connsiteX1" fmla="*/ 0 w 3388976"/>
              <a:gd name="connsiteY1" fmla="*/ 0 h 560689"/>
              <a:gd name="connsiteX2" fmla="*/ 12298 w 3388976"/>
              <a:gd name="connsiteY2" fmla="*/ 119968 h 560689"/>
              <a:gd name="connsiteX3" fmla="*/ 13380 w 3388976"/>
              <a:gd name="connsiteY3" fmla="*/ 560689 h 560689"/>
              <a:gd name="connsiteX4" fmla="*/ 2998846 w 3388976"/>
              <a:gd name="connsiteY4" fmla="*/ 552450 h 560689"/>
              <a:gd name="connsiteX5" fmla="*/ 3388976 w 3388976"/>
              <a:gd name="connsiteY5" fmla="*/ 16478 h 560689"/>
              <a:gd name="connsiteX0" fmla="*/ 3388976 w 3388976"/>
              <a:gd name="connsiteY0" fmla="*/ 16478 h 560689"/>
              <a:gd name="connsiteX1" fmla="*/ 0 w 3388976"/>
              <a:gd name="connsiteY1" fmla="*/ 0 h 560689"/>
              <a:gd name="connsiteX2" fmla="*/ 12298 w 3388976"/>
              <a:gd name="connsiteY2" fmla="*/ 119968 h 560689"/>
              <a:gd name="connsiteX3" fmla="*/ 13380 w 3388976"/>
              <a:gd name="connsiteY3" fmla="*/ 560689 h 560689"/>
              <a:gd name="connsiteX4" fmla="*/ 3320735 w 3388976"/>
              <a:gd name="connsiteY4" fmla="*/ 552450 h 560689"/>
              <a:gd name="connsiteX5" fmla="*/ 3388976 w 3388976"/>
              <a:gd name="connsiteY5" fmla="*/ 16478 h 560689"/>
              <a:gd name="connsiteX0" fmla="*/ 3388976 w 3388976"/>
              <a:gd name="connsiteY0" fmla="*/ 16478 h 560689"/>
              <a:gd name="connsiteX1" fmla="*/ 0 w 3388976"/>
              <a:gd name="connsiteY1" fmla="*/ 0 h 560689"/>
              <a:gd name="connsiteX2" fmla="*/ 12298 w 3388976"/>
              <a:gd name="connsiteY2" fmla="*/ 119968 h 560689"/>
              <a:gd name="connsiteX3" fmla="*/ 13380 w 3388976"/>
              <a:gd name="connsiteY3" fmla="*/ 560689 h 560689"/>
              <a:gd name="connsiteX4" fmla="*/ 2862453 w 3388976"/>
              <a:gd name="connsiteY4" fmla="*/ 528303 h 560689"/>
              <a:gd name="connsiteX5" fmla="*/ 3388976 w 3388976"/>
              <a:gd name="connsiteY5" fmla="*/ 16478 h 560689"/>
              <a:gd name="connsiteX0" fmla="*/ 3388976 w 3388976"/>
              <a:gd name="connsiteY0" fmla="*/ 16478 h 560689"/>
              <a:gd name="connsiteX1" fmla="*/ 0 w 3388976"/>
              <a:gd name="connsiteY1" fmla="*/ 0 h 560689"/>
              <a:gd name="connsiteX2" fmla="*/ 12298 w 3388976"/>
              <a:gd name="connsiteY2" fmla="*/ 119968 h 560689"/>
              <a:gd name="connsiteX3" fmla="*/ 13380 w 3388976"/>
              <a:gd name="connsiteY3" fmla="*/ 560689 h 560689"/>
              <a:gd name="connsiteX4" fmla="*/ 2993391 w 3388976"/>
              <a:gd name="connsiteY4" fmla="*/ 558487 h 560689"/>
              <a:gd name="connsiteX5" fmla="*/ 3388976 w 3388976"/>
              <a:gd name="connsiteY5" fmla="*/ 16478 h 560689"/>
              <a:gd name="connsiteX0" fmla="*/ 3127101 w 3127101"/>
              <a:gd name="connsiteY0" fmla="*/ 94956 h 560689"/>
              <a:gd name="connsiteX1" fmla="*/ 0 w 3127101"/>
              <a:gd name="connsiteY1" fmla="*/ 0 h 560689"/>
              <a:gd name="connsiteX2" fmla="*/ 12298 w 3127101"/>
              <a:gd name="connsiteY2" fmla="*/ 119968 h 560689"/>
              <a:gd name="connsiteX3" fmla="*/ 13380 w 3127101"/>
              <a:gd name="connsiteY3" fmla="*/ 560689 h 560689"/>
              <a:gd name="connsiteX4" fmla="*/ 2993391 w 3127101"/>
              <a:gd name="connsiteY4" fmla="*/ 558487 h 560689"/>
              <a:gd name="connsiteX5" fmla="*/ 3127101 w 3127101"/>
              <a:gd name="connsiteY5" fmla="*/ 94956 h 560689"/>
              <a:gd name="connsiteX0" fmla="*/ 3301685 w 3301685"/>
              <a:gd name="connsiteY0" fmla="*/ 100993 h 560689"/>
              <a:gd name="connsiteX1" fmla="*/ 0 w 3301685"/>
              <a:gd name="connsiteY1" fmla="*/ 0 h 560689"/>
              <a:gd name="connsiteX2" fmla="*/ 12298 w 3301685"/>
              <a:gd name="connsiteY2" fmla="*/ 119968 h 560689"/>
              <a:gd name="connsiteX3" fmla="*/ 13380 w 3301685"/>
              <a:gd name="connsiteY3" fmla="*/ 560689 h 560689"/>
              <a:gd name="connsiteX4" fmla="*/ 2993391 w 3301685"/>
              <a:gd name="connsiteY4" fmla="*/ 558487 h 560689"/>
              <a:gd name="connsiteX5" fmla="*/ 3301685 w 3301685"/>
              <a:gd name="connsiteY5" fmla="*/ 100993 h 560689"/>
              <a:gd name="connsiteX0" fmla="*/ 3289387 w 3289387"/>
              <a:gd name="connsiteY0" fmla="*/ 22515 h 482211"/>
              <a:gd name="connsiteX1" fmla="*/ 9525 w 3289387"/>
              <a:gd name="connsiteY1" fmla="*/ 0 h 482211"/>
              <a:gd name="connsiteX2" fmla="*/ 0 w 3289387"/>
              <a:gd name="connsiteY2" fmla="*/ 41490 h 482211"/>
              <a:gd name="connsiteX3" fmla="*/ 1082 w 3289387"/>
              <a:gd name="connsiteY3" fmla="*/ 482211 h 482211"/>
              <a:gd name="connsiteX4" fmla="*/ 2981093 w 3289387"/>
              <a:gd name="connsiteY4" fmla="*/ 480009 h 482211"/>
              <a:gd name="connsiteX5" fmla="*/ 3289387 w 3289387"/>
              <a:gd name="connsiteY5" fmla="*/ 22515 h 482211"/>
              <a:gd name="connsiteX0" fmla="*/ 3289387 w 4444029"/>
              <a:gd name="connsiteY0" fmla="*/ 22515 h 482211"/>
              <a:gd name="connsiteX1" fmla="*/ 9525 w 4444029"/>
              <a:gd name="connsiteY1" fmla="*/ 0 h 482211"/>
              <a:gd name="connsiteX2" fmla="*/ 0 w 4444029"/>
              <a:gd name="connsiteY2" fmla="*/ 41490 h 482211"/>
              <a:gd name="connsiteX3" fmla="*/ 1082 w 4444029"/>
              <a:gd name="connsiteY3" fmla="*/ 482211 h 482211"/>
              <a:gd name="connsiteX4" fmla="*/ 4444029 w 4444029"/>
              <a:gd name="connsiteY4" fmla="*/ 480009 h 482211"/>
              <a:gd name="connsiteX5" fmla="*/ 3289387 w 4444029"/>
              <a:gd name="connsiteY5" fmla="*/ 22515 h 482211"/>
              <a:gd name="connsiteX0" fmla="*/ 3289387 w 4444029"/>
              <a:gd name="connsiteY0" fmla="*/ 0 h 483748"/>
              <a:gd name="connsiteX1" fmla="*/ 9525 w 4444029"/>
              <a:gd name="connsiteY1" fmla="*/ 1537 h 483748"/>
              <a:gd name="connsiteX2" fmla="*/ 0 w 4444029"/>
              <a:gd name="connsiteY2" fmla="*/ 43027 h 483748"/>
              <a:gd name="connsiteX3" fmla="*/ 1082 w 4444029"/>
              <a:gd name="connsiteY3" fmla="*/ 483748 h 483748"/>
              <a:gd name="connsiteX4" fmla="*/ 4444029 w 4444029"/>
              <a:gd name="connsiteY4" fmla="*/ 481546 h 483748"/>
              <a:gd name="connsiteX5" fmla="*/ 3289387 w 4444029"/>
              <a:gd name="connsiteY5" fmla="*/ 0 h 483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44029" h="483748">
                <a:moveTo>
                  <a:pt x="3289387" y="0"/>
                </a:moveTo>
                <a:lnTo>
                  <a:pt x="9525" y="1537"/>
                </a:lnTo>
                <a:lnTo>
                  <a:pt x="0" y="43027"/>
                </a:lnTo>
                <a:cubicBezTo>
                  <a:pt x="361" y="189934"/>
                  <a:pt x="721" y="336841"/>
                  <a:pt x="1082" y="483748"/>
                </a:cubicBezTo>
                <a:lnTo>
                  <a:pt x="4444029" y="481546"/>
                </a:lnTo>
                <a:lnTo>
                  <a:pt x="3289387" y="0"/>
                </a:lnTo>
                <a:close/>
              </a:path>
            </a:pathLst>
          </a:custGeom>
          <a:noFill/>
          <a:ln w="38100">
            <a:solidFill>
              <a:schemeClr val="accent4"/>
            </a:solidFill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pt-BR"/>
          </a:p>
        </p:txBody>
      </p:sp>
      <p:sp>
        <p:nvSpPr>
          <p:cNvPr id="44" name="Forma livre 177">
            <a:extLst>
              <a:ext uri="{FF2B5EF4-FFF2-40B4-BE49-F238E27FC236}">
                <a16:creationId xmlns:a16="http://schemas.microsoft.com/office/drawing/2014/main" id="{3BB8F0BF-8991-4BF0-B349-F0A6E42B12E1}"/>
              </a:ext>
            </a:extLst>
          </p:cNvPr>
          <p:cNvSpPr/>
          <p:nvPr/>
        </p:nvSpPr>
        <p:spPr>
          <a:xfrm flipH="1">
            <a:off x="10337727" y="6143148"/>
            <a:ext cx="1893955" cy="685914"/>
          </a:xfrm>
          <a:custGeom>
            <a:avLst/>
            <a:gdLst>
              <a:gd name="connsiteX0" fmla="*/ 3133725 w 3152775"/>
              <a:gd name="connsiteY0" fmla="*/ 0 h 552450"/>
              <a:gd name="connsiteX1" fmla="*/ 466725 w 3152775"/>
              <a:gd name="connsiteY1" fmla="*/ 0 h 552450"/>
              <a:gd name="connsiteX2" fmla="*/ 457200 w 3152775"/>
              <a:gd name="connsiteY2" fmla="*/ 95250 h 552450"/>
              <a:gd name="connsiteX3" fmla="*/ 0 w 3152775"/>
              <a:gd name="connsiteY3" fmla="*/ 552450 h 552450"/>
              <a:gd name="connsiteX4" fmla="*/ 3152775 w 3152775"/>
              <a:gd name="connsiteY4" fmla="*/ 552450 h 552450"/>
              <a:gd name="connsiteX5" fmla="*/ 3133725 w 3152775"/>
              <a:gd name="connsiteY5" fmla="*/ 0 h 552450"/>
              <a:gd name="connsiteX0" fmla="*/ 3191919 w 3191919"/>
              <a:gd name="connsiteY0" fmla="*/ 0 h 552450"/>
              <a:gd name="connsiteX1" fmla="*/ 466725 w 3191919"/>
              <a:gd name="connsiteY1" fmla="*/ 0 h 552450"/>
              <a:gd name="connsiteX2" fmla="*/ 457200 w 3191919"/>
              <a:gd name="connsiteY2" fmla="*/ 95250 h 552450"/>
              <a:gd name="connsiteX3" fmla="*/ 0 w 3191919"/>
              <a:gd name="connsiteY3" fmla="*/ 552450 h 552450"/>
              <a:gd name="connsiteX4" fmla="*/ 3152775 w 3191919"/>
              <a:gd name="connsiteY4" fmla="*/ 552450 h 552450"/>
              <a:gd name="connsiteX5" fmla="*/ 3191919 w 3191919"/>
              <a:gd name="connsiteY5" fmla="*/ 0 h 552450"/>
              <a:gd name="connsiteX0" fmla="*/ 3191919 w 3191919"/>
              <a:gd name="connsiteY0" fmla="*/ 0 h 552450"/>
              <a:gd name="connsiteX1" fmla="*/ 466725 w 3191919"/>
              <a:gd name="connsiteY1" fmla="*/ 0 h 552450"/>
              <a:gd name="connsiteX2" fmla="*/ 457200 w 3191919"/>
              <a:gd name="connsiteY2" fmla="*/ 95250 h 552450"/>
              <a:gd name="connsiteX3" fmla="*/ 0 w 3191919"/>
              <a:gd name="connsiteY3" fmla="*/ 552450 h 552450"/>
              <a:gd name="connsiteX4" fmla="*/ 2796334 w 3191919"/>
              <a:gd name="connsiteY4" fmla="*/ 552450 h 552450"/>
              <a:gd name="connsiteX5" fmla="*/ 3191919 w 3191919"/>
              <a:gd name="connsiteY5" fmla="*/ 0 h 552450"/>
              <a:gd name="connsiteX0" fmla="*/ 3191919 w 3191919"/>
              <a:gd name="connsiteY0" fmla="*/ 0 h 552450"/>
              <a:gd name="connsiteX1" fmla="*/ 466725 w 3191919"/>
              <a:gd name="connsiteY1" fmla="*/ 0 h 552450"/>
              <a:gd name="connsiteX2" fmla="*/ 457200 w 3191919"/>
              <a:gd name="connsiteY2" fmla="*/ 95250 h 552450"/>
              <a:gd name="connsiteX3" fmla="*/ 0 w 3191919"/>
              <a:gd name="connsiteY3" fmla="*/ 552450 h 552450"/>
              <a:gd name="connsiteX4" fmla="*/ 3007289 w 3191919"/>
              <a:gd name="connsiteY4" fmla="*/ 544211 h 552450"/>
              <a:gd name="connsiteX5" fmla="*/ 3191919 w 3191919"/>
              <a:gd name="connsiteY5" fmla="*/ 0 h 552450"/>
              <a:gd name="connsiteX0" fmla="*/ 3191919 w 3191919"/>
              <a:gd name="connsiteY0" fmla="*/ 0 h 552450"/>
              <a:gd name="connsiteX1" fmla="*/ 466725 w 3191919"/>
              <a:gd name="connsiteY1" fmla="*/ 0 h 552450"/>
              <a:gd name="connsiteX2" fmla="*/ 457200 w 3191919"/>
              <a:gd name="connsiteY2" fmla="*/ 95250 h 552450"/>
              <a:gd name="connsiteX3" fmla="*/ 0 w 3191919"/>
              <a:gd name="connsiteY3" fmla="*/ 552450 h 552450"/>
              <a:gd name="connsiteX4" fmla="*/ 2985466 w 3191919"/>
              <a:gd name="connsiteY4" fmla="*/ 544211 h 552450"/>
              <a:gd name="connsiteX5" fmla="*/ 3191919 w 3191919"/>
              <a:gd name="connsiteY5" fmla="*/ 0 h 552450"/>
              <a:gd name="connsiteX0" fmla="*/ 3228291 w 3228291"/>
              <a:gd name="connsiteY0" fmla="*/ 8239 h 552450"/>
              <a:gd name="connsiteX1" fmla="*/ 466725 w 3228291"/>
              <a:gd name="connsiteY1" fmla="*/ 0 h 552450"/>
              <a:gd name="connsiteX2" fmla="*/ 457200 w 3228291"/>
              <a:gd name="connsiteY2" fmla="*/ 95250 h 552450"/>
              <a:gd name="connsiteX3" fmla="*/ 0 w 3228291"/>
              <a:gd name="connsiteY3" fmla="*/ 552450 h 552450"/>
              <a:gd name="connsiteX4" fmla="*/ 2985466 w 3228291"/>
              <a:gd name="connsiteY4" fmla="*/ 544211 h 552450"/>
              <a:gd name="connsiteX5" fmla="*/ 3228291 w 3228291"/>
              <a:gd name="connsiteY5" fmla="*/ 8239 h 552450"/>
              <a:gd name="connsiteX0" fmla="*/ 3241671 w 3241671"/>
              <a:gd name="connsiteY0" fmla="*/ 16478 h 560689"/>
              <a:gd name="connsiteX1" fmla="*/ 0 w 3241671"/>
              <a:gd name="connsiteY1" fmla="*/ 0 h 560689"/>
              <a:gd name="connsiteX2" fmla="*/ 470580 w 3241671"/>
              <a:gd name="connsiteY2" fmla="*/ 103489 h 560689"/>
              <a:gd name="connsiteX3" fmla="*/ 13380 w 3241671"/>
              <a:gd name="connsiteY3" fmla="*/ 560689 h 560689"/>
              <a:gd name="connsiteX4" fmla="*/ 2998846 w 3241671"/>
              <a:gd name="connsiteY4" fmla="*/ 552450 h 560689"/>
              <a:gd name="connsiteX5" fmla="*/ 3241671 w 3241671"/>
              <a:gd name="connsiteY5" fmla="*/ 16478 h 560689"/>
              <a:gd name="connsiteX0" fmla="*/ 3241671 w 3241671"/>
              <a:gd name="connsiteY0" fmla="*/ 16478 h 560689"/>
              <a:gd name="connsiteX1" fmla="*/ 0 w 3241671"/>
              <a:gd name="connsiteY1" fmla="*/ 0 h 560689"/>
              <a:gd name="connsiteX2" fmla="*/ 12298 w 3241671"/>
              <a:gd name="connsiteY2" fmla="*/ 119968 h 560689"/>
              <a:gd name="connsiteX3" fmla="*/ 13380 w 3241671"/>
              <a:gd name="connsiteY3" fmla="*/ 560689 h 560689"/>
              <a:gd name="connsiteX4" fmla="*/ 2998846 w 3241671"/>
              <a:gd name="connsiteY4" fmla="*/ 552450 h 560689"/>
              <a:gd name="connsiteX5" fmla="*/ 3241671 w 3241671"/>
              <a:gd name="connsiteY5" fmla="*/ 16478 h 560689"/>
              <a:gd name="connsiteX0" fmla="*/ 3388976 w 3388976"/>
              <a:gd name="connsiteY0" fmla="*/ 16478 h 560689"/>
              <a:gd name="connsiteX1" fmla="*/ 0 w 3388976"/>
              <a:gd name="connsiteY1" fmla="*/ 0 h 560689"/>
              <a:gd name="connsiteX2" fmla="*/ 12298 w 3388976"/>
              <a:gd name="connsiteY2" fmla="*/ 119968 h 560689"/>
              <a:gd name="connsiteX3" fmla="*/ 13380 w 3388976"/>
              <a:gd name="connsiteY3" fmla="*/ 560689 h 560689"/>
              <a:gd name="connsiteX4" fmla="*/ 2998846 w 3388976"/>
              <a:gd name="connsiteY4" fmla="*/ 552450 h 560689"/>
              <a:gd name="connsiteX5" fmla="*/ 3388976 w 3388976"/>
              <a:gd name="connsiteY5" fmla="*/ 16478 h 560689"/>
              <a:gd name="connsiteX0" fmla="*/ 3388976 w 3388976"/>
              <a:gd name="connsiteY0" fmla="*/ 16478 h 560689"/>
              <a:gd name="connsiteX1" fmla="*/ 0 w 3388976"/>
              <a:gd name="connsiteY1" fmla="*/ 0 h 560689"/>
              <a:gd name="connsiteX2" fmla="*/ 12298 w 3388976"/>
              <a:gd name="connsiteY2" fmla="*/ 119968 h 560689"/>
              <a:gd name="connsiteX3" fmla="*/ 13380 w 3388976"/>
              <a:gd name="connsiteY3" fmla="*/ 560689 h 560689"/>
              <a:gd name="connsiteX4" fmla="*/ 3320735 w 3388976"/>
              <a:gd name="connsiteY4" fmla="*/ 552450 h 560689"/>
              <a:gd name="connsiteX5" fmla="*/ 3388976 w 3388976"/>
              <a:gd name="connsiteY5" fmla="*/ 16478 h 560689"/>
              <a:gd name="connsiteX0" fmla="*/ 3388976 w 3388976"/>
              <a:gd name="connsiteY0" fmla="*/ 16478 h 560689"/>
              <a:gd name="connsiteX1" fmla="*/ 0 w 3388976"/>
              <a:gd name="connsiteY1" fmla="*/ 0 h 560689"/>
              <a:gd name="connsiteX2" fmla="*/ 12298 w 3388976"/>
              <a:gd name="connsiteY2" fmla="*/ 119968 h 560689"/>
              <a:gd name="connsiteX3" fmla="*/ 13380 w 3388976"/>
              <a:gd name="connsiteY3" fmla="*/ 560689 h 560689"/>
              <a:gd name="connsiteX4" fmla="*/ 2862453 w 3388976"/>
              <a:gd name="connsiteY4" fmla="*/ 528303 h 560689"/>
              <a:gd name="connsiteX5" fmla="*/ 3388976 w 3388976"/>
              <a:gd name="connsiteY5" fmla="*/ 16478 h 560689"/>
              <a:gd name="connsiteX0" fmla="*/ 3388976 w 3388976"/>
              <a:gd name="connsiteY0" fmla="*/ 16478 h 560689"/>
              <a:gd name="connsiteX1" fmla="*/ 0 w 3388976"/>
              <a:gd name="connsiteY1" fmla="*/ 0 h 560689"/>
              <a:gd name="connsiteX2" fmla="*/ 12298 w 3388976"/>
              <a:gd name="connsiteY2" fmla="*/ 119968 h 560689"/>
              <a:gd name="connsiteX3" fmla="*/ 13380 w 3388976"/>
              <a:gd name="connsiteY3" fmla="*/ 560689 h 560689"/>
              <a:gd name="connsiteX4" fmla="*/ 2993391 w 3388976"/>
              <a:gd name="connsiteY4" fmla="*/ 558487 h 560689"/>
              <a:gd name="connsiteX5" fmla="*/ 3388976 w 3388976"/>
              <a:gd name="connsiteY5" fmla="*/ 16478 h 560689"/>
              <a:gd name="connsiteX0" fmla="*/ 3127101 w 3127101"/>
              <a:gd name="connsiteY0" fmla="*/ 94956 h 560689"/>
              <a:gd name="connsiteX1" fmla="*/ 0 w 3127101"/>
              <a:gd name="connsiteY1" fmla="*/ 0 h 560689"/>
              <a:gd name="connsiteX2" fmla="*/ 12298 w 3127101"/>
              <a:gd name="connsiteY2" fmla="*/ 119968 h 560689"/>
              <a:gd name="connsiteX3" fmla="*/ 13380 w 3127101"/>
              <a:gd name="connsiteY3" fmla="*/ 560689 h 560689"/>
              <a:gd name="connsiteX4" fmla="*/ 2993391 w 3127101"/>
              <a:gd name="connsiteY4" fmla="*/ 558487 h 560689"/>
              <a:gd name="connsiteX5" fmla="*/ 3127101 w 3127101"/>
              <a:gd name="connsiteY5" fmla="*/ 94956 h 560689"/>
              <a:gd name="connsiteX0" fmla="*/ 3301685 w 3301685"/>
              <a:gd name="connsiteY0" fmla="*/ 100993 h 560689"/>
              <a:gd name="connsiteX1" fmla="*/ 0 w 3301685"/>
              <a:gd name="connsiteY1" fmla="*/ 0 h 560689"/>
              <a:gd name="connsiteX2" fmla="*/ 12298 w 3301685"/>
              <a:gd name="connsiteY2" fmla="*/ 119968 h 560689"/>
              <a:gd name="connsiteX3" fmla="*/ 13380 w 3301685"/>
              <a:gd name="connsiteY3" fmla="*/ 560689 h 560689"/>
              <a:gd name="connsiteX4" fmla="*/ 2993391 w 3301685"/>
              <a:gd name="connsiteY4" fmla="*/ 558487 h 560689"/>
              <a:gd name="connsiteX5" fmla="*/ 3301685 w 3301685"/>
              <a:gd name="connsiteY5" fmla="*/ 100993 h 560689"/>
              <a:gd name="connsiteX0" fmla="*/ 3289387 w 3289387"/>
              <a:gd name="connsiteY0" fmla="*/ 22515 h 482211"/>
              <a:gd name="connsiteX1" fmla="*/ 9525 w 3289387"/>
              <a:gd name="connsiteY1" fmla="*/ 0 h 482211"/>
              <a:gd name="connsiteX2" fmla="*/ 0 w 3289387"/>
              <a:gd name="connsiteY2" fmla="*/ 41490 h 482211"/>
              <a:gd name="connsiteX3" fmla="*/ 1082 w 3289387"/>
              <a:gd name="connsiteY3" fmla="*/ 482211 h 482211"/>
              <a:gd name="connsiteX4" fmla="*/ 2981093 w 3289387"/>
              <a:gd name="connsiteY4" fmla="*/ 480009 h 482211"/>
              <a:gd name="connsiteX5" fmla="*/ 3289387 w 3289387"/>
              <a:gd name="connsiteY5" fmla="*/ 22515 h 482211"/>
              <a:gd name="connsiteX0" fmla="*/ 3289387 w 4444029"/>
              <a:gd name="connsiteY0" fmla="*/ 22515 h 482211"/>
              <a:gd name="connsiteX1" fmla="*/ 9525 w 4444029"/>
              <a:gd name="connsiteY1" fmla="*/ 0 h 482211"/>
              <a:gd name="connsiteX2" fmla="*/ 0 w 4444029"/>
              <a:gd name="connsiteY2" fmla="*/ 41490 h 482211"/>
              <a:gd name="connsiteX3" fmla="*/ 1082 w 4444029"/>
              <a:gd name="connsiteY3" fmla="*/ 482211 h 482211"/>
              <a:gd name="connsiteX4" fmla="*/ 4444029 w 4444029"/>
              <a:gd name="connsiteY4" fmla="*/ 480009 h 482211"/>
              <a:gd name="connsiteX5" fmla="*/ 3289387 w 4444029"/>
              <a:gd name="connsiteY5" fmla="*/ 22515 h 482211"/>
              <a:gd name="connsiteX0" fmla="*/ 3289387 w 4444029"/>
              <a:gd name="connsiteY0" fmla="*/ 0 h 483748"/>
              <a:gd name="connsiteX1" fmla="*/ 9525 w 4444029"/>
              <a:gd name="connsiteY1" fmla="*/ 1537 h 483748"/>
              <a:gd name="connsiteX2" fmla="*/ 0 w 4444029"/>
              <a:gd name="connsiteY2" fmla="*/ 43027 h 483748"/>
              <a:gd name="connsiteX3" fmla="*/ 1082 w 4444029"/>
              <a:gd name="connsiteY3" fmla="*/ 483748 h 483748"/>
              <a:gd name="connsiteX4" fmla="*/ 4444029 w 4444029"/>
              <a:gd name="connsiteY4" fmla="*/ 481546 h 483748"/>
              <a:gd name="connsiteX5" fmla="*/ 3289387 w 4444029"/>
              <a:gd name="connsiteY5" fmla="*/ 0 h 483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44029" h="483748">
                <a:moveTo>
                  <a:pt x="3289387" y="0"/>
                </a:moveTo>
                <a:lnTo>
                  <a:pt x="9525" y="1537"/>
                </a:lnTo>
                <a:lnTo>
                  <a:pt x="0" y="43027"/>
                </a:lnTo>
                <a:cubicBezTo>
                  <a:pt x="361" y="189934"/>
                  <a:pt x="721" y="336841"/>
                  <a:pt x="1082" y="483748"/>
                </a:cubicBezTo>
                <a:lnTo>
                  <a:pt x="4444029" y="481546"/>
                </a:lnTo>
                <a:lnTo>
                  <a:pt x="3289387" y="0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38000">
                <a:schemeClr val="bg1"/>
              </a:gs>
              <a:gs pos="90000">
                <a:schemeClr val="bg1">
                  <a:lumMod val="85000"/>
                </a:schemeClr>
              </a:gs>
            </a:gsLst>
            <a:lin ang="16200000" scaled="1"/>
            <a:tileRect/>
          </a:gradFill>
          <a:ln w="38100"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pt-BR"/>
          </a:p>
        </p:txBody>
      </p:sp>
      <p:pic>
        <p:nvPicPr>
          <p:cNvPr id="45" name="Imagem 44">
            <a:extLst>
              <a:ext uri="{FF2B5EF4-FFF2-40B4-BE49-F238E27FC236}">
                <a16:creationId xmlns:a16="http://schemas.microsoft.com/office/drawing/2014/main" id="{6FB0DE28-1E45-4DA7-8C04-823F8C5ED99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73067" y="6327804"/>
            <a:ext cx="1270595" cy="355867"/>
          </a:xfrm>
          <a:prstGeom prst="rect">
            <a:avLst/>
          </a:prstGeom>
        </p:spPr>
      </p:pic>
      <p:sp>
        <p:nvSpPr>
          <p:cNvPr id="64" name="Retângulo 63">
            <a:extLst>
              <a:ext uri="{FF2B5EF4-FFF2-40B4-BE49-F238E27FC236}">
                <a16:creationId xmlns:a16="http://schemas.microsoft.com/office/drawing/2014/main" id="{A6DF3B42-317A-4D8B-98ED-B72D7BB0E1EB}"/>
              </a:ext>
            </a:extLst>
          </p:cNvPr>
          <p:cNvSpPr/>
          <p:nvPr/>
        </p:nvSpPr>
        <p:spPr>
          <a:xfrm>
            <a:off x="152400" y="150814"/>
            <a:ext cx="2018936" cy="6858000"/>
          </a:xfrm>
          <a:prstGeom prst="rect">
            <a:avLst/>
          </a:prstGeom>
          <a:solidFill>
            <a:srgbClr val="4E60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5" name="Título 1">
            <a:extLst>
              <a:ext uri="{FF2B5EF4-FFF2-40B4-BE49-F238E27FC236}">
                <a16:creationId xmlns:a16="http://schemas.microsoft.com/office/drawing/2014/main" id="{F77D149D-3E52-4814-B89A-5C18C556328B}"/>
              </a:ext>
            </a:extLst>
          </p:cNvPr>
          <p:cNvSpPr txBox="1">
            <a:spLocks/>
          </p:cNvSpPr>
          <p:nvPr/>
        </p:nvSpPr>
        <p:spPr>
          <a:xfrm>
            <a:off x="-58379" y="4192588"/>
            <a:ext cx="2451100" cy="34716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3200" b="1" i="1" dirty="0">
                <a:solidFill>
                  <a:srgbClr val="69B761"/>
                </a:solidFill>
                <a:latin typeface="+mn-lt"/>
              </a:rPr>
              <a:t>objetivos</a:t>
            </a:r>
          </a:p>
        </p:txBody>
      </p:sp>
      <p:sp>
        <p:nvSpPr>
          <p:cNvPr id="66" name="Espaço Reservado para Conteúdo 2">
            <a:extLst>
              <a:ext uri="{FF2B5EF4-FFF2-40B4-BE49-F238E27FC236}">
                <a16:creationId xmlns:a16="http://schemas.microsoft.com/office/drawing/2014/main" id="{DBBF5D5D-C046-47D9-ACAB-8F8EB484A728}"/>
              </a:ext>
            </a:extLst>
          </p:cNvPr>
          <p:cNvSpPr txBox="1">
            <a:spLocks/>
          </p:cNvSpPr>
          <p:nvPr/>
        </p:nvSpPr>
        <p:spPr>
          <a:xfrm>
            <a:off x="3997695" y="1640821"/>
            <a:ext cx="5598368" cy="240729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00000"/>
              </a:lnSpc>
              <a:buNone/>
            </a:pPr>
            <a:r>
              <a:rPr lang="pt-BR" dirty="0">
                <a:solidFill>
                  <a:schemeClr val="bg1"/>
                </a:solidFill>
              </a:rPr>
              <a:t>avaliar o nível de lembrança do Sebrae junto aos empreendedores brasileiros </a:t>
            </a:r>
          </a:p>
          <a:p>
            <a:pPr marL="0" indent="0">
              <a:lnSpc>
                <a:spcPct val="100000"/>
              </a:lnSpc>
              <a:buNone/>
            </a:pPr>
            <a:r>
              <a:rPr lang="pt-BR" dirty="0">
                <a:solidFill>
                  <a:schemeClr val="bg1"/>
                </a:solidFill>
              </a:rPr>
              <a:t>	</a:t>
            </a:r>
          </a:p>
        </p:txBody>
      </p:sp>
      <p:grpSp>
        <p:nvGrpSpPr>
          <p:cNvPr id="67" name="Group 12">
            <a:extLst>
              <a:ext uri="{FF2B5EF4-FFF2-40B4-BE49-F238E27FC236}">
                <a16:creationId xmlns:a16="http://schemas.microsoft.com/office/drawing/2014/main" id="{B5B482C7-DED9-459D-91B5-404BFE47129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01970" y="2253456"/>
            <a:ext cx="1816100" cy="1817688"/>
            <a:chOff x="1332" y="1726"/>
            <a:chExt cx="1144" cy="1145"/>
          </a:xfrm>
          <a:solidFill>
            <a:srgbClr val="015B97"/>
          </a:solidFill>
        </p:grpSpPr>
        <p:sp>
          <p:nvSpPr>
            <p:cNvPr id="68" name="Freeform 13">
              <a:extLst>
                <a:ext uri="{FF2B5EF4-FFF2-40B4-BE49-F238E27FC236}">
                  <a16:creationId xmlns:a16="http://schemas.microsoft.com/office/drawing/2014/main" id="{730C0BD1-87EE-4163-997F-ECC73D02E2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2" y="1726"/>
              <a:ext cx="1144" cy="1145"/>
            </a:xfrm>
            <a:custGeom>
              <a:avLst/>
              <a:gdLst>
                <a:gd name="T0" fmla="*/ 467 w 482"/>
                <a:gd name="T1" fmla="*/ 226 h 482"/>
                <a:gd name="T2" fmla="*/ 451 w 482"/>
                <a:gd name="T3" fmla="*/ 226 h 482"/>
                <a:gd name="T4" fmla="*/ 256 w 482"/>
                <a:gd name="T5" fmla="*/ 31 h 482"/>
                <a:gd name="T6" fmla="*/ 256 w 482"/>
                <a:gd name="T7" fmla="*/ 15 h 482"/>
                <a:gd name="T8" fmla="*/ 241 w 482"/>
                <a:gd name="T9" fmla="*/ 0 h 482"/>
                <a:gd name="T10" fmla="*/ 226 w 482"/>
                <a:gd name="T11" fmla="*/ 15 h 482"/>
                <a:gd name="T12" fmla="*/ 226 w 482"/>
                <a:gd name="T13" fmla="*/ 31 h 482"/>
                <a:gd name="T14" fmla="*/ 31 w 482"/>
                <a:gd name="T15" fmla="*/ 226 h 482"/>
                <a:gd name="T16" fmla="*/ 15 w 482"/>
                <a:gd name="T17" fmla="*/ 226 h 482"/>
                <a:gd name="T18" fmla="*/ 0 w 482"/>
                <a:gd name="T19" fmla="*/ 241 h 482"/>
                <a:gd name="T20" fmla="*/ 15 w 482"/>
                <a:gd name="T21" fmla="*/ 256 h 482"/>
                <a:gd name="T22" fmla="*/ 31 w 482"/>
                <a:gd name="T23" fmla="*/ 256 h 482"/>
                <a:gd name="T24" fmla="*/ 226 w 482"/>
                <a:gd name="T25" fmla="*/ 451 h 482"/>
                <a:gd name="T26" fmla="*/ 226 w 482"/>
                <a:gd name="T27" fmla="*/ 467 h 482"/>
                <a:gd name="T28" fmla="*/ 241 w 482"/>
                <a:gd name="T29" fmla="*/ 482 h 482"/>
                <a:gd name="T30" fmla="*/ 256 w 482"/>
                <a:gd name="T31" fmla="*/ 467 h 482"/>
                <a:gd name="T32" fmla="*/ 256 w 482"/>
                <a:gd name="T33" fmla="*/ 451 h 482"/>
                <a:gd name="T34" fmla="*/ 451 w 482"/>
                <a:gd name="T35" fmla="*/ 256 h 482"/>
                <a:gd name="T36" fmla="*/ 467 w 482"/>
                <a:gd name="T37" fmla="*/ 256 h 482"/>
                <a:gd name="T38" fmla="*/ 482 w 482"/>
                <a:gd name="T39" fmla="*/ 241 h 482"/>
                <a:gd name="T40" fmla="*/ 467 w 482"/>
                <a:gd name="T41" fmla="*/ 226 h 482"/>
                <a:gd name="T42" fmla="*/ 392 w 482"/>
                <a:gd name="T43" fmla="*/ 256 h 482"/>
                <a:gd name="T44" fmla="*/ 421 w 482"/>
                <a:gd name="T45" fmla="*/ 256 h 482"/>
                <a:gd name="T46" fmla="*/ 256 w 482"/>
                <a:gd name="T47" fmla="*/ 421 h 482"/>
                <a:gd name="T48" fmla="*/ 256 w 482"/>
                <a:gd name="T49" fmla="*/ 392 h 482"/>
                <a:gd name="T50" fmla="*/ 241 w 482"/>
                <a:gd name="T51" fmla="*/ 377 h 482"/>
                <a:gd name="T52" fmla="*/ 226 w 482"/>
                <a:gd name="T53" fmla="*/ 392 h 482"/>
                <a:gd name="T54" fmla="*/ 226 w 482"/>
                <a:gd name="T55" fmla="*/ 421 h 482"/>
                <a:gd name="T56" fmla="*/ 61 w 482"/>
                <a:gd name="T57" fmla="*/ 256 h 482"/>
                <a:gd name="T58" fmla="*/ 90 w 482"/>
                <a:gd name="T59" fmla="*/ 256 h 482"/>
                <a:gd name="T60" fmla="*/ 106 w 482"/>
                <a:gd name="T61" fmla="*/ 241 h 482"/>
                <a:gd name="T62" fmla="*/ 90 w 482"/>
                <a:gd name="T63" fmla="*/ 226 h 482"/>
                <a:gd name="T64" fmla="*/ 61 w 482"/>
                <a:gd name="T65" fmla="*/ 226 h 482"/>
                <a:gd name="T66" fmla="*/ 226 w 482"/>
                <a:gd name="T67" fmla="*/ 61 h 482"/>
                <a:gd name="T68" fmla="*/ 226 w 482"/>
                <a:gd name="T69" fmla="*/ 90 h 482"/>
                <a:gd name="T70" fmla="*/ 241 w 482"/>
                <a:gd name="T71" fmla="*/ 106 h 482"/>
                <a:gd name="T72" fmla="*/ 256 w 482"/>
                <a:gd name="T73" fmla="*/ 90 h 482"/>
                <a:gd name="T74" fmla="*/ 256 w 482"/>
                <a:gd name="T75" fmla="*/ 61 h 482"/>
                <a:gd name="T76" fmla="*/ 421 w 482"/>
                <a:gd name="T77" fmla="*/ 226 h 482"/>
                <a:gd name="T78" fmla="*/ 392 w 482"/>
                <a:gd name="T79" fmla="*/ 226 h 482"/>
                <a:gd name="T80" fmla="*/ 377 w 482"/>
                <a:gd name="T81" fmla="*/ 241 h 482"/>
                <a:gd name="T82" fmla="*/ 392 w 482"/>
                <a:gd name="T83" fmla="*/ 25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2" h="482">
                  <a:moveTo>
                    <a:pt x="467" y="226"/>
                  </a:moveTo>
                  <a:cubicBezTo>
                    <a:pt x="451" y="226"/>
                    <a:pt x="451" y="226"/>
                    <a:pt x="451" y="226"/>
                  </a:cubicBezTo>
                  <a:cubicBezTo>
                    <a:pt x="444" y="122"/>
                    <a:pt x="361" y="38"/>
                    <a:pt x="256" y="31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7"/>
                    <a:pt x="250" y="0"/>
                    <a:pt x="241" y="0"/>
                  </a:cubicBezTo>
                  <a:cubicBezTo>
                    <a:pt x="233" y="0"/>
                    <a:pt x="226" y="7"/>
                    <a:pt x="226" y="15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122" y="38"/>
                    <a:pt x="38" y="122"/>
                    <a:pt x="31" y="226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7" y="226"/>
                    <a:pt x="0" y="233"/>
                    <a:pt x="0" y="241"/>
                  </a:cubicBezTo>
                  <a:cubicBezTo>
                    <a:pt x="0" y="250"/>
                    <a:pt x="7" y="256"/>
                    <a:pt x="15" y="256"/>
                  </a:cubicBezTo>
                  <a:cubicBezTo>
                    <a:pt x="31" y="256"/>
                    <a:pt x="31" y="256"/>
                    <a:pt x="31" y="256"/>
                  </a:cubicBezTo>
                  <a:cubicBezTo>
                    <a:pt x="38" y="361"/>
                    <a:pt x="122" y="444"/>
                    <a:pt x="226" y="451"/>
                  </a:cubicBezTo>
                  <a:cubicBezTo>
                    <a:pt x="226" y="467"/>
                    <a:pt x="226" y="467"/>
                    <a:pt x="226" y="467"/>
                  </a:cubicBezTo>
                  <a:cubicBezTo>
                    <a:pt x="226" y="476"/>
                    <a:pt x="233" y="482"/>
                    <a:pt x="241" y="482"/>
                  </a:cubicBezTo>
                  <a:cubicBezTo>
                    <a:pt x="250" y="482"/>
                    <a:pt x="256" y="476"/>
                    <a:pt x="256" y="467"/>
                  </a:cubicBezTo>
                  <a:cubicBezTo>
                    <a:pt x="256" y="451"/>
                    <a:pt x="256" y="451"/>
                    <a:pt x="256" y="451"/>
                  </a:cubicBezTo>
                  <a:cubicBezTo>
                    <a:pt x="361" y="444"/>
                    <a:pt x="444" y="361"/>
                    <a:pt x="451" y="256"/>
                  </a:cubicBezTo>
                  <a:cubicBezTo>
                    <a:pt x="467" y="256"/>
                    <a:pt x="467" y="256"/>
                    <a:pt x="467" y="256"/>
                  </a:cubicBezTo>
                  <a:cubicBezTo>
                    <a:pt x="476" y="256"/>
                    <a:pt x="482" y="250"/>
                    <a:pt x="482" y="241"/>
                  </a:cubicBezTo>
                  <a:cubicBezTo>
                    <a:pt x="482" y="233"/>
                    <a:pt x="476" y="226"/>
                    <a:pt x="467" y="226"/>
                  </a:cubicBezTo>
                  <a:close/>
                  <a:moveTo>
                    <a:pt x="392" y="256"/>
                  </a:moveTo>
                  <a:cubicBezTo>
                    <a:pt x="421" y="256"/>
                    <a:pt x="421" y="256"/>
                    <a:pt x="421" y="256"/>
                  </a:cubicBezTo>
                  <a:cubicBezTo>
                    <a:pt x="414" y="344"/>
                    <a:pt x="344" y="414"/>
                    <a:pt x="256" y="421"/>
                  </a:cubicBezTo>
                  <a:cubicBezTo>
                    <a:pt x="256" y="392"/>
                    <a:pt x="256" y="392"/>
                    <a:pt x="256" y="392"/>
                  </a:cubicBezTo>
                  <a:cubicBezTo>
                    <a:pt x="256" y="384"/>
                    <a:pt x="250" y="377"/>
                    <a:pt x="241" y="377"/>
                  </a:cubicBezTo>
                  <a:cubicBezTo>
                    <a:pt x="233" y="377"/>
                    <a:pt x="226" y="384"/>
                    <a:pt x="226" y="392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138" y="414"/>
                    <a:pt x="68" y="344"/>
                    <a:pt x="61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9" y="256"/>
                    <a:pt x="106" y="250"/>
                    <a:pt x="106" y="241"/>
                  </a:cubicBezTo>
                  <a:cubicBezTo>
                    <a:pt x="106" y="233"/>
                    <a:pt x="99" y="226"/>
                    <a:pt x="90" y="226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8" y="138"/>
                    <a:pt x="138" y="68"/>
                    <a:pt x="226" y="61"/>
                  </a:cubicBezTo>
                  <a:cubicBezTo>
                    <a:pt x="226" y="90"/>
                    <a:pt x="226" y="90"/>
                    <a:pt x="226" y="90"/>
                  </a:cubicBezTo>
                  <a:cubicBezTo>
                    <a:pt x="226" y="99"/>
                    <a:pt x="233" y="106"/>
                    <a:pt x="241" y="106"/>
                  </a:cubicBezTo>
                  <a:cubicBezTo>
                    <a:pt x="250" y="106"/>
                    <a:pt x="256" y="99"/>
                    <a:pt x="256" y="90"/>
                  </a:cubicBezTo>
                  <a:cubicBezTo>
                    <a:pt x="256" y="61"/>
                    <a:pt x="256" y="61"/>
                    <a:pt x="256" y="61"/>
                  </a:cubicBezTo>
                  <a:cubicBezTo>
                    <a:pt x="344" y="68"/>
                    <a:pt x="414" y="138"/>
                    <a:pt x="421" y="226"/>
                  </a:cubicBezTo>
                  <a:cubicBezTo>
                    <a:pt x="392" y="226"/>
                    <a:pt x="392" y="226"/>
                    <a:pt x="392" y="226"/>
                  </a:cubicBezTo>
                  <a:cubicBezTo>
                    <a:pt x="384" y="226"/>
                    <a:pt x="377" y="233"/>
                    <a:pt x="377" y="241"/>
                  </a:cubicBezTo>
                  <a:cubicBezTo>
                    <a:pt x="377" y="250"/>
                    <a:pt x="384" y="256"/>
                    <a:pt x="392" y="256"/>
                  </a:cubicBezTo>
                  <a:close/>
                </a:path>
              </a:pathLst>
            </a:custGeom>
            <a:solidFill>
              <a:srgbClr val="00A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14">
              <a:extLst>
                <a:ext uri="{FF2B5EF4-FFF2-40B4-BE49-F238E27FC236}">
                  <a16:creationId xmlns:a16="http://schemas.microsoft.com/office/drawing/2014/main" id="{557AEB71-B09C-4733-ACA8-67AA75293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7" y="2192"/>
              <a:ext cx="214" cy="213"/>
            </a:xfrm>
            <a:custGeom>
              <a:avLst/>
              <a:gdLst>
                <a:gd name="T0" fmla="*/ 45 w 90"/>
                <a:gd name="T1" fmla="*/ 0 h 90"/>
                <a:gd name="T2" fmla="*/ 0 w 90"/>
                <a:gd name="T3" fmla="*/ 45 h 90"/>
                <a:gd name="T4" fmla="*/ 45 w 90"/>
                <a:gd name="T5" fmla="*/ 90 h 90"/>
                <a:gd name="T6" fmla="*/ 90 w 90"/>
                <a:gd name="T7" fmla="*/ 45 h 90"/>
                <a:gd name="T8" fmla="*/ 45 w 90"/>
                <a:gd name="T9" fmla="*/ 0 h 90"/>
                <a:gd name="T10" fmla="*/ 45 w 90"/>
                <a:gd name="T11" fmla="*/ 60 h 90"/>
                <a:gd name="T12" fmla="*/ 30 w 90"/>
                <a:gd name="T13" fmla="*/ 45 h 90"/>
                <a:gd name="T14" fmla="*/ 45 w 90"/>
                <a:gd name="T15" fmla="*/ 30 h 90"/>
                <a:gd name="T16" fmla="*/ 60 w 90"/>
                <a:gd name="T17" fmla="*/ 45 h 90"/>
                <a:gd name="T18" fmla="*/ 45 w 90"/>
                <a:gd name="T19" fmla="*/ 6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9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90"/>
                    <a:pt x="45" y="90"/>
                  </a:cubicBezTo>
                  <a:cubicBezTo>
                    <a:pt x="70" y="90"/>
                    <a:pt x="90" y="70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  <a:moveTo>
                    <a:pt x="45" y="60"/>
                  </a:moveTo>
                  <a:cubicBezTo>
                    <a:pt x="37" y="60"/>
                    <a:pt x="30" y="54"/>
                    <a:pt x="30" y="45"/>
                  </a:cubicBezTo>
                  <a:cubicBezTo>
                    <a:pt x="30" y="37"/>
                    <a:pt x="37" y="30"/>
                    <a:pt x="45" y="30"/>
                  </a:cubicBezTo>
                  <a:cubicBezTo>
                    <a:pt x="54" y="30"/>
                    <a:pt x="60" y="37"/>
                    <a:pt x="60" y="45"/>
                  </a:cubicBezTo>
                  <a:cubicBezTo>
                    <a:pt x="60" y="54"/>
                    <a:pt x="54" y="60"/>
                    <a:pt x="45" y="60"/>
                  </a:cubicBezTo>
                  <a:close/>
                </a:path>
              </a:pathLst>
            </a:custGeom>
            <a:solidFill>
              <a:srgbClr val="00A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15">
              <a:extLst>
                <a:ext uri="{FF2B5EF4-FFF2-40B4-BE49-F238E27FC236}">
                  <a16:creationId xmlns:a16="http://schemas.microsoft.com/office/drawing/2014/main" id="{FD1B1903-F477-4028-9C20-9D73A70BD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049"/>
              <a:ext cx="285" cy="285"/>
            </a:xfrm>
            <a:custGeom>
              <a:avLst/>
              <a:gdLst>
                <a:gd name="T0" fmla="*/ 120 w 120"/>
                <a:gd name="T1" fmla="*/ 15 h 120"/>
                <a:gd name="T2" fmla="*/ 105 w 120"/>
                <a:gd name="T3" fmla="*/ 0 h 120"/>
                <a:gd name="T4" fmla="*/ 0 w 120"/>
                <a:gd name="T5" fmla="*/ 105 h 120"/>
                <a:gd name="T6" fmla="*/ 15 w 120"/>
                <a:gd name="T7" fmla="*/ 120 h 120"/>
                <a:gd name="T8" fmla="*/ 30 w 120"/>
                <a:gd name="T9" fmla="*/ 105 h 120"/>
                <a:gd name="T10" fmla="*/ 105 w 120"/>
                <a:gd name="T11" fmla="*/ 30 h 120"/>
                <a:gd name="T12" fmla="*/ 120 w 120"/>
                <a:gd name="T13" fmla="*/ 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20">
                  <a:moveTo>
                    <a:pt x="120" y="15"/>
                  </a:moveTo>
                  <a:cubicBezTo>
                    <a:pt x="120" y="6"/>
                    <a:pt x="114" y="0"/>
                    <a:pt x="105" y="0"/>
                  </a:cubicBezTo>
                  <a:cubicBezTo>
                    <a:pt x="47" y="0"/>
                    <a:pt x="0" y="47"/>
                    <a:pt x="0" y="105"/>
                  </a:cubicBezTo>
                  <a:cubicBezTo>
                    <a:pt x="0" y="114"/>
                    <a:pt x="6" y="120"/>
                    <a:pt x="15" y="120"/>
                  </a:cubicBezTo>
                  <a:cubicBezTo>
                    <a:pt x="23" y="120"/>
                    <a:pt x="30" y="114"/>
                    <a:pt x="30" y="105"/>
                  </a:cubicBezTo>
                  <a:cubicBezTo>
                    <a:pt x="30" y="64"/>
                    <a:pt x="64" y="30"/>
                    <a:pt x="105" y="30"/>
                  </a:cubicBezTo>
                  <a:cubicBezTo>
                    <a:pt x="114" y="30"/>
                    <a:pt x="120" y="23"/>
                    <a:pt x="120" y="1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16">
              <a:extLst>
                <a:ext uri="{FF2B5EF4-FFF2-40B4-BE49-F238E27FC236}">
                  <a16:creationId xmlns:a16="http://schemas.microsoft.com/office/drawing/2014/main" id="{32293141-6789-4212-8EAD-B8F310238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263"/>
              <a:ext cx="288" cy="287"/>
            </a:xfrm>
            <a:custGeom>
              <a:avLst/>
              <a:gdLst>
                <a:gd name="T0" fmla="*/ 106 w 121"/>
                <a:gd name="T1" fmla="*/ 0 h 121"/>
                <a:gd name="T2" fmla="*/ 91 w 121"/>
                <a:gd name="T3" fmla="*/ 15 h 121"/>
                <a:gd name="T4" fmla="*/ 15 w 121"/>
                <a:gd name="T5" fmla="*/ 91 h 121"/>
                <a:gd name="T6" fmla="*/ 0 w 121"/>
                <a:gd name="T7" fmla="*/ 106 h 121"/>
                <a:gd name="T8" fmla="*/ 15 w 121"/>
                <a:gd name="T9" fmla="*/ 121 h 121"/>
                <a:gd name="T10" fmla="*/ 121 w 121"/>
                <a:gd name="T11" fmla="*/ 15 h 121"/>
                <a:gd name="T12" fmla="*/ 106 w 121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1">
                  <a:moveTo>
                    <a:pt x="106" y="0"/>
                  </a:moveTo>
                  <a:cubicBezTo>
                    <a:pt x="97" y="0"/>
                    <a:pt x="91" y="7"/>
                    <a:pt x="91" y="15"/>
                  </a:cubicBezTo>
                  <a:cubicBezTo>
                    <a:pt x="91" y="57"/>
                    <a:pt x="57" y="91"/>
                    <a:pt x="15" y="91"/>
                  </a:cubicBezTo>
                  <a:cubicBezTo>
                    <a:pt x="7" y="91"/>
                    <a:pt x="0" y="97"/>
                    <a:pt x="0" y="106"/>
                  </a:cubicBezTo>
                  <a:cubicBezTo>
                    <a:pt x="0" y="114"/>
                    <a:pt x="7" y="121"/>
                    <a:pt x="15" y="121"/>
                  </a:cubicBezTo>
                  <a:cubicBezTo>
                    <a:pt x="73" y="121"/>
                    <a:pt x="121" y="73"/>
                    <a:pt x="121" y="15"/>
                  </a:cubicBezTo>
                  <a:cubicBezTo>
                    <a:pt x="121" y="7"/>
                    <a:pt x="114" y="0"/>
                    <a:pt x="106" y="0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Line 17">
              <a:extLst>
                <a:ext uri="{FF2B5EF4-FFF2-40B4-BE49-F238E27FC236}">
                  <a16:creationId xmlns:a16="http://schemas.microsoft.com/office/drawing/2014/main" id="{FB3F674F-7869-48E4-8D6E-09631DAED1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0" y="22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Line 18">
              <a:extLst>
                <a:ext uri="{FF2B5EF4-FFF2-40B4-BE49-F238E27FC236}">
                  <a16:creationId xmlns:a16="http://schemas.microsoft.com/office/drawing/2014/main" id="{CEA538A2-1102-43CB-9897-4C67B82BF4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0" y="22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4" name="Espaço Reservado para Conteúdo 2">
            <a:extLst>
              <a:ext uri="{FF2B5EF4-FFF2-40B4-BE49-F238E27FC236}">
                <a16:creationId xmlns:a16="http://schemas.microsoft.com/office/drawing/2014/main" id="{0AE7245A-2F62-4B4B-BCD5-895F0CADBD0F}"/>
              </a:ext>
            </a:extLst>
          </p:cNvPr>
          <p:cNvSpPr txBox="1">
            <a:spLocks/>
          </p:cNvSpPr>
          <p:nvPr/>
        </p:nvSpPr>
        <p:spPr>
          <a:xfrm>
            <a:off x="4063009" y="4048119"/>
            <a:ext cx="5533054" cy="112655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00000"/>
              </a:lnSpc>
              <a:buNone/>
            </a:pPr>
            <a:r>
              <a:rPr lang="pt-BR" dirty="0">
                <a:solidFill>
                  <a:schemeClr val="bg1"/>
                </a:solidFill>
              </a:rPr>
              <a:t>levantar percepções relacionadas ao Sebrae perante os pequenos negócios</a:t>
            </a:r>
          </a:p>
        </p:txBody>
      </p:sp>
      <p:sp>
        <p:nvSpPr>
          <p:cNvPr id="75" name="Espaço Reservado para Conteúdo 2">
            <a:extLst>
              <a:ext uri="{FF2B5EF4-FFF2-40B4-BE49-F238E27FC236}">
                <a16:creationId xmlns:a16="http://schemas.microsoft.com/office/drawing/2014/main" id="{1E95DC25-9957-4D33-9900-58006D1E6FB6}"/>
              </a:ext>
            </a:extLst>
          </p:cNvPr>
          <p:cNvSpPr txBox="1">
            <a:spLocks/>
          </p:cNvSpPr>
          <p:nvPr/>
        </p:nvSpPr>
        <p:spPr>
          <a:xfrm>
            <a:off x="3370716" y="1930070"/>
            <a:ext cx="727298" cy="3479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sz="4400" b="1" dirty="0">
                <a:solidFill>
                  <a:srgbClr val="A163A2"/>
                </a:solidFill>
              </a:rPr>
              <a:t>1.</a:t>
            </a:r>
          </a:p>
        </p:txBody>
      </p:sp>
      <p:sp>
        <p:nvSpPr>
          <p:cNvPr id="76" name="Espaço Reservado para Conteúdo 2">
            <a:extLst>
              <a:ext uri="{FF2B5EF4-FFF2-40B4-BE49-F238E27FC236}">
                <a16:creationId xmlns:a16="http://schemas.microsoft.com/office/drawing/2014/main" id="{33D924A1-6A0C-4B06-A0AF-3C90D3E8835D}"/>
              </a:ext>
            </a:extLst>
          </p:cNvPr>
          <p:cNvSpPr txBox="1">
            <a:spLocks/>
          </p:cNvSpPr>
          <p:nvPr/>
        </p:nvSpPr>
        <p:spPr>
          <a:xfrm>
            <a:off x="3370716" y="4238846"/>
            <a:ext cx="727298" cy="3479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sz="4400" b="1" dirty="0">
                <a:solidFill>
                  <a:srgbClr val="A163A2"/>
                </a:solidFill>
              </a:rPr>
              <a:t>2.</a:t>
            </a:r>
          </a:p>
        </p:txBody>
      </p:sp>
    </p:spTree>
    <p:extLst>
      <p:ext uri="{BB962C8B-B14F-4D97-AF65-F5344CB8AC3E}">
        <p14:creationId xmlns:p14="http://schemas.microsoft.com/office/powerpoint/2010/main" val="1760850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grpSp>
        <p:nvGrpSpPr>
          <p:cNvPr id="27" name="Grupo 26"/>
          <p:cNvGrpSpPr/>
          <p:nvPr/>
        </p:nvGrpSpPr>
        <p:grpSpPr>
          <a:xfrm>
            <a:off x="5882652" y="2326032"/>
            <a:ext cx="1435055" cy="523220"/>
            <a:chOff x="4981407" y="2348527"/>
            <a:chExt cx="1435055" cy="523220"/>
          </a:xfrm>
        </p:grpSpPr>
        <p:sp>
          <p:nvSpPr>
            <p:cNvPr id="28" name="CaixaDeTexto 27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não lembra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29" name="Grupo 28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0" name="Gráfico 39"/>
          <p:cNvGraphicFramePr/>
          <p:nvPr>
            <p:extLst>
              <p:ext uri="{D42A27DB-BD31-4B8C-83A1-F6EECF244321}">
                <p14:modId xmlns:p14="http://schemas.microsoft.com/office/powerpoint/2010/main" val="245536715"/>
              </p:ext>
            </p:extLst>
          </p:nvPr>
        </p:nvGraphicFramePr>
        <p:xfrm>
          <a:off x="8142746" y="1577076"/>
          <a:ext cx="3573496" cy="3734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1" name="Freeform 9"/>
          <p:cNvSpPr>
            <a:spLocks noEditPoints="1"/>
          </p:cNvSpPr>
          <p:nvPr/>
        </p:nvSpPr>
        <p:spPr bwMode="auto">
          <a:xfrm>
            <a:off x="6326041" y="1775441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2788446"/>
              </p:ext>
            </p:extLst>
          </p:nvPr>
        </p:nvGraphicFramePr>
        <p:xfrm>
          <a:off x="7386377" y="1748957"/>
          <a:ext cx="928914" cy="34473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rgbClr val="FFA3A3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4" name="CaixaDeTexto 43"/>
          <p:cNvSpPr txBox="1"/>
          <p:nvPr/>
        </p:nvSpPr>
        <p:spPr>
          <a:xfrm>
            <a:off x="6098107" y="3012012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b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ancos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5" name="CaixaDeTexto 44"/>
          <p:cNvSpPr txBox="1"/>
          <p:nvPr/>
        </p:nvSpPr>
        <p:spPr>
          <a:xfrm>
            <a:off x="4891489" y="3600283"/>
            <a:ext cx="24262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o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utras</a:t>
            </a: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 inferiores a 1% 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7" name="CaixaDeTexto 46"/>
          <p:cNvSpPr txBox="1"/>
          <p:nvPr/>
        </p:nvSpPr>
        <p:spPr>
          <a:xfrm>
            <a:off x="10957966" y="5819793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11.040</a:t>
            </a:r>
            <a:endParaRPr lang="pt-BR" sz="1200" u="sng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48" name="CaixaDeTexto 47"/>
          <p:cNvSpPr txBox="1"/>
          <p:nvPr/>
        </p:nvSpPr>
        <p:spPr>
          <a:xfrm>
            <a:off x="717553" y="2299078"/>
            <a:ext cx="372548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D1CF2EC3-A618-4885-A10F-7823F9433910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50" name="Agrupar 49">
            <a:extLst>
              <a:ext uri="{FF2B5EF4-FFF2-40B4-BE49-F238E27FC236}">
                <a16:creationId xmlns:a16="http://schemas.microsoft.com/office/drawing/2014/main" id="{92AA4479-C320-4622-8678-81FBAE7CB90F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51" name="Retângulo: Cantos Arredondados 50">
              <a:extLst>
                <a:ext uri="{FF2B5EF4-FFF2-40B4-BE49-F238E27FC236}">
                  <a16:creationId xmlns:a16="http://schemas.microsoft.com/office/drawing/2014/main" id="{FB7C103C-A117-4E9D-995F-A07A01C6486E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52" name="Group 26">
              <a:extLst>
                <a:ext uri="{FF2B5EF4-FFF2-40B4-BE49-F238E27FC236}">
                  <a16:creationId xmlns:a16="http://schemas.microsoft.com/office/drawing/2014/main" id="{11960EC3-2678-42F4-B696-CCC44D23C9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53" name="Freeform 27">
                <a:extLst>
                  <a:ext uri="{FF2B5EF4-FFF2-40B4-BE49-F238E27FC236}">
                    <a16:creationId xmlns:a16="http://schemas.microsoft.com/office/drawing/2014/main" id="{FC3245E5-D0A6-42F1-B5D8-CEB7411B0B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4" name="Oval 28">
                <a:extLst>
                  <a:ext uri="{FF2B5EF4-FFF2-40B4-BE49-F238E27FC236}">
                    <a16:creationId xmlns:a16="http://schemas.microsoft.com/office/drawing/2014/main" id="{BBADEF09-5BE4-4465-B77A-3941B2D89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5" name="Oval 29">
                <a:extLst>
                  <a:ext uri="{FF2B5EF4-FFF2-40B4-BE49-F238E27FC236}">
                    <a16:creationId xmlns:a16="http://schemas.microsoft.com/office/drawing/2014/main" id="{ABA3FB8A-808C-4ECD-9589-36A7B39C3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6" name="Oval 30">
                <a:extLst>
                  <a:ext uri="{FF2B5EF4-FFF2-40B4-BE49-F238E27FC236}">
                    <a16:creationId xmlns:a16="http://schemas.microsoft.com/office/drawing/2014/main" id="{740BB735-4861-45BE-825F-C5CFD09F0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7" name="Oval 31">
                <a:extLst>
                  <a:ext uri="{FF2B5EF4-FFF2-40B4-BE49-F238E27FC236}">
                    <a16:creationId xmlns:a16="http://schemas.microsoft.com/office/drawing/2014/main" id="{1DE841AF-034C-4E58-9D31-2693B4D84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8" name="Oval 32">
                <a:extLst>
                  <a:ext uri="{FF2B5EF4-FFF2-40B4-BE49-F238E27FC236}">
                    <a16:creationId xmlns:a16="http://schemas.microsoft.com/office/drawing/2014/main" id="{577E68E5-787D-4EA5-9B8F-EE829DB0D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9" name="Oval 33">
                <a:extLst>
                  <a:ext uri="{FF2B5EF4-FFF2-40B4-BE49-F238E27FC236}">
                    <a16:creationId xmlns:a16="http://schemas.microsoft.com/office/drawing/2014/main" id="{67A78C3E-CCA9-44F6-9F1C-147366992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pic>
        <p:nvPicPr>
          <p:cNvPr id="62" name="Picture 2" descr="Resultado de imagem para senai logo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88051" y="4230063"/>
            <a:ext cx="829656" cy="2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" name="CaixaDeTexto 62"/>
          <p:cNvSpPr txBox="1"/>
          <p:nvPr/>
        </p:nvSpPr>
        <p:spPr>
          <a:xfrm>
            <a:off x="4639112" y="4738339"/>
            <a:ext cx="26785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nenhuma / sem resposta</a:t>
            </a:r>
          </a:p>
        </p:txBody>
      </p:sp>
      <p:grpSp>
        <p:nvGrpSpPr>
          <p:cNvPr id="43" name="+ informações">
            <a:extLst>
              <a:ext uri="{FF2B5EF4-FFF2-40B4-BE49-F238E27FC236}">
                <a16:creationId xmlns:a16="http://schemas.microsoft.com/office/drawing/2014/main" id="{A53A108B-B085-42E2-B95E-1CE68C0C9C04}"/>
              </a:ext>
            </a:extLst>
          </p:cNvPr>
          <p:cNvGrpSpPr/>
          <p:nvPr/>
        </p:nvGrpSpPr>
        <p:grpSpPr>
          <a:xfrm>
            <a:off x="2023903" y="5726412"/>
            <a:ext cx="1402473" cy="346250"/>
            <a:chOff x="7300120" y="5125288"/>
            <a:chExt cx="1748287" cy="431624"/>
          </a:xfrm>
        </p:grpSpPr>
        <p:sp>
          <p:nvSpPr>
            <p:cNvPr id="46" name="Forma livre 67">
              <a:extLst>
                <a:ext uri="{FF2B5EF4-FFF2-40B4-BE49-F238E27FC236}">
                  <a16:creationId xmlns:a16="http://schemas.microsoft.com/office/drawing/2014/main" id="{8209027F-E44C-4726-9FA8-D34810BC47D9}"/>
                </a:ext>
              </a:extLst>
            </p:cNvPr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60" name="CaixaDeTexto 5">
              <a:extLst>
                <a:ext uri="{FF2B5EF4-FFF2-40B4-BE49-F238E27FC236}">
                  <a16:creationId xmlns:a16="http://schemas.microsoft.com/office/drawing/2014/main" id="{01BADE7E-089F-4B23-A7F5-815CCF905947}"/>
                </a:ext>
              </a:extLst>
            </p:cNvPr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1" name="Group 4">
              <a:extLst>
                <a:ext uri="{FF2B5EF4-FFF2-40B4-BE49-F238E27FC236}">
                  <a16:creationId xmlns:a16="http://schemas.microsoft.com/office/drawing/2014/main" id="{5568E28B-5430-4122-9B9A-24DC9EBF55E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4" name="Freeform 5">
                <a:extLst>
                  <a:ext uri="{FF2B5EF4-FFF2-40B4-BE49-F238E27FC236}">
                    <a16:creationId xmlns:a16="http://schemas.microsoft.com/office/drawing/2014/main" id="{0AFF3E0F-8451-4A75-9441-29BB104374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5" name="Freeform 6">
                <a:extLst>
                  <a:ext uri="{FF2B5EF4-FFF2-40B4-BE49-F238E27FC236}">
                    <a16:creationId xmlns:a16="http://schemas.microsoft.com/office/drawing/2014/main" id="{26869348-085C-4560-B811-316792260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6" name="Freeform 7">
                <a:extLst>
                  <a:ext uri="{FF2B5EF4-FFF2-40B4-BE49-F238E27FC236}">
                    <a16:creationId xmlns:a16="http://schemas.microsoft.com/office/drawing/2014/main" id="{BD4025CE-85BA-4ABB-8FC4-9BE5359758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7" name="Freeform 8">
                <a:extLst>
                  <a:ext uri="{FF2B5EF4-FFF2-40B4-BE49-F238E27FC236}">
                    <a16:creationId xmlns:a16="http://schemas.microsoft.com/office/drawing/2014/main" id="{56E7473F-A5E2-42E4-ADB3-A9D50FB4BE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8" name="Freeform 9">
                <a:extLst>
                  <a:ext uri="{FF2B5EF4-FFF2-40B4-BE49-F238E27FC236}">
                    <a16:creationId xmlns:a16="http://schemas.microsoft.com/office/drawing/2014/main" id="{36504474-4E17-426C-84A7-6FC7012965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6848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4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9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4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</p:childTnLst>
        </p:cTn>
      </p:par>
    </p:tnLst>
    <p:bldLst>
      <p:bldGraphic spid="40" grpId="0">
        <p:bldAsOne/>
      </p:bldGraphic>
      <p:bldP spid="41" grpId="0" animBg="1"/>
      <p:bldP spid="44" grpId="0"/>
      <p:bldP spid="45" grpId="0"/>
      <p:bldP spid="47" grpId="0"/>
      <p:bldP spid="47" grpId="1"/>
      <p:bldP spid="6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sp>
        <p:nvSpPr>
          <p:cNvPr id="26" name="CaixaDeTexto 25"/>
          <p:cNvSpPr txBox="1"/>
          <p:nvPr/>
        </p:nvSpPr>
        <p:spPr>
          <a:xfrm>
            <a:off x="612323" y="1702495"/>
            <a:ext cx="301604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9" name="CaixaDeTexto 18"/>
          <p:cNvSpPr txBox="1"/>
          <p:nvPr/>
        </p:nvSpPr>
        <p:spPr>
          <a:xfrm>
            <a:off x="5559628" y="482477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6130048" y="1341899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29" name="Conector reto 28"/>
          <p:cNvCxnSpPr/>
          <p:nvPr/>
        </p:nvCxnSpPr>
        <p:spPr>
          <a:xfrm>
            <a:off x="7475172" y="1568136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6" name="Tabela 45"/>
          <p:cNvGraphicFramePr>
            <a:graphicFrameLocks noGrp="1"/>
          </p:cNvGraphicFramePr>
          <p:nvPr>
            <p:extLst/>
          </p:nvPr>
        </p:nvGraphicFramePr>
        <p:xfrm>
          <a:off x="5995340" y="2399651"/>
          <a:ext cx="2674740" cy="2384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012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47" name="Tabela 46"/>
          <p:cNvGraphicFramePr>
            <a:graphicFrameLocks noGrp="1"/>
          </p:cNvGraphicFramePr>
          <p:nvPr>
            <p:extLst/>
          </p:nvPr>
        </p:nvGraphicFramePr>
        <p:xfrm>
          <a:off x="3847210" y="2652224"/>
          <a:ext cx="2196502" cy="21289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965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sabem/ não lembram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outras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nenhuma /sem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8" name="Tabela 47"/>
          <p:cNvGraphicFramePr>
            <a:graphicFrameLocks noGrp="1"/>
          </p:cNvGraphicFramePr>
          <p:nvPr>
            <p:extLst/>
          </p:nvPr>
        </p:nvGraphicFramePr>
        <p:xfrm>
          <a:off x="9187497" y="4824777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9" name="CaixaDeTexto 48"/>
          <p:cNvSpPr txBox="1"/>
          <p:nvPr/>
        </p:nvSpPr>
        <p:spPr>
          <a:xfrm>
            <a:off x="9298113" y="1341899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50" name="Conector reto 49"/>
          <p:cNvCxnSpPr/>
          <p:nvPr/>
        </p:nvCxnSpPr>
        <p:spPr>
          <a:xfrm>
            <a:off x="11216573" y="1568136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51" name="Tabela 50"/>
          <p:cNvGraphicFramePr>
            <a:graphicFrameLocks noGrp="1"/>
          </p:cNvGraphicFramePr>
          <p:nvPr>
            <p:extLst/>
          </p:nvPr>
        </p:nvGraphicFramePr>
        <p:xfrm>
          <a:off x="9187498" y="2399651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8" name="CaixaDeTexto 67">
            <a:extLst>
              <a:ext uri="{FF2B5EF4-FFF2-40B4-BE49-F238E27FC236}">
                <a16:creationId xmlns:a16="http://schemas.microsoft.com/office/drawing/2014/main" id="{CEE1E41B-481B-426B-8604-03A5EADAB59A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69" name="Agrupar 68">
            <a:extLst>
              <a:ext uri="{FF2B5EF4-FFF2-40B4-BE49-F238E27FC236}">
                <a16:creationId xmlns:a16="http://schemas.microsoft.com/office/drawing/2014/main" id="{1129B4FB-4D05-42F6-AB63-8DE9BEB53684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70" name="Retângulo: Cantos Arredondados 69">
              <a:extLst>
                <a:ext uri="{FF2B5EF4-FFF2-40B4-BE49-F238E27FC236}">
                  <a16:creationId xmlns:a16="http://schemas.microsoft.com/office/drawing/2014/main" id="{21B323CA-C29B-4A70-A2B8-945C43D0CF1F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71" name="Group 26">
              <a:extLst>
                <a:ext uri="{FF2B5EF4-FFF2-40B4-BE49-F238E27FC236}">
                  <a16:creationId xmlns:a16="http://schemas.microsoft.com/office/drawing/2014/main" id="{FAD957CF-DA92-4695-B667-235C9759BA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72" name="Freeform 27">
                <a:extLst>
                  <a:ext uri="{FF2B5EF4-FFF2-40B4-BE49-F238E27FC236}">
                    <a16:creationId xmlns:a16="http://schemas.microsoft.com/office/drawing/2014/main" id="{6301A5B8-A3AE-4B0B-B82B-9D303491E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3" name="Oval 28">
                <a:extLst>
                  <a:ext uri="{FF2B5EF4-FFF2-40B4-BE49-F238E27FC236}">
                    <a16:creationId xmlns:a16="http://schemas.microsoft.com/office/drawing/2014/main" id="{4615520C-FCAD-4916-A58F-DA730AB95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4" name="Oval 29">
                <a:extLst>
                  <a:ext uri="{FF2B5EF4-FFF2-40B4-BE49-F238E27FC236}">
                    <a16:creationId xmlns:a16="http://schemas.microsoft.com/office/drawing/2014/main" id="{840CA3AE-4593-4BAD-BE7E-E2D7B98CA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5" name="Oval 30">
                <a:extLst>
                  <a:ext uri="{FF2B5EF4-FFF2-40B4-BE49-F238E27FC236}">
                    <a16:creationId xmlns:a16="http://schemas.microsoft.com/office/drawing/2014/main" id="{56B6DD1B-9EDC-40D2-B9A5-2A39B6861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6" name="Oval 31">
                <a:extLst>
                  <a:ext uri="{FF2B5EF4-FFF2-40B4-BE49-F238E27FC236}">
                    <a16:creationId xmlns:a16="http://schemas.microsoft.com/office/drawing/2014/main" id="{6E3494A5-6854-49C3-94A0-AD6F0CE1F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7" name="Oval 32">
                <a:extLst>
                  <a:ext uri="{FF2B5EF4-FFF2-40B4-BE49-F238E27FC236}">
                    <a16:creationId xmlns:a16="http://schemas.microsoft.com/office/drawing/2014/main" id="{43D9E08B-C5D0-4D77-9A7E-57D6984E1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8" name="Oval 33">
                <a:extLst>
                  <a:ext uri="{FF2B5EF4-FFF2-40B4-BE49-F238E27FC236}">
                    <a16:creationId xmlns:a16="http://schemas.microsoft.com/office/drawing/2014/main" id="{2CE8CE1D-38BA-47AE-A64B-C15E2448F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pSp>
        <p:nvGrpSpPr>
          <p:cNvPr id="80" name="Group 4">
            <a:extLst>
              <a:ext uri="{FF2B5EF4-FFF2-40B4-BE49-F238E27FC236}">
                <a16:creationId xmlns:a16="http://schemas.microsoft.com/office/drawing/2014/main" id="{8FE72EE2-015B-45CC-92B5-5BD71C4F13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56777" y="1950683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81" name="Freeform 5">
              <a:extLst>
                <a:ext uri="{FF2B5EF4-FFF2-40B4-BE49-F238E27FC236}">
                  <a16:creationId xmlns:a16="http://schemas.microsoft.com/office/drawing/2014/main" id="{B595FE7A-C5FA-4F5F-B572-E1937CE0FA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6">
              <a:extLst>
                <a:ext uri="{FF2B5EF4-FFF2-40B4-BE49-F238E27FC236}">
                  <a16:creationId xmlns:a16="http://schemas.microsoft.com/office/drawing/2014/main" id="{D7347E95-A0FF-48B8-B1E9-54BAC27D45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7">
              <a:extLst>
                <a:ext uri="{FF2B5EF4-FFF2-40B4-BE49-F238E27FC236}">
                  <a16:creationId xmlns:a16="http://schemas.microsoft.com/office/drawing/2014/main" id="{818DC014-EE78-4A3A-9FDC-25B087BD4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8">
              <a:extLst>
                <a:ext uri="{FF2B5EF4-FFF2-40B4-BE49-F238E27FC236}">
                  <a16:creationId xmlns:a16="http://schemas.microsoft.com/office/drawing/2014/main" id="{A3B651D1-D178-4112-8A65-EFBCDD0C1E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9">
              <a:extLst>
                <a:ext uri="{FF2B5EF4-FFF2-40B4-BE49-F238E27FC236}">
                  <a16:creationId xmlns:a16="http://schemas.microsoft.com/office/drawing/2014/main" id="{DD757322-9C41-46FB-9755-87B13332F6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10">
              <a:extLst>
                <a:ext uri="{FF2B5EF4-FFF2-40B4-BE49-F238E27FC236}">
                  <a16:creationId xmlns:a16="http://schemas.microsoft.com/office/drawing/2014/main" id="{C19078D7-4BB9-41F0-B122-D9199A801C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7" name="Grupo 34">
            <a:extLst>
              <a:ext uri="{FF2B5EF4-FFF2-40B4-BE49-F238E27FC236}">
                <a16:creationId xmlns:a16="http://schemas.microsoft.com/office/drawing/2014/main" id="{039BEBD9-E66A-4C3B-B72A-35C29C9A8186}"/>
              </a:ext>
            </a:extLst>
          </p:cNvPr>
          <p:cNvGrpSpPr/>
          <p:nvPr/>
        </p:nvGrpSpPr>
        <p:grpSpPr>
          <a:xfrm>
            <a:off x="10913192" y="1905514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88" name="Freeform 15">
              <a:extLst>
                <a:ext uri="{FF2B5EF4-FFF2-40B4-BE49-F238E27FC236}">
                  <a16:creationId xmlns:a16="http://schemas.microsoft.com/office/drawing/2014/main" id="{FE34AF6C-5D4B-4E88-AD9A-E1D8FF495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16">
              <a:extLst>
                <a:ext uri="{FF2B5EF4-FFF2-40B4-BE49-F238E27FC236}">
                  <a16:creationId xmlns:a16="http://schemas.microsoft.com/office/drawing/2014/main" id="{5FA66E0D-533A-4276-8341-5ACF4C4F48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0" name="Freeform 17">
              <a:extLst>
                <a:ext uri="{FF2B5EF4-FFF2-40B4-BE49-F238E27FC236}">
                  <a16:creationId xmlns:a16="http://schemas.microsoft.com/office/drawing/2014/main" id="{27738609-9D7D-4EC1-9C6A-3BC233CAED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18">
              <a:extLst>
                <a:ext uri="{FF2B5EF4-FFF2-40B4-BE49-F238E27FC236}">
                  <a16:creationId xmlns:a16="http://schemas.microsoft.com/office/drawing/2014/main" id="{B7B09924-5E43-4C7B-A9ED-51043568A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Freeform 19">
              <a:extLst>
                <a:ext uri="{FF2B5EF4-FFF2-40B4-BE49-F238E27FC236}">
                  <a16:creationId xmlns:a16="http://schemas.microsoft.com/office/drawing/2014/main" id="{41585A39-532E-4868-95E8-9D4B5CE5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3" name="Group 35">
            <a:extLst>
              <a:ext uri="{FF2B5EF4-FFF2-40B4-BE49-F238E27FC236}">
                <a16:creationId xmlns:a16="http://schemas.microsoft.com/office/drawing/2014/main" id="{FB773BE7-EE84-460A-B6C3-76BAA7301C0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16008" y="1862809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94" name="Rectangle 40">
              <a:extLst>
                <a:ext uri="{FF2B5EF4-FFF2-40B4-BE49-F238E27FC236}">
                  <a16:creationId xmlns:a16="http://schemas.microsoft.com/office/drawing/2014/main" id="{1FBA5850-6CD2-4339-B027-FCBD5A7F9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41">
              <a:extLst>
                <a:ext uri="{FF2B5EF4-FFF2-40B4-BE49-F238E27FC236}">
                  <a16:creationId xmlns:a16="http://schemas.microsoft.com/office/drawing/2014/main" id="{40B3EDD2-45EA-4E20-A74F-850CE0829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42">
              <a:extLst>
                <a:ext uri="{FF2B5EF4-FFF2-40B4-BE49-F238E27FC236}">
                  <a16:creationId xmlns:a16="http://schemas.microsoft.com/office/drawing/2014/main" id="{4D4D8174-30D9-4FA6-B71C-EEA4F332F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43">
              <a:extLst>
                <a:ext uri="{FF2B5EF4-FFF2-40B4-BE49-F238E27FC236}">
                  <a16:creationId xmlns:a16="http://schemas.microsoft.com/office/drawing/2014/main" id="{E3AB5A52-A61F-4051-82F3-E864F036E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44">
              <a:extLst>
                <a:ext uri="{FF2B5EF4-FFF2-40B4-BE49-F238E27FC236}">
                  <a16:creationId xmlns:a16="http://schemas.microsoft.com/office/drawing/2014/main" id="{24E9B8C7-721D-4D9C-950C-743E96EFE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45">
              <a:extLst>
                <a:ext uri="{FF2B5EF4-FFF2-40B4-BE49-F238E27FC236}">
                  <a16:creationId xmlns:a16="http://schemas.microsoft.com/office/drawing/2014/main" id="{C22EF49C-ACCC-4D9E-A06A-5C5257202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B7E51DA-B8D2-4E78-9062-D2B2BE239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47">
              <a:extLst>
                <a:ext uri="{FF2B5EF4-FFF2-40B4-BE49-F238E27FC236}">
                  <a16:creationId xmlns:a16="http://schemas.microsoft.com/office/drawing/2014/main" id="{0676BEE8-C434-45BF-BFB3-E2CC0848D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48">
              <a:extLst>
                <a:ext uri="{FF2B5EF4-FFF2-40B4-BE49-F238E27FC236}">
                  <a16:creationId xmlns:a16="http://schemas.microsoft.com/office/drawing/2014/main" id="{55A183A2-364E-477E-8C03-C2ACF8509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49">
              <a:extLst>
                <a:ext uri="{FF2B5EF4-FFF2-40B4-BE49-F238E27FC236}">
                  <a16:creationId xmlns:a16="http://schemas.microsoft.com/office/drawing/2014/main" id="{84F477FC-B470-4DDE-847C-F9F4149C4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50">
              <a:extLst>
                <a:ext uri="{FF2B5EF4-FFF2-40B4-BE49-F238E27FC236}">
                  <a16:creationId xmlns:a16="http://schemas.microsoft.com/office/drawing/2014/main" id="{5B166A69-1412-4F2D-926B-36C648CE5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51">
              <a:extLst>
                <a:ext uri="{FF2B5EF4-FFF2-40B4-BE49-F238E27FC236}">
                  <a16:creationId xmlns:a16="http://schemas.microsoft.com/office/drawing/2014/main" id="{8DED8EDB-6899-4A63-B35E-3B87A5511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52">
              <a:extLst>
                <a:ext uri="{FF2B5EF4-FFF2-40B4-BE49-F238E27FC236}">
                  <a16:creationId xmlns:a16="http://schemas.microsoft.com/office/drawing/2014/main" id="{00B51779-7CAE-4F87-BD8B-8DD2FF250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53">
              <a:extLst>
                <a:ext uri="{FF2B5EF4-FFF2-40B4-BE49-F238E27FC236}">
                  <a16:creationId xmlns:a16="http://schemas.microsoft.com/office/drawing/2014/main" id="{BF9235A9-126D-47A8-825F-184C665F3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54">
              <a:extLst>
                <a:ext uri="{FF2B5EF4-FFF2-40B4-BE49-F238E27FC236}">
                  <a16:creationId xmlns:a16="http://schemas.microsoft.com/office/drawing/2014/main" id="{10C26C4C-8750-409F-A10C-01F2D8D84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55">
              <a:extLst>
                <a:ext uri="{FF2B5EF4-FFF2-40B4-BE49-F238E27FC236}">
                  <a16:creationId xmlns:a16="http://schemas.microsoft.com/office/drawing/2014/main" id="{64EAB49C-89A8-43A5-ADDA-C89228320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56">
              <a:extLst>
                <a:ext uri="{FF2B5EF4-FFF2-40B4-BE49-F238E27FC236}">
                  <a16:creationId xmlns:a16="http://schemas.microsoft.com/office/drawing/2014/main" id="{206107B7-6FE9-4819-9CDC-BFB101F6A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57">
              <a:extLst>
                <a:ext uri="{FF2B5EF4-FFF2-40B4-BE49-F238E27FC236}">
                  <a16:creationId xmlns:a16="http://schemas.microsoft.com/office/drawing/2014/main" id="{943BEEA7-EE27-4961-BBAA-23A514B9F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58">
              <a:extLst>
                <a:ext uri="{FF2B5EF4-FFF2-40B4-BE49-F238E27FC236}">
                  <a16:creationId xmlns:a16="http://schemas.microsoft.com/office/drawing/2014/main" id="{51EDE1F5-8A42-4C13-A1F3-EAF1A6E2B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59">
              <a:extLst>
                <a:ext uri="{FF2B5EF4-FFF2-40B4-BE49-F238E27FC236}">
                  <a16:creationId xmlns:a16="http://schemas.microsoft.com/office/drawing/2014/main" id="{640C663D-DACF-4B18-84B6-4FA016E89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60">
              <a:extLst>
                <a:ext uri="{FF2B5EF4-FFF2-40B4-BE49-F238E27FC236}">
                  <a16:creationId xmlns:a16="http://schemas.microsoft.com/office/drawing/2014/main" id="{4E718B5E-4BA9-44CE-BE46-3BF751D76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61">
              <a:extLst>
                <a:ext uri="{FF2B5EF4-FFF2-40B4-BE49-F238E27FC236}">
                  <a16:creationId xmlns:a16="http://schemas.microsoft.com/office/drawing/2014/main" id="{7A2F05DD-D6A4-4214-9072-B5A4FDC1C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62">
              <a:extLst>
                <a:ext uri="{FF2B5EF4-FFF2-40B4-BE49-F238E27FC236}">
                  <a16:creationId xmlns:a16="http://schemas.microsoft.com/office/drawing/2014/main" id="{D0ED92D3-3E1F-4C19-9356-1C110031C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63">
              <a:extLst>
                <a:ext uri="{FF2B5EF4-FFF2-40B4-BE49-F238E27FC236}">
                  <a16:creationId xmlns:a16="http://schemas.microsoft.com/office/drawing/2014/main" id="{7005DB7E-3A14-460D-80B6-647C9EB76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64">
              <a:extLst>
                <a:ext uri="{FF2B5EF4-FFF2-40B4-BE49-F238E27FC236}">
                  <a16:creationId xmlns:a16="http://schemas.microsoft.com/office/drawing/2014/main" id="{296CE870-043C-44AF-AC91-38D6196B9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65">
              <a:extLst>
                <a:ext uri="{FF2B5EF4-FFF2-40B4-BE49-F238E27FC236}">
                  <a16:creationId xmlns:a16="http://schemas.microsoft.com/office/drawing/2014/main" id="{C1EF60F7-935B-4181-89E4-622A418E2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Freeform 66">
              <a:extLst>
                <a:ext uri="{FF2B5EF4-FFF2-40B4-BE49-F238E27FC236}">
                  <a16:creationId xmlns:a16="http://schemas.microsoft.com/office/drawing/2014/main" id="{9E4EF09E-4E71-4C56-ADC3-270A6F4BD7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21" name="Group 69">
            <a:extLst>
              <a:ext uri="{FF2B5EF4-FFF2-40B4-BE49-F238E27FC236}">
                <a16:creationId xmlns:a16="http://schemas.microsoft.com/office/drawing/2014/main" id="{6942E9D4-E708-436C-A7B2-4D37A78F036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6904" y="1997770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22" name="Rectangle 74">
              <a:extLst>
                <a:ext uri="{FF2B5EF4-FFF2-40B4-BE49-F238E27FC236}">
                  <a16:creationId xmlns:a16="http://schemas.microsoft.com/office/drawing/2014/main" id="{AF5D0DB1-B950-4C39-898D-4F6D5C0D6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75">
              <a:extLst>
                <a:ext uri="{FF2B5EF4-FFF2-40B4-BE49-F238E27FC236}">
                  <a16:creationId xmlns:a16="http://schemas.microsoft.com/office/drawing/2014/main" id="{AB58EC1E-7867-45E0-9EEC-113E83635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76">
              <a:extLst>
                <a:ext uri="{FF2B5EF4-FFF2-40B4-BE49-F238E27FC236}">
                  <a16:creationId xmlns:a16="http://schemas.microsoft.com/office/drawing/2014/main" id="{3DAB2261-1C7B-4585-A1B0-873454D8B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Freeform 77">
              <a:extLst>
                <a:ext uri="{FF2B5EF4-FFF2-40B4-BE49-F238E27FC236}">
                  <a16:creationId xmlns:a16="http://schemas.microsoft.com/office/drawing/2014/main" id="{C3DC1681-E722-4A54-B2EA-234946D89C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78">
              <a:extLst>
                <a:ext uri="{FF2B5EF4-FFF2-40B4-BE49-F238E27FC236}">
                  <a16:creationId xmlns:a16="http://schemas.microsoft.com/office/drawing/2014/main" id="{E637B09A-E078-4C0D-969C-4E22866D3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79">
              <a:extLst>
                <a:ext uri="{FF2B5EF4-FFF2-40B4-BE49-F238E27FC236}">
                  <a16:creationId xmlns:a16="http://schemas.microsoft.com/office/drawing/2014/main" id="{25BC188C-7530-4F82-87DE-F8DF5850D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80">
              <a:extLst>
                <a:ext uri="{FF2B5EF4-FFF2-40B4-BE49-F238E27FC236}">
                  <a16:creationId xmlns:a16="http://schemas.microsoft.com/office/drawing/2014/main" id="{B7556F83-6A52-486B-B09D-07BC0D1AF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81">
              <a:extLst>
                <a:ext uri="{FF2B5EF4-FFF2-40B4-BE49-F238E27FC236}">
                  <a16:creationId xmlns:a16="http://schemas.microsoft.com/office/drawing/2014/main" id="{6986E7F0-1373-4883-A524-8D154805E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82">
              <a:extLst>
                <a:ext uri="{FF2B5EF4-FFF2-40B4-BE49-F238E27FC236}">
                  <a16:creationId xmlns:a16="http://schemas.microsoft.com/office/drawing/2014/main" id="{119ED341-3657-4E52-B521-FBC408077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83">
              <a:extLst>
                <a:ext uri="{FF2B5EF4-FFF2-40B4-BE49-F238E27FC236}">
                  <a16:creationId xmlns:a16="http://schemas.microsoft.com/office/drawing/2014/main" id="{8289A3E7-247D-47CB-99C7-E7628D5C0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84">
              <a:extLst>
                <a:ext uri="{FF2B5EF4-FFF2-40B4-BE49-F238E27FC236}">
                  <a16:creationId xmlns:a16="http://schemas.microsoft.com/office/drawing/2014/main" id="{1979D7CE-ADC1-4E33-8CF4-A99A0DDD3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85">
              <a:extLst>
                <a:ext uri="{FF2B5EF4-FFF2-40B4-BE49-F238E27FC236}">
                  <a16:creationId xmlns:a16="http://schemas.microsoft.com/office/drawing/2014/main" id="{9BDB79B0-43E9-45B8-8311-6B6D74CF3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86">
              <a:extLst>
                <a:ext uri="{FF2B5EF4-FFF2-40B4-BE49-F238E27FC236}">
                  <a16:creationId xmlns:a16="http://schemas.microsoft.com/office/drawing/2014/main" id="{A125DE14-2300-4C82-BB32-98516B0A6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87">
              <a:extLst>
                <a:ext uri="{FF2B5EF4-FFF2-40B4-BE49-F238E27FC236}">
                  <a16:creationId xmlns:a16="http://schemas.microsoft.com/office/drawing/2014/main" id="{BB8EC0B0-014B-47FD-A27F-1C0F81EB2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88">
              <a:extLst>
                <a:ext uri="{FF2B5EF4-FFF2-40B4-BE49-F238E27FC236}">
                  <a16:creationId xmlns:a16="http://schemas.microsoft.com/office/drawing/2014/main" id="{9748871A-AD44-4AD2-B287-C0C37CC03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89">
              <a:extLst>
                <a:ext uri="{FF2B5EF4-FFF2-40B4-BE49-F238E27FC236}">
                  <a16:creationId xmlns:a16="http://schemas.microsoft.com/office/drawing/2014/main" id="{D1A000AE-3091-4DE5-8E5E-A2FA44EBF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90">
              <a:extLst>
                <a:ext uri="{FF2B5EF4-FFF2-40B4-BE49-F238E27FC236}">
                  <a16:creationId xmlns:a16="http://schemas.microsoft.com/office/drawing/2014/main" id="{980D950A-D8AE-4058-B67C-6714DE1BE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9" name="Group 93">
            <a:extLst>
              <a:ext uri="{FF2B5EF4-FFF2-40B4-BE49-F238E27FC236}">
                <a16:creationId xmlns:a16="http://schemas.microsoft.com/office/drawing/2014/main" id="{5AFE7BA5-3546-4E2D-9167-8CAC74210B6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61975" y="1937939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40" name="Rectangle 95">
              <a:extLst>
                <a:ext uri="{FF2B5EF4-FFF2-40B4-BE49-F238E27FC236}">
                  <a16:creationId xmlns:a16="http://schemas.microsoft.com/office/drawing/2014/main" id="{D3947C3F-4FFD-4CC1-92F5-27CF68FDD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96">
              <a:extLst>
                <a:ext uri="{FF2B5EF4-FFF2-40B4-BE49-F238E27FC236}">
                  <a16:creationId xmlns:a16="http://schemas.microsoft.com/office/drawing/2014/main" id="{32F00A92-78FD-432D-8A32-85EB1A678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97">
              <a:extLst>
                <a:ext uri="{FF2B5EF4-FFF2-40B4-BE49-F238E27FC236}">
                  <a16:creationId xmlns:a16="http://schemas.microsoft.com/office/drawing/2014/main" id="{434228B4-418F-45D1-96B8-4378325FE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98">
              <a:extLst>
                <a:ext uri="{FF2B5EF4-FFF2-40B4-BE49-F238E27FC236}">
                  <a16:creationId xmlns:a16="http://schemas.microsoft.com/office/drawing/2014/main" id="{D9C25C84-B042-4C03-A93E-DA2F9C98F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99">
              <a:extLst>
                <a:ext uri="{FF2B5EF4-FFF2-40B4-BE49-F238E27FC236}">
                  <a16:creationId xmlns:a16="http://schemas.microsoft.com/office/drawing/2014/main" id="{7AC08806-F2AE-426E-BDEC-78E7F66C6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100">
              <a:extLst>
                <a:ext uri="{FF2B5EF4-FFF2-40B4-BE49-F238E27FC236}">
                  <a16:creationId xmlns:a16="http://schemas.microsoft.com/office/drawing/2014/main" id="{F780FC41-C3E2-4BD2-AE9A-1875DFB17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101">
              <a:extLst>
                <a:ext uri="{FF2B5EF4-FFF2-40B4-BE49-F238E27FC236}">
                  <a16:creationId xmlns:a16="http://schemas.microsoft.com/office/drawing/2014/main" id="{B9DA39EE-7ACE-42FB-B9AE-3C7954E38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102">
              <a:extLst>
                <a:ext uri="{FF2B5EF4-FFF2-40B4-BE49-F238E27FC236}">
                  <a16:creationId xmlns:a16="http://schemas.microsoft.com/office/drawing/2014/main" id="{24836B1E-D8EB-4811-829B-F75443EC9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103">
              <a:extLst>
                <a:ext uri="{FF2B5EF4-FFF2-40B4-BE49-F238E27FC236}">
                  <a16:creationId xmlns:a16="http://schemas.microsoft.com/office/drawing/2014/main" id="{3EB47AC5-D055-4A5B-84E1-F0EC44513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104">
              <a:extLst>
                <a:ext uri="{FF2B5EF4-FFF2-40B4-BE49-F238E27FC236}">
                  <a16:creationId xmlns:a16="http://schemas.microsoft.com/office/drawing/2014/main" id="{383CBA7B-96CF-40A7-95B3-D1A89EDAC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105">
              <a:extLst>
                <a:ext uri="{FF2B5EF4-FFF2-40B4-BE49-F238E27FC236}">
                  <a16:creationId xmlns:a16="http://schemas.microsoft.com/office/drawing/2014/main" id="{965A79D1-54DB-447E-94C2-B39F5DF4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106">
              <a:extLst>
                <a:ext uri="{FF2B5EF4-FFF2-40B4-BE49-F238E27FC236}">
                  <a16:creationId xmlns:a16="http://schemas.microsoft.com/office/drawing/2014/main" id="{554B07DA-4A6D-4886-A1A9-663662F48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107">
              <a:extLst>
                <a:ext uri="{FF2B5EF4-FFF2-40B4-BE49-F238E27FC236}">
                  <a16:creationId xmlns:a16="http://schemas.microsoft.com/office/drawing/2014/main" id="{9907C101-B461-427F-8A60-3CEC054E3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108">
              <a:extLst>
                <a:ext uri="{FF2B5EF4-FFF2-40B4-BE49-F238E27FC236}">
                  <a16:creationId xmlns:a16="http://schemas.microsoft.com/office/drawing/2014/main" id="{794C0AE2-3B1B-4805-9B7D-174B9E84B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109">
              <a:extLst>
                <a:ext uri="{FF2B5EF4-FFF2-40B4-BE49-F238E27FC236}">
                  <a16:creationId xmlns:a16="http://schemas.microsoft.com/office/drawing/2014/main" id="{54381983-6F4E-4586-BDAE-217B58385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110">
              <a:extLst>
                <a:ext uri="{FF2B5EF4-FFF2-40B4-BE49-F238E27FC236}">
                  <a16:creationId xmlns:a16="http://schemas.microsoft.com/office/drawing/2014/main" id="{11DFA6CE-1AFC-45AF-8344-B06B26118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Oval 111">
              <a:extLst>
                <a:ext uri="{FF2B5EF4-FFF2-40B4-BE49-F238E27FC236}">
                  <a16:creationId xmlns:a16="http://schemas.microsoft.com/office/drawing/2014/main" id="{468A186F-57A4-4EEA-B5CB-EDAFEE4B0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Freeform 112">
              <a:extLst>
                <a:ext uri="{FF2B5EF4-FFF2-40B4-BE49-F238E27FC236}">
                  <a16:creationId xmlns:a16="http://schemas.microsoft.com/office/drawing/2014/main" id="{A66CFE59-0A3B-4A3F-9FE8-7972865454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Freeform 113">
              <a:extLst>
                <a:ext uri="{FF2B5EF4-FFF2-40B4-BE49-F238E27FC236}">
                  <a16:creationId xmlns:a16="http://schemas.microsoft.com/office/drawing/2014/main" id="{2D8D6016-5D73-4069-A7EF-9F4C140CD8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aphicFrame>
        <p:nvGraphicFramePr>
          <p:cNvPr id="160" name="Tabela 159">
            <a:extLst>
              <a:ext uri="{FF2B5EF4-FFF2-40B4-BE49-F238E27FC236}">
                <a16:creationId xmlns:a16="http://schemas.microsoft.com/office/drawing/2014/main" id="{11A4C7D0-438B-4786-8AF8-2B0B7087D51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6071738" y="4839252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59" name="+ informações">
            <a:extLst>
              <a:ext uri="{FF2B5EF4-FFF2-40B4-BE49-F238E27FC236}">
                <a16:creationId xmlns:a16="http://schemas.microsoft.com/office/drawing/2014/main" id="{1D30D54F-39CA-4BF1-BF79-1589652CB0A5}"/>
              </a:ext>
            </a:extLst>
          </p:cNvPr>
          <p:cNvGrpSpPr/>
          <p:nvPr/>
        </p:nvGrpSpPr>
        <p:grpSpPr>
          <a:xfrm>
            <a:off x="2023903" y="5726412"/>
            <a:ext cx="1402473" cy="346250"/>
            <a:chOff x="7300120" y="5125288"/>
            <a:chExt cx="1748287" cy="431624"/>
          </a:xfrm>
        </p:grpSpPr>
        <p:sp>
          <p:nvSpPr>
            <p:cNvPr id="161" name="Forma livre 67">
              <a:extLst>
                <a:ext uri="{FF2B5EF4-FFF2-40B4-BE49-F238E27FC236}">
                  <a16:creationId xmlns:a16="http://schemas.microsoft.com/office/drawing/2014/main" id="{0DF771C3-E34F-4502-8147-85EE9486D7B6}"/>
                </a:ext>
              </a:extLst>
            </p:cNvPr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62" name="CaixaDeTexto 5">
              <a:extLst>
                <a:ext uri="{FF2B5EF4-FFF2-40B4-BE49-F238E27FC236}">
                  <a16:creationId xmlns:a16="http://schemas.microsoft.com/office/drawing/2014/main" id="{BB655631-2D64-4663-AAC7-39AD67A85E9D}"/>
                </a:ext>
              </a:extLst>
            </p:cNvPr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63" name="Group 4">
              <a:extLst>
                <a:ext uri="{FF2B5EF4-FFF2-40B4-BE49-F238E27FC236}">
                  <a16:creationId xmlns:a16="http://schemas.microsoft.com/office/drawing/2014/main" id="{B9A71658-D202-4A4F-BC34-1CF9219813E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4" name="Freeform 5">
                <a:extLst>
                  <a:ext uri="{FF2B5EF4-FFF2-40B4-BE49-F238E27FC236}">
                    <a16:creationId xmlns:a16="http://schemas.microsoft.com/office/drawing/2014/main" id="{CC40B750-54E9-4A34-A993-DB9E869F7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5" name="Freeform 6">
                <a:extLst>
                  <a:ext uri="{FF2B5EF4-FFF2-40B4-BE49-F238E27FC236}">
                    <a16:creationId xmlns:a16="http://schemas.microsoft.com/office/drawing/2014/main" id="{7B582F1C-00A6-4A0E-ADDE-B831DEB4A9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6" name="Freeform 7">
                <a:extLst>
                  <a:ext uri="{FF2B5EF4-FFF2-40B4-BE49-F238E27FC236}">
                    <a16:creationId xmlns:a16="http://schemas.microsoft.com/office/drawing/2014/main" id="{C80D1C1B-31AB-41CC-849D-B1763B2059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7" name="Freeform 8">
                <a:extLst>
                  <a:ext uri="{FF2B5EF4-FFF2-40B4-BE49-F238E27FC236}">
                    <a16:creationId xmlns:a16="http://schemas.microsoft.com/office/drawing/2014/main" id="{F08B8FA0-CE1A-499E-9292-95D35EA5DE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8" name="Freeform 9">
                <a:extLst>
                  <a:ext uri="{FF2B5EF4-FFF2-40B4-BE49-F238E27FC236}">
                    <a16:creationId xmlns:a16="http://schemas.microsoft.com/office/drawing/2014/main" id="{976911EB-FCCE-4887-856A-8F66038F1D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9262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1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"/>
                  </p:tgtEl>
                </p:cond>
              </p:nextCondLst>
            </p:seq>
          </p:childTnLst>
        </p:cTn>
      </p:par>
    </p:tnLst>
    <p:bldLst>
      <p:bldP spid="19" grpId="0"/>
      <p:bldP spid="19" grpId="1"/>
      <p:bldP spid="28" grpId="0"/>
      <p:bldP spid="4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o 14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58" name="CaixaDeTexto 57"/>
          <p:cNvSpPr txBox="1"/>
          <p:nvPr/>
        </p:nvSpPr>
        <p:spPr>
          <a:xfrm>
            <a:off x="717552" y="2119851"/>
            <a:ext cx="285114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000" b="1" dirty="0">
                <a:solidFill>
                  <a:srgbClr val="002060"/>
                </a:solidFill>
              </a:rPr>
              <a:t>ajuda no desenvolvimento das pequenas empresas no Brasil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pSp>
        <p:nvGrpSpPr>
          <p:cNvPr id="6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6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9" name="CaixaDeTexto 68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graphicFrame>
        <p:nvGraphicFramePr>
          <p:cNvPr id="70" name="Tabela 69"/>
          <p:cNvGraphicFramePr>
            <a:graphicFrameLocks noGrp="1"/>
          </p:cNvGraphicFramePr>
          <p:nvPr>
            <p:extLst/>
          </p:nvPr>
        </p:nvGraphicFramePr>
        <p:xfrm>
          <a:off x="3777631" y="802657"/>
          <a:ext cx="2205792" cy="21184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057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sabem/ não lembram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outras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nenhuma /sem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1" name="Tabela 70"/>
          <p:cNvGraphicFramePr>
            <a:graphicFrameLocks noGrp="1"/>
          </p:cNvGraphicFramePr>
          <p:nvPr>
            <p:extLst/>
          </p:nvPr>
        </p:nvGraphicFramePr>
        <p:xfrm>
          <a:off x="6014431" y="491722"/>
          <a:ext cx="4089855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2" name="CaixaDeTexto 71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4" name="Tabela 73"/>
          <p:cNvGraphicFramePr>
            <a:graphicFrameLocks noGrp="1"/>
          </p:cNvGraphicFramePr>
          <p:nvPr>
            <p:extLst/>
          </p:nvPr>
        </p:nvGraphicFramePr>
        <p:xfrm>
          <a:off x="6035539" y="3309388"/>
          <a:ext cx="5932048" cy="25103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667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/>
          </p:nvPr>
        </p:nvGraphicFramePr>
        <p:xfrm>
          <a:off x="3782839" y="3820417"/>
          <a:ext cx="2200583" cy="19666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005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sabem / não lembram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outras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nenhuma /sem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6" name="CaixaDeTexto 75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sp>
        <p:nvSpPr>
          <p:cNvPr id="78" name="CaixaDeTexto 77">
            <a:extLst>
              <a:ext uri="{FF2B5EF4-FFF2-40B4-BE49-F238E27FC236}">
                <a16:creationId xmlns:a16="http://schemas.microsoft.com/office/drawing/2014/main" id="{FE88AECF-1F88-443F-B841-F1ADD896EE13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79" name="Agrupar 78">
            <a:extLst>
              <a:ext uri="{FF2B5EF4-FFF2-40B4-BE49-F238E27FC236}">
                <a16:creationId xmlns:a16="http://schemas.microsoft.com/office/drawing/2014/main" id="{71B9BEAA-4827-4B4C-8162-DC843BEBBD2F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80" name="Retângulo: Cantos Arredondados 79">
              <a:extLst>
                <a:ext uri="{FF2B5EF4-FFF2-40B4-BE49-F238E27FC236}">
                  <a16:creationId xmlns:a16="http://schemas.microsoft.com/office/drawing/2014/main" id="{FFBE1AB4-08DD-4C64-A9F3-48A35054AB37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81" name="Group 26">
              <a:extLst>
                <a:ext uri="{FF2B5EF4-FFF2-40B4-BE49-F238E27FC236}">
                  <a16:creationId xmlns:a16="http://schemas.microsoft.com/office/drawing/2014/main" id="{A6F588A4-5978-470A-A4A2-373ED9E566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82" name="Freeform 27">
                <a:extLst>
                  <a:ext uri="{FF2B5EF4-FFF2-40B4-BE49-F238E27FC236}">
                    <a16:creationId xmlns:a16="http://schemas.microsoft.com/office/drawing/2014/main" id="{31176758-46DD-4B04-A40E-9BAF13747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3" name="Oval 28">
                <a:extLst>
                  <a:ext uri="{FF2B5EF4-FFF2-40B4-BE49-F238E27FC236}">
                    <a16:creationId xmlns:a16="http://schemas.microsoft.com/office/drawing/2014/main" id="{0D8AB03D-DCB9-4D79-8121-F29B65EC9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4" name="Oval 29">
                <a:extLst>
                  <a:ext uri="{FF2B5EF4-FFF2-40B4-BE49-F238E27FC236}">
                    <a16:creationId xmlns:a16="http://schemas.microsoft.com/office/drawing/2014/main" id="{71CF3659-8265-44FB-B612-F06D9816D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5" name="Oval 30">
                <a:extLst>
                  <a:ext uri="{FF2B5EF4-FFF2-40B4-BE49-F238E27FC236}">
                    <a16:creationId xmlns:a16="http://schemas.microsoft.com/office/drawing/2014/main" id="{36AB8E78-C853-484B-91AF-1837FFD3C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6" name="Oval 31">
                <a:extLst>
                  <a:ext uri="{FF2B5EF4-FFF2-40B4-BE49-F238E27FC236}">
                    <a16:creationId xmlns:a16="http://schemas.microsoft.com/office/drawing/2014/main" id="{8DA8A314-3402-4F43-A65D-4CAAC78F9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7" name="Oval 32">
                <a:extLst>
                  <a:ext uri="{FF2B5EF4-FFF2-40B4-BE49-F238E27FC236}">
                    <a16:creationId xmlns:a16="http://schemas.microsoft.com/office/drawing/2014/main" id="{7B388AF3-E1C4-4293-BC70-8D74A62EE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8" name="Oval 33">
                <a:extLst>
                  <a:ext uri="{FF2B5EF4-FFF2-40B4-BE49-F238E27FC236}">
                    <a16:creationId xmlns:a16="http://schemas.microsoft.com/office/drawing/2014/main" id="{76FD7B12-CC6F-4D9F-A9D8-55FE6A94B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90" name="Tabela 89">
            <a:extLst>
              <a:ext uri="{FF2B5EF4-FFF2-40B4-BE49-F238E27FC236}">
                <a16:creationId xmlns:a16="http://schemas.microsoft.com/office/drawing/2014/main" id="{3CF189F7-F96D-41BB-859A-BE602CFBBD3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6033422" y="2960040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91" name="Tabela 90">
            <a:extLst>
              <a:ext uri="{FF2B5EF4-FFF2-40B4-BE49-F238E27FC236}">
                <a16:creationId xmlns:a16="http://schemas.microsoft.com/office/drawing/2014/main" id="{A53F7F9B-FF30-4923-BA02-329DFAF7EB3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6033426" y="5761213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73" name="+ informações">
            <a:extLst>
              <a:ext uri="{FF2B5EF4-FFF2-40B4-BE49-F238E27FC236}">
                <a16:creationId xmlns:a16="http://schemas.microsoft.com/office/drawing/2014/main" id="{0F667BFE-EBD7-4665-ACD3-BAA13771E1BF}"/>
              </a:ext>
            </a:extLst>
          </p:cNvPr>
          <p:cNvGrpSpPr/>
          <p:nvPr/>
        </p:nvGrpSpPr>
        <p:grpSpPr>
          <a:xfrm>
            <a:off x="2023903" y="5726412"/>
            <a:ext cx="1402473" cy="346250"/>
            <a:chOff x="7300120" y="5125288"/>
            <a:chExt cx="1748287" cy="431624"/>
          </a:xfrm>
        </p:grpSpPr>
        <p:sp>
          <p:nvSpPr>
            <p:cNvPr id="77" name="Forma livre 67">
              <a:extLst>
                <a:ext uri="{FF2B5EF4-FFF2-40B4-BE49-F238E27FC236}">
                  <a16:creationId xmlns:a16="http://schemas.microsoft.com/office/drawing/2014/main" id="{077341D7-9766-43F8-8006-58C7B10CB655}"/>
                </a:ext>
              </a:extLst>
            </p:cNvPr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89" name="CaixaDeTexto 5">
              <a:extLst>
                <a:ext uri="{FF2B5EF4-FFF2-40B4-BE49-F238E27FC236}">
                  <a16:creationId xmlns:a16="http://schemas.microsoft.com/office/drawing/2014/main" id="{8D58F57F-5921-4D1E-A74C-7892DC77BF9C}"/>
                </a:ext>
              </a:extLst>
            </p:cNvPr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92" name="Group 4">
              <a:extLst>
                <a:ext uri="{FF2B5EF4-FFF2-40B4-BE49-F238E27FC236}">
                  <a16:creationId xmlns:a16="http://schemas.microsoft.com/office/drawing/2014/main" id="{F0C25B3F-CF5A-4E31-8AD3-3D134347C5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93" name="Freeform 5">
                <a:extLst>
                  <a:ext uri="{FF2B5EF4-FFF2-40B4-BE49-F238E27FC236}">
                    <a16:creationId xmlns:a16="http://schemas.microsoft.com/office/drawing/2014/main" id="{0CA4DB1F-E418-477F-B3A7-5071D8AF50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94" name="Freeform 6">
                <a:extLst>
                  <a:ext uri="{FF2B5EF4-FFF2-40B4-BE49-F238E27FC236}">
                    <a16:creationId xmlns:a16="http://schemas.microsoft.com/office/drawing/2014/main" id="{BB497534-AEAA-4712-AB6A-00F92BF817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95" name="Freeform 7">
                <a:extLst>
                  <a:ext uri="{FF2B5EF4-FFF2-40B4-BE49-F238E27FC236}">
                    <a16:creationId xmlns:a16="http://schemas.microsoft.com/office/drawing/2014/main" id="{E0792784-FC8F-49A1-AE17-45D23C1399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96" name="Freeform 8">
                <a:extLst>
                  <a:ext uri="{FF2B5EF4-FFF2-40B4-BE49-F238E27FC236}">
                    <a16:creationId xmlns:a16="http://schemas.microsoft.com/office/drawing/2014/main" id="{73A42462-268A-491C-940F-7BA8B145C5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97" name="Freeform 9">
                <a:extLst>
                  <a:ext uri="{FF2B5EF4-FFF2-40B4-BE49-F238E27FC236}">
                    <a16:creationId xmlns:a16="http://schemas.microsoft.com/office/drawing/2014/main" id="{116A1145-0C50-4A1C-85D6-8049123DF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6073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</p:childTnLst>
        </p:cTn>
      </p:par>
    </p:tnLst>
    <p:bldLst>
      <p:bldP spid="63" grpId="0"/>
      <p:bldP spid="72" grpId="0"/>
      <p:bldP spid="72" grpId="1"/>
      <p:bldP spid="76" grpId="0"/>
      <p:bldP spid="76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o 14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8" name="CaixaDeTexto 57"/>
          <p:cNvSpPr txBox="1"/>
          <p:nvPr/>
        </p:nvSpPr>
        <p:spPr>
          <a:xfrm>
            <a:off x="717552" y="2119851"/>
            <a:ext cx="312965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000" b="1" dirty="0">
                <a:solidFill>
                  <a:srgbClr val="002060"/>
                </a:solidFill>
              </a:rPr>
              <a:t>ajuda no desenvolvimento das pequenas empresas no Brasil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pSp>
        <p:nvGrpSpPr>
          <p:cNvPr id="6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6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9" name="CaixaDeTexto 68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sp>
        <p:nvSpPr>
          <p:cNvPr id="82" name="CaixaDeTexto 81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83" name="CaixaDeTexto 82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84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85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7" name="Group 4"/>
          <p:cNvGrpSpPr>
            <a:grpSpLocks noChangeAspect="1"/>
          </p:cNvGrpSpPr>
          <p:nvPr/>
        </p:nvGrpSpPr>
        <p:grpSpPr bwMode="auto">
          <a:xfrm rot="10800000">
            <a:off x="4983850" y="4206461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88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06" name="CaixaDeTexto 105">
            <a:extLst>
              <a:ext uri="{FF2B5EF4-FFF2-40B4-BE49-F238E27FC236}">
                <a16:creationId xmlns:a16="http://schemas.microsoft.com/office/drawing/2014/main" id="{52F3C2EF-FED2-46C2-8731-34E21B8E84B1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107" name="Agrupar 106">
            <a:extLst>
              <a:ext uri="{FF2B5EF4-FFF2-40B4-BE49-F238E27FC236}">
                <a16:creationId xmlns:a16="http://schemas.microsoft.com/office/drawing/2014/main" id="{648F6592-4BEB-462F-807E-D56016A35260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108" name="Retângulo: Cantos Arredondados 107">
              <a:extLst>
                <a:ext uri="{FF2B5EF4-FFF2-40B4-BE49-F238E27FC236}">
                  <a16:creationId xmlns:a16="http://schemas.microsoft.com/office/drawing/2014/main" id="{4F51DAD7-4F92-4673-BE63-36EEE2B24129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09" name="Group 26">
              <a:extLst>
                <a:ext uri="{FF2B5EF4-FFF2-40B4-BE49-F238E27FC236}">
                  <a16:creationId xmlns:a16="http://schemas.microsoft.com/office/drawing/2014/main" id="{A1C47E37-9A25-4A0D-8143-54EF62FD3A9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110" name="Freeform 27">
                <a:extLst>
                  <a:ext uri="{FF2B5EF4-FFF2-40B4-BE49-F238E27FC236}">
                    <a16:creationId xmlns:a16="http://schemas.microsoft.com/office/drawing/2014/main" id="{F45AD61B-0860-49FB-A6F4-D0D6869764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1" name="Oval 28">
                <a:extLst>
                  <a:ext uri="{FF2B5EF4-FFF2-40B4-BE49-F238E27FC236}">
                    <a16:creationId xmlns:a16="http://schemas.microsoft.com/office/drawing/2014/main" id="{631E63DC-589E-46D9-B645-D518BA7F4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2" name="Oval 29">
                <a:extLst>
                  <a:ext uri="{FF2B5EF4-FFF2-40B4-BE49-F238E27FC236}">
                    <a16:creationId xmlns:a16="http://schemas.microsoft.com/office/drawing/2014/main" id="{4ADC7B83-A12C-4448-82E2-1048721F1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3" name="Oval 30">
                <a:extLst>
                  <a:ext uri="{FF2B5EF4-FFF2-40B4-BE49-F238E27FC236}">
                    <a16:creationId xmlns:a16="http://schemas.microsoft.com/office/drawing/2014/main" id="{9546E06D-637E-4EB4-AF0C-5A258C3E7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4" name="Oval 31">
                <a:extLst>
                  <a:ext uri="{FF2B5EF4-FFF2-40B4-BE49-F238E27FC236}">
                    <a16:creationId xmlns:a16="http://schemas.microsoft.com/office/drawing/2014/main" id="{89F9E2A9-2E1E-4656-BCB5-6B4D5B777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5" name="Oval 32">
                <a:extLst>
                  <a:ext uri="{FF2B5EF4-FFF2-40B4-BE49-F238E27FC236}">
                    <a16:creationId xmlns:a16="http://schemas.microsoft.com/office/drawing/2014/main" id="{4AEFFA7A-1297-494E-AB34-3CCE408C5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6" name="Oval 33">
                <a:extLst>
                  <a:ext uri="{FF2B5EF4-FFF2-40B4-BE49-F238E27FC236}">
                    <a16:creationId xmlns:a16="http://schemas.microsoft.com/office/drawing/2014/main" id="{EA367C46-D720-433D-8F21-D69DC1873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19" name="Tabela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8166494"/>
              </p:ext>
            </p:extLst>
          </p:nvPr>
        </p:nvGraphicFramePr>
        <p:xfrm>
          <a:off x="6838325" y="1120794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AP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76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0" name="Tabela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8237470"/>
              </p:ext>
            </p:extLst>
          </p:nvPr>
        </p:nvGraphicFramePr>
        <p:xfrm>
          <a:off x="8396431" y="1107528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71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1" name="Tabela 1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758101"/>
              </p:ext>
            </p:extLst>
          </p:nvPr>
        </p:nvGraphicFramePr>
        <p:xfrm>
          <a:off x="10015970" y="1107528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70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2" name="Tabela 1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1246656"/>
              </p:ext>
            </p:extLst>
          </p:nvPr>
        </p:nvGraphicFramePr>
        <p:xfrm>
          <a:off x="6795465" y="4092799"/>
          <a:ext cx="1197466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74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MT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45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3" name="Tabela 1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4993288"/>
              </p:ext>
            </p:extLst>
          </p:nvPr>
        </p:nvGraphicFramePr>
        <p:xfrm>
          <a:off x="8228819" y="4116206"/>
          <a:ext cx="1118366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83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SC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49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4" name="Tabela 1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8549357"/>
              </p:ext>
            </p:extLst>
          </p:nvPr>
        </p:nvGraphicFramePr>
        <p:xfrm>
          <a:off x="9518663" y="4116206"/>
          <a:ext cx="1176958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69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PR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49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1" name="Tabela 90">
            <a:extLst>
              <a:ext uri="{FF2B5EF4-FFF2-40B4-BE49-F238E27FC236}">
                <a16:creationId xmlns:a16="http://schemas.microsoft.com/office/drawing/2014/main" id="{54F7C66D-7DF7-4F10-B8F4-B7FB849250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5429015"/>
              </p:ext>
            </p:extLst>
          </p:nvPr>
        </p:nvGraphicFramePr>
        <p:xfrm>
          <a:off x="10867099" y="4122727"/>
          <a:ext cx="1180605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806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MG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49</a:t>
                      </a:r>
                      <a:r>
                        <a:rPr lang="pt-BR" sz="4000" b="1" dirty="0">
                          <a:solidFill>
                            <a:srgbClr val="0070C0"/>
                          </a:solidFill>
                        </a:rPr>
                        <a:t>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1193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/>
      <p:bldP spid="8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aixaDeTexto 12"/>
          <p:cNvSpPr txBox="1"/>
          <p:nvPr/>
        </p:nvSpPr>
        <p:spPr>
          <a:xfrm>
            <a:off x="687460" y="2170877"/>
            <a:ext cx="16916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800" b="1" dirty="0">
                <a:solidFill>
                  <a:srgbClr val="00ACB8"/>
                </a:solidFill>
              </a:rPr>
              <a:t>78</a:t>
            </a:r>
            <a:r>
              <a:rPr lang="pt-BR" sz="4000" b="1" dirty="0">
                <a:solidFill>
                  <a:srgbClr val="00ACB8"/>
                </a:solidFill>
              </a:rPr>
              <a:t>%</a:t>
            </a:r>
            <a:endParaRPr lang="pt-BR" sz="4800" dirty="0">
              <a:solidFill>
                <a:srgbClr val="00ACB8"/>
              </a:solidFill>
            </a:endParaRPr>
          </a:p>
        </p:txBody>
      </p:sp>
      <p:sp>
        <p:nvSpPr>
          <p:cNvPr id="14" name="CaixaDeTexto 13"/>
          <p:cNvSpPr txBox="1"/>
          <p:nvPr/>
        </p:nvSpPr>
        <p:spPr>
          <a:xfrm>
            <a:off x="746504" y="1503019"/>
            <a:ext cx="30078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dirty="0"/>
              <a:t>citaram espontaneamente o</a:t>
            </a:r>
            <a:r>
              <a:rPr lang="pt-BR" sz="2000" b="1" dirty="0"/>
              <a:t> SEBRAE</a:t>
            </a:r>
            <a:r>
              <a:rPr lang="pt-BR" sz="2000" dirty="0"/>
              <a:t> </a:t>
            </a:r>
            <a:r>
              <a:rPr lang="pt-BR" sz="1200" dirty="0"/>
              <a:t>(P2, P3, P4 ou P5)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4748302" y="2194282"/>
            <a:ext cx="16916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800" b="1" dirty="0">
                <a:solidFill>
                  <a:schemeClr val="accent2">
                    <a:lumMod val="75000"/>
                  </a:schemeClr>
                </a:solidFill>
              </a:rPr>
              <a:t>21</a:t>
            </a:r>
            <a:r>
              <a:rPr lang="pt-BR" sz="4000" b="1" dirty="0">
                <a:solidFill>
                  <a:schemeClr val="accent2">
                    <a:lumMod val="75000"/>
                  </a:schemeClr>
                </a:solidFill>
              </a:rPr>
              <a:t>%</a:t>
            </a:r>
            <a:endParaRPr lang="pt-BR" sz="4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6" name="CaixaDeTexto 15"/>
          <p:cNvSpPr txBox="1"/>
          <p:nvPr/>
        </p:nvSpPr>
        <p:spPr>
          <a:xfrm>
            <a:off x="4139213" y="1519556"/>
            <a:ext cx="29261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/>
              <a:t>conhecem </a:t>
            </a:r>
            <a:r>
              <a:rPr lang="pt-BR" sz="2000" dirty="0"/>
              <a:t>/ já ouviram falar do Sebrae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6055010" y="2561282"/>
            <a:ext cx="10103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rgbClr val="C00000"/>
                </a:solidFill>
              </a:rPr>
              <a:t>1%</a:t>
            </a:r>
            <a:endParaRPr lang="pt-BR" sz="4800" dirty="0">
              <a:solidFill>
                <a:srgbClr val="C00000"/>
              </a:solidFill>
            </a:endParaRPr>
          </a:p>
        </p:txBody>
      </p:sp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P6.</a:t>
            </a:r>
            <a:r>
              <a:rPr lang="pt-BR" sz="1100" dirty="0">
                <a:solidFill>
                  <a:schemeClr val="bg1"/>
                </a:solidFill>
              </a:rPr>
              <a:t> O(A) Sr.(a) já ouviu falar sobre o Sebrae ou está ouvindo esse nome pela primeira vez?</a:t>
            </a:r>
          </a:p>
        </p:txBody>
      </p:sp>
      <p:sp>
        <p:nvSpPr>
          <p:cNvPr id="30" name="Espaço Reservado para Conteúdo 2"/>
          <p:cNvSpPr txBox="1">
            <a:spLocks/>
          </p:cNvSpPr>
          <p:nvPr/>
        </p:nvSpPr>
        <p:spPr>
          <a:xfrm>
            <a:off x="7885893" y="1078275"/>
            <a:ext cx="3898883" cy="13887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considerando-se os empreendedores que citaram o Sebrae espontaneamente e os que conheciam a instituição (ou já tinham ouvido falar), alcança-se a quase totalidade desse universo (99%)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(p6)</a:t>
            </a:r>
          </a:p>
        </p:txBody>
      </p:sp>
      <p:graphicFrame>
        <p:nvGraphicFramePr>
          <p:cNvPr id="11" name="Gráfico 10"/>
          <p:cNvGraphicFramePr/>
          <p:nvPr>
            <p:extLst/>
          </p:nvPr>
        </p:nvGraphicFramePr>
        <p:xfrm>
          <a:off x="5594105" y="4100706"/>
          <a:ext cx="4480645" cy="1810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9" name="Triângulo isósceles 18"/>
          <p:cNvSpPr/>
          <p:nvPr/>
        </p:nvSpPr>
        <p:spPr>
          <a:xfrm rot="10800000">
            <a:off x="6191405" y="4467355"/>
            <a:ext cx="368780" cy="191620"/>
          </a:xfrm>
          <a:prstGeom prst="triangle">
            <a:avLst/>
          </a:prstGeom>
          <a:solidFill>
            <a:schemeClr val="bg1"/>
          </a:solidFill>
          <a:ln>
            <a:solidFill>
              <a:srgbClr val="FF5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36" name="Gráfico 35"/>
          <p:cNvGraphicFramePr/>
          <p:nvPr>
            <p:extLst/>
          </p:nvPr>
        </p:nvGraphicFramePr>
        <p:xfrm>
          <a:off x="650051" y="2667234"/>
          <a:ext cx="5404959" cy="8238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Espaço Reservado para Conteúdo 2"/>
          <p:cNvSpPr txBox="1">
            <a:spLocks/>
          </p:cNvSpPr>
          <p:nvPr/>
        </p:nvSpPr>
        <p:spPr>
          <a:xfrm>
            <a:off x="7885893" y="2682872"/>
            <a:ext cx="4051641" cy="120193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resultado esse até melhor do que o apurado em pesquisas anteriores, confirmando um mínimo desconhecimento dos empreendedores</a:t>
            </a:r>
          </a:p>
        </p:txBody>
      </p:sp>
      <p:grpSp>
        <p:nvGrpSpPr>
          <p:cNvPr id="20" name="Group 4"/>
          <p:cNvGrpSpPr>
            <a:grpSpLocks noChangeAspect="1"/>
          </p:cNvGrpSpPr>
          <p:nvPr/>
        </p:nvGrpSpPr>
        <p:grpSpPr bwMode="auto">
          <a:xfrm>
            <a:off x="935040" y="3603058"/>
            <a:ext cx="1567763" cy="715211"/>
            <a:chOff x="6156" y="288"/>
            <a:chExt cx="1210" cy="552"/>
          </a:xfrm>
        </p:grpSpPr>
        <p:sp>
          <p:nvSpPr>
            <p:cNvPr id="22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5" name="Gráfico 4"/>
          <p:cNvGraphicFramePr/>
          <p:nvPr>
            <p:extLst/>
          </p:nvPr>
        </p:nvGraphicFramePr>
        <p:xfrm>
          <a:off x="842171" y="4381757"/>
          <a:ext cx="4461404" cy="18720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CaixaDeTexto 17"/>
          <p:cNvSpPr txBox="1"/>
          <p:nvPr/>
        </p:nvSpPr>
        <p:spPr>
          <a:xfrm>
            <a:off x="6018850" y="3398834"/>
            <a:ext cx="18670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C00000"/>
                </a:solidFill>
              </a:rPr>
              <a:t>não conhecem, esta é a 1ª vez que ouvem falar</a:t>
            </a: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920E945D-2773-4943-BE71-A1300263B6D2}"/>
              </a:ext>
            </a:extLst>
          </p:cNvPr>
          <p:cNvSpPr txBox="1"/>
          <p:nvPr/>
        </p:nvSpPr>
        <p:spPr>
          <a:xfrm>
            <a:off x="1377332" y="124168"/>
            <a:ext cx="25850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conhecimento da instituição</a:t>
            </a:r>
          </a:p>
        </p:txBody>
      </p:sp>
      <p:grpSp>
        <p:nvGrpSpPr>
          <p:cNvPr id="66" name="Group 4">
            <a:extLst>
              <a:ext uri="{FF2B5EF4-FFF2-40B4-BE49-F238E27FC236}">
                <a16:creationId xmlns:a16="http://schemas.microsoft.com/office/drawing/2014/main" id="{DEBA2B9E-012C-44AC-82AC-E963371829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9589" y="149392"/>
            <a:ext cx="695325" cy="822325"/>
            <a:chOff x="-572" y="78"/>
            <a:chExt cx="438" cy="518"/>
          </a:xfrm>
          <a:solidFill>
            <a:srgbClr val="00ACB8"/>
          </a:solidFill>
        </p:grpSpPr>
        <p:sp>
          <p:nvSpPr>
            <p:cNvPr id="67" name="Freeform 5">
              <a:extLst>
                <a:ext uri="{FF2B5EF4-FFF2-40B4-BE49-F238E27FC236}">
                  <a16:creationId xmlns:a16="http://schemas.microsoft.com/office/drawing/2014/main" id="{B49A98C4-AFFD-4AA8-A96F-C3DBFC920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1" y="137"/>
              <a:ext cx="250" cy="232"/>
            </a:xfrm>
            <a:custGeom>
              <a:avLst/>
              <a:gdLst>
                <a:gd name="T0" fmla="*/ 1152 w 1152"/>
                <a:gd name="T1" fmla="*/ 692 h 1066"/>
                <a:gd name="T2" fmla="*/ 1152 w 1152"/>
                <a:gd name="T3" fmla="*/ 461 h 1066"/>
                <a:gd name="T4" fmla="*/ 1061 w 1152"/>
                <a:gd name="T5" fmla="*/ 461 h 1066"/>
                <a:gd name="T6" fmla="*/ 1001 w 1152"/>
                <a:gd name="T7" fmla="*/ 315 h 1066"/>
                <a:gd name="T8" fmla="*/ 1065 w 1152"/>
                <a:gd name="T9" fmla="*/ 251 h 1066"/>
                <a:gd name="T10" fmla="*/ 902 w 1152"/>
                <a:gd name="T11" fmla="*/ 88 h 1066"/>
                <a:gd name="T12" fmla="*/ 838 w 1152"/>
                <a:gd name="T13" fmla="*/ 152 h 1066"/>
                <a:gd name="T14" fmla="*/ 691 w 1152"/>
                <a:gd name="T15" fmla="*/ 91 h 1066"/>
                <a:gd name="T16" fmla="*/ 691 w 1152"/>
                <a:gd name="T17" fmla="*/ 0 h 1066"/>
                <a:gd name="T18" fmla="*/ 461 w 1152"/>
                <a:gd name="T19" fmla="*/ 0 h 1066"/>
                <a:gd name="T20" fmla="*/ 461 w 1152"/>
                <a:gd name="T21" fmla="*/ 91 h 1066"/>
                <a:gd name="T22" fmla="*/ 314 w 1152"/>
                <a:gd name="T23" fmla="*/ 152 h 1066"/>
                <a:gd name="T24" fmla="*/ 250 w 1152"/>
                <a:gd name="T25" fmla="*/ 88 h 1066"/>
                <a:gd name="T26" fmla="*/ 87 w 1152"/>
                <a:gd name="T27" fmla="*/ 251 h 1066"/>
                <a:gd name="T28" fmla="*/ 151 w 1152"/>
                <a:gd name="T29" fmla="*/ 315 h 1066"/>
                <a:gd name="T30" fmla="*/ 90 w 1152"/>
                <a:gd name="T31" fmla="*/ 461 h 1066"/>
                <a:gd name="T32" fmla="*/ 0 w 1152"/>
                <a:gd name="T33" fmla="*/ 461 h 1066"/>
                <a:gd name="T34" fmla="*/ 0 w 1152"/>
                <a:gd name="T35" fmla="*/ 692 h 1066"/>
                <a:gd name="T36" fmla="*/ 90 w 1152"/>
                <a:gd name="T37" fmla="*/ 692 h 1066"/>
                <a:gd name="T38" fmla="*/ 151 w 1152"/>
                <a:gd name="T39" fmla="*/ 838 h 1066"/>
                <a:gd name="T40" fmla="*/ 87 w 1152"/>
                <a:gd name="T41" fmla="*/ 903 h 1066"/>
                <a:gd name="T42" fmla="*/ 250 w 1152"/>
                <a:gd name="T43" fmla="*/ 1066 h 1066"/>
                <a:gd name="T44" fmla="*/ 314 w 1152"/>
                <a:gd name="T45" fmla="*/ 1001 h 1066"/>
                <a:gd name="T46" fmla="*/ 341 w 1152"/>
                <a:gd name="T47" fmla="*/ 1016 h 1066"/>
                <a:gd name="T48" fmla="*/ 377 w 1152"/>
                <a:gd name="T49" fmla="*/ 949 h 1066"/>
                <a:gd name="T50" fmla="*/ 422 w 1152"/>
                <a:gd name="T51" fmla="*/ 949 h 1066"/>
                <a:gd name="T52" fmla="*/ 422 w 1152"/>
                <a:gd name="T53" fmla="*/ 842 h 1066"/>
                <a:gd name="T54" fmla="*/ 269 w 1152"/>
                <a:gd name="T55" fmla="*/ 576 h 1066"/>
                <a:gd name="T56" fmla="*/ 576 w 1152"/>
                <a:gd name="T57" fmla="*/ 269 h 1066"/>
                <a:gd name="T58" fmla="*/ 883 w 1152"/>
                <a:gd name="T59" fmla="*/ 576 h 1066"/>
                <a:gd name="T60" fmla="*/ 730 w 1152"/>
                <a:gd name="T61" fmla="*/ 842 h 1066"/>
                <a:gd name="T62" fmla="*/ 730 w 1152"/>
                <a:gd name="T63" fmla="*/ 948 h 1066"/>
                <a:gd name="T64" fmla="*/ 776 w 1152"/>
                <a:gd name="T65" fmla="*/ 948 h 1066"/>
                <a:gd name="T66" fmla="*/ 812 w 1152"/>
                <a:gd name="T67" fmla="*/ 1016 h 1066"/>
                <a:gd name="T68" fmla="*/ 838 w 1152"/>
                <a:gd name="T69" fmla="*/ 1001 h 1066"/>
                <a:gd name="T70" fmla="*/ 902 w 1152"/>
                <a:gd name="T71" fmla="*/ 1066 h 1066"/>
                <a:gd name="T72" fmla="*/ 1065 w 1152"/>
                <a:gd name="T73" fmla="*/ 903 h 1066"/>
                <a:gd name="T74" fmla="*/ 1001 w 1152"/>
                <a:gd name="T75" fmla="*/ 839 h 1066"/>
                <a:gd name="T76" fmla="*/ 1061 w 1152"/>
                <a:gd name="T77" fmla="*/ 692 h 1066"/>
                <a:gd name="T78" fmla="*/ 1152 w 1152"/>
                <a:gd name="T79" fmla="*/ 692 h 1066"/>
                <a:gd name="T80" fmla="*/ 1152 w 1152"/>
                <a:gd name="T81" fmla="*/ 6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2" h="1066">
                  <a:moveTo>
                    <a:pt x="1152" y="692"/>
                  </a:moveTo>
                  <a:cubicBezTo>
                    <a:pt x="1152" y="461"/>
                    <a:pt x="1152" y="461"/>
                    <a:pt x="1152" y="461"/>
                  </a:cubicBezTo>
                  <a:cubicBezTo>
                    <a:pt x="1061" y="461"/>
                    <a:pt x="1061" y="461"/>
                    <a:pt x="1061" y="461"/>
                  </a:cubicBezTo>
                  <a:cubicBezTo>
                    <a:pt x="1049" y="409"/>
                    <a:pt x="1029" y="360"/>
                    <a:pt x="1001" y="315"/>
                  </a:cubicBezTo>
                  <a:cubicBezTo>
                    <a:pt x="1065" y="251"/>
                    <a:pt x="1065" y="251"/>
                    <a:pt x="1065" y="251"/>
                  </a:cubicBezTo>
                  <a:cubicBezTo>
                    <a:pt x="902" y="88"/>
                    <a:pt x="902" y="88"/>
                    <a:pt x="902" y="88"/>
                  </a:cubicBezTo>
                  <a:cubicBezTo>
                    <a:pt x="838" y="152"/>
                    <a:pt x="838" y="152"/>
                    <a:pt x="838" y="152"/>
                  </a:cubicBezTo>
                  <a:cubicBezTo>
                    <a:pt x="792" y="124"/>
                    <a:pt x="743" y="103"/>
                    <a:pt x="691" y="91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61" y="91"/>
                    <a:pt x="461" y="91"/>
                    <a:pt x="461" y="91"/>
                  </a:cubicBezTo>
                  <a:cubicBezTo>
                    <a:pt x="409" y="103"/>
                    <a:pt x="359" y="124"/>
                    <a:pt x="314" y="152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87" y="251"/>
                    <a:pt x="87" y="251"/>
                    <a:pt x="87" y="251"/>
                  </a:cubicBezTo>
                  <a:cubicBezTo>
                    <a:pt x="151" y="315"/>
                    <a:pt x="151" y="315"/>
                    <a:pt x="151" y="315"/>
                  </a:cubicBezTo>
                  <a:cubicBezTo>
                    <a:pt x="123" y="360"/>
                    <a:pt x="103" y="409"/>
                    <a:pt x="90" y="461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692"/>
                    <a:pt x="0" y="692"/>
                    <a:pt x="0" y="692"/>
                  </a:cubicBezTo>
                  <a:cubicBezTo>
                    <a:pt x="90" y="692"/>
                    <a:pt x="90" y="692"/>
                    <a:pt x="90" y="692"/>
                  </a:cubicBezTo>
                  <a:cubicBezTo>
                    <a:pt x="103" y="744"/>
                    <a:pt x="123" y="793"/>
                    <a:pt x="151" y="838"/>
                  </a:cubicBezTo>
                  <a:cubicBezTo>
                    <a:pt x="87" y="903"/>
                    <a:pt x="87" y="903"/>
                    <a:pt x="87" y="903"/>
                  </a:cubicBezTo>
                  <a:cubicBezTo>
                    <a:pt x="250" y="1066"/>
                    <a:pt x="250" y="1066"/>
                    <a:pt x="250" y="1066"/>
                  </a:cubicBezTo>
                  <a:cubicBezTo>
                    <a:pt x="314" y="1001"/>
                    <a:pt x="314" y="1001"/>
                    <a:pt x="314" y="1001"/>
                  </a:cubicBezTo>
                  <a:cubicBezTo>
                    <a:pt x="323" y="1006"/>
                    <a:pt x="331" y="1011"/>
                    <a:pt x="341" y="1016"/>
                  </a:cubicBezTo>
                  <a:cubicBezTo>
                    <a:pt x="377" y="949"/>
                    <a:pt x="377" y="949"/>
                    <a:pt x="377" y="949"/>
                  </a:cubicBezTo>
                  <a:cubicBezTo>
                    <a:pt x="422" y="949"/>
                    <a:pt x="422" y="949"/>
                    <a:pt x="422" y="949"/>
                  </a:cubicBezTo>
                  <a:cubicBezTo>
                    <a:pt x="422" y="842"/>
                    <a:pt x="422" y="842"/>
                    <a:pt x="422" y="842"/>
                  </a:cubicBezTo>
                  <a:cubicBezTo>
                    <a:pt x="330" y="789"/>
                    <a:pt x="269" y="690"/>
                    <a:pt x="269" y="576"/>
                  </a:cubicBezTo>
                  <a:cubicBezTo>
                    <a:pt x="269" y="406"/>
                    <a:pt x="406" y="269"/>
                    <a:pt x="576" y="269"/>
                  </a:cubicBezTo>
                  <a:cubicBezTo>
                    <a:pt x="746" y="269"/>
                    <a:pt x="883" y="406"/>
                    <a:pt x="883" y="576"/>
                  </a:cubicBezTo>
                  <a:cubicBezTo>
                    <a:pt x="883" y="690"/>
                    <a:pt x="821" y="789"/>
                    <a:pt x="730" y="842"/>
                  </a:cubicBezTo>
                  <a:cubicBezTo>
                    <a:pt x="730" y="948"/>
                    <a:pt x="730" y="948"/>
                    <a:pt x="730" y="948"/>
                  </a:cubicBezTo>
                  <a:cubicBezTo>
                    <a:pt x="776" y="948"/>
                    <a:pt x="776" y="948"/>
                    <a:pt x="776" y="948"/>
                  </a:cubicBezTo>
                  <a:cubicBezTo>
                    <a:pt x="812" y="1016"/>
                    <a:pt x="812" y="1016"/>
                    <a:pt x="812" y="1016"/>
                  </a:cubicBezTo>
                  <a:cubicBezTo>
                    <a:pt x="821" y="1011"/>
                    <a:pt x="830" y="1006"/>
                    <a:pt x="838" y="1001"/>
                  </a:cubicBezTo>
                  <a:cubicBezTo>
                    <a:pt x="902" y="1066"/>
                    <a:pt x="902" y="1066"/>
                    <a:pt x="902" y="1066"/>
                  </a:cubicBezTo>
                  <a:cubicBezTo>
                    <a:pt x="1065" y="903"/>
                    <a:pt x="1065" y="903"/>
                    <a:pt x="1065" y="903"/>
                  </a:cubicBezTo>
                  <a:cubicBezTo>
                    <a:pt x="1001" y="839"/>
                    <a:pt x="1001" y="839"/>
                    <a:pt x="1001" y="839"/>
                  </a:cubicBezTo>
                  <a:cubicBezTo>
                    <a:pt x="1029" y="793"/>
                    <a:pt x="1049" y="744"/>
                    <a:pt x="1061" y="692"/>
                  </a:cubicBezTo>
                  <a:cubicBezTo>
                    <a:pt x="1152" y="692"/>
                    <a:pt x="1152" y="692"/>
                    <a:pt x="1152" y="692"/>
                  </a:cubicBezTo>
                  <a:cubicBezTo>
                    <a:pt x="1152" y="692"/>
                    <a:pt x="1152" y="692"/>
                    <a:pt x="1152" y="692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">
              <a:extLst>
                <a:ext uri="{FF2B5EF4-FFF2-40B4-BE49-F238E27FC236}">
                  <a16:creationId xmlns:a16="http://schemas.microsoft.com/office/drawing/2014/main" id="{D4277A50-9245-4B8E-85B4-1E54F9AD9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2" y="78"/>
              <a:ext cx="438" cy="518"/>
            </a:xfrm>
            <a:custGeom>
              <a:avLst/>
              <a:gdLst>
                <a:gd name="T0" fmla="*/ 2016 w 2016"/>
                <a:gd name="T1" fmla="*/ 884 h 2382"/>
                <a:gd name="T2" fmla="*/ 1144 w 2016"/>
                <a:gd name="T3" fmla="*/ 1 h 2382"/>
                <a:gd name="T4" fmla="*/ 1133 w 2016"/>
                <a:gd name="T5" fmla="*/ 0 h 2382"/>
                <a:gd name="T6" fmla="*/ 268 w 2016"/>
                <a:gd name="T7" fmla="*/ 707 h 2382"/>
                <a:gd name="T8" fmla="*/ 260 w 2016"/>
                <a:gd name="T9" fmla="*/ 1019 h 2382"/>
                <a:gd name="T10" fmla="*/ 0 w 2016"/>
                <a:gd name="T11" fmla="*/ 1483 h 2382"/>
                <a:gd name="T12" fmla="*/ 288 w 2016"/>
                <a:gd name="T13" fmla="*/ 1566 h 2382"/>
                <a:gd name="T14" fmla="*/ 288 w 2016"/>
                <a:gd name="T15" fmla="*/ 2036 h 2382"/>
                <a:gd name="T16" fmla="*/ 672 w 2016"/>
                <a:gd name="T17" fmla="*/ 2036 h 2382"/>
                <a:gd name="T18" fmla="*/ 672 w 2016"/>
                <a:gd name="T19" fmla="*/ 2382 h 2382"/>
                <a:gd name="T20" fmla="*/ 749 w 2016"/>
                <a:gd name="T21" fmla="*/ 2382 h 2382"/>
                <a:gd name="T22" fmla="*/ 749 w 2016"/>
                <a:gd name="T23" fmla="*/ 1959 h 2382"/>
                <a:gd name="T24" fmla="*/ 365 w 2016"/>
                <a:gd name="T25" fmla="*/ 1959 h 2382"/>
                <a:gd name="T26" fmla="*/ 365 w 2016"/>
                <a:gd name="T27" fmla="*/ 1508 h 2382"/>
                <a:gd name="T28" fmla="*/ 114 w 2016"/>
                <a:gd name="T29" fmla="*/ 1436 h 2382"/>
                <a:gd name="T30" fmla="*/ 340 w 2016"/>
                <a:gd name="T31" fmla="*/ 1033 h 2382"/>
                <a:gd name="T32" fmla="*/ 338 w 2016"/>
                <a:gd name="T33" fmla="*/ 1019 h 2382"/>
                <a:gd name="T34" fmla="*/ 343 w 2016"/>
                <a:gd name="T35" fmla="*/ 723 h 2382"/>
                <a:gd name="T36" fmla="*/ 1143 w 2016"/>
                <a:gd name="T37" fmla="*/ 77 h 2382"/>
                <a:gd name="T38" fmla="*/ 1939 w 2016"/>
                <a:gd name="T39" fmla="*/ 884 h 2382"/>
                <a:gd name="T40" fmla="*/ 1939 w 2016"/>
                <a:gd name="T41" fmla="*/ 1024 h 2382"/>
                <a:gd name="T42" fmla="*/ 1534 w 2016"/>
                <a:gd name="T43" fmla="*/ 1795 h 2382"/>
                <a:gd name="T44" fmla="*/ 1517 w 2016"/>
                <a:gd name="T45" fmla="*/ 1806 h 2382"/>
                <a:gd name="T46" fmla="*/ 1517 w 2016"/>
                <a:gd name="T47" fmla="*/ 2382 h 2382"/>
                <a:gd name="T48" fmla="*/ 1594 w 2016"/>
                <a:gd name="T49" fmla="*/ 2382 h 2382"/>
                <a:gd name="T50" fmla="*/ 1594 w 2016"/>
                <a:gd name="T51" fmla="*/ 1846 h 2382"/>
                <a:gd name="T52" fmla="*/ 2016 w 2016"/>
                <a:gd name="T53" fmla="*/ 1024 h 2382"/>
                <a:gd name="T54" fmla="*/ 2016 w 2016"/>
                <a:gd name="T55" fmla="*/ 884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6" h="2382">
                  <a:moveTo>
                    <a:pt x="2016" y="884"/>
                  </a:moveTo>
                  <a:cubicBezTo>
                    <a:pt x="2016" y="403"/>
                    <a:pt x="1625" y="7"/>
                    <a:pt x="1144" y="1"/>
                  </a:cubicBezTo>
                  <a:cubicBezTo>
                    <a:pt x="1140" y="0"/>
                    <a:pt x="1137" y="0"/>
                    <a:pt x="1133" y="0"/>
                  </a:cubicBezTo>
                  <a:cubicBezTo>
                    <a:pt x="718" y="0"/>
                    <a:pt x="355" y="296"/>
                    <a:pt x="268" y="707"/>
                  </a:cubicBezTo>
                  <a:cubicBezTo>
                    <a:pt x="246" y="809"/>
                    <a:pt x="244" y="913"/>
                    <a:pt x="260" y="1019"/>
                  </a:cubicBezTo>
                  <a:cubicBezTo>
                    <a:pt x="0" y="1483"/>
                    <a:pt x="0" y="1483"/>
                    <a:pt x="0" y="1483"/>
                  </a:cubicBezTo>
                  <a:cubicBezTo>
                    <a:pt x="288" y="1566"/>
                    <a:pt x="288" y="1566"/>
                    <a:pt x="288" y="1566"/>
                  </a:cubicBezTo>
                  <a:cubicBezTo>
                    <a:pt x="288" y="2036"/>
                    <a:pt x="288" y="2036"/>
                    <a:pt x="288" y="2036"/>
                  </a:cubicBezTo>
                  <a:cubicBezTo>
                    <a:pt x="672" y="2036"/>
                    <a:pt x="672" y="2036"/>
                    <a:pt x="672" y="2036"/>
                  </a:cubicBezTo>
                  <a:cubicBezTo>
                    <a:pt x="672" y="2382"/>
                    <a:pt x="672" y="2382"/>
                    <a:pt x="672" y="2382"/>
                  </a:cubicBezTo>
                  <a:cubicBezTo>
                    <a:pt x="749" y="2382"/>
                    <a:pt x="749" y="2382"/>
                    <a:pt x="749" y="2382"/>
                  </a:cubicBezTo>
                  <a:cubicBezTo>
                    <a:pt x="749" y="1959"/>
                    <a:pt x="749" y="1959"/>
                    <a:pt x="749" y="1959"/>
                  </a:cubicBezTo>
                  <a:cubicBezTo>
                    <a:pt x="365" y="1959"/>
                    <a:pt x="365" y="1959"/>
                    <a:pt x="365" y="1959"/>
                  </a:cubicBezTo>
                  <a:cubicBezTo>
                    <a:pt x="365" y="1508"/>
                    <a:pt x="365" y="1508"/>
                    <a:pt x="365" y="1508"/>
                  </a:cubicBezTo>
                  <a:cubicBezTo>
                    <a:pt x="114" y="1436"/>
                    <a:pt x="114" y="1436"/>
                    <a:pt x="114" y="1436"/>
                  </a:cubicBezTo>
                  <a:cubicBezTo>
                    <a:pt x="340" y="1033"/>
                    <a:pt x="340" y="1033"/>
                    <a:pt x="340" y="1033"/>
                  </a:cubicBezTo>
                  <a:cubicBezTo>
                    <a:pt x="338" y="1019"/>
                    <a:pt x="338" y="1019"/>
                    <a:pt x="338" y="1019"/>
                  </a:cubicBezTo>
                  <a:cubicBezTo>
                    <a:pt x="321" y="919"/>
                    <a:pt x="323" y="819"/>
                    <a:pt x="343" y="723"/>
                  </a:cubicBezTo>
                  <a:cubicBezTo>
                    <a:pt x="424" y="344"/>
                    <a:pt x="760" y="72"/>
                    <a:pt x="1143" y="77"/>
                  </a:cubicBezTo>
                  <a:cubicBezTo>
                    <a:pt x="1582" y="83"/>
                    <a:pt x="1939" y="445"/>
                    <a:pt x="1939" y="884"/>
                  </a:cubicBezTo>
                  <a:cubicBezTo>
                    <a:pt x="1939" y="1024"/>
                    <a:pt x="1939" y="1024"/>
                    <a:pt x="1939" y="1024"/>
                  </a:cubicBezTo>
                  <a:cubicBezTo>
                    <a:pt x="1939" y="1332"/>
                    <a:pt x="1788" y="1620"/>
                    <a:pt x="1534" y="1795"/>
                  </a:cubicBezTo>
                  <a:cubicBezTo>
                    <a:pt x="1517" y="1806"/>
                    <a:pt x="1517" y="1806"/>
                    <a:pt x="1517" y="1806"/>
                  </a:cubicBezTo>
                  <a:cubicBezTo>
                    <a:pt x="1517" y="2382"/>
                    <a:pt x="1517" y="2382"/>
                    <a:pt x="1517" y="2382"/>
                  </a:cubicBezTo>
                  <a:cubicBezTo>
                    <a:pt x="1594" y="2382"/>
                    <a:pt x="1594" y="2382"/>
                    <a:pt x="1594" y="2382"/>
                  </a:cubicBezTo>
                  <a:cubicBezTo>
                    <a:pt x="1594" y="1846"/>
                    <a:pt x="1594" y="1846"/>
                    <a:pt x="1594" y="1846"/>
                  </a:cubicBezTo>
                  <a:cubicBezTo>
                    <a:pt x="1859" y="1656"/>
                    <a:pt x="2016" y="1350"/>
                    <a:pt x="2016" y="1024"/>
                  </a:cubicBezTo>
                  <a:lnTo>
                    <a:pt x="2016" y="8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7">
              <a:extLst>
                <a:ext uri="{FF2B5EF4-FFF2-40B4-BE49-F238E27FC236}">
                  <a16:creationId xmlns:a16="http://schemas.microsoft.com/office/drawing/2014/main" id="{F2A93F56-FB2E-4912-82AB-ECF0114482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01" y="187"/>
              <a:ext cx="150" cy="217"/>
            </a:xfrm>
            <a:custGeom>
              <a:avLst/>
              <a:gdLst>
                <a:gd name="T0" fmla="*/ 692 w 692"/>
                <a:gd name="T1" fmla="*/ 346 h 999"/>
                <a:gd name="T2" fmla="*/ 346 w 692"/>
                <a:gd name="T3" fmla="*/ 0 h 999"/>
                <a:gd name="T4" fmla="*/ 0 w 692"/>
                <a:gd name="T5" fmla="*/ 346 h 999"/>
                <a:gd name="T6" fmla="*/ 154 w 692"/>
                <a:gd name="T7" fmla="*/ 633 h 999"/>
                <a:gd name="T8" fmla="*/ 154 w 692"/>
                <a:gd name="T9" fmla="*/ 694 h 999"/>
                <a:gd name="T10" fmla="*/ 77 w 692"/>
                <a:gd name="T11" fmla="*/ 788 h 999"/>
                <a:gd name="T12" fmla="*/ 122 w 692"/>
                <a:gd name="T13" fmla="*/ 869 h 999"/>
                <a:gd name="T14" fmla="*/ 115 w 692"/>
                <a:gd name="T15" fmla="*/ 903 h 999"/>
                <a:gd name="T16" fmla="*/ 211 w 692"/>
                <a:gd name="T17" fmla="*/ 999 h 999"/>
                <a:gd name="T18" fmla="*/ 480 w 692"/>
                <a:gd name="T19" fmla="*/ 999 h 999"/>
                <a:gd name="T20" fmla="*/ 576 w 692"/>
                <a:gd name="T21" fmla="*/ 903 h 999"/>
                <a:gd name="T22" fmla="*/ 570 w 692"/>
                <a:gd name="T23" fmla="*/ 869 h 999"/>
                <a:gd name="T24" fmla="*/ 615 w 692"/>
                <a:gd name="T25" fmla="*/ 788 h 999"/>
                <a:gd name="T26" fmla="*/ 538 w 692"/>
                <a:gd name="T27" fmla="*/ 694 h 999"/>
                <a:gd name="T28" fmla="*/ 538 w 692"/>
                <a:gd name="T29" fmla="*/ 633 h 999"/>
                <a:gd name="T30" fmla="*/ 692 w 692"/>
                <a:gd name="T31" fmla="*/ 346 h 999"/>
                <a:gd name="T32" fmla="*/ 77 w 692"/>
                <a:gd name="T33" fmla="*/ 346 h 999"/>
                <a:gd name="T34" fmla="*/ 346 w 692"/>
                <a:gd name="T35" fmla="*/ 77 h 999"/>
                <a:gd name="T36" fmla="*/ 615 w 692"/>
                <a:gd name="T37" fmla="*/ 346 h 999"/>
                <a:gd name="T38" fmla="*/ 480 w 692"/>
                <a:gd name="T39" fmla="*/ 579 h 999"/>
                <a:gd name="T40" fmla="*/ 461 w 692"/>
                <a:gd name="T41" fmla="*/ 590 h 999"/>
                <a:gd name="T42" fmla="*/ 461 w 692"/>
                <a:gd name="T43" fmla="*/ 692 h 999"/>
                <a:gd name="T44" fmla="*/ 384 w 692"/>
                <a:gd name="T45" fmla="*/ 692 h 999"/>
                <a:gd name="T46" fmla="*/ 384 w 692"/>
                <a:gd name="T47" fmla="*/ 454 h 999"/>
                <a:gd name="T48" fmla="*/ 461 w 692"/>
                <a:gd name="T49" fmla="*/ 346 h 999"/>
                <a:gd name="T50" fmla="*/ 346 w 692"/>
                <a:gd name="T51" fmla="*/ 231 h 999"/>
                <a:gd name="T52" fmla="*/ 231 w 692"/>
                <a:gd name="T53" fmla="*/ 346 h 999"/>
                <a:gd name="T54" fmla="*/ 308 w 692"/>
                <a:gd name="T55" fmla="*/ 454 h 999"/>
                <a:gd name="T56" fmla="*/ 308 w 692"/>
                <a:gd name="T57" fmla="*/ 692 h 999"/>
                <a:gd name="T58" fmla="*/ 231 w 692"/>
                <a:gd name="T59" fmla="*/ 692 h 999"/>
                <a:gd name="T60" fmla="*/ 231 w 692"/>
                <a:gd name="T61" fmla="*/ 590 h 999"/>
                <a:gd name="T62" fmla="*/ 212 w 692"/>
                <a:gd name="T63" fmla="*/ 579 h 999"/>
                <a:gd name="T64" fmla="*/ 77 w 692"/>
                <a:gd name="T65" fmla="*/ 346 h 999"/>
                <a:gd name="T66" fmla="*/ 308 w 692"/>
                <a:gd name="T67" fmla="*/ 346 h 999"/>
                <a:gd name="T68" fmla="*/ 346 w 692"/>
                <a:gd name="T69" fmla="*/ 307 h 999"/>
                <a:gd name="T70" fmla="*/ 384 w 692"/>
                <a:gd name="T71" fmla="*/ 346 h 999"/>
                <a:gd name="T72" fmla="*/ 346 w 692"/>
                <a:gd name="T73" fmla="*/ 384 h 999"/>
                <a:gd name="T74" fmla="*/ 308 w 692"/>
                <a:gd name="T75" fmla="*/ 346 h 999"/>
                <a:gd name="T76" fmla="*/ 173 w 692"/>
                <a:gd name="T77" fmla="*/ 768 h 999"/>
                <a:gd name="T78" fmla="*/ 519 w 692"/>
                <a:gd name="T79" fmla="*/ 768 h 999"/>
                <a:gd name="T80" fmla="*/ 538 w 692"/>
                <a:gd name="T81" fmla="*/ 788 h 999"/>
                <a:gd name="T82" fmla="*/ 519 w 692"/>
                <a:gd name="T83" fmla="*/ 807 h 999"/>
                <a:gd name="T84" fmla="*/ 480 w 692"/>
                <a:gd name="T85" fmla="*/ 807 h 999"/>
                <a:gd name="T86" fmla="*/ 211 w 692"/>
                <a:gd name="T87" fmla="*/ 807 h 999"/>
                <a:gd name="T88" fmla="*/ 173 w 692"/>
                <a:gd name="T89" fmla="*/ 807 h 999"/>
                <a:gd name="T90" fmla="*/ 154 w 692"/>
                <a:gd name="T91" fmla="*/ 788 h 999"/>
                <a:gd name="T92" fmla="*/ 173 w 692"/>
                <a:gd name="T93" fmla="*/ 768 h 999"/>
                <a:gd name="T94" fmla="*/ 480 w 692"/>
                <a:gd name="T95" fmla="*/ 922 h 999"/>
                <a:gd name="T96" fmla="*/ 211 w 692"/>
                <a:gd name="T97" fmla="*/ 922 h 999"/>
                <a:gd name="T98" fmla="*/ 192 w 692"/>
                <a:gd name="T99" fmla="*/ 903 h 999"/>
                <a:gd name="T100" fmla="*/ 211 w 692"/>
                <a:gd name="T101" fmla="*/ 884 h 999"/>
                <a:gd name="T102" fmla="*/ 480 w 692"/>
                <a:gd name="T103" fmla="*/ 884 h 999"/>
                <a:gd name="T104" fmla="*/ 500 w 692"/>
                <a:gd name="T105" fmla="*/ 903 h 999"/>
                <a:gd name="T106" fmla="*/ 480 w 692"/>
                <a:gd name="T107" fmla="*/ 92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2" h="999">
                  <a:moveTo>
                    <a:pt x="692" y="346"/>
                  </a:move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461"/>
                    <a:pt x="59" y="569"/>
                    <a:pt x="154" y="633"/>
                  </a:cubicBezTo>
                  <a:cubicBezTo>
                    <a:pt x="154" y="694"/>
                    <a:pt x="154" y="694"/>
                    <a:pt x="154" y="694"/>
                  </a:cubicBezTo>
                  <a:cubicBezTo>
                    <a:pt x="110" y="703"/>
                    <a:pt x="77" y="741"/>
                    <a:pt x="77" y="788"/>
                  </a:cubicBezTo>
                  <a:cubicBezTo>
                    <a:pt x="77" y="822"/>
                    <a:pt x="95" y="852"/>
                    <a:pt x="122" y="869"/>
                  </a:cubicBezTo>
                  <a:cubicBezTo>
                    <a:pt x="118" y="879"/>
                    <a:pt x="115" y="891"/>
                    <a:pt x="115" y="903"/>
                  </a:cubicBezTo>
                  <a:cubicBezTo>
                    <a:pt x="115" y="956"/>
                    <a:pt x="158" y="999"/>
                    <a:pt x="211" y="999"/>
                  </a:cubicBezTo>
                  <a:cubicBezTo>
                    <a:pt x="480" y="999"/>
                    <a:pt x="480" y="999"/>
                    <a:pt x="480" y="999"/>
                  </a:cubicBezTo>
                  <a:cubicBezTo>
                    <a:pt x="533" y="999"/>
                    <a:pt x="576" y="956"/>
                    <a:pt x="576" y="903"/>
                  </a:cubicBezTo>
                  <a:cubicBezTo>
                    <a:pt x="576" y="891"/>
                    <a:pt x="574" y="879"/>
                    <a:pt x="570" y="869"/>
                  </a:cubicBezTo>
                  <a:cubicBezTo>
                    <a:pt x="597" y="852"/>
                    <a:pt x="615" y="822"/>
                    <a:pt x="615" y="788"/>
                  </a:cubicBezTo>
                  <a:cubicBezTo>
                    <a:pt x="615" y="741"/>
                    <a:pt x="582" y="703"/>
                    <a:pt x="538" y="694"/>
                  </a:cubicBezTo>
                  <a:cubicBezTo>
                    <a:pt x="538" y="633"/>
                    <a:pt x="538" y="633"/>
                    <a:pt x="538" y="633"/>
                  </a:cubicBezTo>
                  <a:cubicBezTo>
                    <a:pt x="633" y="569"/>
                    <a:pt x="692" y="461"/>
                    <a:pt x="692" y="346"/>
                  </a:cubicBezTo>
                  <a:close/>
                  <a:moveTo>
                    <a:pt x="77" y="346"/>
                  </a:move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41"/>
                    <a:pt x="563" y="530"/>
                    <a:pt x="480" y="579"/>
                  </a:cubicBezTo>
                  <a:cubicBezTo>
                    <a:pt x="461" y="590"/>
                    <a:pt x="461" y="590"/>
                    <a:pt x="461" y="590"/>
                  </a:cubicBezTo>
                  <a:cubicBezTo>
                    <a:pt x="461" y="692"/>
                    <a:pt x="461" y="692"/>
                    <a:pt x="461" y="692"/>
                  </a:cubicBezTo>
                  <a:cubicBezTo>
                    <a:pt x="384" y="692"/>
                    <a:pt x="384" y="692"/>
                    <a:pt x="384" y="692"/>
                  </a:cubicBezTo>
                  <a:cubicBezTo>
                    <a:pt x="384" y="454"/>
                    <a:pt x="384" y="454"/>
                    <a:pt x="384" y="454"/>
                  </a:cubicBezTo>
                  <a:cubicBezTo>
                    <a:pt x="429" y="438"/>
                    <a:pt x="461" y="396"/>
                    <a:pt x="461" y="346"/>
                  </a:cubicBezTo>
                  <a:cubicBezTo>
                    <a:pt x="461" y="282"/>
                    <a:pt x="409" y="231"/>
                    <a:pt x="346" y="231"/>
                  </a:cubicBezTo>
                  <a:cubicBezTo>
                    <a:pt x="282" y="231"/>
                    <a:pt x="231" y="282"/>
                    <a:pt x="231" y="346"/>
                  </a:cubicBezTo>
                  <a:cubicBezTo>
                    <a:pt x="231" y="396"/>
                    <a:pt x="263" y="438"/>
                    <a:pt x="308" y="454"/>
                  </a:cubicBezTo>
                  <a:cubicBezTo>
                    <a:pt x="308" y="692"/>
                    <a:pt x="308" y="692"/>
                    <a:pt x="308" y="692"/>
                  </a:cubicBezTo>
                  <a:cubicBezTo>
                    <a:pt x="231" y="692"/>
                    <a:pt x="231" y="692"/>
                    <a:pt x="231" y="692"/>
                  </a:cubicBezTo>
                  <a:cubicBezTo>
                    <a:pt x="231" y="590"/>
                    <a:pt x="231" y="590"/>
                    <a:pt x="231" y="590"/>
                  </a:cubicBezTo>
                  <a:cubicBezTo>
                    <a:pt x="212" y="579"/>
                    <a:pt x="212" y="579"/>
                    <a:pt x="212" y="579"/>
                  </a:cubicBezTo>
                  <a:cubicBezTo>
                    <a:pt x="129" y="530"/>
                    <a:pt x="77" y="441"/>
                    <a:pt x="77" y="346"/>
                  </a:cubicBezTo>
                  <a:close/>
                  <a:moveTo>
                    <a:pt x="308" y="346"/>
                  </a:moveTo>
                  <a:cubicBezTo>
                    <a:pt x="308" y="325"/>
                    <a:pt x="325" y="307"/>
                    <a:pt x="346" y="307"/>
                  </a:cubicBezTo>
                  <a:cubicBezTo>
                    <a:pt x="367" y="307"/>
                    <a:pt x="384" y="325"/>
                    <a:pt x="384" y="346"/>
                  </a:cubicBezTo>
                  <a:cubicBezTo>
                    <a:pt x="384" y="367"/>
                    <a:pt x="367" y="384"/>
                    <a:pt x="346" y="384"/>
                  </a:cubicBezTo>
                  <a:cubicBezTo>
                    <a:pt x="325" y="384"/>
                    <a:pt x="308" y="367"/>
                    <a:pt x="308" y="346"/>
                  </a:cubicBezTo>
                  <a:close/>
                  <a:moveTo>
                    <a:pt x="173" y="768"/>
                  </a:moveTo>
                  <a:cubicBezTo>
                    <a:pt x="519" y="768"/>
                    <a:pt x="519" y="768"/>
                    <a:pt x="519" y="768"/>
                  </a:cubicBezTo>
                  <a:cubicBezTo>
                    <a:pt x="529" y="768"/>
                    <a:pt x="538" y="777"/>
                    <a:pt x="538" y="788"/>
                  </a:cubicBezTo>
                  <a:cubicBezTo>
                    <a:pt x="538" y="798"/>
                    <a:pt x="529" y="807"/>
                    <a:pt x="519" y="807"/>
                  </a:cubicBezTo>
                  <a:cubicBezTo>
                    <a:pt x="480" y="807"/>
                    <a:pt x="480" y="807"/>
                    <a:pt x="480" y="807"/>
                  </a:cubicBezTo>
                  <a:cubicBezTo>
                    <a:pt x="211" y="807"/>
                    <a:pt x="211" y="807"/>
                    <a:pt x="211" y="807"/>
                  </a:cubicBezTo>
                  <a:cubicBezTo>
                    <a:pt x="173" y="807"/>
                    <a:pt x="173" y="807"/>
                    <a:pt x="173" y="807"/>
                  </a:cubicBezTo>
                  <a:cubicBezTo>
                    <a:pt x="162" y="807"/>
                    <a:pt x="154" y="798"/>
                    <a:pt x="154" y="788"/>
                  </a:cubicBezTo>
                  <a:cubicBezTo>
                    <a:pt x="154" y="777"/>
                    <a:pt x="162" y="768"/>
                    <a:pt x="173" y="768"/>
                  </a:cubicBezTo>
                  <a:close/>
                  <a:moveTo>
                    <a:pt x="480" y="922"/>
                  </a:moveTo>
                  <a:cubicBezTo>
                    <a:pt x="211" y="922"/>
                    <a:pt x="211" y="922"/>
                    <a:pt x="211" y="922"/>
                  </a:cubicBezTo>
                  <a:cubicBezTo>
                    <a:pt x="201" y="922"/>
                    <a:pt x="192" y="913"/>
                    <a:pt x="192" y="903"/>
                  </a:cubicBezTo>
                  <a:cubicBezTo>
                    <a:pt x="192" y="892"/>
                    <a:pt x="201" y="884"/>
                    <a:pt x="211" y="884"/>
                  </a:cubicBezTo>
                  <a:cubicBezTo>
                    <a:pt x="480" y="884"/>
                    <a:pt x="480" y="884"/>
                    <a:pt x="480" y="884"/>
                  </a:cubicBezTo>
                  <a:cubicBezTo>
                    <a:pt x="491" y="884"/>
                    <a:pt x="500" y="892"/>
                    <a:pt x="500" y="903"/>
                  </a:cubicBezTo>
                  <a:cubicBezTo>
                    <a:pt x="500" y="913"/>
                    <a:pt x="491" y="922"/>
                    <a:pt x="480" y="9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Rectangle 8">
              <a:extLst>
                <a:ext uri="{FF2B5EF4-FFF2-40B4-BE49-F238E27FC236}">
                  <a16:creationId xmlns:a16="http://schemas.microsoft.com/office/drawing/2014/main" id="{5642355C-8A68-4380-A36B-04FC1A28D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21"/>
              <a:ext cx="17" cy="1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Rectangle 9">
              <a:extLst>
                <a:ext uri="{FF2B5EF4-FFF2-40B4-BE49-F238E27FC236}">
                  <a16:creationId xmlns:a16="http://schemas.microsoft.com/office/drawing/2014/main" id="{FDC95D12-7C1C-49CE-A089-966D6A2AB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54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Rectangle 10">
              <a:extLst>
                <a:ext uri="{FF2B5EF4-FFF2-40B4-BE49-F238E27FC236}">
                  <a16:creationId xmlns:a16="http://schemas.microsoft.com/office/drawing/2014/main" id="{6D4D94F5-10F5-4067-9985-D216D1FEB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87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Rectangle 11">
              <a:extLst>
                <a:ext uri="{FF2B5EF4-FFF2-40B4-BE49-F238E27FC236}">
                  <a16:creationId xmlns:a16="http://schemas.microsoft.com/office/drawing/2014/main" id="{6CE2AC10-20A6-4630-B258-D65547986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521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582355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8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30" grpId="0"/>
      <p:bldGraphic spid="11" grpId="0">
        <p:bldAsOne/>
      </p:bldGraphic>
      <p:bldP spid="19" grpId="0" animBg="1"/>
      <p:bldGraphic spid="36" grpId="0">
        <p:bldAsOne/>
      </p:bldGraphic>
      <p:bldP spid="21" grpId="0"/>
      <p:bldGraphic spid="5" grpId="0">
        <p:bldAsOne/>
      </p:bldGraphic>
      <p:bldP spid="1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P6.</a:t>
            </a:r>
            <a:r>
              <a:rPr lang="pt-BR" sz="1100" dirty="0">
                <a:solidFill>
                  <a:schemeClr val="bg1"/>
                </a:solidFill>
              </a:rPr>
              <a:t> O(A) Sr.(a) já ouviu falar sobre o Sebrae ou está ouvindo esse nome pela primeira vez?</a:t>
            </a:r>
          </a:p>
        </p:txBody>
      </p:sp>
      <p:graphicFrame>
        <p:nvGraphicFramePr>
          <p:cNvPr id="13" name="Tabela 12"/>
          <p:cNvGraphicFramePr>
            <a:graphicFrameLocks noGrp="1"/>
          </p:cNvGraphicFramePr>
          <p:nvPr>
            <p:extLst/>
          </p:nvPr>
        </p:nvGraphicFramePr>
        <p:xfrm>
          <a:off x="5772870" y="2104116"/>
          <a:ext cx="891580" cy="227755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5918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91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91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4" name="CaixaDeTexto 13"/>
          <p:cNvSpPr txBox="1"/>
          <p:nvPr/>
        </p:nvSpPr>
        <p:spPr>
          <a:xfrm>
            <a:off x="817564" y="1320493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5" name="Conector reto 14"/>
          <p:cNvCxnSpPr/>
          <p:nvPr/>
        </p:nvCxnSpPr>
        <p:spPr>
          <a:xfrm>
            <a:off x="2162688" y="1546730"/>
            <a:ext cx="39323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2" name="CaixaDeTexto 41"/>
          <p:cNvSpPr txBox="1"/>
          <p:nvPr/>
        </p:nvSpPr>
        <p:spPr>
          <a:xfrm>
            <a:off x="7503470" y="1326007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3" name="Conector reto 42"/>
          <p:cNvCxnSpPr/>
          <p:nvPr/>
        </p:nvCxnSpPr>
        <p:spPr>
          <a:xfrm>
            <a:off x="9519370" y="1550134"/>
            <a:ext cx="137084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60" name="Gráfico 59"/>
          <p:cNvGraphicFramePr/>
          <p:nvPr>
            <p:extLst/>
          </p:nvPr>
        </p:nvGraphicFramePr>
        <p:xfrm>
          <a:off x="1871457" y="1974176"/>
          <a:ext cx="3956082" cy="2516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7" name="Retângulo 76"/>
          <p:cNvSpPr/>
          <p:nvPr/>
        </p:nvSpPr>
        <p:spPr>
          <a:xfrm>
            <a:off x="1641503" y="4855566"/>
            <a:ext cx="312521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1600" b="1" dirty="0"/>
              <a:t>citou o </a:t>
            </a:r>
            <a:r>
              <a:rPr lang="pt-BR" sz="1600" b="1" dirty="0">
                <a:solidFill>
                  <a:srgbClr val="00ACB8"/>
                </a:solidFill>
              </a:rPr>
              <a:t>Sebrae</a:t>
            </a:r>
            <a:r>
              <a:rPr lang="pt-BR" sz="1600" b="1" dirty="0"/>
              <a:t> espontaneamente</a:t>
            </a:r>
          </a:p>
        </p:txBody>
      </p:sp>
      <p:sp>
        <p:nvSpPr>
          <p:cNvPr id="97" name="Retângulo 96"/>
          <p:cNvSpPr/>
          <p:nvPr/>
        </p:nvSpPr>
        <p:spPr>
          <a:xfrm>
            <a:off x="1651430" y="5216443"/>
            <a:ext cx="259164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t"/>
            <a:r>
              <a:rPr lang="pt-BR" sz="1600" b="1" dirty="0"/>
              <a:t>conhece / já ouviu falar</a:t>
            </a:r>
            <a:endParaRPr lang="pt-BR" sz="1600" b="1" dirty="0">
              <a:solidFill>
                <a:srgbClr val="000000"/>
              </a:solidFill>
            </a:endParaRPr>
          </a:p>
        </p:txBody>
      </p:sp>
      <p:sp>
        <p:nvSpPr>
          <p:cNvPr id="117" name="Retângulo 116"/>
          <p:cNvSpPr/>
          <p:nvPr/>
        </p:nvSpPr>
        <p:spPr>
          <a:xfrm>
            <a:off x="1649008" y="5637732"/>
            <a:ext cx="326589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t"/>
            <a:r>
              <a:rPr lang="pt-BR" sz="1600" b="1" dirty="0"/>
              <a:t>não conhece / 1ª vez que ouve falar</a:t>
            </a:r>
            <a:endParaRPr lang="pt-BR" sz="1600" b="1" dirty="0">
              <a:solidFill>
                <a:srgbClr val="000000"/>
              </a:solidFill>
            </a:endParaRPr>
          </a:p>
        </p:txBody>
      </p:sp>
      <p:sp>
        <p:nvSpPr>
          <p:cNvPr id="9" name="Retângulo 8"/>
          <p:cNvSpPr/>
          <p:nvPr/>
        </p:nvSpPr>
        <p:spPr>
          <a:xfrm>
            <a:off x="1452499" y="2302714"/>
            <a:ext cx="55976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MEI</a:t>
            </a:r>
          </a:p>
        </p:txBody>
      </p:sp>
      <p:sp>
        <p:nvSpPr>
          <p:cNvPr id="120" name="Retângulo 119"/>
          <p:cNvSpPr/>
          <p:nvPr/>
        </p:nvSpPr>
        <p:spPr>
          <a:xfrm>
            <a:off x="1513413" y="3063632"/>
            <a:ext cx="4988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ME</a:t>
            </a:r>
          </a:p>
        </p:txBody>
      </p:sp>
      <p:sp>
        <p:nvSpPr>
          <p:cNvPr id="121" name="Retângulo 120"/>
          <p:cNvSpPr/>
          <p:nvPr/>
        </p:nvSpPr>
        <p:spPr>
          <a:xfrm>
            <a:off x="1468528" y="3818610"/>
            <a:ext cx="5437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EPP</a:t>
            </a:r>
          </a:p>
        </p:txBody>
      </p:sp>
      <p:graphicFrame>
        <p:nvGraphicFramePr>
          <p:cNvPr id="122" name="Gráfico 121"/>
          <p:cNvGraphicFramePr/>
          <p:nvPr>
            <p:extLst/>
          </p:nvPr>
        </p:nvGraphicFramePr>
        <p:xfrm>
          <a:off x="7478400" y="2152817"/>
          <a:ext cx="3409950" cy="2830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Retângulo 125"/>
          <p:cNvSpPr/>
          <p:nvPr/>
        </p:nvSpPr>
        <p:spPr>
          <a:xfrm>
            <a:off x="7516138" y="2310727"/>
            <a:ext cx="8225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cliente</a:t>
            </a:r>
          </a:p>
        </p:txBody>
      </p:sp>
      <p:sp>
        <p:nvSpPr>
          <p:cNvPr id="134" name="Retângulo 133"/>
          <p:cNvSpPr/>
          <p:nvPr/>
        </p:nvSpPr>
        <p:spPr>
          <a:xfrm>
            <a:off x="7589435" y="3595265"/>
            <a:ext cx="123610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não cliente</a:t>
            </a:r>
          </a:p>
        </p:txBody>
      </p:sp>
      <p:sp>
        <p:nvSpPr>
          <p:cNvPr id="136" name="Retângulo 135"/>
          <p:cNvSpPr/>
          <p:nvPr/>
        </p:nvSpPr>
        <p:spPr>
          <a:xfrm>
            <a:off x="1145014" y="4962814"/>
            <a:ext cx="410824" cy="161122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7" name="Retângulo 136"/>
          <p:cNvSpPr/>
          <p:nvPr/>
        </p:nvSpPr>
        <p:spPr>
          <a:xfrm>
            <a:off x="1145014" y="5305159"/>
            <a:ext cx="410824" cy="16112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Retângulo 137"/>
          <p:cNvSpPr/>
          <p:nvPr/>
        </p:nvSpPr>
        <p:spPr>
          <a:xfrm>
            <a:off x="1145014" y="5699662"/>
            <a:ext cx="410824" cy="161122"/>
          </a:xfrm>
          <a:prstGeom prst="rect">
            <a:avLst/>
          </a:prstGeom>
          <a:solidFill>
            <a:srgbClr val="FF8F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39" name="Tabela 138"/>
          <p:cNvGraphicFramePr>
            <a:graphicFrameLocks noGrp="1"/>
          </p:cNvGraphicFramePr>
          <p:nvPr>
            <p:extLst/>
          </p:nvPr>
        </p:nvGraphicFramePr>
        <p:xfrm>
          <a:off x="10857596" y="2459716"/>
          <a:ext cx="891580" cy="19930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6436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5.863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6436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436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8" name="Espaço Reservado para Conteúdo 2"/>
          <p:cNvSpPr txBox="1">
            <a:spLocks/>
          </p:cNvSpPr>
          <p:nvPr/>
        </p:nvSpPr>
        <p:spPr>
          <a:xfrm>
            <a:off x="6510056" y="5086492"/>
            <a:ext cx="4793330" cy="94885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independentemente do porte das empresas, ou mesmo de uma relação com a instituição, os percentuais apurados quanto ao conhecimento sobre o Sebrae são sempre elevados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(p6) </a:t>
            </a:r>
          </a:p>
        </p:txBody>
      </p:sp>
      <p:sp>
        <p:nvSpPr>
          <p:cNvPr id="87" name="CaixaDeTexto 86">
            <a:extLst>
              <a:ext uri="{FF2B5EF4-FFF2-40B4-BE49-F238E27FC236}">
                <a16:creationId xmlns:a16="http://schemas.microsoft.com/office/drawing/2014/main" id="{F29BF9F3-E631-42CA-BE5B-9ED5691526CE}"/>
              </a:ext>
            </a:extLst>
          </p:cNvPr>
          <p:cNvSpPr txBox="1"/>
          <p:nvPr/>
        </p:nvSpPr>
        <p:spPr>
          <a:xfrm>
            <a:off x="1377332" y="124168"/>
            <a:ext cx="25850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conhecimento da instituição</a:t>
            </a:r>
          </a:p>
        </p:txBody>
      </p:sp>
      <p:grpSp>
        <p:nvGrpSpPr>
          <p:cNvPr id="88" name="Group 4">
            <a:extLst>
              <a:ext uri="{FF2B5EF4-FFF2-40B4-BE49-F238E27FC236}">
                <a16:creationId xmlns:a16="http://schemas.microsoft.com/office/drawing/2014/main" id="{4D88ABBA-4DBE-4A52-9357-964ECCFC25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9589" y="149392"/>
            <a:ext cx="695325" cy="822325"/>
            <a:chOff x="-572" y="78"/>
            <a:chExt cx="438" cy="518"/>
          </a:xfrm>
          <a:solidFill>
            <a:srgbClr val="00ACB8"/>
          </a:solidFill>
        </p:grpSpPr>
        <p:sp>
          <p:nvSpPr>
            <p:cNvPr id="89" name="Freeform 5">
              <a:extLst>
                <a:ext uri="{FF2B5EF4-FFF2-40B4-BE49-F238E27FC236}">
                  <a16:creationId xmlns:a16="http://schemas.microsoft.com/office/drawing/2014/main" id="{6C0BDB9B-A42B-494F-846A-3282860E5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1" y="137"/>
              <a:ext cx="250" cy="232"/>
            </a:xfrm>
            <a:custGeom>
              <a:avLst/>
              <a:gdLst>
                <a:gd name="T0" fmla="*/ 1152 w 1152"/>
                <a:gd name="T1" fmla="*/ 692 h 1066"/>
                <a:gd name="T2" fmla="*/ 1152 w 1152"/>
                <a:gd name="T3" fmla="*/ 461 h 1066"/>
                <a:gd name="T4" fmla="*/ 1061 w 1152"/>
                <a:gd name="T5" fmla="*/ 461 h 1066"/>
                <a:gd name="T6" fmla="*/ 1001 w 1152"/>
                <a:gd name="T7" fmla="*/ 315 h 1066"/>
                <a:gd name="T8" fmla="*/ 1065 w 1152"/>
                <a:gd name="T9" fmla="*/ 251 h 1066"/>
                <a:gd name="T10" fmla="*/ 902 w 1152"/>
                <a:gd name="T11" fmla="*/ 88 h 1066"/>
                <a:gd name="T12" fmla="*/ 838 w 1152"/>
                <a:gd name="T13" fmla="*/ 152 h 1066"/>
                <a:gd name="T14" fmla="*/ 691 w 1152"/>
                <a:gd name="T15" fmla="*/ 91 h 1066"/>
                <a:gd name="T16" fmla="*/ 691 w 1152"/>
                <a:gd name="T17" fmla="*/ 0 h 1066"/>
                <a:gd name="T18" fmla="*/ 461 w 1152"/>
                <a:gd name="T19" fmla="*/ 0 h 1066"/>
                <a:gd name="T20" fmla="*/ 461 w 1152"/>
                <a:gd name="T21" fmla="*/ 91 h 1066"/>
                <a:gd name="T22" fmla="*/ 314 w 1152"/>
                <a:gd name="T23" fmla="*/ 152 h 1066"/>
                <a:gd name="T24" fmla="*/ 250 w 1152"/>
                <a:gd name="T25" fmla="*/ 88 h 1066"/>
                <a:gd name="T26" fmla="*/ 87 w 1152"/>
                <a:gd name="T27" fmla="*/ 251 h 1066"/>
                <a:gd name="T28" fmla="*/ 151 w 1152"/>
                <a:gd name="T29" fmla="*/ 315 h 1066"/>
                <a:gd name="T30" fmla="*/ 90 w 1152"/>
                <a:gd name="T31" fmla="*/ 461 h 1066"/>
                <a:gd name="T32" fmla="*/ 0 w 1152"/>
                <a:gd name="T33" fmla="*/ 461 h 1066"/>
                <a:gd name="T34" fmla="*/ 0 w 1152"/>
                <a:gd name="T35" fmla="*/ 692 h 1066"/>
                <a:gd name="T36" fmla="*/ 90 w 1152"/>
                <a:gd name="T37" fmla="*/ 692 h 1066"/>
                <a:gd name="T38" fmla="*/ 151 w 1152"/>
                <a:gd name="T39" fmla="*/ 838 h 1066"/>
                <a:gd name="T40" fmla="*/ 87 w 1152"/>
                <a:gd name="T41" fmla="*/ 903 h 1066"/>
                <a:gd name="T42" fmla="*/ 250 w 1152"/>
                <a:gd name="T43" fmla="*/ 1066 h 1066"/>
                <a:gd name="T44" fmla="*/ 314 w 1152"/>
                <a:gd name="T45" fmla="*/ 1001 h 1066"/>
                <a:gd name="T46" fmla="*/ 341 w 1152"/>
                <a:gd name="T47" fmla="*/ 1016 h 1066"/>
                <a:gd name="T48" fmla="*/ 377 w 1152"/>
                <a:gd name="T49" fmla="*/ 949 h 1066"/>
                <a:gd name="T50" fmla="*/ 422 w 1152"/>
                <a:gd name="T51" fmla="*/ 949 h 1066"/>
                <a:gd name="T52" fmla="*/ 422 w 1152"/>
                <a:gd name="T53" fmla="*/ 842 h 1066"/>
                <a:gd name="T54" fmla="*/ 269 w 1152"/>
                <a:gd name="T55" fmla="*/ 576 h 1066"/>
                <a:gd name="T56" fmla="*/ 576 w 1152"/>
                <a:gd name="T57" fmla="*/ 269 h 1066"/>
                <a:gd name="T58" fmla="*/ 883 w 1152"/>
                <a:gd name="T59" fmla="*/ 576 h 1066"/>
                <a:gd name="T60" fmla="*/ 730 w 1152"/>
                <a:gd name="T61" fmla="*/ 842 h 1066"/>
                <a:gd name="T62" fmla="*/ 730 w 1152"/>
                <a:gd name="T63" fmla="*/ 948 h 1066"/>
                <a:gd name="T64" fmla="*/ 776 w 1152"/>
                <a:gd name="T65" fmla="*/ 948 h 1066"/>
                <a:gd name="T66" fmla="*/ 812 w 1152"/>
                <a:gd name="T67" fmla="*/ 1016 h 1066"/>
                <a:gd name="T68" fmla="*/ 838 w 1152"/>
                <a:gd name="T69" fmla="*/ 1001 h 1066"/>
                <a:gd name="T70" fmla="*/ 902 w 1152"/>
                <a:gd name="T71" fmla="*/ 1066 h 1066"/>
                <a:gd name="T72" fmla="*/ 1065 w 1152"/>
                <a:gd name="T73" fmla="*/ 903 h 1066"/>
                <a:gd name="T74" fmla="*/ 1001 w 1152"/>
                <a:gd name="T75" fmla="*/ 839 h 1066"/>
                <a:gd name="T76" fmla="*/ 1061 w 1152"/>
                <a:gd name="T77" fmla="*/ 692 h 1066"/>
                <a:gd name="T78" fmla="*/ 1152 w 1152"/>
                <a:gd name="T79" fmla="*/ 692 h 1066"/>
                <a:gd name="T80" fmla="*/ 1152 w 1152"/>
                <a:gd name="T81" fmla="*/ 6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2" h="1066">
                  <a:moveTo>
                    <a:pt x="1152" y="692"/>
                  </a:moveTo>
                  <a:cubicBezTo>
                    <a:pt x="1152" y="461"/>
                    <a:pt x="1152" y="461"/>
                    <a:pt x="1152" y="461"/>
                  </a:cubicBezTo>
                  <a:cubicBezTo>
                    <a:pt x="1061" y="461"/>
                    <a:pt x="1061" y="461"/>
                    <a:pt x="1061" y="461"/>
                  </a:cubicBezTo>
                  <a:cubicBezTo>
                    <a:pt x="1049" y="409"/>
                    <a:pt x="1029" y="360"/>
                    <a:pt x="1001" y="315"/>
                  </a:cubicBezTo>
                  <a:cubicBezTo>
                    <a:pt x="1065" y="251"/>
                    <a:pt x="1065" y="251"/>
                    <a:pt x="1065" y="251"/>
                  </a:cubicBezTo>
                  <a:cubicBezTo>
                    <a:pt x="902" y="88"/>
                    <a:pt x="902" y="88"/>
                    <a:pt x="902" y="88"/>
                  </a:cubicBezTo>
                  <a:cubicBezTo>
                    <a:pt x="838" y="152"/>
                    <a:pt x="838" y="152"/>
                    <a:pt x="838" y="152"/>
                  </a:cubicBezTo>
                  <a:cubicBezTo>
                    <a:pt x="792" y="124"/>
                    <a:pt x="743" y="103"/>
                    <a:pt x="691" y="91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61" y="91"/>
                    <a:pt x="461" y="91"/>
                    <a:pt x="461" y="91"/>
                  </a:cubicBezTo>
                  <a:cubicBezTo>
                    <a:pt x="409" y="103"/>
                    <a:pt x="359" y="124"/>
                    <a:pt x="314" y="152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87" y="251"/>
                    <a:pt x="87" y="251"/>
                    <a:pt x="87" y="251"/>
                  </a:cubicBezTo>
                  <a:cubicBezTo>
                    <a:pt x="151" y="315"/>
                    <a:pt x="151" y="315"/>
                    <a:pt x="151" y="315"/>
                  </a:cubicBezTo>
                  <a:cubicBezTo>
                    <a:pt x="123" y="360"/>
                    <a:pt x="103" y="409"/>
                    <a:pt x="90" y="461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692"/>
                    <a:pt x="0" y="692"/>
                    <a:pt x="0" y="692"/>
                  </a:cubicBezTo>
                  <a:cubicBezTo>
                    <a:pt x="90" y="692"/>
                    <a:pt x="90" y="692"/>
                    <a:pt x="90" y="692"/>
                  </a:cubicBezTo>
                  <a:cubicBezTo>
                    <a:pt x="103" y="744"/>
                    <a:pt x="123" y="793"/>
                    <a:pt x="151" y="838"/>
                  </a:cubicBezTo>
                  <a:cubicBezTo>
                    <a:pt x="87" y="903"/>
                    <a:pt x="87" y="903"/>
                    <a:pt x="87" y="903"/>
                  </a:cubicBezTo>
                  <a:cubicBezTo>
                    <a:pt x="250" y="1066"/>
                    <a:pt x="250" y="1066"/>
                    <a:pt x="250" y="1066"/>
                  </a:cubicBezTo>
                  <a:cubicBezTo>
                    <a:pt x="314" y="1001"/>
                    <a:pt x="314" y="1001"/>
                    <a:pt x="314" y="1001"/>
                  </a:cubicBezTo>
                  <a:cubicBezTo>
                    <a:pt x="323" y="1006"/>
                    <a:pt x="331" y="1011"/>
                    <a:pt x="341" y="1016"/>
                  </a:cubicBezTo>
                  <a:cubicBezTo>
                    <a:pt x="377" y="949"/>
                    <a:pt x="377" y="949"/>
                    <a:pt x="377" y="949"/>
                  </a:cubicBezTo>
                  <a:cubicBezTo>
                    <a:pt x="422" y="949"/>
                    <a:pt x="422" y="949"/>
                    <a:pt x="422" y="949"/>
                  </a:cubicBezTo>
                  <a:cubicBezTo>
                    <a:pt x="422" y="842"/>
                    <a:pt x="422" y="842"/>
                    <a:pt x="422" y="842"/>
                  </a:cubicBezTo>
                  <a:cubicBezTo>
                    <a:pt x="330" y="789"/>
                    <a:pt x="269" y="690"/>
                    <a:pt x="269" y="576"/>
                  </a:cubicBezTo>
                  <a:cubicBezTo>
                    <a:pt x="269" y="406"/>
                    <a:pt x="406" y="269"/>
                    <a:pt x="576" y="269"/>
                  </a:cubicBezTo>
                  <a:cubicBezTo>
                    <a:pt x="746" y="269"/>
                    <a:pt x="883" y="406"/>
                    <a:pt x="883" y="576"/>
                  </a:cubicBezTo>
                  <a:cubicBezTo>
                    <a:pt x="883" y="690"/>
                    <a:pt x="821" y="789"/>
                    <a:pt x="730" y="842"/>
                  </a:cubicBezTo>
                  <a:cubicBezTo>
                    <a:pt x="730" y="948"/>
                    <a:pt x="730" y="948"/>
                    <a:pt x="730" y="948"/>
                  </a:cubicBezTo>
                  <a:cubicBezTo>
                    <a:pt x="776" y="948"/>
                    <a:pt x="776" y="948"/>
                    <a:pt x="776" y="948"/>
                  </a:cubicBezTo>
                  <a:cubicBezTo>
                    <a:pt x="812" y="1016"/>
                    <a:pt x="812" y="1016"/>
                    <a:pt x="812" y="1016"/>
                  </a:cubicBezTo>
                  <a:cubicBezTo>
                    <a:pt x="821" y="1011"/>
                    <a:pt x="830" y="1006"/>
                    <a:pt x="838" y="1001"/>
                  </a:cubicBezTo>
                  <a:cubicBezTo>
                    <a:pt x="902" y="1066"/>
                    <a:pt x="902" y="1066"/>
                    <a:pt x="902" y="1066"/>
                  </a:cubicBezTo>
                  <a:cubicBezTo>
                    <a:pt x="1065" y="903"/>
                    <a:pt x="1065" y="903"/>
                    <a:pt x="1065" y="903"/>
                  </a:cubicBezTo>
                  <a:cubicBezTo>
                    <a:pt x="1001" y="839"/>
                    <a:pt x="1001" y="839"/>
                    <a:pt x="1001" y="839"/>
                  </a:cubicBezTo>
                  <a:cubicBezTo>
                    <a:pt x="1029" y="793"/>
                    <a:pt x="1049" y="744"/>
                    <a:pt x="1061" y="692"/>
                  </a:cubicBezTo>
                  <a:cubicBezTo>
                    <a:pt x="1152" y="692"/>
                    <a:pt x="1152" y="692"/>
                    <a:pt x="1152" y="692"/>
                  </a:cubicBezTo>
                  <a:cubicBezTo>
                    <a:pt x="1152" y="692"/>
                    <a:pt x="1152" y="692"/>
                    <a:pt x="1152" y="692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6">
              <a:extLst>
                <a:ext uri="{FF2B5EF4-FFF2-40B4-BE49-F238E27FC236}">
                  <a16:creationId xmlns:a16="http://schemas.microsoft.com/office/drawing/2014/main" id="{4BA46599-03A3-4AE1-ABE7-11A112D4B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2" y="78"/>
              <a:ext cx="438" cy="518"/>
            </a:xfrm>
            <a:custGeom>
              <a:avLst/>
              <a:gdLst>
                <a:gd name="T0" fmla="*/ 2016 w 2016"/>
                <a:gd name="T1" fmla="*/ 884 h 2382"/>
                <a:gd name="T2" fmla="*/ 1144 w 2016"/>
                <a:gd name="T3" fmla="*/ 1 h 2382"/>
                <a:gd name="T4" fmla="*/ 1133 w 2016"/>
                <a:gd name="T5" fmla="*/ 0 h 2382"/>
                <a:gd name="T6" fmla="*/ 268 w 2016"/>
                <a:gd name="T7" fmla="*/ 707 h 2382"/>
                <a:gd name="T8" fmla="*/ 260 w 2016"/>
                <a:gd name="T9" fmla="*/ 1019 h 2382"/>
                <a:gd name="T10" fmla="*/ 0 w 2016"/>
                <a:gd name="T11" fmla="*/ 1483 h 2382"/>
                <a:gd name="T12" fmla="*/ 288 w 2016"/>
                <a:gd name="T13" fmla="*/ 1566 h 2382"/>
                <a:gd name="T14" fmla="*/ 288 w 2016"/>
                <a:gd name="T15" fmla="*/ 2036 h 2382"/>
                <a:gd name="T16" fmla="*/ 672 w 2016"/>
                <a:gd name="T17" fmla="*/ 2036 h 2382"/>
                <a:gd name="T18" fmla="*/ 672 w 2016"/>
                <a:gd name="T19" fmla="*/ 2382 h 2382"/>
                <a:gd name="T20" fmla="*/ 749 w 2016"/>
                <a:gd name="T21" fmla="*/ 2382 h 2382"/>
                <a:gd name="T22" fmla="*/ 749 w 2016"/>
                <a:gd name="T23" fmla="*/ 1959 h 2382"/>
                <a:gd name="T24" fmla="*/ 365 w 2016"/>
                <a:gd name="T25" fmla="*/ 1959 h 2382"/>
                <a:gd name="T26" fmla="*/ 365 w 2016"/>
                <a:gd name="T27" fmla="*/ 1508 h 2382"/>
                <a:gd name="T28" fmla="*/ 114 w 2016"/>
                <a:gd name="T29" fmla="*/ 1436 h 2382"/>
                <a:gd name="T30" fmla="*/ 340 w 2016"/>
                <a:gd name="T31" fmla="*/ 1033 h 2382"/>
                <a:gd name="T32" fmla="*/ 338 w 2016"/>
                <a:gd name="T33" fmla="*/ 1019 h 2382"/>
                <a:gd name="T34" fmla="*/ 343 w 2016"/>
                <a:gd name="T35" fmla="*/ 723 h 2382"/>
                <a:gd name="T36" fmla="*/ 1143 w 2016"/>
                <a:gd name="T37" fmla="*/ 77 h 2382"/>
                <a:gd name="T38" fmla="*/ 1939 w 2016"/>
                <a:gd name="T39" fmla="*/ 884 h 2382"/>
                <a:gd name="T40" fmla="*/ 1939 w 2016"/>
                <a:gd name="T41" fmla="*/ 1024 h 2382"/>
                <a:gd name="T42" fmla="*/ 1534 w 2016"/>
                <a:gd name="T43" fmla="*/ 1795 h 2382"/>
                <a:gd name="T44" fmla="*/ 1517 w 2016"/>
                <a:gd name="T45" fmla="*/ 1806 h 2382"/>
                <a:gd name="T46" fmla="*/ 1517 w 2016"/>
                <a:gd name="T47" fmla="*/ 2382 h 2382"/>
                <a:gd name="T48" fmla="*/ 1594 w 2016"/>
                <a:gd name="T49" fmla="*/ 2382 h 2382"/>
                <a:gd name="T50" fmla="*/ 1594 w 2016"/>
                <a:gd name="T51" fmla="*/ 1846 h 2382"/>
                <a:gd name="T52" fmla="*/ 2016 w 2016"/>
                <a:gd name="T53" fmla="*/ 1024 h 2382"/>
                <a:gd name="T54" fmla="*/ 2016 w 2016"/>
                <a:gd name="T55" fmla="*/ 884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6" h="2382">
                  <a:moveTo>
                    <a:pt x="2016" y="884"/>
                  </a:moveTo>
                  <a:cubicBezTo>
                    <a:pt x="2016" y="403"/>
                    <a:pt x="1625" y="7"/>
                    <a:pt x="1144" y="1"/>
                  </a:cubicBezTo>
                  <a:cubicBezTo>
                    <a:pt x="1140" y="0"/>
                    <a:pt x="1137" y="0"/>
                    <a:pt x="1133" y="0"/>
                  </a:cubicBezTo>
                  <a:cubicBezTo>
                    <a:pt x="718" y="0"/>
                    <a:pt x="355" y="296"/>
                    <a:pt x="268" y="707"/>
                  </a:cubicBezTo>
                  <a:cubicBezTo>
                    <a:pt x="246" y="809"/>
                    <a:pt x="244" y="913"/>
                    <a:pt x="260" y="1019"/>
                  </a:cubicBezTo>
                  <a:cubicBezTo>
                    <a:pt x="0" y="1483"/>
                    <a:pt x="0" y="1483"/>
                    <a:pt x="0" y="1483"/>
                  </a:cubicBezTo>
                  <a:cubicBezTo>
                    <a:pt x="288" y="1566"/>
                    <a:pt x="288" y="1566"/>
                    <a:pt x="288" y="1566"/>
                  </a:cubicBezTo>
                  <a:cubicBezTo>
                    <a:pt x="288" y="2036"/>
                    <a:pt x="288" y="2036"/>
                    <a:pt x="288" y="2036"/>
                  </a:cubicBezTo>
                  <a:cubicBezTo>
                    <a:pt x="672" y="2036"/>
                    <a:pt x="672" y="2036"/>
                    <a:pt x="672" y="2036"/>
                  </a:cubicBezTo>
                  <a:cubicBezTo>
                    <a:pt x="672" y="2382"/>
                    <a:pt x="672" y="2382"/>
                    <a:pt x="672" y="2382"/>
                  </a:cubicBezTo>
                  <a:cubicBezTo>
                    <a:pt x="749" y="2382"/>
                    <a:pt x="749" y="2382"/>
                    <a:pt x="749" y="2382"/>
                  </a:cubicBezTo>
                  <a:cubicBezTo>
                    <a:pt x="749" y="1959"/>
                    <a:pt x="749" y="1959"/>
                    <a:pt x="749" y="1959"/>
                  </a:cubicBezTo>
                  <a:cubicBezTo>
                    <a:pt x="365" y="1959"/>
                    <a:pt x="365" y="1959"/>
                    <a:pt x="365" y="1959"/>
                  </a:cubicBezTo>
                  <a:cubicBezTo>
                    <a:pt x="365" y="1508"/>
                    <a:pt x="365" y="1508"/>
                    <a:pt x="365" y="1508"/>
                  </a:cubicBezTo>
                  <a:cubicBezTo>
                    <a:pt x="114" y="1436"/>
                    <a:pt x="114" y="1436"/>
                    <a:pt x="114" y="1436"/>
                  </a:cubicBezTo>
                  <a:cubicBezTo>
                    <a:pt x="340" y="1033"/>
                    <a:pt x="340" y="1033"/>
                    <a:pt x="340" y="1033"/>
                  </a:cubicBezTo>
                  <a:cubicBezTo>
                    <a:pt x="338" y="1019"/>
                    <a:pt x="338" y="1019"/>
                    <a:pt x="338" y="1019"/>
                  </a:cubicBezTo>
                  <a:cubicBezTo>
                    <a:pt x="321" y="919"/>
                    <a:pt x="323" y="819"/>
                    <a:pt x="343" y="723"/>
                  </a:cubicBezTo>
                  <a:cubicBezTo>
                    <a:pt x="424" y="344"/>
                    <a:pt x="760" y="72"/>
                    <a:pt x="1143" y="77"/>
                  </a:cubicBezTo>
                  <a:cubicBezTo>
                    <a:pt x="1582" y="83"/>
                    <a:pt x="1939" y="445"/>
                    <a:pt x="1939" y="884"/>
                  </a:cubicBezTo>
                  <a:cubicBezTo>
                    <a:pt x="1939" y="1024"/>
                    <a:pt x="1939" y="1024"/>
                    <a:pt x="1939" y="1024"/>
                  </a:cubicBezTo>
                  <a:cubicBezTo>
                    <a:pt x="1939" y="1332"/>
                    <a:pt x="1788" y="1620"/>
                    <a:pt x="1534" y="1795"/>
                  </a:cubicBezTo>
                  <a:cubicBezTo>
                    <a:pt x="1517" y="1806"/>
                    <a:pt x="1517" y="1806"/>
                    <a:pt x="1517" y="1806"/>
                  </a:cubicBezTo>
                  <a:cubicBezTo>
                    <a:pt x="1517" y="2382"/>
                    <a:pt x="1517" y="2382"/>
                    <a:pt x="1517" y="2382"/>
                  </a:cubicBezTo>
                  <a:cubicBezTo>
                    <a:pt x="1594" y="2382"/>
                    <a:pt x="1594" y="2382"/>
                    <a:pt x="1594" y="2382"/>
                  </a:cubicBezTo>
                  <a:cubicBezTo>
                    <a:pt x="1594" y="1846"/>
                    <a:pt x="1594" y="1846"/>
                    <a:pt x="1594" y="1846"/>
                  </a:cubicBezTo>
                  <a:cubicBezTo>
                    <a:pt x="1859" y="1656"/>
                    <a:pt x="2016" y="1350"/>
                    <a:pt x="2016" y="1024"/>
                  </a:cubicBezTo>
                  <a:lnTo>
                    <a:pt x="2016" y="8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7">
              <a:extLst>
                <a:ext uri="{FF2B5EF4-FFF2-40B4-BE49-F238E27FC236}">
                  <a16:creationId xmlns:a16="http://schemas.microsoft.com/office/drawing/2014/main" id="{A8B44895-8D38-44AE-A035-CF4EB42932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01" y="187"/>
              <a:ext cx="150" cy="217"/>
            </a:xfrm>
            <a:custGeom>
              <a:avLst/>
              <a:gdLst>
                <a:gd name="T0" fmla="*/ 692 w 692"/>
                <a:gd name="T1" fmla="*/ 346 h 999"/>
                <a:gd name="T2" fmla="*/ 346 w 692"/>
                <a:gd name="T3" fmla="*/ 0 h 999"/>
                <a:gd name="T4" fmla="*/ 0 w 692"/>
                <a:gd name="T5" fmla="*/ 346 h 999"/>
                <a:gd name="T6" fmla="*/ 154 w 692"/>
                <a:gd name="T7" fmla="*/ 633 h 999"/>
                <a:gd name="T8" fmla="*/ 154 w 692"/>
                <a:gd name="T9" fmla="*/ 694 h 999"/>
                <a:gd name="T10" fmla="*/ 77 w 692"/>
                <a:gd name="T11" fmla="*/ 788 h 999"/>
                <a:gd name="T12" fmla="*/ 122 w 692"/>
                <a:gd name="T13" fmla="*/ 869 h 999"/>
                <a:gd name="T14" fmla="*/ 115 w 692"/>
                <a:gd name="T15" fmla="*/ 903 h 999"/>
                <a:gd name="T16" fmla="*/ 211 w 692"/>
                <a:gd name="T17" fmla="*/ 999 h 999"/>
                <a:gd name="T18" fmla="*/ 480 w 692"/>
                <a:gd name="T19" fmla="*/ 999 h 999"/>
                <a:gd name="T20" fmla="*/ 576 w 692"/>
                <a:gd name="T21" fmla="*/ 903 h 999"/>
                <a:gd name="T22" fmla="*/ 570 w 692"/>
                <a:gd name="T23" fmla="*/ 869 h 999"/>
                <a:gd name="T24" fmla="*/ 615 w 692"/>
                <a:gd name="T25" fmla="*/ 788 h 999"/>
                <a:gd name="T26" fmla="*/ 538 w 692"/>
                <a:gd name="T27" fmla="*/ 694 h 999"/>
                <a:gd name="T28" fmla="*/ 538 w 692"/>
                <a:gd name="T29" fmla="*/ 633 h 999"/>
                <a:gd name="T30" fmla="*/ 692 w 692"/>
                <a:gd name="T31" fmla="*/ 346 h 999"/>
                <a:gd name="T32" fmla="*/ 77 w 692"/>
                <a:gd name="T33" fmla="*/ 346 h 999"/>
                <a:gd name="T34" fmla="*/ 346 w 692"/>
                <a:gd name="T35" fmla="*/ 77 h 999"/>
                <a:gd name="T36" fmla="*/ 615 w 692"/>
                <a:gd name="T37" fmla="*/ 346 h 999"/>
                <a:gd name="T38" fmla="*/ 480 w 692"/>
                <a:gd name="T39" fmla="*/ 579 h 999"/>
                <a:gd name="T40" fmla="*/ 461 w 692"/>
                <a:gd name="T41" fmla="*/ 590 h 999"/>
                <a:gd name="T42" fmla="*/ 461 w 692"/>
                <a:gd name="T43" fmla="*/ 692 h 999"/>
                <a:gd name="T44" fmla="*/ 384 w 692"/>
                <a:gd name="T45" fmla="*/ 692 h 999"/>
                <a:gd name="T46" fmla="*/ 384 w 692"/>
                <a:gd name="T47" fmla="*/ 454 h 999"/>
                <a:gd name="T48" fmla="*/ 461 w 692"/>
                <a:gd name="T49" fmla="*/ 346 h 999"/>
                <a:gd name="T50" fmla="*/ 346 w 692"/>
                <a:gd name="T51" fmla="*/ 231 h 999"/>
                <a:gd name="T52" fmla="*/ 231 w 692"/>
                <a:gd name="T53" fmla="*/ 346 h 999"/>
                <a:gd name="T54" fmla="*/ 308 w 692"/>
                <a:gd name="T55" fmla="*/ 454 h 999"/>
                <a:gd name="T56" fmla="*/ 308 w 692"/>
                <a:gd name="T57" fmla="*/ 692 h 999"/>
                <a:gd name="T58" fmla="*/ 231 w 692"/>
                <a:gd name="T59" fmla="*/ 692 h 999"/>
                <a:gd name="T60" fmla="*/ 231 w 692"/>
                <a:gd name="T61" fmla="*/ 590 h 999"/>
                <a:gd name="T62" fmla="*/ 212 w 692"/>
                <a:gd name="T63" fmla="*/ 579 h 999"/>
                <a:gd name="T64" fmla="*/ 77 w 692"/>
                <a:gd name="T65" fmla="*/ 346 h 999"/>
                <a:gd name="T66" fmla="*/ 308 w 692"/>
                <a:gd name="T67" fmla="*/ 346 h 999"/>
                <a:gd name="T68" fmla="*/ 346 w 692"/>
                <a:gd name="T69" fmla="*/ 307 h 999"/>
                <a:gd name="T70" fmla="*/ 384 w 692"/>
                <a:gd name="T71" fmla="*/ 346 h 999"/>
                <a:gd name="T72" fmla="*/ 346 w 692"/>
                <a:gd name="T73" fmla="*/ 384 h 999"/>
                <a:gd name="T74" fmla="*/ 308 w 692"/>
                <a:gd name="T75" fmla="*/ 346 h 999"/>
                <a:gd name="T76" fmla="*/ 173 w 692"/>
                <a:gd name="T77" fmla="*/ 768 h 999"/>
                <a:gd name="T78" fmla="*/ 519 w 692"/>
                <a:gd name="T79" fmla="*/ 768 h 999"/>
                <a:gd name="T80" fmla="*/ 538 w 692"/>
                <a:gd name="T81" fmla="*/ 788 h 999"/>
                <a:gd name="T82" fmla="*/ 519 w 692"/>
                <a:gd name="T83" fmla="*/ 807 h 999"/>
                <a:gd name="T84" fmla="*/ 480 w 692"/>
                <a:gd name="T85" fmla="*/ 807 h 999"/>
                <a:gd name="T86" fmla="*/ 211 w 692"/>
                <a:gd name="T87" fmla="*/ 807 h 999"/>
                <a:gd name="T88" fmla="*/ 173 w 692"/>
                <a:gd name="T89" fmla="*/ 807 h 999"/>
                <a:gd name="T90" fmla="*/ 154 w 692"/>
                <a:gd name="T91" fmla="*/ 788 h 999"/>
                <a:gd name="T92" fmla="*/ 173 w 692"/>
                <a:gd name="T93" fmla="*/ 768 h 999"/>
                <a:gd name="T94" fmla="*/ 480 w 692"/>
                <a:gd name="T95" fmla="*/ 922 h 999"/>
                <a:gd name="T96" fmla="*/ 211 w 692"/>
                <a:gd name="T97" fmla="*/ 922 h 999"/>
                <a:gd name="T98" fmla="*/ 192 w 692"/>
                <a:gd name="T99" fmla="*/ 903 h 999"/>
                <a:gd name="T100" fmla="*/ 211 w 692"/>
                <a:gd name="T101" fmla="*/ 884 h 999"/>
                <a:gd name="T102" fmla="*/ 480 w 692"/>
                <a:gd name="T103" fmla="*/ 884 h 999"/>
                <a:gd name="T104" fmla="*/ 500 w 692"/>
                <a:gd name="T105" fmla="*/ 903 h 999"/>
                <a:gd name="T106" fmla="*/ 480 w 692"/>
                <a:gd name="T107" fmla="*/ 92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2" h="999">
                  <a:moveTo>
                    <a:pt x="692" y="346"/>
                  </a:move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461"/>
                    <a:pt x="59" y="569"/>
                    <a:pt x="154" y="633"/>
                  </a:cubicBezTo>
                  <a:cubicBezTo>
                    <a:pt x="154" y="694"/>
                    <a:pt x="154" y="694"/>
                    <a:pt x="154" y="694"/>
                  </a:cubicBezTo>
                  <a:cubicBezTo>
                    <a:pt x="110" y="703"/>
                    <a:pt x="77" y="741"/>
                    <a:pt x="77" y="788"/>
                  </a:cubicBezTo>
                  <a:cubicBezTo>
                    <a:pt x="77" y="822"/>
                    <a:pt x="95" y="852"/>
                    <a:pt x="122" y="869"/>
                  </a:cubicBezTo>
                  <a:cubicBezTo>
                    <a:pt x="118" y="879"/>
                    <a:pt x="115" y="891"/>
                    <a:pt x="115" y="903"/>
                  </a:cubicBezTo>
                  <a:cubicBezTo>
                    <a:pt x="115" y="956"/>
                    <a:pt x="158" y="999"/>
                    <a:pt x="211" y="999"/>
                  </a:cubicBezTo>
                  <a:cubicBezTo>
                    <a:pt x="480" y="999"/>
                    <a:pt x="480" y="999"/>
                    <a:pt x="480" y="999"/>
                  </a:cubicBezTo>
                  <a:cubicBezTo>
                    <a:pt x="533" y="999"/>
                    <a:pt x="576" y="956"/>
                    <a:pt x="576" y="903"/>
                  </a:cubicBezTo>
                  <a:cubicBezTo>
                    <a:pt x="576" y="891"/>
                    <a:pt x="574" y="879"/>
                    <a:pt x="570" y="869"/>
                  </a:cubicBezTo>
                  <a:cubicBezTo>
                    <a:pt x="597" y="852"/>
                    <a:pt x="615" y="822"/>
                    <a:pt x="615" y="788"/>
                  </a:cubicBezTo>
                  <a:cubicBezTo>
                    <a:pt x="615" y="741"/>
                    <a:pt x="582" y="703"/>
                    <a:pt x="538" y="694"/>
                  </a:cubicBezTo>
                  <a:cubicBezTo>
                    <a:pt x="538" y="633"/>
                    <a:pt x="538" y="633"/>
                    <a:pt x="538" y="633"/>
                  </a:cubicBezTo>
                  <a:cubicBezTo>
                    <a:pt x="633" y="569"/>
                    <a:pt x="692" y="461"/>
                    <a:pt x="692" y="346"/>
                  </a:cubicBezTo>
                  <a:close/>
                  <a:moveTo>
                    <a:pt x="77" y="346"/>
                  </a:move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41"/>
                    <a:pt x="563" y="530"/>
                    <a:pt x="480" y="579"/>
                  </a:cubicBezTo>
                  <a:cubicBezTo>
                    <a:pt x="461" y="590"/>
                    <a:pt x="461" y="590"/>
                    <a:pt x="461" y="590"/>
                  </a:cubicBezTo>
                  <a:cubicBezTo>
                    <a:pt x="461" y="692"/>
                    <a:pt x="461" y="692"/>
                    <a:pt x="461" y="692"/>
                  </a:cubicBezTo>
                  <a:cubicBezTo>
                    <a:pt x="384" y="692"/>
                    <a:pt x="384" y="692"/>
                    <a:pt x="384" y="692"/>
                  </a:cubicBezTo>
                  <a:cubicBezTo>
                    <a:pt x="384" y="454"/>
                    <a:pt x="384" y="454"/>
                    <a:pt x="384" y="454"/>
                  </a:cubicBezTo>
                  <a:cubicBezTo>
                    <a:pt x="429" y="438"/>
                    <a:pt x="461" y="396"/>
                    <a:pt x="461" y="346"/>
                  </a:cubicBezTo>
                  <a:cubicBezTo>
                    <a:pt x="461" y="282"/>
                    <a:pt x="409" y="231"/>
                    <a:pt x="346" y="231"/>
                  </a:cubicBezTo>
                  <a:cubicBezTo>
                    <a:pt x="282" y="231"/>
                    <a:pt x="231" y="282"/>
                    <a:pt x="231" y="346"/>
                  </a:cubicBezTo>
                  <a:cubicBezTo>
                    <a:pt x="231" y="396"/>
                    <a:pt x="263" y="438"/>
                    <a:pt x="308" y="454"/>
                  </a:cubicBezTo>
                  <a:cubicBezTo>
                    <a:pt x="308" y="692"/>
                    <a:pt x="308" y="692"/>
                    <a:pt x="308" y="692"/>
                  </a:cubicBezTo>
                  <a:cubicBezTo>
                    <a:pt x="231" y="692"/>
                    <a:pt x="231" y="692"/>
                    <a:pt x="231" y="692"/>
                  </a:cubicBezTo>
                  <a:cubicBezTo>
                    <a:pt x="231" y="590"/>
                    <a:pt x="231" y="590"/>
                    <a:pt x="231" y="590"/>
                  </a:cubicBezTo>
                  <a:cubicBezTo>
                    <a:pt x="212" y="579"/>
                    <a:pt x="212" y="579"/>
                    <a:pt x="212" y="579"/>
                  </a:cubicBezTo>
                  <a:cubicBezTo>
                    <a:pt x="129" y="530"/>
                    <a:pt x="77" y="441"/>
                    <a:pt x="77" y="346"/>
                  </a:cubicBezTo>
                  <a:close/>
                  <a:moveTo>
                    <a:pt x="308" y="346"/>
                  </a:moveTo>
                  <a:cubicBezTo>
                    <a:pt x="308" y="325"/>
                    <a:pt x="325" y="307"/>
                    <a:pt x="346" y="307"/>
                  </a:cubicBezTo>
                  <a:cubicBezTo>
                    <a:pt x="367" y="307"/>
                    <a:pt x="384" y="325"/>
                    <a:pt x="384" y="346"/>
                  </a:cubicBezTo>
                  <a:cubicBezTo>
                    <a:pt x="384" y="367"/>
                    <a:pt x="367" y="384"/>
                    <a:pt x="346" y="384"/>
                  </a:cubicBezTo>
                  <a:cubicBezTo>
                    <a:pt x="325" y="384"/>
                    <a:pt x="308" y="367"/>
                    <a:pt x="308" y="346"/>
                  </a:cubicBezTo>
                  <a:close/>
                  <a:moveTo>
                    <a:pt x="173" y="768"/>
                  </a:moveTo>
                  <a:cubicBezTo>
                    <a:pt x="519" y="768"/>
                    <a:pt x="519" y="768"/>
                    <a:pt x="519" y="768"/>
                  </a:cubicBezTo>
                  <a:cubicBezTo>
                    <a:pt x="529" y="768"/>
                    <a:pt x="538" y="777"/>
                    <a:pt x="538" y="788"/>
                  </a:cubicBezTo>
                  <a:cubicBezTo>
                    <a:pt x="538" y="798"/>
                    <a:pt x="529" y="807"/>
                    <a:pt x="519" y="807"/>
                  </a:cubicBezTo>
                  <a:cubicBezTo>
                    <a:pt x="480" y="807"/>
                    <a:pt x="480" y="807"/>
                    <a:pt x="480" y="807"/>
                  </a:cubicBezTo>
                  <a:cubicBezTo>
                    <a:pt x="211" y="807"/>
                    <a:pt x="211" y="807"/>
                    <a:pt x="211" y="807"/>
                  </a:cubicBezTo>
                  <a:cubicBezTo>
                    <a:pt x="173" y="807"/>
                    <a:pt x="173" y="807"/>
                    <a:pt x="173" y="807"/>
                  </a:cubicBezTo>
                  <a:cubicBezTo>
                    <a:pt x="162" y="807"/>
                    <a:pt x="154" y="798"/>
                    <a:pt x="154" y="788"/>
                  </a:cubicBezTo>
                  <a:cubicBezTo>
                    <a:pt x="154" y="777"/>
                    <a:pt x="162" y="768"/>
                    <a:pt x="173" y="768"/>
                  </a:cubicBezTo>
                  <a:close/>
                  <a:moveTo>
                    <a:pt x="480" y="922"/>
                  </a:moveTo>
                  <a:cubicBezTo>
                    <a:pt x="211" y="922"/>
                    <a:pt x="211" y="922"/>
                    <a:pt x="211" y="922"/>
                  </a:cubicBezTo>
                  <a:cubicBezTo>
                    <a:pt x="201" y="922"/>
                    <a:pt x="192" y="913"/>
                    <a:pt x="192" y="903"/>
                  </a:cubicBezTo>
                  <a:cubicBezTo>
                    <a:pt x="192" y="892"/>
                    <a:pt x="201" y="884"/>
                    <a:pt x="211" y="884"/>
                  </a:cubicBezTo>
                  <a:cubicBezTo>
                    <a:pt x="480" y="884"/>
                    <a:pt x="480" y="884"/>
                    <a:pt x="480" y="884"/>
                  </a:cubicBezTo>
                  <a:cubicBezTo>
                    <a:pt x="491" y="884"/>
                    <a:pt x="500" y="892"/>
                    <a:pt x="500" y="903"/>
                  </a:cubicBezTo>
                  <a:cubicBezTo>
                    <a:pt x="500" y="913"/>
                    <a:pt x="491" y="922"/>
                    <a:pt x="480" y="9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Rectangle 8">
              <a:extLst>
                <a:ext uri="{FF2B5EF4-FFF2-40B4-BE49-F238E27FC236}">
                  <a16:creationId xmlns:a16="http://schemas.microsoft.com/office/drawing/2014/main" id="{1D69BD42-6D7A-4BB7-9AA2-1848CBDE3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21"/>
              <a:ext cx="17" cy="1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Rectangle 9">
              <a:extLst>
                <a:ext uri="{FF2B5EF4-FFF2-40B4-BE49-F238E27FC236}">
                  <a16:creationId xmlns:a16="http://schemas.microsoft.com/office/drawing/2014/main" id="{13AF12D8-3615-4F96-BE87-9D99F7BAB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54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Rectangle 10">
              <a:extLst>
                <a:ext uri="{FF2B5EF4-FFF2-40B4-BE49-F238E27FC236}">
                  <a16:creationId xmlns:a16="http://schemas.microsoft.com/office/drawing/2014/main" id="{013BE3F3-AD4E-4231-B174-508774A03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87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Rectangle 11">
              <a:extLst>
                <a:ext uri="{FF2B5EF4-FFF2-40B4-BE49-F238E27FC236}">
                  <a16:creationId xmlns:a16="http://schemas.microsoft.com/office/drawing/2014/main" id="{ACA8F6B4-5784-4249-A636-BBABE848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521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9" name="Group 4">
            <a:extLst>
              <a:ext uri="{FF2B5EF4-FFF2-40B4-BE49-F238E27FC236}">
                <a16:creationId xmlns:a16="http://schemas.microsoft.com/office/drawing/2014/main" id="{83C25F79-096F-4865-B9E3-C23932CC985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86399" y="1975075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80" name="Freeform 5">
              <a:extLst>
                <a:ext uri="{FF2B5EF4-FFF2-40B4-BE49-F238E27FC236}">
                  <a16:creationId xmlns:a16="http://schemas.microsoft.com/office/drawing/2014/main" id="{EDD9C75F-8604-4ABD-9630-33FD98EF26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6">
              <a:extLst>
                <a:ext uri="{FF2B5EF4-FFF2-40B4-BE49-F238E27FC236}">
                  <a16:creationId xmlns:a16="http://schemas.microsoft.com/office/drawing/2014/main" id="{73657C65-E727-410F-938B-E151857E5A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7">
              <a:extLst>
                <a:ext uri="{FF2B5EF4-FFF2-40B4-BE49-F238E27FC236}">
                  <a16:creationId xmlns:a16="http://schemas.microsoft.com/office/drawing/2014/main" id="{B0D72D1D-3D60-46C0-9732-DA2B93DB4E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8">
              <a:extLst>
                <a:ext uri="{FF2B5EF4-FFF2-40B4-BE49-F238E27FC236}">
                  <a16:creationId xmlns:a16="http://schemas.microsoft.com/office/drawing/2014/main" id="{D8A8A2AE-9B02-404B-B0B3-3739EA0AC6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9">
              <a:extLst>
                <a:ext uri="{FF2B5EF4-FFF2-40B4-BE49-F238E27FC236}">
                  <a16:creationId xmlns:a16="http://schemas.microsoft.com/office/drawing/2014/main" id="{5DC5CAC1-8110-438A-BEF2-284EB262D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10">
              <a:extLst>
                <a:ext uri="{FF2B5EF4-FFF2-40B4-BE49-F238E27FC236}">
                  <a16:creationId xmlns:a16="http://schemas.microsoft.com/office/drawing/2014/main" id="{3779EF1C-AB81-4CAB-B6AF-372B0B3A6F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6" name="Grupo 34">
            <a:extLst>
              <a:ext uri="{FF2B5EF4-FFF2-40B4-BE49-F238E27FC236}">
                <a16:creationId xmlns:a16="http://schemas.microsoft.com/office/drawing/2014/main" id="{8393E327-B708-4251-B052-96F5C5D7A7FC}"/>
              </a:ext>
            </a:extLst>
          </p:cNvPr>
          <p:cNvGrpSpPr/>
          <p:nvPr/>
        </p:nvGrpSpPr>
        <p:grpSpPr>
          <a:xfrm>
            <a:off x="7678184" y="3242895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96" name="Freeform 15">
              <a:extLst>
                <a:ext uri="{FF2B5EF4-FFF2-40B4-BE49-F238E27FC236}">
                  <a16:creationId xmlns:a16="http://schemas.microsoft.com/office/drawing/2014/main" id="{C870090F-3781-4F1D-AD00-6188A3606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16">
              <a:extLst>
                <a:ext uri="{FF2B5EF4-FFF2-40B4-BE49-F238E27FC236}">
                  <a16:creationId xmlns:a16="http://schemas.microsoft.com/office/drawing/2014/main" id="{17269BEB-85EB-4057-9E20-3AFF3C3DF7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9" name="Freeform 17">
              <a:extLst>
                <a:ext uri="{FF2B5EF4-FFF2-40B4-BE49-F238E27FC236}">
                  <a16:creationId xmlns:a16="http://schemas.microsoft.com/office/drawing/2014/main" id="{BB81EB2B-7B63-4889-A123-3632BD07E3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18">
              <a:extLst>
                <a:ext uri="{FF2B5EF4-FFF2-40B4-BE49-F238E27FC236}">
                  <a16:creationId xmlns:a16="http://schemas.microsoft.com/office/drawing/2014/main" id="{9DE468B8-4D29-4820-92EF-B9CA23D0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19">
              <a:extLst>
                <a:ext uri="{FF2B5EF4-FFF2-40B4-BE49-F238E27FC236}">
                  <a16:creationId xmlns:a16="http://schemas.microsoft.com/office/drawing/2014/main" id="{9460E452-B84D-4E00-9EB5-2F5F61E54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2" name="Group 35">
            <a:extLst>
              <a:ext uri="{FF2B5EF4-FFF2-40B4-BE49-F238E27FC236}">
                <a16:creationId xmlns:a16="http://schemas.microsoft.com/office/drawing/2014/main" id="{490EE013-8684-41EE-94FA-AA10A2BE72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0451" y="3655942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03" name="Rectangle 40">
              <a:extLst>
                <a:ext uri="{FF2B5EF4-FFF2-40B4-BE49-F238E27FC236}">
                  <a16:creationId xmlns:a16="http://schemas.microsoft.com/office/drawing/2014/main" id="{70E654EA-27C8-4B55-8B9B-B878CAF43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41">
              <a:extLst>
                <a:ext uri="{FF2B5EF4-FFF2-40B4-BE49-F238E27FC236}">
                  <a16:creationId xmlns:a16="http://schemas.microsoft.com/office/drawing/2014/main" id="{741B8B46-CCB4-400C-851D-D569D62E8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42">
              <a:extLst>
                <a:ext uri="{FF2B5EF4-FFF2-40B4-BE49-F238E27FC236}">
                  <a16:creationId xmlns:a16="http://schemas.microsoft.com/office/drawing/2014/main" id="{2C56F15A-BE51-42AA-AC32-051A90F44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43">
              <a:extLst>
                <a:ext uri="{FF2B5EF4-FFF2-40B4-BE49-F238E27FC236}">
                  <a16:creationId xmlns:a16="http://schemas.microsoft.com/office/drawing/2014/main" id="{C70CEF2B-B1B4-4776-BDC8-C76C776CE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44">
              <a:extLst>
                <a:ext uri="{FF2B5EF4-FFF2-40B4-BE49-F238E27FC236}">
                  <a16:creationId xmlns:a16="http://schemas.microsoft.com/office/drawing/2014/main" id="{06491347-4256-4EEE-9658-A8FC5A024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45">
              <a:extLst>
                <a:ext uri="{FF2B5EF4-FFF2-40B4-BE49-F238E27FC236}">
                  <a16:creationId xmlns:a16="http://schemas.microsoft.com/office/drawing/2014/main" id="{0CD55EB8-DF2A-41FC-851B-38E58472C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46">
              <a:extLst>
                <a:ext uri="{FF2B5EF4-FFF2-40B4-BE49-F238E27FC236}">
                  <a16:creationId xmlns:a16="http://schemas.microsoft.com/office/drawing/2014/main" id="{8BF05A35-8B58-4022-9E64-48BD7F549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47">
              <a:extLst>
                <a:ext uri="{FF2B5EF4-FFF2-40B4-BE49-F238E27FC236}">
                  <a16:creationId xmlns:a16="http://schemas.microsoft.com/office/drawing/2014/main" id="{FD0311D8-17AB-4110-9AC0-3702905AD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48">
              <a:extLst>
                <a:ext uri="{FF2B5EF4-FFF2-40B4-BE49-F238E27FC236}">
                  <a16:creationId xmlns:a16="http://schemas.microsoft.com/office/drawing/2014/main" id="{17502CEA-5FB2-4E57-95F4-7181AF15B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49">
              <a:extLst>
                <a:ext uri="{FF2B5EF4-FFF2-40B4-BE49-F238E27FC236}">
                  <a16:creationId xmlns:a16="http://schemas.microsoft.com/office/drawing/2014/main" id="{9755C6F8-5E6F-4553-BDDD-888D19C8B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50">
              <a:extLst>
                <a:ext uri="{FF2B5EF4-FFF2-40B4-BE49-F238E27FC236}">
                  <a16:creationId xmlns:a16="http://schemas.microsoft.com/office/drawing/2014/main" id="{7F25AA39-1055-4742-AE7E-7FF2EE62C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51">
              <a:extLst>
                <a:ext uri="{FF2B5EF4-FFF2-40B4-BE49-F238E27FC236}">
                  <a16:creationId xmlns:a16="http://schemas.microsoft.com/office/drawing/2014/main" id="{3603CABC-6247-447B-AFFC-6A75F8267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52">
              <a:extLst>
                <a:ext uri="{FF2B5EF4-FFF2-40B4-BE49-F238E27FC236}">
                  <a16:creationId xmlns:a16="http://schemas.microsoft.com/office/drawing/2014/main" id="{AD20F5DA-B07A-4FDB-B7B7-94654FDED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53">
              <a:extLst>
                <a:ext uri="{FF2B5EF4-FFF2-40B4-BE49-F238E27FC236}">
                  <a16:creationId xmlns:a16="http://schemas.microsoft.com/office/drawing/2014/main" id="{8808E074-B439-426F-BA72-9F4C5C121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54">
              <a:extLst>
                <a:ext uri="{FF2B5EF4-FFF2-40B4-BE49-F238E27FC236}">
                  <a16:creationId xmlns:a16="http://schemas.microsoft.com/office/drawing/2014/main" id="{20A1E6B7-004D-4094-996F-D490259C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55">
              <a:extLst>
                <a:ext uri="{FF2B5EF4-FFF2-40B4-BE49-F238E27FC236}">
                  <a16:creationId xmlns:a16="http://schemas.microsoft.com/office/drawing/2014/main" id="{6536FC80-D7FE-43B1-B4B2-05F0053BC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56">
              <a:extLst>
                <a:ext uri="{FF2B5EF4-FFF2-40B4-BE49-F238E27FC236}">
                  <a16:creationId xmlns:a16="http://schemas.microsoft.com/office/drawing/2014/main" id="{BB274A62-5DE2-4A02-8E03-05FAF1138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57">
              <a:extLst>
                <a:ext uri="{FF2B5EF4-FFF2-40B4-BE49-F238E27FC236}">
                  <a16:creationId xmlns:a16="http://schemas.microsoft.com/office/drawing/2014/main" id="{6CF4C118-C556-4B43-AA6C-CE14BFD55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58">
              <a:extLst>
                <a:ext uri="{FF2B5EF4-FFF2-40B4-BE49-F238E27FC236}">
                  <a16:creationId xmlns:a16="http://schemas.microsoft.com/office/drawing/2014/main" id="{54C2880E-9AAB-429F-BA1C-78926DD8B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59">
              <a:extLst>
                <a:ext uri="{FF2B5EF4-FFF2-40B4-BE49-F238E27FC236}">
                  <a16:creationId xmlns:a16="http://schemas.microsoft.com/office/drawing/2014/main" id="{06FFBDCD-CA4F-45B1-B607-4AA08F212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60">
              <a:extLst>
                <a:ext uri="{FF2B5EF4-FFF2-40B4-BE49-F238E27FC236}">
                  <a16:creationId xmlns:a16="http://schemas.microsoft.com/office/drawing/2014/main" id="{9510A64B-DE26-438A-A995-E625669AC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61">
              <a:extLst>
                <a:ext uri="{FF2B5EF4-FFF2-40B4-BE49-F238E27FC236}">
                  <a16:creationId xmlns:a16="http://schemas.microsoft.com/office/drawing/2014/main" id="{29448FB6-F546-4914-875F-3C34C5184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62">
              <a:extLst>
                <a:ext uri="{FF2B5EF4-FFF2-40B4-BE49-F238E27FC236}">
                  <a16:creationId xmlns:a16="http://schemas.microsoft.com/office/drawing/2014/main" id="{A6B49BB4-A6C5-4D60-B741-78D784486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63">
              <a:extLst>
                <a:ext uri="{FF2B5EF4-FFF2-40B4-BE49-F238E27FC236}">
                  <a16:creationId xmlns:a16="http://schemas.microsoft.com/office/drawing/2014/main" id="{EE79233A-72D6-49F0-89F5-2A50075DC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64">
              <a:extLst>
                <a:ext uri="{FF2B5EF4-FFF2-40B4-BE49-F238E27FC236}">
                  <a16:creationId xmlns:a16="http://schemas.microsoft.com/office/drawing/2014/main" id="{F574E5F4-3C6F-44F8-B3A7-6580E9A28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65">
              <a:extLst>
                <a:ext uri="{FF2B5EF4-FFF2-40B4-BE49-F238E27FC236}">
                  <a16:creationId xmlns:a16="http://schemas.microsoft.com/office/drawing/2014/main" id="{75B1552F-D890-4D97-88D8-3873A7B70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Freeform 66">
              <a:extLst>
                <a:ext uri="{FF2B5EF4-FFF2-40B4-BE49-F238E27FC236}">
                  <a16:creationId xmlns:a16="http://schemas.microsoft.com/office/drawing/2014/main" id="{E9FD7E7C-68BD-4EB4-9F6A-2408C20D1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43" name="Group 69">
            <a:extLst>
              <a:ext uri="{FF2B5EF4-FFF2-40B4-BE49-F238E27FC236}">
                <a16:creationId xmlns:a16="http://schemas.microsoft.com/office/drawing/2014/main" id="{7E400F1B-8392-4451-8727-1833C56E657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1821" y="3028979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44" name="Rectangle 74">
              <a:extLst>
                <a:ext uri="{FF2B5EF4-FFF2-40B4-BE49-F238E27FC236}">
                  <a16:creationId xmlns:a16="http://schemas.microsoft.com/office/drawing/2014/main" id="{6390833F-C976-4D3C-B479-E80CDCD30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75">
              <a:extLst>
                <a:ext uri="{FF2B5EF4-FFF2-40B4-BE49-F238E27FC236}">
                  <a16:creationId xmlns:a16="http://schemas.microsoft.com/office/drawing/2014/main" id="{83902BDB-8998-4D1C-9890-3277021E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76">
              <a:extLst>
                <a:ext uri="{FF2B5EF4-FFF2-40B4-BE49-F238E27FC236}">
                  <a16:creationId xmlns:a16="http://schemas.microsoft.com/office/drawing/2014/main" id="{4272FB43-572A-4274-91D4-420AED748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Freeform 77">
              <a:extLst>
                <a:ext uri="{FF2B5EF4-FFF2-40B4-BE49-F238E27FC236}">
                  <a16:creationId xmlns:a16="http://schemas.microsoft.com/office/drawing/2014/main" id="{597FC089-586A-4F7D-91F1-C090D399ED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78">
              <a:extLst>
                <a:ext uri="{FF2B5EF4-FFF2-40B4-BE49-F238E27FC236}">
                  <a16:creationId xmlns:a16="http://schemas.microsoft.com/office/drawing/2014/main" id="{0E2E907E-8B92-4284-8245-928847C82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79">
              <a:extLst>
                <a:ext uri="{FF2B5EF4-FFF2-40B4-BE49-F238E27FC236}">
                  <a16:creationId xmlns:a16="http://schemas.microsoft.com/office/drawing/2014/main" id="{49F5E374-881D-489C-BC43-24D7F7358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80">
              <a:extLst>
                <a:ext uri="{FF2B5EF4-FFF2-40B4-BE49-F238E27FC236}">
                  <a16:creationId xmlns:a16="http://schemas.microsoft.com/office/drawing/2014/main" id="{3404E11D-7DC2-4517-AC8C-B5A7EDDA3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81">
              <a:extLst>
                <a:ext uri="{FF2B5EF4-FFF2-40B4-BE49-F238E27FC236}">
                  <a16:creationId xmlns:a16="http://schemas.microsoft.com/office/drawing/2014/main" id="{AEF09551-DF74-466E-97C4-8C105BDB7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82">
              <a:extLst>
                <a:ext uri="{FF2B5EF4-FFF2-40B4-BE49-F238E27FC236}">
                  <a16:creationId xmlns:a16="http://schemas.microsoft.com/office/drawing/2014/main" id="{5C428613-E295-4EB5-9744-7428C17F5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83">
              <a:extLst>
                <a:ext uri="{FF2B5EF4-FFF2-40B4-BE49-F238E27FC236}">
                  <a16:creationId xmlns:a16="http://schemas.microsoft.com/office/drawing/2014/main" id="{19DBECFA-F530-4D4A-A84E-25D4CC2D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84">
              <a:extLst>
                <a:ext uri="{FF2B5EF4-FFF2-40B4-BE49-F238E27FC236}">
                  <a16:creationId xmlns:a16="http://schemas.microsoft.com/office/drawing/2014/main" id="{2E70B6FB-EADB-49BB-A7A9-C69813AD8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85">
              <a:extLst>
                <a:ext uri="{FF2B5EF4-FFF2-40B4-BE49-F238E27FC236}">
                  <a16:creationId xmlns:a16="http://schemas.microsoft.com/office/drawing/2014/main" id="{01C57022-A170-411E-8977-E089D4290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86">
              <a:extLst>
                <a:ext uri="{FF2B5EF4-FFF2-40B4-BE49-F238E27FC236}">
                  <a16:creationId xmlns:a16="http://schemas.microsoft.com/office/drawing/2014/main" id="{A58ADA7E-15FB-4832-834E-F844BE738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87">
              <a:extLst>
                <a:ext uri="{FF2B5EF4-FFF2-40B4-BE49-F238E27FC236}">
                  <a16:creationId xmlns:a16="http://schemas.microsoft.com/office/drawing/2014/main" id="{9FE43ABC-52BC-4B21-BC24-9A3D9A863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88">
              <a:extLst>
                <a:ext uri="{FF2B5EF4-FFF2-40B4-BE49-F238E27FC236}">
                  <a16:creationId xmlns:a16="http://schemas.microsoft.com/office/drawing/2014/main" id="{AD0D66AA-8DAD-4E7B-BB71-1D29F2471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89">
              <a:extLst>
                <a:ext uri="{FF2B5EF4-FFF2-40B4-BE49-F238E27FC236}">
                  <a16:creationId xmlns:a16="http://schemas.microsoft.com/office/drawing/2014/main" id="{EC29C1BD-94F0-47D7-9253-2CA550971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Rectangle 90">
              <a:extLst>
                <a:ext uri="{FF2B5EF4-FFF2-40B4-BE49-F238E27FC236}">
                  <a16:creationId xmlns:a16="http://schemas.microsoft.com/office/drawing/2014/main" id="{4137AA64-B8AB-4C97-B09C-B45BFBF61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61" name="Group 93">
            <a:extLst>
              <a:ext uri="{FF2B5EF4-FFF2-40B4-BE49-F238E27FC236}">
                <a16:creationId xmlns:a16="http://schemas.microsoft.com/office/drawing/2014/main" id="{6F878CDE-A227-4E4A-A5A0-9A6CEA2230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63640" y="2226894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62" name="Rectangle 95">
              <a:extLst>
                <a:ext uri="{FF2B5EF4-FFF2-40B4-BE49-F238E27FC236}">
                  <a16:creationId xmlns:a16="http://schemas.microsoft.com/office/drawing/2014/main" id="{F45DFDED-E73C-4465-8D78-47DC30BF4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96">
              <a:extLst>
                <a:ext uri="{FF2B5EF4-FFF2-40B4-BE49-F238E27FC236}">
                  <a16:creationId xmlns:a16="http://schemas.microsoft.com/office/drawing/2014/main" id="{81824570-2C25-49EF-B7DE-1E2C4F152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97">
              <a:extLst>
                <a:ext uri="{FF2B5EF4-FFF2-40B4-BE49-F238E27FC236}">
                  <a16:creationId xmlns:a16="http://schemas.microsoft.com/office/drawing/2014/main" id="{761E8AA7-9F62-4471-BA0A-4C5981503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98">
              <a:extLst>
                <a:ext uri="{FF2B5EF4-FFF2-40B4-BE49-F238E27FC236}">
                  <a16:creationId xmlns:a16="http://schemas.microsoft.com/office/drawing/2014/main" id="{42AE594B-B8FB-4ED2-8830-4A5814B07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99">
              <a:extLst>
                <a:ext uri="{FF2B5EF4-FFF2-40B4-BE49-F238E27FC236}">
                  <a16:creationId xmlns:a16="http://schemas.microsoft.com/office/drawing/2014/main" id="{10013B34-67E0-4EC0-B4F4-4471E55F4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7" name="Rectangle 100">
              <a:extLst>
                <a:ext uri="{FF2B5EF4-FFF2-40B4-BE49-F238E27FC236}">
                  <a16:creationId xmlns:a16="http://schemas.microsoft.com/office/drawing/2014/main" id="{3406FE2A-8404-46C1-82A7-7EC743D5E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8" name="Rectangle 101">
              <a:extLst>
                <a:ext uri="{FF2B5EF4-FFF2-40B4-BE49-F238E27FC236}">
                  <a16:creationId xmlns:a16="http://schemas.microsoft.com/office/drawing/2014/main" id="{759EC862-02FA-4B35-A84F-BF94A73E8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Rectangle 102">
              <a:extLst>
                <a:ext uri="{FF2B5EF4-FFF2-40B4-BE49-F238E27FC236}">
                  <a16:creationId xmlns:a16="http://schemas.microsoft.com/office/drawing/2014/main" id="{8EB4B104-31BD-4E2F-9BC6-B72F535C0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Rectangle 103">
              <a:extLst>
                <a:ext uri="{FF2B5EF4-FFF2-40B4-BE49-F238E27FC236}">
                  <a16:creationId xmlns:a16="http://schemas.microsoft.com/office/drawing/2014/main" id="{E5893F97-DB6E-4EAB-B081-FCB0FA1A2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Rectangle 104">
              <a:extLst>
                <a:ext uri="{FF2B5EF4-FFF2-40B4-BE49-F238E27FC236}">
                  <a16:creationId xmlns:a16="http://schemas.microsoft.com/office/drawing/2014/main" id="{27A10439-8764-4EAD-9C7D-B18D3A281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2" name="Rectangle 105">
              <a:extLst>
                <a:ext uri="{FF2B5EF4-FFF2-40B4-BE49-F238E27FC236}">
                  <a16:creationId xmlns:a16="http://schemas.microsoft.com/office/drawing/2014/main" id="{AD09496B-7323-40A9-8ACE-9290CE5CC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3" name="Rectangle 106">
              <a:extLst>
                <a:ext uri="{FF2B5EF4-FFF2-40B4-BE49-F238E27FC236}">
                  <a16:creationId xmlns:a16="http://schemas.microsoft.com/office/drawing/2014/main" id="{19445CFF-BC22-42FB-9D42-E7DDE0CFD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4" name="Rectangle 107">
              <a:extLst>
                <a:ext uri="{FF2B5EF4-FFF2-40B4-BE49-F238E27FC236}">
                  <a16:creationId xmlns:a16="http://schemas.microsoft.com/office/drawing/2014/main" id="{73CABF2E-4ECB-4CED-8491-1A1BF76DB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5" name="Rectangle 108">
              <a:extLst>
                <a:ext uri="{FF2B5EF4-FFF2-40B4-BE49-F238E27FC236}">
                  <a16:creationId xmlns:a16="http://schemas.microsoft.com/office/drawing/2014/main" id="{D47E77ED-941C-4E57-B6D7-B8118212F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6" name="Rectangle 109">
              <a:extLst>
                <a:ext uri="{FF2B5EF4-FFF2-40B4-BE49-F238E27FC236}">
                  <a16:creationId xmlns:a16="http://schemas.microsoft.com/office/drawing/2014/main" id="{A53FC4E7-17D8-44D3-901D-2E27362D5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7" name="Rectangle 110">
              <a:extLst>
                <a:ext uri="{FF2B5EF4-FFF2-40B4-BE49-F238E27FC236}">
                  <a16:creationId xmlns:a16="http://schemas.microsoft.com/office/drawing/2014/main" id="{ADAE8E7B-4395-4873-8E74-5224036D8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8" name="Oval 111">
              <a:extLst>
                <a:ext uri="{FF2B5EF4-FFF2-40B4-BE49-F238E27FC236}">
                  <a16:creationId xmlns:a16="http://schemas.microsoft.com/office/drawing/2014/main" id="{BC897D05-6FB1-42CE-A180-5FA0CE8C5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9" name="Freeform 112">
              <a:extLst>
                <a:ext uri="{FF2B5EF4-FFF2-40B4-BE49-F238E27FC236}">
                  <a16:creationId xmlns:a16="http://schemas.microsoft.com/office/drawing/2014/main" id="{7C490BBA-E630-430C-9A7A-55985ECD13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0" name="Freeform 113">
              <a:extLst>
                <a:ext uri="{FF2B5EF4-FFF2-40B4-BE49-F238E27FC236}">
                  <a16:creationId xmlns:a16="http://schemas.microsoft.com/office/drawing/2014/main" id="{C41D1FE4-53C8-465A-9617-058E17B77C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341636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7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7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2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8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8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8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8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3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42" grpId="0"/>
      <p:bldGraphic spid="60" grpId="0">
        <p:bldAsOne/>
      </p:bldGraphic>
      <p:bldP spid="77" grpId="0"/>
      <p:bldP spid="97" grpId="0"/>
      <p:bldP spid="117" grpId="0"/>
      <p:bldGraphic spid="122" grpId="0">
        <p:bldAsOne/>
      </p:bldGraphic>
      <p:bldP spid="126" grpId="0"/>
      <p:bldP spid="134" grpId="0"/>
      <p:bldP spid="136" grpId="0" animBg="1"/>
      <p:bldP spid="137" grpId="0" animBg="1"/>
      <p:bldP spid="138" grpId="0" animBg="1"/>
      <p:bldP spid="7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P6.</a:t>
            </a:r>
            <a:r>
              <a:rPr lang="pt-BR" sz="1100" dirty="0">
                <a:solidFill>
                  <a:schemeClr val="bg1"/>
                </a:solidFill>
              </a:rPr>
              <a:t> O(A) Sr.(a) já ouviu falar sobre o Sebrae ou está ouvindo esse nome pela primeira vez?</a:t>
            </a:r>
          </a:p>
        </p:txBody>
      </p:sp>
      <p:grpSp>
        <p:nvGrpSpPr>
          <p:cNvPr id="9" name="Grupo 14"/>
          <p:cNvGrpSpPr/>
          <p:nvPr/>
        </p:nvGrpSpPr>
        <p:grpSpPr>
          <a:xfrm>
            <a:off x="581763" y="2511686"/>
            <a:ext cx="1605104" cy="1612938"/>
            <a:chOff x="7269163" y="1814738"/>
            <a:chExt cx="3903662" cy="3922713"/>
          </a:xfrm>
        </p:grpSpPr>
        <p:grpSp>
          <p:nvGrpSpPr>
            <p:cNvPr id="10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1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3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4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6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7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9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1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933657" y="4308320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6" name="Tabela 55"/>
          <p:cNvGraphicFramePr>
            <a:graphicFrameLocks noGrp="1"/>
          </p:cNvGraphicFramePr>
          <p:nvPr>
            <p:extLst/>
          </p:nvPr>
        </p:nvGraphicFramePr>
        <p:xfrm>
          <a:off x="2523127" y="1695162"/>
          <a:ext cx="3095079" cy="116677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0950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citou o </a:t>
                      </a:r>
                      <a:r>
                        <a:rPr lang="pt-BR" sz="1600" b="1" dirty="0">
                          <a:solidFill>
                            <a:srgbClr val="0070C0"/>
                          </a:solidFill>
                          <a:latin typeface="+mn-lt"/>
                        </a:rPr>
                        <a:t>Sebrae</a:t>
                      </a:r>
                      <a:r>
                        <a:rPr lang="pt-BR" sz="1600" b="0" dirty="0">
                          <a:solidFill>
                            <a:schemeClr val="tx1"/>
                          </a:solidFill>
                          <a:latin typeface="+mn-lt"/>
                        </a:rPr>
                        <a:t> espontaneamente</a:t>
                      </a:r>
                    </a:p>
                  </a:txBody>
                  <a:tcPr anchor="ctr">
                    <a:lnL w="12700" cmpd="sng">
                      <a:noFill/>
                    </a:lnL>
                    <a:lnR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conhece / já ouviu falar  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720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não conhece/  1ª</a:t>
                      </a:r>
                      <a:r>
                        <a:rPr lang="pt-BR" sz="1600" u="none" strike="noStrike" baseline="0" dirty="0">
                          <a:effectLst/>
                          <a:latin typeface="+mn-lt"/>
                        </a:rPr>
                        <a:t> </a:t>
                      </a:r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vez que ouve falar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rgbClr val="FF8F8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7" name="Tabela 56"/>
          <p:cNvGraphicFramePr>
            <a:graphicFrameLocks noGrp="1"/>
          </p:cNvGraphicFramePr>
          <p:nvPr>
            <p:extLst/>
          </p:nvPr>
        </p:nvGraphicFramePr>
        <p:xfrm>
          <a:off x="5666079" y="1234827"/>
          <a:ext cx="4089855" cy="161717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7297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3057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3057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8305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sp>
        <p:nvSpPr>
          <p:cNvPr id="58" name="CaixaDeTexto 57"/>
          <p:cNvSpPr txBox="1"/>
          <p:nvPr/>
        </p:nvSpPr>
        <p:spPr>
          <a:xfrm>
            <a:off x="5220731" y="2950925"/>
            <a:ext cx="5212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 </a:t>
            </a:r>
          </a:p>
        </p:txBody>
      </p:sp>
      <p:graphicFrame>
        <p:nvGraphicFramePr>
          <p:cNvPr id="59" name="Tabela 58"/>
          <p:cNvGraphicFramePr>
            <a:graphicFrameLocks noGrp="1"/>
          </p:cNvGraphicFramePr>
          <p:nvPr>
            <p:extLst/>
          </p:nvPr>
        </p:nvGraphicFramePr>
        <p:xfrm>
          <a:off x="5685079" y="2906324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0" name="Tabela 59"/>
          <p:cNvGraphicFramePr>
            <a:graphicFrameLocks noGrp="1"/>
          </p:cNvGraphicFramePr>
          <p:nvPr>
            <p:extLst/>
          </p:nvPr>
        </p:nvGraphicFramePr>
        <p:xfrm>
          <a:off x="5687196" y="3533107"/>
          <a:ext cx="5932048" cy="14090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593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8966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/>
          </p:nvPr>
        </p:nvGraphicFramePr>
        <p:xfrm>
          <a:off x="2609769" y="3794195"/>
          <a:ext cx="3044242" cy="114954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0442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citou o </a:t>
                      </a:r>
                      <a:r>
                        <a:rPr lang="pt-BR" sz="1600" b="1" dirty="0">
                          <a:solidFill>
                            <a:srgbClr val="0070C0"/>
                          </a:solidFill>
                          <a:latin typeface="+mn-lt"/>
                        </a:rPr>
                        <a:t>Sebrae</a:t>
                      </a:r>
                      <a:r>
                        <a:rPr lang="pt-BR" sz="1600" b="0" dirty="0">
                          <a:solidFill>
                            <a:schemeClr val="tx1"/>
                          </a:solidFill>
                          <a:latin typeface="+mn-lt"/>
                        </a:rPr>
                        <a:t> espontaneamente</a:t>
                      </a:r>
                    </a:p>
                  </a:txBody>
                  <a:tcPr anchor="ctr">
                    <a:lnL w="12700" cmpd="sng">
                      <a:noFill/>
                    </a:lnL>
                    <a:lnR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conhece / já ouviu falar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720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não conhece/ 1ª</a:t>
                      </a:r>
                      <a:r>
                        <a:rPr lang="pt-BR" sz="1600" u="none" strike="noStrike" baseline="0" dirty="0">
                          <a:effectLst/>
                          <a:latin typeface="+mn-lt"/>
                        </a:rPr>
                        <a:t> </a:t>
                      </a:r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vez que ouve falar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rgbClr val="FF8F8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2" name="CaixaDeTexto 61"/>
          <p:cNvSpPr txBox="1"/>
          <p:nvPr/>
        </p:nvSpPr>
        <p:spPr>
          <a:xfrm>
            <a:off x="5188671" y="4972905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bg1">
                    <a:lumMod val="50000"/>
                  </a:schemeClr>
                </a:solidFill>
              </a:rPr>
              <a:t>base: </a:t>
            </a:r>
          </a:p>
        </p:txBody>
      </p:sp>
      <p:graphicFrame>
        <p:nvGraphicFramePr>
          <p:cNvPr id="63" name="Tabela 62"/>
          <p:cNvGraphicFramePr>
            <a:graphicFrameLocks noGrp="1"/>
          </p:cNvGraphicFramePr>
          <p:nvPr>
            <p:extLst/>
          </p:nvPr>
        </p:nvGraphicFramePr>
        <p:xfrm>
          <a:off x="5685083" y="4938356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64" name="+info"/>
          <p:cNvGrpSpPr/>
          <p:nvPr/>
        </p:nvGrpSpPr>
        <p:grpSpPr>
          <a:xfrm>
            <a:off x="11269378" y="5967417"/>
            <a:ext cx="687313" cy="266523"/>
            <a:chOff x="1403657" y="5709442"/>
            <a:chExt cx="687313" cy="266523"/>
          </a:xfrm>
        </p:grpSpPr>
        <p:grpSp>
          <p:nvGrpSpPr>
            <p:cNvPr id="65" name="Grupo 67"/>
            <p:cNvGrpSpPr/>
            <p:nvPr/>
          </p:nvGrpSpPr>
          <p:grpSpPr>
            <a:xfrm>
              <a:off x="1403657" y="5709442"/>
              <a:ext cx="266523" cy="266523"/>
              <a:chOff x="2112783" y="5153205"/>
              <a:chExt cx="318908" cy="318908"/>
            </a:xfrm>
            <a:solidFill>
              <a:schemeClr val="accent1"/>
            </a:solidFill>
          </p:grpSpPr>
          <p:sp>
            <p:nvSpPr>
              <p:cNvPr id="67" name="Elipse 66"/>
              <p:cNvSpPr/>
              <p:nvPr/>
            </p:nvSpPr>
            <p:spPr>
              <a:xfrm>
                <a:off x="2149987" y="5190985"/>
                <a:ext cx="243170" cy="243168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68" name="Group 4"/>
              <p:cNvGrpSpPr>
                <a:grpSpLocks noChangeAspect="1"/>
              </p:cNvGrpSpPr>
              <p:nvPr/>
            </p:nvGrpSpPr>
            <p:grpSpPr bwMode="auto">
              <a:xfrm>
                <a:off x="2112783" y="5153205"/>
                <a:ext cx="318908" cy="318908"/>
                <a:chOff x="514" y="2184"/>
                <a:chExt cx="1773" cy="1773"/>
              </a:xfrm>
              <a:grpFill/>
            </p:grpSpPr>
            <p:sp>
              <p:nvSpPr>
                <p:cNvPr id="69" name="Freeform 5"/>
                <p:cNvSpPr>
                  <a:spLocks noEditPoints="1"/>
                </p:cNvSpPr>
                <p:nvPr/>
              </p:nvSpPr>
              <p:spPr bwMode="auto">
                <a:xfrm>
                  <a:off x="514" y="2184"/>
                  <a:ext cx="1773" cy="1773"/>
                </a:xfrm>
                <a:custGeom>
                  <a:avLst/>
                  <a:gdLst>
                    <a:gd name="T0" fmla="*/ 3049 w 3572"/>
                    <a:gd name="T1" fmla="*/ 523 h 3572"/>
                    <a:gd name="T2" fmla="*/ 1786 w 3572"/>
                    <a:gd name="T3" fmla="*/ 0 h 3572"/>
                    <a:gd name="T4" fmla="*/ 523 w 3572"/>
                    <a:gd name="T5" fmla="*/ 523 h 3572"/>
                    <a:gd name="T6" fmla="*/ 0 w 3572"/>
                    <a:gd name="T7" fmla="*/ 1786 h 3572"/>
                    <a:gd name="T8" fmla="*/ 523 w 3572"/>
                    <a:gd name="T9" fmla="*/ 3049 h 3572"/>
                    <a:gd name="T10" fmla="*/ 1786 w 3572"/>
                    <a:gd name="T11" fmla="*/ 3572 h 3572"/>
                    <a:gd name="T12" fmla="*/ 3049 w 3572"/>
                    <a:gd name="T13" fmla="*/ 3049 h 3572"/>
                    <a:gd name="T14" fmla="*/ 3572 w 3572"/>
                    <a:gd name="T15" fmla="*/ 1786 h 3572"/>
                    <a:gd name="T16" fmla="*/ 3049 w 3572"/>
                    <a:gd name="T17" fmla="*/ 523 h 3572"/>
                    <a:gd name="T18" fmla="*/ 1786 w 3572"/>
                    <a:gd name="T19" fmla="*/ 3430 h 3572"/>
                    <a:gd name="T20" fmla="*/ 142 w 3572"/>
                    <a:gd name="T21" fmla="*/ 1786 h 3572"/>
                    <a:gd name="T22" fmla="*/ 1786 w 3572"/>
                    <a:gd name="T23" fmla="*/ 142 h 3572"/>
                    <a:gd name="T24" fmla="*/ 3430 w 3572"/>
                    <a:gd name="T25" fmla="*/ 1786 h 3572"/>
                    <a:gd name="T26" fmla="*/ 1786 w 3572"/>
                    <a:gd name="T27" fmla="*/ 3430 h 35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572" h="3572">
                      <a:moveTo>
                        <a:pt x="3049" y="523"/>
                      </a:moveTo>
                      <a:cubicBezTo>
                        <a:pt x="2711" y="186"/>
                        <a:pt x="2263" y="0"/>
                        <a:pt x="1786" y="0"/>
                      </a:cubicBezTo>
                      <a:cubicBezTo>
                        <a:pt x="1309" y="0"/>
                        <a:pt x="861" y="186"/>
                        <a:pt x="523" y="523"/>
                      </a:cubicBezTo>
                      <a:cubicBezTo>
                        <a:pt x="186" y="861"/>
                        <a:pt x="0" y="1309"/>
                        <a:pt x="0" y="1786"/>
                      </a:cubicBezTo>
                      <a:cubicBezTo>
                        <a:pt x="0" y="2263"/>
                        <a:pt x="186" y="2711"/>
                        <a:pt x="523" y="3049"/>
                      </a:cubicBezTo>
                      <a:cubicBezTo>
                        <a:pt x="861" y="3386"/>
                        <a:pt x="1309" y="3572"/>
                        <a:pt x="1786" y="3572"/>
                      </a:cubicBezTo>
                      <a:cubicBezTo>
                        <a:pt x="2263" y="3572"/>
                        <a:pt x="2711" y="3386"/>
                        <a:pt x="3049" y="3049"/>
                      </a:cubicBezTo>
                      <a:cubicBezTo>
                        <a:pt x="3386" y="2711"/>
                        <a:pt x="3572" y="2263"/>
                        <a:pt x="3572" y="1786"/>
                      </a:cubicBezTo>
                      <a:cubicBezTo>
                        <a:pt x="3572" y="1309"/>
                        <a:pt x="3386" y="861"/>
                        <a:pt x="3049" y="523"/>
                      </a:cubicBezTo>
                      <a:close/>
                      <a:moveTo>
                        <a:pt x="1786" y="3430"/>
                      </a:moveTo>
                      <a:cubicBezTo>
                        <a:pt x="880" y="3430"/>
                        <a:pt x="142" y="2692"/>
                        <a:pt x="142" y="1786"/>
                      </a:cubicBezTo>
                      <a:cubicBezTo>
                        <a:pt x="142" y="880"/>
                        <a:pt x="880" y="142"/>
                        <a:pt x="1786" y="142"/>
                      </a:cubicBezTo>
                      <a:cubicBezTo>
                        <a:pt x="2692" y="142"/>
                        <a:pt x="3430" y="880"/>
                        <a:pt x="3430" y="1786"/>
                      </a:cubicBezTo>
                      <a:cubicBezTo>
                        <a:pt x="3430" y="2692"/>
                        <a:pt x="2692" y="3430"/>
                        <a:pt x="1786" y="34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0" name="Freeform 6"/>
                <p:cNvSpPr>
                  <a:spLocks noEditPoints="1"/>
                </p:cNvSpPr>
                <p:nvPr/>
              </p:nvSpPr>
              <p:spPr bwMode="auto">
                <a:xfrm>
                  <a:off x="705" y="2374"/>
                  <a:ext cx="1392" cy="1392"/>
                </a:xfrm>
                <a:custGeom>
                  <a:avLst/>
                  <a:gdLst>
                    <a:gd name="T0" fmla="*/ 1402 w 2804"/>
                    <a:gd name="T1" fmla="*/ 0 h 2804"/>
                    <a:gd name="T2" fmla="*/ 0 w 2804"/>
                    <a:gd name="T3" fmla="*/ 1402 h 2804"/>
                    <a:gd name="T4" fmla="*/ 1402 w 2804"/>
                    <a:gd name="T5" fmla="*/ 2804 h 2804"/>
                    <a:gd name="T6" fmla="*/ 2804 w 2804"/>
                    <a:gd name="T7" fmla="*/ 1402 h 2804"/>
                    <a:gd name="T8" fmla="*/ 1402 w 2804"/>
                    <a:gd name="T9" fmla="*/ 0 h 2804"/>
                    <a:gd name="T10" fmla="*/ 1402 w 2804"/>
                    <a:gd name="T11" fmla="*/ 2661 h 2804"/>
                    <a:gd name="T12" fmla="*/ 143 w 2804"/>
                    <a:gd name="T13" fmla="*/ 1402 h 2804"/>
                    <a:gd name="T14" fmla="*/ 1402 w 2804"/>
                    <a:gd name="T15" fmla="*/ 143 h 2804"/>
                    <a:gd name="T16" fmla="*/ 2661 w 2804"/>
                    <a:gd name="T17" fmla="*/ 1402 h 2804"/>
                    <a:gd name="T18" fmla="*/ 1402 w 2804"/>
                    <a:gd name="T19" fmla="*/ 2661 h 2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04" h="2804">
                      <a:moveTo>
                        <a:pt x="1402" y="0"/>
                      </a:moveTo>
                      <a:cubicBezTo>
                        <a:pt x="629" y="0"/>
                        <a:pt x="0" y="629"/>
                        <a:pt x="0" y="1402"/>
                      </a:cubicBezTo>
                      <a:cubicBezTo>
                        <a:pt x="0" y="2175"/>
                        <a:pt x="629" y="2804"/>
                        <a:pt x="1402" y="2804"/>
                      </a:cubicBezTo>
                      <a:cubicBezTo>
                        <a:pt x="2175" y="2804"/>
                        <a:pt x="2804" y="2175"/>
                        <a:pt x="2804" y="1402"/>
                      </a:cubicBezTo>
                      <a:cubicBezTo>
                        <a:pt x="2804" y="629"/>
                        <a:pt x="2175" y="0"/>
                        <a:pt x="1402" y="0"/>
                      </a:cubicBezTo>
                      <a:close/>
                      <a:moveTo>
                        <a:pt x="1402" y="2661"/>
                      </a:moveTo>
                      <a:cubicBezTo>
                        <a:pt x="708" y="2661"/>
                        <a:pt x="143" y="2096"/>
                        <a:pt x="143" y="1402"/>
                      </a:cubicBezTo>
                      <a:cubicBezTo>
                        <a:pt x="143" y="708"/>
                        <a:pt x="708" y="143"/>
                        <a:pt x="1402" y="143"/>
                      </a:cubicBezTo>
                      <a:cubicBezTo>
                        <a:pt x="2096" y="143"/>
                        <a:pt x="2661" y="708"/>
                        <a:pt x="2661" y="1402"/>
                      </a:cubicBezTo>
                      <a:cubicBezTo>
                        <a:pt x="2661" y="2096"/>
                        <a:pt x="2096" y="2661"/>
                        <a:pt x="1402" y="2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1" name="Freeform 7"/>
                <p:cNvSpPr>
                  <a:spLocks noEditPoints="1"/>
                </p:cNvSpPr>
                <p:nvPr/>
              </p:nvSpPr>
              <p:spPr bwMode="auto">
                <a:xfrm>
                  <a:off x="1256" y="2537"/>
                  <a:ext cx="290" cy="290"/>
                </a:xfrm>
                <a:custGeom>
                  <a:avLst/>
                  <a:gdLst>
                    <a:gd name="T0" fmla="*/ 292 w 584"/>
                    <a:gd name="T1" fmla="*/ 0 h 583"/>
                    <a:gd name="T2" fmla="*/ 0 w 584"/>
                    <a:gd name="T3" fmla="*/ 291 h 583"/>
                    <a:gd name="T4" fmla="*/ 292 w 584"/>
                    <a:gd name="T5" fmla="*/ 583 h 583"/>
                    <a:gd name="T6" fmla="*/ 584 w 584"/>
                    <a:gd name="T7" fmla="*/ 291 h 583"/>
                    <a:gd name="T8" fmla="*/ 292 w 584"/>
                    <a:gd name="T9" fmla="*/ 0 h 583"/>
                    <a:gd name="T10" fmla="*/ 292 w 584"/>
                    <a:gd name="T11" fmla="*/ 441 h 583"/>
                    <a:gd name="T12" fmla="*/ 143 w 584"/>
                    <a:gd name="T13" fmla="*/ 291 h 583"/>
                    <a:gd name="T14" fmla="*/ 292 w 584"/>
                    <a:gd name="T15" fmla="*/ 142 h 583"/>
                    <a:gd name="T16" fmla="*/ 441 w 584"/>
                    <a:gd name="T17" fmla="*/ 291 h 583"/>
                    <a:gd name="T18" fmla="*/ 292 w 584"/>
                    <a:gd name="T19" fmla="*/ 441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84" h="583">
                      <a:moveTo>
                        <a:pt x="292" y="0"/>
                      </a:moveTo>
                      <a:cubicBezTo>
                        <a:pt x="131" y="0"/>
                        <a:pt x="0" y="131"/>
                        <a:pt x="0" y="291"/>
                      </a:cubicBezTo>
                      <a:cubicBezTo>
                        <a:pt x="0" y="452"/>
                        <a:pt x="131" y="583"/>
                        <a:pt x="292" y="583"/>
                      </a:cubicBezTo>
                      <a:cubicBezTo>
                        <a:pt x="453" y="583"/>
                        <a:pt x="584" y="452"/>
                        <a:pt x="584" y="291"/>
                      </a:cubicBezTo>
                      <a:cubicBezTo>
                        <a:pt x="584" y="131"/>
                        <a:pt x="453" y="0"/>
                        <a:pt x="292" y="0"/>
                      </a:cubicBezTo>
                      <a:close/>
                      <a:moveTo>
                        <a:pt x="292" y="441"/>
                      </a:moveTo>
                      <a:cubicBezTo>
                        <a:pt x="210" y="441"/>
                        <a:pt x="143" y="374"/>
                        <a:pt x="143" y="291"/>
                      </a:cubicBezTo>
                      <a:cubicBezTo>
                        <a:pt x="143" y="209"/>
                        <a:pt x="210" y="142"/>
                        <a:pt x="292" y="142"/>
                      </a:cubicBezTo>
                      <a:cubicBezTo>
                        <a:pt x="374" y="142"/>
                        <a:pt x="441" y="209"/>
                        <a:pt x="441" y="291"/>
                      </a:cubicBezTo>
                      <a:cubicBezTo>
                        <a:pt x="441" y="374"/>
                        <a:pt x="374" y="441"/>
                        <a:pt x="292" y="4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2" name="Freeform 8"/>
                <p:cNvSpPr>
                  <a:spLocks noEditPoints="1"/>
                </p:cNvSpPr>
                <p:nvPr/>
              </p:nvSpPr>
              <p:spPr bwMode="auto">
                <a:xfrm>
                  <a:off x="1256" y="2878"/>
                  <a:ext cx="290" cy="715"/>
                </a:xfrm>
                <a:custGeom>
                  <a:avLst/>
                  <a:gdLst>
                    <a:gd name="T0" fmla="*/ 417 w 584"/>
                    <a:gd name="T1" fmla="*/ 0 h 1440"/>
                    <a:gd name="T2" fmla="*/ 167 w 584"/>
                    <a:gd name="T3" fmla="*/ 0 h 1440"/>
                    <a:gd name="T4" fmla="*/ 0 w 584"/>
                    <a:gd name="T5" fmla="*/ 167 h 1440"/>
                    <a:gd name="T6" fmla="*/ 0 w 584"/>
                    <a:gd name="T7" fmla="*/ 1273 h 1440"/>
                    <a:gd name="T8" fmla="*/ 167 w 584"/>
                    <a:gd name="T9" fmla="*/ 1440 h 1440"/>
                    <a:gd name="T10" fmla="*/ 417 w 584"/>
                    <a:gd name="T11" fmla="*/ 1440 h 1440"/>
                    <a:gd name="T12" fmla="*/ 584 w 584"/>
                    <a:gd name="T13" fmla="*/ 1273 h 1440"/>
                    <a:gd name="T14" fmla="*/ 584 w 584"/>
                    <a:gd name="T15" fmla="*/ 167 h 1440"/>
                    <a:gd name="T16" fmla="*/ 417 w 584"/>
                    <a:gd name="T17" fmla="*/ 0 h 1440"/>
                    <a:gd name="T18" fmla="*/ 441 w 584"/>
                    <a:gd name="T19" fmla="*/ 1273 h 1440"/>
                    <a:gd name="T20" fmla="*/ 417 w 584"/>
                    <a:gd name="T21" fmla="*/ 1298 h 1440"/>
                    <a:gd name="T22" fmla="*/ 167 w 584"/>
                    <a:gd name="T23" fmla="*/ 1298 h 1440"/>
                    <a:gd name="T24" fmla="*/ 143 w 584"/>
                    <a:gd name="T25" fmla="*/ 1273 h 1440"/>
                    <a:gd name="T26" fmla="*/ 143 w 584"/>
                    <a:gd name="T27" fmla="*/ 167 h 1440"/>
                    <a:gd name="T28" fmla="*/ 167 w 584"/>
                    <a:gd name="T29" fmla="*/ 142 h 1440"/>
                    <a:gd name="T30" fmla="*/ 417 w 584"/>
                    <a:gd name="T31" fmla="*/ 142 h 1440"/>
                    <a:gd name="T32" fmla="*/ 441 w 584"/>
                    <a:gd name="T33" fmla="*/ 167 h 1440"/>
                    <a:gd name="T34" fmla="*/ 441 w 584"/>
                    <a:gd name="T35" fmla="*/ 1273 h 1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84" h="1440">
                      <a:moveTo>
                        <a:pt x="417" y="0"/>
                      </a:move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75" y="0"/>
                        <a:pt x="0" y="75"/>
                        <a:pt x="0" y="167"/>
                      </a:cubicBezTo>
                      <a:cubicBezTo>
                        <a:pt x="0" y="1273"/>
                        <a:pt x="0" y="1273"/>
                        <a:pt x="0" y="1273"/>
                      </a:cubicBezTo>
                      <a:cubicBezTo>
                        <a:pt x="0" y="1365"/>
                        <a:pt x="75" y="1440"/>
                        <a:pt x="167" y="1440"/>
                      </a:cubicBezTo>
                      <a:cubicBezTo>
                        <a:pt x="417" y="1440"/>
                        <a:pt x="417" y="1440"/>
                        <a:pt x="417" y="1440"/>
                      </a:cubicBezTo>
                      <a:cubicBezTo>
                        <a:pt x="509" y="1440"/>
                        <a:pt x="584" y="1365"/>
                        <a:pt x="584" y="1273"/>
                      </a:cubicBezTo>
                      <a:cubicBezTo>
                        <a:pt x="584" y="167"/>
                        <a:pt x="584" y="167"/>
                        <a:pt x="584" y="167"/>
                      </a:cubicBezTo>
                      <a:cubicBezTo>
                        <a:pt x="584" y="75"/>
                        <a:pt x="509" y="0"/>
                        <a:pt x="417" y="0"/>
                      </a:cubicBezTo>
                      <a:close/>
                      <a:moveTo>
                        <a:pt x="441" y="1273"/>
                      </a:moveTo>
                      <a:cubicBezTo>
                        <a:pt x="441" y="1287"/>
                        <a:pt x="430" y="1298"/>
                        <a:pt x="417" y="1298"/>
                      </a:cubicBezTo>
                      <a:cubicBezTo>
                        <a:pt x="167" y="1298"/>
                        <a:pt x="167" y="1298"/>
                        <a:pt x="167" y="1298"/>
                      </a:cubicBezTo>
                      <a:cubicBezTo>
                        <a:pt x="154" y="1298"/>
                        <a:pt x="143" y="1287"/>
                        <a:pt x="143" y="1273"/>
                      </a:cubicBezTo>
                      <a:cubicBezTo>
                        <a:pt x="143" y="167"/>
                        <a:pt x="143" y="167"/>
                        <a:pt x="143" y="167"/>
                      </a:cubicBezTo>
                      <a:cubicBezTo>
                        <a:pt x="143" y="153"/>
                        <a:pt x="154" y="142"/>
                        <a:pt x="167" y="142"/>
                      </a:cubicBezTo>
                      <a:cubicBezTo>
                        <a:pt x="417" y="142"/>
                        <a:pt x="417" y="142"/>
                        <a:pt x="417" y="142"/>
                      </a:cubicBezTo>
                      <a:cubicBezTo>
                        <a:pt x="430" y="142"/>
                        <a:pt x="441" y="153"/>
                        <a:pt x="441" y="167"/>
                      </a:cubicBezTo>
                      <a:lnTo>
                        <a:pt x="441" y="12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3" name="Freeform 9"/>
                <p:cNvSpPr>
                  <a:spLocks/>
                </p:cNvSpPr>
                <p:nvPr/>
              </p:nvSpPr>
              <p:spPr bwMode="auto">
                <a:xfrm>
                  <a:off x="1754" y="2779"/>
                  <a:ext cx="249" cy="719"/>
                </a:xfrm>
                <a:custGeom>
                  <a:avLst/>
                  <a:gdLst>
                    <a:gd name="T0" fmla="*/ 348 w 500"/>
                    <a:gd name="T1" fmla="*/ 49 h 1447"/>
                    <a:gd name="T2" fmla="*/ 252 w 500"/>
                    <a:gd name="T3" fmla="*/ 17 h 1447"/>
                    <a:gd name="T4" fmla="*/ 221 w 500"/>
                    <a:gd name="T5" fmla="*/ 113 h 1447"/>
                    <a:gd name="T6" fmla="*/ 28 w 500"/>
                    <a:gd name="T7" fmla="*/ 1326 h 1447"/>
                    <a:gd name="T8" fmla="*/ 28 w 500"/>
                    <a:gd name="T9" fmla="*/ 1426 h 1447"/>
                    <a:gd name="T10" fmla="*/ 78 w 500"/>
                    <a:gd name="T11" fmla="*/ 1447 h 1447"/>
                    <a:gd name="T12" fmla="*/ 128 w 500"/>
                    <a:gd name="T13" fmla="*/ 1426 h 1447"/>
                    <a:gd name="T14" fmla="*/ 463 w 500"/>
                    <a:gd name="T15" fmla="*/ 765 h 1447"/>
                    <a:gd name="T16" fmla="*/ 348 w 500"/>
                    <a:gd name="T17" fmla="*/ 49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00" h="1447">
                      <a:moveTo>
                        <a:pt x="348" y="49"/>
                      </a:moveTo>
                      <a:cubicBezTo>
                        <a:pt x="330" y="14"/>
                        <a:pt x="287" y="0"/>
                        <a:pt x="252" y="17"/>
                      </a:cubicBezTo>
                      <a:cubicBezTo>
                        <a:pt x="217" y="35"/>
                        <a:pt x="203" y="78"/>
                        <a:pt x="221" y="113"/>
                      </a:cubicBezTo>
                      <a:cubicBezTo>
                        <a:pt x="426" y="517"/>
                        <a:pt x="348" y="1005"/>
                        <a:pt x="28" y="1326"/>
                      </a:cubicBezTo>
                      <a:cubicBezTo>
                        <a:pt x="0" y="1353"/>
                        <a:pt x="0" y="1398"/>
                        <a:pt x="28" y="1426"/>
                      </a:cubicBezTo>
                      <a:cubicBezTo>
                        <a:pt x="41" y="1440"/>
                        <a:pt x="60" y="1447"/>
                        <a:pt x="78" y="1447"/>
                      </a:cubicBezTo>
                      <a:cubicBezTo>
                        <a:pt x="96" y="1447"/>
                        <a:pt x="114" y="1440"/>
                        <a:pt x="128" y="1426"/>
                      </a:cubicBezTo>
                      <a:cubicBezTo>
                        <a:pt x="309" y="1245"/>
                        <a:pt x="425" y="1017"/>
                        <a:pt x="463" y="765"/>
                      </a:cubicBezTo>
                      <a:cubicBezTo>
                        <a:pt x="500" y="518"/>
                        <a:pt x="460" y="270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4" name="Freeform 10"/>
                <p:cNvSpPr>
                  <a:spLocks/>
                </p:cNvSpPr>
                <p:nvPr/>
              </p:nvSpPr>
              <p:spPr bwMode="auto">
                <a:xfrm>
                  <a:off x="1754" y="2639"/>
                  <a:ext cx="99" cy="96"/>
                </a:xfrm>
                <a:custGeom>
                  <a:avLst/>
                  <a:gdLst>
                    <a:gd name="T0" fmla="*/ 171 w 198"/>
                    <a:gd name="T1" fmla="*/ 73 h 192"/>
                    <a:gd name="T2" fmla="*/ 128 w 198"/>
                    <a:gd name="T3" fmla="*/ 28 h 192"/>
                    <a:gd name="T4" fmla="*/ 28 w 198"/>
                    <a:gd name="T5" fmla="*/ 28 h 192"/>
                    <a:gd name="T6" fmla="*/ 28 w 198"/>
                    <a:gd name="T7" fmla="*/ 128 h 192"/>
                    <a:gd name="T8" fmla="*/ 66 w 198"/>
                    <a:gd name="T9" fmla="*/ 169 h 192"/>
                    <a:gd name="T10" fmla="*/ 119 w 198"/>
                    <a:gd name="T11" fmla="*/ 192 h 192"/>
                    <a:gd name="T12" fmla="*/ 166 w 198"/>
                    <a:gd name="T13" fmla="*/ 174 h 192"/>
                    <a:gd name="T14" fmla="*/ 171 w 198"/>
                    <a:gd name="T15" fmla="*/ 7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92">
                      <a:moveTo>
                        <a:pt x="171" y="73"/>
                      </a:moveTo>
                      <a:cubicBezTo>
                        <a:pt x="157" y="58"/>
                        <a:pt x="143" y="43"/>
                        <a:pt x="128" y="28"/>
                      </a:cubicBezTo>
                      <a:cubicBezTo>
                        <a:pt x="100" y="0"/>
                        <a:pt x="55" y="0"/>
                        <a:pt x="28" y="28"/>
                      </a:cubicBezTo>
                      <a:cubicBezTo>
                        <a:pt x="0" y="56"/>
                        <a:pt x="0" y="101"/>
                        <a:pt x="28" y="128"/>
                      </a:cubicBezTo>
                      <a:cubicBezTo>
                        <a:pt x="41" y="141"/>
                        <a:pt x="53" y="155"/>
                        <a:pt x="66" y="169"/>
                      </a:cubicBezTo>
                      <a:cubicBezTo>
                        <a:pt x="80" y="184"/>
                        <a:pt x="99" y="192"/>
                        <a:pt x="119" y="192"/>
                      </a:cubicBezTo>
                      <a:cubicBezTo>
                        <a:pt x="135" y="192"/>
                        <a:pt x="153" y="186"/>
                        <a:pt x="166" y="174"/>
                      </a:cubicBezTo>
                      <a:cubicBezTo>
                        <a:pt x="195" y="147"/>
                        <a:pt x="198" y="103"/>
                        <a:pt x="17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</p:grpSp>
        <p:sp>
          <p:nvSpPr>
            <p:cNvPr id="66" name="CaixaDeTexto 65"/>
            <p:cNvSpPr txBox="1"/>
            <p:nvPr/>
          </p:nvSpPr>
          <p:spPr>
            <a:xfrm>
              <a:off x="1604940" y="5714355"/>
              <a:ext cx="48603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b="1" dirty="0">
                  <a:solidFill>
                    <a:srgbClr val="4071AC"/>
                  </a:solidFill>
                </a:rPr>
                <a:t>+</a:t>
              </a:r>
              <a:r>
                <a:rPr lang="pt-BR" sz="1050" b="1" dirty="0" err="1">
                  <a:solidFill>
                    <a:srgbClr val="4071AC"/>
                  </a:solidFill>
                </a:rPr>
                <a:t>info</a:t>
              </a:r>
              <a:endParaRPr lang="pt-BR" sz="1050" b="1" dirty="0">
                <a:solidFill>
                  <a:srgbClr val="4071AC"/>
                </a:solidFill>
              </a:endParaRPr>
            </a:p>
          </p:txBody>
        </p:sp>
      </p:grpSp>
      <p:sp>
        <p:nvSpPr>
          <p:cNvPr id="75" name="CaixaDeTexto 74">
            <a:extLst>
              <a:ext uri="{FF2B5EF4-FFF2-40B4-BE49-F238E27FC236}">
                <a16:creationId xmlns:a16="http://schemas.microsoft.com/office/drawing/2014/main" id="{C1A8D4CC-72F8-46FA-8CBC-D4D94F575EED}"/>
              </a:ext>
            </a:extLst>
          </p:cNvPr>
          <p:cNvSpPr txBox="1"/>
          <p:nvPr/>
        </p:nvSpPr>
        <p:spPr>
          <a:xfrm>
            <a:off x="1377332" y="124168"/>
            <a:ext cx="25850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conhecimento da instituição</a:t>
            </a:r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25091C31-C035-4C8A-A724-4129660374A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9589" y="149392"/>
            <a:ext cx="695325" cy="822325"/>
            <a:chOff x="-572" y="78"/>
            <a:chExt cx="438" cy="518"/>
          </a:xfrm>
          <a:solidFill>
            <a:srgbClr val="00ACB8"/>
          </a:solidFill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A65C5CC4-291D-4FA9-9F24-6BEABC8D9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1" y="137"/>
              <a:ext cx="250" cy="232"/>
            </a:xfrm>
            <a:custGeom>
              <a:avLst/>
              <a:gdLst>
                <a:gd name="T0" fmla="*/ 1152 w 1152"/>
                <a:gd name="T1" fmla="*/ 692 h 1066"/>
                <a:gd name="T2" fmla="*/ 1152 w 1152"/>
                <a:gd name="T3" fmla="*/ 461 h 1066"/>
                <a:gd name="T4" fmla="*/ 1061 w 1152"/>
                <a:gd name="T5" fmla="*/ 461 h 1066"/>
                <a:gd name="T6" fmla="*/ 1001 w 1152"/>
                <a:gd name="T7" fmla="*/ 315 h 1066"/>
                <a:gd name="T8" fmla="*/ 1065 w 1152"/>
                <a:gd name="T9" fmla="*/ 251 h 1066"/>
                <a:gd name="T10" fmla="*/ 902 w 1152"/>
                <a:gd name="T11" fmla="*/ 88 h 1066"/>
                <a:gd name="T12" fmla="*/ 838 w 1152"/>
                <a:gd name="T13" fmla="*/ 152 h 1066"/>
                <a:gd name="T14" fmla="*/ 691 w 1152"/>
                <a:gd name="T15" fmla="*/ 91 h 1066"/>
                <a:gd name="T16" fmla="*/ 691 w 1152"/>
                <a:gd name="T17" fmla="*/ 0 h 1066"/>
                <a:gd name="T18" fmla="*/ 461 w 1152"/>
                <a:gd name="T19" fmla="*/ 0 h 1066"/>
                <a:gd name="T20" fmla="*/ 461 w 1152"/>
                <a:gd name="T21" fmla="*/ 91 h 1066"/>
                <a:gd name="T22" fmla="*/ 314 w 1152"/>
                <a:gd name="T23" fmla="*/ 152 h 1066"/>
                <a:gd name="T24" fmla="*/ 250 w 1152"/>
                <a:gd name="T25" fmla="*/ 88 h 1066"/>
                <a:gd name="T26" fmla="*/ 87 w 1152"/>
                <a:gd name="T27" fmla="*/ 251 h 1066"/>
                <a:gd name="T28" fmla="*/ 151 w 1152"/>
                <a:gd name="T29" fmla="*/ 315 h 1066"/>
                <a:gd name="T30" fmla="*/ 90 w 1152"/>
                <a:gd name="T31" fmla="*/ 461 h 1066"/>
                <a:gd name="T32" fmla="*/ 0 w 1152"/>
                <a:gd name="T33" fmla="*/ 461 h 1066"/>
                <a:gd name="T34" fmla="*/ 0 w 1152"/>
                <a:gd name="T35" fmla="*/ 692 h 1066"/>
                <a:gd name="T36" fmla="*/ 90 w 1152"/>
                <a:gd name="T37" fmla="*/ 692 h 1066"/>
                <a:gd name="T38" fmla="*/ 151 w 1152"/>
                <a:gd name="T39" fmla="*/ 838 h 1066"/>
                <a:gd name="T40" fmla="*/ 87 w 1152"/>
                <a:gd name="T41" fmla="*/ 903 h 1066"/>
                <a:gd name="T42" fmla="*/ 250 w 1152"/>
                <a:gd name="T43" fmla="*/ 1066 h 1066"/>
                <a:gd name="T44" fmla="*/ 314 w 1152"/>
                <a:gd name="T45" fmla="*/ 1001 h 1066"/>
                <a:gd name="T46" fmla="*/ 341 w 1152"/>
                <a:gd name="T47" fmla="*/ 1016 h 1066"/>
                <a:gd name="T48" fmla="*/ 377 w 1152"/>
                <a:gd name="T49" fmla="*/ 949 h 1066"/>
                <a:gd name="T50" fmla="*/ 422 w 1152"/>
                <a:gd name="T51" fmla="*/ 949 h 1066"/>
                <a:gd name="T52" fmla="*/ 422 w 1152"/>
                <a:gd name="T53" fmla="*/ 842 h 1066"/>
                <a:gd name="T54" fmla="*/ 269 w 1152"/>
                <a:gd name="T55" fmla="*/ 576 h 1066"/>
                <a:gd name="T56" fmla="*/ 576 w 1152"/>
                <a:gd name="T57" fmla="*/ 269 h 1066"/>
                <a:gd name="T58" fmla="*/ 883 w 1152"/>
                <a:gd name="T59" fmla="*/ 576 h 1066"/>
                <a:gd name="T60" fmla="*/ 730 w 1152"/>
                <a:gd name="T61" fmla="*/ 842 h 1066"/>
                <a:gd name="T62" fmla="*/ 730 w 1152"/>
                <a:gd name="T63" fmla="*/ 948 h 1066"/>
                <a:gd name="T64" fmla="*/ 776 w 1152"/>
                <a:gd name="T65" fmla="*/ 948 h 1066"/>
                <a:gd name="T66" fmla="*/ 812 w 1152"/>
                <a:gd name="T67" fmla="*/ 1016 h 1066"/>
                <a:gd name="T68" fmla="*/ 838 w 1152"/>
                <a:gd name="T69" fmla="*/ 1001 h 1066"/>
                <a:gd name="T70" fmla="*/ 902 w 1152"/>
                <a:gd name="T71" fmla="*/ 1066 h 1066"/>
                <a:gd name="T72" fmla="*/ 1065 w 1152"/>
                <a:gd name="T73" fmla="*/ 903 h 1066"/>
                <a:gd name="T74" fmla="*/ 1001 w 1152"/>
                <a:gd name="T75" fmla="*/ 839 h 1066"/>
                <a:gd name="T76" fmla="*/ 1061 w 1152"/>
                <a:gd name="T77" fmla="*/ 692 h 1066"/>
                <a:gd name="T78" fmla="*/ 1152 w 1152"/>
                <a:gd name="T79" fmla="*/ 692 h 1066"/>
                <a:gd name="T80" fmla="*/ 1152 w 1152"/>
                <a:gd name="T81" fmla="*/ 6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2" h="1066">
                  <a:moveTo>
                    <a:pt x="1152" y="692"/>
                  </a:moveTo>
                  <a:cubicBezTo>
                    <a:pt x="1152" y="461"/>
                    <a:pt x="1152" y="461"/>
                    <a:pt x="1152" y="461"/>
                  </a:cubicBezTo>
                  <a:cubicBezTo>
                    <a:pt x="1061" y="461"/>
                    <a:pt x="1061" y="461"/>
                    <a:pt x="1061" y="461"/>
                  </a:cubicBezTo>
                  <a:cubicBezTo>
                    <a:pt x="1049" y="409"/>
                    <a:pt x="1029" y="360"/>
                    <a:pt x="1001" y="315"/>
                  </a:cubicBezTo>
                  <a:cubicBezTo>
                    <a:pt x="1065" y="251"/>
                    <a:pt x="1065" y="251"/>
                    <a:pt x="1065" y="251"/>
                  </a:cubicBezTo>
                  <a:cubicBezTo>
                    <a:pt x="902" y="88"/>
                    <a:pt x="902" y="88"/>
                    <a:pt x="902" y="88"/>
                  </a:cubicBezTo>
                  <a:cubicBezTo>
                    <a:pt x="838" y="152"/>
                    <a:pt x="838" y="152"/>
                    <a:pt x="838" y="152"/>
                  </a:cubicBezTo>
                  <a:cubicBezTo>
                    <a:pt x="792" y="124"/>
                    <a:pt x="743" y="103"/>
                    <a:pt x="691" y="91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61" y="91"/>
                    <a:pt x="461" y="91"/>
                    <a:pt x="461" y="91"/>
                  </a:cubicBezTo>
                  <a:cubicBezTo>
                    <a:pt x="409" y="103"/>
                    <a:pt x="359" y="124"/>
                    <a:pt x="314" y="152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87" y="251"/>
                    <a:pt x="87" y="251"/>
                    <a:pt x="87" y="251"/>
                  </a:cubicBezTo>
                  <a:cubicBezTo>
                    <a:pt x="151" y="315"/>
                    <a:pt x="151" y="315"/>
                    <a:pt x="151" y="315"/>
                  </a:cubicBezTo>
                  <a:cubicBezTo>
                    <a:pt x="123" y="360"/>
                    <a:pt x="103" y="409"/>
                    <a:pt x="90" y="461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692"/>
                    <a:pt x="0" y="692"/>
                    <a:pt x="0" y="692"/>
                  </a:cubicBezTo>
                  <a:cubicBezTo>
                    <a:pt x="90" y="692"/>
                    <a:pt x="90" y="692"/>
                    <a:pt x="90" y="692"/>
                  </a:cubicBezTo>
                  <a:cubicBezTo>
                    <a:pt x="103" y="744"/>
                    <a:pt x="123" y="793"/>
                    <a:pt x="151" y="838"/>
                  </a:cubicBezTo>
                  <a:cubicBezTo>
                    <a:pt x="87" y="903"/>
                    <a:pt x="87" y="903"/>
                    <a:pt x="87" y="903"/>
                  </a:cubicBezTo>
                  <a:cubicBezTo>
                    <a:pt x="250" y="1066"/>
                    <a:pt x="250" y="1066"/>
                    <a:pt x="250" y="1066"/>
                  </a:cubicBezTo>
                  <a:cubicBezTo>
                    <a:pt x="314" y="1001"/>
                    <a:pt x="314" y="1001"/>
                    <a:pt x="314" y="1001"/>
                  </a:cubicBezTo>
                  <a:cubicBezTo>
                    <a:pt x="323" y="1006"/>
                    <a:pt x="331" y="1011"/>
                    <a:pt x="341" y="1016"/>
                  </a:cubicBezTo>
                  <a:cubicBezTo>
                    <a:pt x="377" y="949"/>
                    <a:pt x="377" y="949"/>
                    <a:pt x="377" y="949"/>
                  </a:cubicBezTo>
                  <a:cubicBezTo>
                    <a:pt x="422" y="949"/>
                    <a:pt x="422" y="949"/>
                    <a:pt x="422" y="949"/>
                  </a:cubicBezTo>
                  <a:cubicBezTo>
                    <a:pt x="422" y="842"/>
                    <a:pt x="422" y="842"/>
                    <a:pt x="422" y="842"/>
                  </a:cubicBezTo>
                  <a:cubicBezTo>
                    <a:pt x="330" y="789"/>
                    <a:pt x="269" y="690"/>
                    <a:pt x="269" y="576"/>
                  </a:cubicBezTo>
                  <a:cubicBezTo>
                    <a:pt x="269" y="406"/>
                    <a:pt x="406" y="269"/>
                    <a:pt x="576" y="269"/>
                  </a:cubicBezTo>
                  <a:cubicBezTo>
                    <a:pt x="746" y="269"/>
                    <a:pt x="883" y="406"/>
                    <a:pt x="883" y="576"/>
                  </a:cubicBezTo>
                  <a:cubicBezTo>
                    <a:pt x="883" y="690"/>
                    <a:pt x="821" y="789"/>
                    <a:pt x="730" y="842"/>
                  </a:cubicBezTo>
                  <a:cubicBezTo>
                    <a:pt x="730" y="948"/>
                    <a:pt x="730" y="948"/>
                    <a:pt x="730" y="948"/>
                  </a:cubicBezTo>
                  <a:cubicBezTo>
                    <a:pt x="776" y="948"/>
                    <a:pt x="776" y="948"/>
                    <a:pt x="776" y="948"/>
                  </a:cubicBezTo>
                  <a:cubicBezTo>
                    <a:pt x="812" y="1016"/>
                    <a:pt x="812" y="1016"/>
                    <a:pt x="812" y="1016"/>
                  </a:cubicBezTo>
                  <a:cubicBezTo>
                    <a:pt x="821" y="1011"/>
                    <a:pt x="830" y="1006"/>
                    <a:pt x="838" y="1001"/>
                  </a:cubicBezTo>
                  <a:cubicBezTo>
                    <a:pt x="902" y="1066"/>
                    <a:pt x="902" y="1066"/>
                    <a:pt x="902" y="1066"/>
                  </a:cubicBezTo>
                  <a:cubicBezTo>
                    <a:pt x="1065" y="903"/>
                    <a:pt x="1065" y="903"/>
                    <a:pt x="1065" y="903"/>
                  </a:cubicBezTo>
                  <a:cubicBezTo>
                    <a:pt x="1001" y="839"/>
                    <a:pt x="1001" y="839"/>
                    <a:pt x="1001" y="839"/>
                  </a:cubicBezTo>
                  <a:cubicBezTo>
                    <a:pt x="1029" y="793"/>
                    <a:pt x="1049" y="744"/>
                    <a:pt x="1061" y="692"/>
                  </a:cubicBezTo>
                  <a:cubicBezTo>
                    <a:pt x="1152" y="692"/>
                    <a:pt x="1152" y="692"/>
                    <a:pt x="1152" y="692"/>
                  </a:cubicBezTo>
                  <a:cubicBezTo>
                    <a:pt x="1152" y="692"/>
                    <a:pt x="1152" y="692"/>
                    <a:pt x="1152" y="692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DEE0985D-D796-4A22-9B67-CDFB7A34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2" y="78"/>
              <a:ext cx="438" cy="518"/>
            </a:xfrm>
            <a:custGeom>
              <a:avLst/>
              <a:gdLst>
                <a:gd name="T0" fmla="*/ 2016 w 2016"/>
                <a:gd name="T1" fmla="*/ 884 h 2382"/>
                <a:gd name="T2" fmla="*/ 1144 w 2016"/>
                <a:gd name="T3" fmla="*/ 1 h 2382"/>
                <a:gd name="T4" fmla="*/ 1133 w 2016"/>
                <a:gd name="T5" fmla="*/ 0 h 2382"/>
                <a:gd name="T6" fmla="*/ 268 w 2016"/>
                <a:gd name="T7" fmla="*/ 707 h 2382"/>
                <a:gd name="T8" fmla="*/ 260 w 2016"/>
                <a:gd name="T9" fmla="*/ 1019 h 2382"/>
                <a:gd name="T10" fmla="*/ 0 w 2016"/>
                <a:gd name="T11" fmla="*/ 1483 h 2382"/>
                <a:gd name="T12" fmla="*/ 288 w 2016"/>
                <a:gd name="T13" fmla="*/ 1566 h 2382"/>
                <a:gd name="T14" fmla="*/ 288 w 2016"/>
                <a:gd name="T15" fmla="*/ 2036 h 2382"/>
                <a:gd name="T16" fmla="*/ 672 w 2016"/>
                <a:gd name="T17" fmla="*/ 2036 h 2382"/>
                <a:gd name="T18" fmla="*/ 672 w 2016"/>
                <a:gd name="T19" fmla="*/ 2382 h 2382"/>
                <a:gd name="T20" fmla="*/ 749 w 2016"/>
                <a:gd name="T21" fmla="*/ 2382 h 2382"/>
                <a:gd name="T22" fmla="*/ 749 w 2016"/>
                <a:gd name="T23" fmla="*/ 1959 h 2382"/>
                <a:gd name="T24" fmla="*/ 365 w 2016"/>
                <a:gd name="T25" fmla="*/ 1959 h 2382"/>
                <a:gd name="T26" fmla="*/ 365 w 2016"/>
                <a:gd name="T27" fmla="*/ 1508 h 2382"/>
                <a:gd name="T28" fmla="*/ 114 w 2016"/>
                <a:gd name="T29" fmla="*/ 1436 h 2382"/>
                <a:gd name="T30" fmla="*/ 340 w 2016"/>
                <a:gd name="T31" fmla="*/ 1033 h 2382"/>
                <a:gd name="T32" fmla="*/ 338 w 2016"/>
                <a:gd name="T33" fmla="*/ 1019 h 2382"/>
                <a:gd name="T34" fmla="*/ 343 w 2016"/>
                <a:gd name="T35" fmla="*/ 723 h 2382"/>
                <a:gd name="T36" fmla="*/ 1143 w 2016"/>
                <a:gd name="T37" fmla="*/ 77 h 2382"/>
                <a:gd name="T38" fmla="*/ 1939 w 2016"/>
                <a:gd name="T39" fmla="*/ 884 h 2382"/>
                <a:gd name="T40" fmla="*/ 1939 w 2016"/>
                <a:gd name="T41" fmla="*/ 1024 h 2382"/>
                <a:gd name="T42" fmla="*/ 1534 w 2016"/>
                <a:gd name="T43" fmla="*/ 1795 h 2382"/>
                <a:gd name="T44" fmla="*/ 1517 w 2016"/>
                <a:gd name="T45" fmla="*/ 1806 h 2382"/>
                <a:gd name="T46" fmla="*/ 1517 w 2016"/>
                <a:gd name="T47" fmla="*/ 2382 h 2382"/>
                <a:gd name="T48" fmla="*/ 1594 w 2016"/>
                <a:gd name="T49" fmla="*/ 2382 h 2382"/>
                <a:gd name="T50" fmla="*/ 1594 w 2016"/>
                <a:gd name="T51" fmla="*/ 1846 h 2382"/>
                <a:gd name="T52" fmla="*/ 2016 w 2016"/>
                <a:gd name="T53" fmla="*/ 1024 h 2382"/>
                <a:gd name="T54" fmla="*/ 2016 w 2016"/>
                <a:gd name="T55" fmla="*/ 884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6" h="2382">
                  <a:moveTo>
                    <a:pt x="2016" y="884"/>
                  </a:moveTo>
                  <a:cubicBezTo>
                    <a:pt x="2016" y="403"/>
                    <a:pt x="1625" y="7"/>
                    <a:pt x="1144" y="1"/>
                  </a:cubicBezTo>
                  <a:cubicBezTo>
                    <a:pt x="1140" y="0"/>
                    <a:pt x="1137" y="0"/>
                    <a:pt x="1133" y="0"/>
                  </a:cubicBezTo>
                  <a:cubicBezTo>
                    <a:pt x="718" y="0"/>
                    <a:pt x="355" y="296"/>
                    <a:pt x="268" y="707"/>
                  </a:cubicBezTo>
                  <a:cubicBezTo>
                    <a:pt x="246" y="809"/>
                    <a:pt x="244" y="913"/>
                    <a:pt x="260" y="1019"/>
                  </a:cubicBezTo>
                  <a:cubicBezTo>
                    <a:pt x="0" y="1483"/>
                    <a:pt x="0" y="1483"/>
                    <a:pt x="0" y="1483"/>
                  </a:cubicBezTo>
                  <a:cubicBezTo>
                    <a:pt x="288" y="1566"/>
                    <a:pt x="288" y="1566"/>
                    <a:pt x="288" y="1566"/>
                  </a:cubicBezTo>
                  <a:cubicBezTo>
                    <a:pt x="288" y="2036"/>
                    <a:pt x="288" y="2036"/>
                    <a:pt x="288" y="2036"/>
                  </a:cubicBezTo>
                  <a:cubicBezTo>
                    <a:pt x="672" y="2036"/>
                    <a:pt x="672" y="2036"/>
                    <a:pt x="672" y="2036"/>
                  </a:cubicBezTo>
                  <a:cubicBezTo>
                    <a:pt x="672" y="2382"/>
                    <a:pt x="672" y="2382"/>
                    <a:pt x="672" y="2382"/>
                  </a:cubicBezTo>
                  <a:cubicBezTo>
                    <a:pt x="749" y="2382"/>
                    <a:pt x="749" y="2382"/>
                    <a:pt x="749" y="2382"/>
                  </a:cubicBezTo>
                  <a:cubicBezTo>
                    <a:pt x="749" y="1959"/>
                    <a:pt x="749" y="1959"/>
                    <a:pt x="749" y="1959"/>
                  </a:cubicBezTo>
                  <a:cubicBezTo>
                    <a:pt x="365" y="1959"/>
                    <a:pt x="365" y="1959"/>
                    <a:pt x="365" y="1959"/>
                  </a:cubicBezTo>
                  <a:cubicBezTo>
                    <a:pt x="365" y="1508"/>
                    <a:pt x="365" y="1508"/>
                    <a:pt x="365" y="1508"/>
                  </a:cubicBezTo>
                  <a:cubicBezTo>
                    <a:pt x="114" y="1436"/>
                    <a:pt x="114" y="1436"/>
                    <a:pt x="114" y="1436"/>
                  </a:cubicBezTo>
                  <a:cubicBezTo>
                    <a:pt x="340" y="1033"/>
                    <a:pt x="340" y="1033"/>
                    <a:pt x="340" y="1033"/>
                  </a:cubicBezTo>
                  <a:cubicBezTo>
                    <a:pt x="338" y="1019"/>
                    <a:pt x="338" y="1019"/>
                    <a:pt x="338" y="1019"/>
                  </a:cubicBezTo>
                  <a:cubicBezTo>
                    <a:pt x="321" y="919"/>
                    <a:pt x="323" y="819"/>
                    <a:pt x="343" y="723"/>
                  </a:cubicBezTo>
                  <a:cubicBezTo>
                    <a:pt x="424" y="344"/>
                    <a:pt x="760" y="72"/>
                    <a:pt x="1143" y="77"/>
                  </a:cubicBezTo>
                  <a:cubicBezTo>
                    <a:pt x="1582" y="83"/>
                    <a:pt x="1939" y="445"/>
                    <a:pt x="1939" y="884"/>
                  </a:cubicBezTo>
                  <a:cubicBezTo>
                    <a:pt x="1939" y="1024"/>
                    <a:pt x="1939" y="1024"/>
                    <a:pt x="1939" y="1024"/>
                  </a:cubicBezTo>
                  <a:cubicBezTo>
                    <a:pt x="1939" y="1332"/>
                    <a:pt x="1788" y="1620"/>
                    <a:pt x="1534" y="1795"/>
                  </a:cubicBezTo>
                  <a:cubicBezTo>
                    <a:pt x="1517" y="1806"/>
                    <a:pt x="1517" y="1806"/>
                    <a:pt x="1517" y="1806"/>
                  </a:cubicBezTo>
                  <a:cubicBezTo>
                    <a:pt x="1517" y="2382"/>
                    <a:pt x="1517" y="2382"/>
                    <a:pt x="1517" y="2382"/>
                  </a:cubicBezTo>
                  <a:cubicBezTo>
                    <a:pt x="1594" y="2382"/>
                    <a:pt x="1594" y="2382"/>
                    <a:pt x="1594" y="2382"/>
                  </a:cubicBezTo>
                  <a:cubicBezTo>
                    <a:pt x="1594" y="1846"/>
                    <a:pt x="1594" y="1846"/>
                    <a:pt x="1594" y="1846"/>
                  </a:cubicBezTo>
                  <a:cubicBezTo>
                    <a:pt x="1859" y="1656"/>
                    <a:pt x="2016" y="1350"/>
                    <a:pt x="2016" y="1024"/>
                  </a:cubicBezTo>
                  <a:lnTo>
                    <a:pt x="2016" y="8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7">
              <a:extLst>
                <a:ext uri="{FF2B5EF4-FFF2-40B4-BE49-F238E27FC236}">
                  <a16:creationId xmlns:a16="http://schemas.microsoft.com/office/drawing/2014/main" id="{C64E1AF5-4017-4387-8D45-625F9E1BF8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01" y="187"/>
              <a:ext cx="150" cy="217"/>
            </a:xfrm>
            <a:custGeom>
              <a:avLst/>
              <a:gdLst>
                <a:gd name="T0" fmla="*/ 692 w 692"/>
                <a:gd name="T1" fmla="*/ 346 h 999"/>
                <a:gd name="T2" fmla="*/ 346 w 692"/>
                <a:gd name="T3" fmla="*/ 0 h 999"/>
                <a:gd name="T4" fmla="*/ 0 w 692"/>
                <a:gd name="T5" fmla="*/ 346 h 999"/>
                <a:gd name="T6" fmla="*/ 154 w 692"/>
                <a:gd name="T7" fmla="*/ 633 h 999"/>
                <a:gd name="T8" fmla="*/ 154 w 692"/>
                <a:gd name="T9" fmla="*/ 694 h 999"/>
                <a:gd name="T10" fmla="*/ 77 w 692"/>
                <a:gd name="T11" fmla="*/ 788 h 999"/>
                <a:gd name="T12" fmla="*/ 122 w 692"/>
                <a:gd name="T13" fmla="*/ 869 h 999"/>
                <a:gd name="T14" fmla="*/ 115 w 692"/>
                <a:gd name="T15" fmla="*/ 903 h 999"/>
                <a:gd name="T16" fmla="*/ 211 w 692"/>
                <a:gd name="T17" fmla="*/ 999 h 999"/>
                <a:gd name="T18" fmla="*/ 480 w 692"/>
                <a:gd name="T19" fmla="*/ 999 h 999"/>
                <a:gd name="T20" fmla="*/ 576 w 692"/>
                <a:gd name="T21" fmla="*/ 903 h 999"/>
                <a:gd name="T22" fmla="*/ 570 w 692"/>
                <a:gd name="T23" fmla="*/ 869 h 999"/>
                <a:gd name="T24" fmla="*/ 615 w 692"/>
                <a:gd name="T25" fmla="*/ 788 h 999"/>
                <a:gd name="T26" fmla="*/ 538 w 692"/>
                <a:gd name="T27" fmla="*/ 694 h 999"/>
                <a:gd name="T28" fmla="*/ 538 w 692"/>
                <a:gd name="T29" fmla="*/ 633 h 999"/>
                <a:gd name="T30" fmla="*/ 692 w 692"/>
                <a:gd name="T31" fmla="*/ 346 h 999"/>
                <a:gd name="T32" fmla="*/ 77 w 692"/>
                <a:gd name="T33" fmla="*/ 346 h 999"/>
                <a:gd name="T34" fmla="*/ 346 w 692"/>
                <a:gd name="T35" fmla="*/ 77 h 999"/>
                <a:gd name="T36" fmla="*/ 615 w 692"/>
                <a:gd name="T37" fmla="*/ 346 h 999"/>
                <a:gd name="T38" fmla="*/ 480 w 692"/>
                <a:gd name="T39" fmla="*/ 579 h 999"/>
                <a:gd name="T40" fmla="*/ 461 w 692"/>
                <a:gd name="T41" fmla="*/ 590 h 999"/>
                <a:gd name="T42" fmla="*/ 461 w 692"/>
                <a:gd name="T43" fmla="*/ 692 h 999"/>
                <a:gd name="T44" fmla="*/ 384 w 692"/>
                <a:gd name="T45" fmla="*/ 692 h 999"/>
                <a:gd name="T46" fmla="*/ 384 w 692"/>
                <a:gd name="T47" fmla="*/ 454 h 999"/>
                <a:gd name="T48" fmla="*/ 461 w 692"/>
                <a:gd name="T49" fmla="*/ 346 h 999"/>
                <a:gd name="T50" fmla="*/ 346 w 692"/>
                <a:gd name="T51" fmla="*/ 231 h 999"/>
                <a:gd name="T52" fmla="*/ 231 w 692"/>
                <a:gd name="T53" fmla="*/ 346 h 999"/>
                <a:gd name="T54" fmla="*/ 308 w 692"/>
                <a:gd name="T55" fmla="*/ 454 h 999"/>
                <a:gd name="T56" fmla="*/ 308 w 692"/>
                <a:gd name="T57" fmla="*/ 692 h 999"/>
                <a:gd name="T58" fmla="*/ 231 w 692"/>
                <a:gd name="T59" fmla="*/ 692 h 999"/>
                <a:gd name="T60" fmla="*/ 231 w 692"/>
                <a:gd name="T61" fmla="*/ 590 h 999"/>
                <a:gd name="T62" fmla="*/ 212 w 692"/>
                <a:gd name="T63" fmla="*/ 579 h 999"/>
                <a:gd name="T64" fmla="*/ 77 w 692"/>
                <a:gd name="T65" fmla="*/ 346 h 999"/>
                <a:gd name="T66" fmla="*/ 308 w 692"/>
                <a:gd name="T67" fmla="*/ 346 h 999"/>
                <a:gd name="T68" fmla="*/ 346 w 692"/>
                <a:gd name="T69" fmla="*/ 307 h 999"/>
                <a:gd name="T70" fmla="*/ 384 w 692"/>
                <a:gd name="T71" fmla="*/ 346 h 999"/>
                <a:gd name="T72" fmla="*/ 346 w 692"/>
                <a:gd name="T73" fmla="*/ 384 h 999"/>
                <a:gd name="T74" fmla="*/ 308 w 692"/>
                <a:gd name="T75" fmla="*/ 346 h 999"/>
                <a:gd name="T76" fmla="*/ 173 w 692"/>
                <a:gd name="T77" fmla="*/ 768 h 999"/>
                <a:gd name="T78" fmla="*/ 519 w 692"/>
                <a:gd name="T79" fmla="*/ 768 h 999"/>
                <a:gd name="T80" fmla="*/ 538 w 692"/>
                <a:gd name="T81" fmla="*/ 788 h 999"/>
                <a:gd name="T82" fmla="*/ 519 w 692"/>
                <a:gd name="T83" fmla="*/ 807 h 999"/>
                <a:gd name="T84" fmla="*/ 480 w 692"/>
                <a:gd name="T85" fmla="*/ 807 h 999"/>
                <a:gd name="T86" fmla="*/ 211 w 692"/>
                <a:gd name="T87" fmla="*/ 807 h 999"/>
                <a:gd name="T88" fmla="*/ 173 w 692"/>
                <a:gd name="T89" fmla="*/ 807 h 999"/>
                <a:gd name="T90" fmla="*/ 154 w 692"/>
                <a:gd name="T91" fmla="*/ 788 h 999"/>
                <a:gd name="T92" fmla="*/ 173 w 692"/>
                <a:gd name="T93" fmla="*/ 768 h 999"/>
                <a:gd name="T94" fmla="*/ 480 w 692"/>
                <a:gd name="T95" fmla="*/ 922 h 999"/>
                <a:gd name="T96" fmla="*/ 211 w 692"/>
                <a:gd name="T97" fmla="*/ 922 h 999"/>
                <a:gd name="T98" fmla="*/ 192 w 692"/>
                <a:gd name="T99" fmla="*/ 903 h 999"/>
                <a:gd name="T100" fmla="*/ 211 w 692"/>
                <a:gd name="T101" fmla="*/ 884 h 999"/>
                <a:gd name="T102" fmla="*/ 480 w 692"/>
                <a:gd name="T103" fmla="*/ 884 h 999"/>
                <a:gd name="T104" fmla="*/ 500 w 692"/>
                <a:gd name="T105" fmla="*/ 903 h 999"/>
                <a:gd name="T106" fmla="*/ 480 w 692"/>
                <a:gd name="T107" fmla="*/ 92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2" h="999">
                  <a:moveTo>
                    <a:pt x="692" y="346"/>
                  </a:move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461"/>
                    <a:pt x="59" y="569"/>
                    <a:pt x="154" y="633"/>
                  </a:cubicBezTo>
                  <a:cubicBezTo>
                    <a:pt x="154" y="694"/>
                    <a:pt x="154" y="694"/>
                    <a:pt x="154" y="694"/>
                  </a:cubicBezTo>
                  <a:cubicBezTo>
                    <a:pt x="110" y="703"/>
                    <a:pt x="77" y="741"/>
                    <a:pt x="77" y="788"/>
                  </a:cubicBezTo>
                  <a:cubicBezTo>
                    <a:pt x="77" y="822"/>
                    <a:pt x="95" y="852"/>
                    <a:pt x="122" y="869"/>
                  </a:cubicBezTo>
                  <a:cubicBezTo>
                    <a:pt x="118" y="879"/>
                    <a:pt x="115" y="891"/>
                    <a:pt x="115" y="903"/>
                  </a:cubicBezTo>
                  <a:cubicBezTo>
                    <a:pt x="115" y="956"/>
                    <a:pt x="158" y="999"/>
                    <a:pt x="211" y="999"/>
                  </a:cubicBezTo>
                  <a:cubicBezTo>
                    <a:pt x="480" y="999"/>
                    <a:pt x="480" y="999"/>
                    <a:pt x="480" y="999"/>
                  </a:cubicBezTo>
                  <a:cubicBezTo>
                    <a:pt x="533" y="999"/>
                    <a:pt x="576" y="956"/>
                    <a:pt x="576" y="903"/>
                  </a:cubicBezTo>
                  <a:cubicBezTo>
                    <a:pt x="576" y="891"/>
                    <a:pt x="574" y="879"/>
                    <a:pt x="570" y="869"/>
                  </a:cubicBezTo>
                  <a:cubicBezTo>
                    <a:pt x="597" y="852"/>
                    <a:pt x="615" y="822"/>
                    <a:pt x="615" y="788"/>
                  </a:cubicBezTo>
                  <a:cubicBezTo>
                    <a:pt x="615" y="741"/>
                    <a:pt x="582" y="703"/>
                    <a:pt x="538" y="694"/>
                  </a:cubicBezTo>
                  <a:cubicBezTo>
                    <a:pt x="538" y="633"/>
                    <a:pt x="538" y="633"/>
                    <a:pt x="538" y="633"/>
                  </a:cubicBezTo>
                  <a:cubicBezTo>
                    <a:pt x="633" y="569"/>
                    <a:pt x="692" y="461"/>
                    <a:pt x="692" y="346"/>
                  </a:cubicBezTo>
                  <a:close/>
                  <a:moveTo>
                    <a:pt x="77" y="346"/>
                  </a:move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41"/>
                    <a:pt x="563" y="530"/>
                    <a:pt x="480" y="579"/>
                  </a:cubicBezTo>
                  <a:cubicBezTo>
                    <a:pt x="461" y="590"/>
                    <a:pt x="461" y="590"/>
                    <a:pt x="461" y="590"/>
                  </a:cubicBezTo>
                  <a:cubicBezTo>
                    <a:pt x="461" y="692"/>
                    <a:pt x="461" y="692"/>
                    <a:pt x="461" y="692"/>
                  </a:cubicBezTo>
                  <a:cubicBezTo>
                    <a:pt x="384" y="692"/>
                    <a:pt x="384" y="692"/>
                    <a:pt x="384" y="692"/>
                  </a:cubicBezTo>
                  <a:cubicBezTo>
                    <a:pt x="384" y="454"/>
                    <a:pt x="384" y="454"/>
                    <a:pt x="384" y="454"/>
                  </a:cubicBezTo>
                  <a:cubicBezTo>
                    <a:pt x="429" y="438"/>
                    <a:pt x="461" y="396"/>
                    <a:pt x="461" y="346"/>
                  </a:cubicBezTo>
                  <a:cubicBezTo>
                    <a:pt x="461" y="282"/>
                    <a:pt x="409" y="231"/>
                    <a:pt x="346" y="231"/>
                  </a:cubicBezTo>
                  <a:cubicBezTo>
                    <a:pt x="282" y="231"/>
                    <a:pt x="231" y="282"/>
                    <a:pt x="231" y="346"/>
                  </a:cubicBezTo>
                  <a:cubicBezTo>
                    <a:pt x="231" y="396"/>
                    <a:pt x="263" y="438"/>
                    <a:pt x="308" y="454"/>
                  </a:cubicBezTo>
                  <a:cubicBezTo>
                    <a:pt x="308" y="692"/>
                    <a:pt x="308" y="692"/>
                    <a:pt x="308" y="692"/>
                  </a:cubicBezTo>
                  <a:cubicBezTo>
                    <a:pt x="231" y="692"/>
                    <a:pt x="231" y="692"/>
                    <a:pt x="231" y="692"/>
                  </a:cubicBezTo>
                  <a:cubicBezTo>
                    <a:pt x="231" y="590"/>
                    <a:pt x="231" y="590"/>
                    <a:pt x="231" y="590"/>
                  </a:cubicBezTo>
                  <a:cubicBezTo>
                    <a:pt x="212" y="579"/>
                    <a:pt x="212" y="579"/>
                    <a:pt x="212" y="579"/>
                  </a:cubicBezTo>
                  <a:cubicBezTo>
                    <a:pt x="129" y="530"/>
                    <a:pt x="77" y="441"/>
                    <a:pt x="77" y="346"/>
                  </a:cubicBezTo>
                  <a:close/>
                  <a:moveTo>
                    <a:pt x="308" y="346"/>
                  </a:moveTo>
                  <a:cubicBezTo>
                    <a:pt x="308" y="325"/>
                    <a:pt x="325" y="307"/>
                    <a:pt x="346" y="307"/>
                  </a:cubicBezTo>
                  <a:cubicBezTo>
                    <a:pt x="367" y="307"/>
                    <a:pt x="384" y="325"/>
                    <a:pt x="384" y="346"/>
                  </a:cubicBezTo>
                  <a:cubicBezTo>
                    <a:pt x="384" y="367"/>
                    <a:pt x="367" y="384"/>
                    <a:pt x="346" y="384"/>
                  </a:cubicBezTo>
                  <a:cubicBezTo>
                    <a:pt x="325" y="384"/>
                    <a:pt x="308" y="367"/>
                    <a:pt x="308" y="346"/>
                  </a:cubicBezTo>
                  <a:close/>
                  <a:moveTo>
                    <a:pt x="173" y="768"/>
                  </a:moveTo>
                  <a:cubicBezTo>
                    <a:pt x="519" y="768"/>
                    <a:pt x="519" y="768"/>
                    <a:pt x="519" y="768"/>
                  </a:cubicBezTo>
                  <a:cubicBezTo>
                    <a:pt x="529" y="768"/>
                    <a:pt x="538" y="777"/>
                    <a:pt x="538" y="788"/>
                  </a:cubicBezTo>
                  <a:cubicBezTo>
                    <a:pt x="538" y="798"/>
                    <a:pt x="529" y="807"/>
                    <a:pt x="519" y="807"/>
                  </a:cubicBezTo>
                  <a:cubicBezTo>
                    <a:pt x="480" y="807"/>
                    <a:pt x="480" y="807"/>
                    <a:pt x="480" y="807"/>
                  </a:cubicBezTo>
                  <a:cubicBezTo>
                    <a:pt x="211" y="807"/>
                    <a:pt x="211" y="807"/>
                    <a:pt x="211" y="807"/>
                  </a:cubicBezTo>
                  <a:cubicBezTo>
                    <a:pt x="173" y="807"/>
                    <a:pt x="173" y="807"/>
                    <a:pt x="173" y="807"/>
                  </a:cubicBezTo>
                  <a:cubicBezTo>
                    <a:pt x="162" y="807"/>
                    <a:pt x="154" y="798"/>
                    <a:pt x="154" y="788"/>
                  </a:cubicBezTo>
                  <a:cubicBezTo>
                    <a:pt x="154" y="777"/>
                    <a:pt x="162" y="768"/>
                    <a:pt x="173" y="768"/>
                  </a:cubicBezTo>
                  <a:close/>
                  <a:moveTo>
                    <a:pt x="480" y="922"/>
                  </a:moveTo>
                  <a:cubicBezTo>
                    <a:pt x="211" y="922"/>
                    <a:pt x="211" y="922"/>
                    <a:pt x="211" y="922"/>
                  </a:cubicBezTo>
                  <a:cubicBezTo>
                    <a:pt x="201" y="922"/>
                    <a:pt x="192" y="913"/>
                    <a:pt x="192" y="903"/>
                  </a:cubicBezTo>
                  <a:cubicBezTo>
                    <a:pt x="192" y="892"/>
                    <a:pt x="201" y="884"/>
                    <a:pt x="211" y="884"/>
                  </a:cubicBezTo>
                  <a:cubicBezTo>
                    <a:pt x="480" y="884"/>
                    <a:pt x="480" y="884"/>
                    <a:pt x="480" y="884"/>
                  </a:cubicBezTo>
                  <a:cubicBezTo>
                    <a:pt x="491" y="884"/>
                    <a:pt x="500" y="892"/>
                    <a:pt x="500" y="903"/>
                  </a:cubicBezTo>
                  <a:cubicBezTo>
                    <a:pt x="500" y="913"/>
                    <a:pt x="491" y="922"/>
                    <a:pt x="480" y="9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Rectangle 8">
              <a:extLst>
                <a:ext uri="{FF2B5EF4-FFF2-40B4-BE49-F238E27FC236}">
                  <a16:creationId xmlns:a16="http://schemas.microsoft.com/office/drawing/2014/main" id="{C9CEAE5B-0CC2-4253-8928-56F5F8F08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21"/>
              <a:ext cx="17" cy="1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Rectangle 9">
              <a:extLst>
                <a:ext uri="{FF2B5EF4-FFF2-40B4-BE49-F238E27FC236}">
                  <a16:creationId xmlns:a16="http://schemas.microsoft.com/office/drawing/2014/main" id="{C0F0A993-4B0C-47E2-8EBA-156387824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54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Rectangle 10">
              <a:extLst>
                <a:ext uri="{FF2B5EF4-FFF2-40B4-BE49-F238E27FC236}">
                  <a16:creationId xmlns:a16="http://schemas.microsoft.com/office/drawing/2014/main" id="{191FC319-0742-45BB-8A6E-FB4BBC4A4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87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Rectangle 11">
              <a:extLst>
                <a:ext uri="{FF2B5EF4-FFF2-40B4-BE49-F238E27FC236}">
                  <a16:creationId xmlns:a16="http://schemas.microsoft.com/office/drawing/2014/main" id="{40E42600-E853-4B54-A254-FD7CA5F9A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521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141055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</p:childTnLst>
        </p:cTn>
      </p:par>
    </p:tnLst>
    <p:bldLst>
      <p:bldP spid="55" grpId="0"/>
      <p:bldP spid="58" grpId="0"/>
      <p:bldP spid="58" grpId="1"/>
      <p:bldP spid="62" grpId="0"/>
      <p:bldP spid="62" grpId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" name="Gráfico 59"/>
          <p:cNvGraphicFramePr/>
          <p:nvPr>
            <p:extLst>
              <p:ext uri="{D42A27DB-BD31-4B8C-83A1-F6EECF244321}">
                <p14:modId xmlns:p14="http://schemas.microsoft.com/office/powerpoint/2010/main" val="2793111497"/>
              </p:ext>
            </p:extLst>
          </p:nvPr>
        </p:nvGraphicFramePr>
        <p:xfrm>
          <a:off x="2726693" y="1055912"/>
          <a:ext cx="2318344" cy="21573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1" name="Gráfico 60"/>
          <p:cNvGraphicFramePr/>
          <p:nvPr>
            <p:extLst>
              <p:ext uri="{D42A27DB-BD31-4B8C-83A1-F6EECF244321}">
                <p14:modId xmlns:p14="http://schemas.microsoft.com/office/powerpoint/2010/main" val="1010183363"/>
              </p:ext>
            </p:extLst>
          </p:nvPr>
        </p:nvGraphicFramePr>
        <p:xfrm>
          <a:off x="2900791" y="1217034"/>
          <a:ext cx="1970148" cy="1833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Gráfico 4"/>
          <p:cNvGraphicFramePr/>
          <p:nvPr>
            <p:extLst>
              <p:ext uri="{D42A27DB-BD31-4B8C-83A1-F6EECF244321}">
                <p14:modId xmlns:p14="http://schemas.microsoft.com/office/powerpoint/2010/main" val="658704908"/>
              </p:ext>
            </p:extLst>
          </p:nvPr>
        </p:nvGraphicFramePr>
        <p:xfrm>
          <a:off x="839743" y="3075348"/>
          <a:ext cx="6665957" cy="2983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6" name="Gráfico 65"/>
          <p:cNvGraphicFramePr/>
          <p:nvPr>
            <p:extLst>
              <p:ext uri="{D42A27DB-BD31-4B8C-83A1-F6EECF244321}">
                <p14:modId xmlns:p14="http://schemas.microsoft.com/office/powerpoint/2010/main" val="1109622545"/>
              </p:ext>
            </p:extLst>
          </p:nvPr>
        </p:nvGraphicFramePr>
        <p:xfrm>
          <a:off x="1268933" y="2929925"/>
          <a:ext cx="6665957" cy="2983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0" name="CaixaDeTexto 29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</a:t>
            </a:r>
            <a:r>
              <a:rPr lang="pt-BR" sz="1100" dirty="0">
                <a:solidFill>
                  <a:schemeClr val="bg1"/>
                </a:solidFill>
              </a:rPr>
              <a:t>. Em uma escala onde 0 significa que o(a) Sr.(a) tem uma imagem muito negativa e 10 uma imagem muito positiva, que nota daria para a imagem que o(a) Sr.(a) tem do Sebrae?</a:t>
            </a:r>
          </a:p>
        </p:txBody>
      </p:sp>
      <p:sp>
        <p:nvSpPr>
          <p:cNvPr id="41" name="CaixaDeTexto 40"/>
          <p:cNvSpPr txBox="1"/>
          <p:nvPr/>
        </p:nvSpPr>
        <p:spPr>
          <a:xfrm>
            <a:off x="1686712" y="1694335"/>
            <a:ext cx="9961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média geral</a:t>
            </a:r>
          </a:p>
        </p:txBody>
      </p:sp>
      <p:sp>
        <p:nvSpPr>
          <p:cNvPr id="42" name="CaixaDeTexto 41"/>
          <p:cNvSpPr txBox="1"/>
          <p:nvPr/>
        </p:nvSpPr>
        <p:spPr>
          <a:xfrm>
            <a:off x="4914770" y="1743205"/>
            <a:ext cx="12330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2015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</a:rPr>
              <a:t> – 8,11</a:t>
            </a:r>
          </a:p>
        </p:txBody>
      </p:sp>
      <p:sp>
        <p:nvSpPr>
          <p:cNvPr id="43" name="CaixaDeTexto 42"/>
          <p:cNvSpPr txBox="1"/>
          <p:nvPr/>
        </p:nvSpPr>
        <p:spPr>
          <a:xfrm>
            <a:off x="4914770" y="2134572"/>
            <a:ext cx="1233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2014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</a:rPr>
              <a:t> – 8,04</a:t>
            </a:r>
          </a:p>
        </p:txBody>
      </p:sp>
      <p:sp>
        <p:nvSpPr>
          <p:cNvPr id="44" name="Freeform 18"/>
          <p:cNvSpPr>
            <a:spLocks noEditPoints="1"/>
          </p:cNvSpPr>
          <p:nvPr/>
        </p:nvSpPr>
        <p:spPr bwMode="auto">
          <a:xfrm rot="5400000" flipH="1">
            <a:off x="637318" y="2132941"/>
            <a:ext cx="250471" cy="334337"/>
          </a:xfrm>
          <a:custGeom>
            <a:avLst/>
            <a:gdLst>
              <a:gd name="T0" fmla="*/ 105 w 128"/>
              <a:gd name="T1" fmla="*/ 23 h 172"/>
              <a:gd name="T2" fmla="*/ 23 w 128"/>
              <a:gd name="T3" fmla="*/ 23 h 172"/>
              <a:gd name="T4" fmla="*/ 18 w 128"/>
              <a:gd name="T5" fmla="*/ 105 h 172"/>
              <a:gd name="T6" fmla="*/ 64 w 128"/>
              <a:gd name="T7" fmla="*/ 172 h 172"/>
              <a:gd name="T8" fmla="*/ 111 w 128"/>
              <a:gd name="T9" fmla="*/ 105 h 172"/>
              <a:gd name="T10" fmla="*/ 105 w 128"/>
              <a:gd name="T11" fmla="*/ 23 h 172"/>
              <a:gd name="T12" fmla="*/ 65 w 128"/>
              <a:gd name="T13" fmla="*/ 82 h 172"/>
              <a:gd name="T14" fmla="*/ 46 w 128"/>
              <a:gd name="T15" fmla="*/ 63 h 172"/>
              <a:gd name="T16" fmla="*/ 65 w 128"/>
              <a:gd name="T17" fmla="*/ 44 h 172"/>
              <a:gd name="T18" fmla="*/ 84 w 128"/>
              <a:gd name="T19" fmla="*/ 63 h 172"/>
              <a:gd name="T20" fmla="*/ 65 w 128"/>
              <a:gd name="T21" fmla="*/ 82 h 172"/>
              <a:gd name="T22" fmla="*/ 65 w 128"/>
              <a:gd name="T23" fmla="*/ 82 h 172"/>
              <a:gd name="T24" fmla="*/ 65 w 128"/>
              <a:gd name="T25" fmla="*/ 8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" h="172">
                <a:moveTo>
                  <a:pt x="105" y="23"/>
                </a:moveTo>
                <a:cubicBezTo>
                  <a:pt x="83" y="0"/>
                  <a:pt x="46" y="0"/>
                  <a:pt x="23" y="23"/>
                </a:cubicBezTo>
                <a:cubicBezTo>
                  <a:pt x="3" y="43"/>
                  <a:pt x="0" y="82"/>
                  <a:pt x="18" y="105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28" y="82"/>
                  <a:pt x="126" y="43"/>
                  <a:pt x="105" y="23"/>
                </a:cubicBezTo>
                <a:close/>
                <a:moveTo>
                  <a:pt x="65" y="82"/>
                </a:moveTo>
                <a:cubicBezTo>
                  <a:pt x="54" y="82"/>
                  <a:pt x="46" y="74"/>
                  <a:pt x="46" y="63"/>
                </a:cubicBezTo>
                <a:cubicBezTo>
                  <a:pt x="46" y="53"/>
                  <a:pt x="54" y="44"/>
                  <a:pt x="65" y="44"/>
                </a:cubicBezTo>
                <a:cubicBezTo>
                  <a:pt x="75" y="44"/>
                  <a:pt x="84" y="53"/>
                  <a:pt x="84" y="63"/>
                </a:cubicBezTo>
                <a:cubicBezTo>
                  <a:pt x="84" y="74"/>
                  <a:pt x="75" y="82"/>
                  <a:pt x="65" y="82"/>
                </a:cubicBezTo>
                <a:close/>
                <a:moveTo>
                  <a:pt x="65" y="82"/>
                </a:moveTo>
                <a:cubicBezTo>
                  <a:pt x="65" y="82"/>
                  <a:pt x="65" y="82"/>
                  <a:pt x="65" y="82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/>
          </a:p>
        </p:txBody>
      </p:sp>
      <p:grpSp>
        <p:nvGrpSpPr>
          <p:cNvPr id="45" name="Grupo 50"/>
          <p:cNvGrpSpPr/>
          <p:nvPr/>
        </p:nvGrpSpPr>
        <p:grpSpPr>
          <a:xfrm flipH="1">
            <a:off x="374194" y="1364644"/>
            <a:ext cx="221191" cy="4354703"/>
            <a:chOff x="10796321" y="1250156"/>
            <a:chExt cx="551915" cy="4354703"/>
          </a:xfrm>
        </p:grpSpPr>
        <p:grpSp>
          <p:nvGrpSpPr>
            <p:cNvPr id="46" name="Grupo 51"/>
            <p:cNvGrpSpPr/>
            <p:nvPr/>
          </p:nvGrpSpPr>
          <p:grpSpPr>
            <a:xfrm>
              <a:off x="10864049" y="1643920"/>
              <a:ext cx="484187" cy="3529148"/>
              <a:chOff x="11330875" y="1683805"/>
              <a:chExt cx="484187" cy="3529148"/>
            </a:xfrm>
          </p:grpSpPr>
          <p:sp>
            <p:nvSpPr>
              <p:cNvPr id="49" name="Line 6"/>
              <p:cNvSpPr>
                <a:spLocks noChangeShapeType="1"/>
              </p:cNvSpPr>
              <p:nvPr/>
            </p:nvSpPr>
            <p:spPr bwMode="auto">
              <a:xfrm>
                <a:off x="11330875" y="3447653"/>
                <a:ext cx="484187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Line 7"/>
              <p:cNvSpPr>
                <a:spLocks noChangeShapeType="1"/>
              </p:cNvSpPr>
              <p:nvPr/>
            </p:nvSpPr>
            <p:spPr bwMode="auto">
              <a:xfrm>
                <a:off x="11330875" y="2390378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FFC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Line 8"/>
              <p:cNvSpPr>
                <a:spLocks noChangeShapeType="1"/>
              </p:cNvSpPr>
              <p:nvPr/>
            </p:nvSpPr>
            <p:spPr bwMode="auto">
              <a:xfrm>
                <a:off x="11330875" y="2744390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chemeClr val="accent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Line 9"/>
              <p:cNvSpPr>
                <a:spLocks noChangeShapeType="1"/>
              </p:cNvSpPr>
              <p:nvPr/>
            </p:nvSpPr>
            <p:spPr bwMode="auto">
              <a:xfrm>
                <a:off x="11330875" y="3098403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Line 10"/>
              <p:cNvSpPr>
                <a:spLocks noChangeShapeType="1"/>
              </p:cNvSpPr>
              <p:nvPr/>
            </p:nvSpPr>
            <p:spPr bwMode="auto">
              <a:xfrm>
                <a:off x="11330875" y="4858940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Line 11"/>
              <p:cNvSpPr>
                <a:spLocks noChangeShapeType="1"/>
              </p:cNvSpPr>
              <p:nvPr/>
            </p:nvSpPr>
            <p:spPr bwMode="auto">
              <a:xfrm>
                <a:off x="11330875" y="5212953"/>
                <a:ext cx="484187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Line 12"/>
              <p:cNvSpPr>
                <a:spLocks noChangeShapeType="1"/>
              </p:cNvSpPr>
              <p:nvPr/>
            </p:nvSpPr>
            <p:spPr bwMode="auto">
              <a:xfrm>
                <a:off x="11330875" y="3801665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Line 13"/>
              <p:cNvSpPr>
                <a:spLocks noChangeShapeType="1"/>
              </p:cNvSpPr>
              <p:nvPr/>
            </p:nvSpPr>
            <p:spPr bwMode="auto">
              <a:xfrm>
                <a:off x="11330875" y="4155678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Line 14"/>
              <p:cNvSpPr>
                <a:spLocks noChangeShapeType="1"/>
              </p:cNvSpPr>
              <p:nvPr/>
            </p:nvSpPr>
            <p:spPr bwMode="auto">
              <a:xfrm>
                <a:off x="11330875" y="4509690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Line 7"/>
              <p:cNvSpPr>
                <a:spLocks noChangeShapeType="1"/>
              </p:cNvSpPr>
              <p:nvPr/>
            </p:nvSpPr>
            <p:spPr bwMode="auto">
              <a:xfrm>
                <a:off x="11330875" y="1683805"/>
                <a:ext cx="484187" cy="0"/>
              </a:xfrm>
              <a:prstGeom prst="line">
                <a:avLst/>
              </a:prstGeom>
              <a:noFill/>
              <a:ln w="61913" cap="flat">
                <a:solidFill>
                  <a:srgbClr val="00B05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Line 8"/>
              <p:cNvSpPr>
                <a:spLocks noChangeShapeType="1"/>
              </p:cNvSpPr>
              <p:nvPr/>
            </p:nvSpPr>
            <p:spPr bwMode="auto">
              <a:xfrm>
                <a:off x="11330875" y="2037817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00B05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sp>
          <p:nvSpPr>
            <p:cNvPr id="47" name="Freeform 22"/>
            <p:cNvSpPr>
              <a:spLocks noEditPoints="1"/>
            </p:cNvSpPr>
            <p:nvPr/>
          </p:nvSpPr>
          <p:spPr bwMode="auto">
            <a:xfrm flipH="1">
              <a:off x="10796321" y="1250156"/>
              <a:ext cx="533112" cy="242381"/>
            </a:xfrm>
            <a:custGeom>
              <a:avLst/>
              <a:gdLst>
                <a:gd name="T0" fmla="*/ 1568 w 1569"/>
                <a:gd name="T1" fmla="*/ 752 h 1544"/>
                <a:gd name="T2" fmla="*/ 1350 w 1569"/>
                <a:gd name="T3" fmla="*/ 534 h 1544"/>
                <a:gd name="T4" fmla="*/ 1012 w 1569"/>
                <a:gd name="T5" fmla="*/ 534 h 1544"/>
                <a:gd name="T6" fmla="*/ 1012 w 1569"/>
                <a:gd name="T7" fmla="*/ 290 h 1544"/>
                <a:gd name="T8" fmla="*/ 922 w 1569"/>
                <a:gd name="T9" fmla="*/ 69 h 1544"/>
                <a:gd name="T10" fmla="*/ 693 w 1569"/>
                <a:gd name="T11" fmla="*/ 41 h 1544"/>
                <a:gd name="T12" fmla="*/ 666 w 1569"/>
                <a:gd name="T13" fmla="*/ 79 h 1544"/>
                <a:gd name="T14" fmla="*/ 666 w 1569"/>
                <a:gd name="T15" fmla="*/ 352 h 1544"/>
                <a:gd name="T16" fmla="*/ 405 w 1569"/>
                <a:gd name="T17" fmla="*/ 644 h 1544"/>
                <a:gd name="T18" fmla="*/ 397 w 1569"/>
                <a:gd name="T19" fmla="*/ 648 h 1544"/>
                <a:gd name="T20" fmla="*/ 296 w 1569"/>
                <a:gd name="T21" fmla="*/ 585 h 1544"/>
                <a:gd name="T22" fmla="*/ 113 w 1569"/>
                <a:gd name="T23" fmla="*/ 585 h 1544"/>
                <a:gd name="T24" fmla="*/ 0 w 1569"/>
                <a:gd name="T25" fmla="*/ 698 h 1544"/>
                <a:gd name="T26" fmla="*/ 0 w 1569"/>
                <a:gd name="T27" fmla="*/ 1363 h 1544"/>
                <a:gd name="T28" fmla="*/ 113 w 1569"/>
                <a:gd name="T29" fmla="*/ 1476 h 1544"/>
                <a:gd name="T30" fmla="*/ 219 w 1569"/>
                <a:gd name="T31" fmla="*/ 1476 h 1544"/>
                <a:gd name="T32" fmla="*/ 258 w 1569"/>
                <a:gd name="T33" fmla="*/ 1436 h 1544"/>
                <a:gd name="T34" fmla="*/ 219 w 1569"/>
                <a:gd name="T35" fmla="*/ 1397 h 1544"/>
                <a:gd name="T36" fmla="*/ 113 w 1569"/>
                <a:gd name="T37" fmla="*/ 1397 h 1544"/>
                <a:gd name="T38" fmla="*/ 78 w 1569"/>
                <a:gd name="T39" fmla="*/ 1363 h 1544"/>
                <a:gd name="T40" fmla="*/ 78 w 1569"/>
                <a:gd name="T41" fmla="*/ 698 h 1544"/>
                <a:gd name="T42" fmla="*/ 113 w 1569"/>
                <a:gd name="T43" fmla="*/ 664 h 1544"/>
                <a:gd name="T44" fmla="*/ 296 w 1569"/>
                <a:gd name="T45" fmla="*/ 664 h 1544"/>
                <a:gd name="T46" fmla="*/ 330 w 1569"/>
                <a:gd name="T47" fmla="*/ 698 h 1544"/>
                <a:gd name="T48" fmla="*/ 330 w 1569"/>
                <a:gd name="T49" fmla="*/ 1325 h 1544"/>
                <a:gd name="T50" fmla="*/ 549 w 1569"/>
                <a:gd name="T51" fmla="*/ 1544 h 1544"/>
                <a:gd name="T52" fmla="*/ 1218 w 1569"/>
                <a:gd name="T53" fmla="*/ 1544 h 1544"/>
                <a:gd name="T54" fmla="*/ 1478 w 1569"/>
                <a:gd name="T55" fmla="*/ 1332 h 1544"/>
                <a:gd name="T56" fmla="*/ 1568 w 1569"/>
                <a:gd name="T57" fmla="*/ 765 h 1544"/>
                <a:gd name="T58" fmla="*/ 1569 w 1569"/>
                <a:gd name="T59" fmla="*/ 759 h 1544"/>
                <a:gd name="T60" fmla="*/ 1569 w 1569"/>
                <a:gd name="T61" fmla="*/ 752 h 1544"/>
                <a:gd name="T62" fmla="*/ 1568 w 1569"/>
                <a:gd name="T63" fmla="*/ 752 h 1544"/>
                <a:gd name="T64" fmla="*/ 1490 w 1569"/>
                <a:gd name="T65" fmla="*/ 756 h 1544"/>
                <a:gd name="T66" fmla="*/ 1400 w 1569"/>
                <a:gd name="T67" fmla="*/ 1320 h 1544"/>
                <a:gd name="T68" fmla="*/ 1218 w 1569"/>
                <a:gd name="T69" fmla="*/ 1465 h 1544"/>
                <a:gd name="T70" fmla="*/ 549 w 1569"/>
                <a:gd name="T71" fmla="*/ 1465 h 1544"/>
                <a:gd name="T72" fmla="*/ 409 w 1569"/>
                <a:gd name="T73" fmla="*/ 1325 h 1544"/>
                <a:gd name="T74" fmla="*/ 409 w 1569"/>
                <a:gd name="T75" fmla="*/ 720 h 1544"/>
                <a:gd name="T76" fmla="*/ 427 w 1569"/>
                <a:gd name="T77" fmla="*/ 720 h 1544"/>
                <a:gd name="T78" fmla="*/ 744 w 1569"/>
                <a:gd name="T79" fmla="*/ 352 h 1544"/>
                <a:gd name="T80" fmla="*/ 744 w 1569"/>
                <a:gd name="T81" fmla="*/ 110 h 1544"/>
                <a:gd name="T82" fmla="*/ 876 w 1569"/>
                <a:gd name="T83" fmla="*/ 132 h 1544"/>
                <a:gd name="T84" fmla="*/ 933 w 1569"/>
                <a:gd name="T85" fmla="*/ 290 h 1544"/>
                <a:gd name="T86" fmla="*/ 933 w 1569"/>
                <a:gd name="T87" fmla="*/ 573 h 1544"/>
                <a:gd name="T88" fmla="*/ 973 w 1569"/>
                <a:gd name="T89" fmla="*/ 612 h 1544"/>
                <a:gd name="T90" fmla="*/ 1350 w 1569"/>
                <a:gd name="T91" fmla="*/ 612 h 1544"/>
                <a:gd name="T92" fmla="*/ 1490 w 1569"/>
                <a:gd name="T93" fmla="*/ 752 h 1544"/>
                <a:gd name="T94" fmla="*/ 1490 w 1569"/>
                <a:gd name="T95" fmla="*/ 756 h 1544"/>
                <a:gd name="T96" fmla="*/ 1490 w 1569"/>
                <a:gd name="T97" fmla="*/ 756 h 1544"/>
                <a:gd name="T98" fmla="*/ 1490 w 1569"/>
                <a:gd name="T99" fmla="*/ 756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69" h="1544">
                  <a:moveTo>
                    <a:pt x="1568" y="752"/>
                  </a:moveTo>
                  <a:cubicBezTo>
                    <a:pt x="1568" y="632"/>
                    <a:pt x="1470" y="534"/>
                    <a:pt x="1350" y="534"/>
                  </a:cubicBezTo>
                  <a:cubicBezTo>
                    <a:pt x="1012" y="534"/>
                    <a:pt x="1012" y="534"/>
                    <a:pt x="1012" y="534"/>
                  </a:cubicBezTo>
                  <a:cubicBezTo>
                    <a:pt x="1012" y="290"/>
                    <a:pt x="1012" y="290"/>
                    <a:pt x="1012" y="290"/>
                  </a:cubicBezTo>
                  <a:cubicBezTo>
                    <a:pt x="1012" y="187"/>
                    <a:pt x="982" y="113"/>
                    <a:pt x="922" y="69"/>
                  </a:cubicBezTo>
                  <a:cubicBezTo>
                    <a:pt x="828" y="0"/>
                    <a:pt x="699" y="40"/>
                    <a:pt x="693" y="41"/>
                  </a:cubicBezTo>
                  <a:cubicBezTo>
                    <a:pt x="677" y="47"/>
                    <a:pt x="666" y="62"/>
                    <a:pt x="666" y="79"/>
                  </a:cubicBezTo>
                  <a:cubicBezTo>
                    <a:pt x="666" y="352"/>
                    <a:pt x="666" y="352"/>
                    <a:pt x="666" y="352"/>
                  </a:cubicBezTo>
                  <a:cubicBezTo>
                    <a:pt x="666" y="568"/>
                    <a:pt x="416" y="641"/>
                    <a:pt x="405" y="644"/>
                  </a:cubicBezTo>
                  <a:cubicBezTo>
                    <a:pt x="402" y="645"/>
                    <a:pt x="399" y="646"/>
                    <a:pt x="397" y="648"/>
                  </a:cubicBezTo>
                  <a:cubicBezTo>
                    <a:pt x="378" y="611"/>
                    <a:pt x="340" y="585"/>
                    <a:pt x="296" y="585"/>
                  </a:cubicBezTo>
                  <a:cubicBezTo>
                    <a:pt x="113" y="585"/>
                    <a:pt x="113" y="585"/>
                    <a:pt x="113" y="585"/>
                  </a:cubicBezTo>
                  <a:cubicBezTo>
                    <a:pt x="51" y="585"/>
                    <a:pt x="0" y="636"/>
                    <a:pt x="0" y="698"/>
                  </a:cubicBezTo>
                  <a:cubicBezTo>
                    <a:pt x="0" y="1363"/>
                    <a:pt x="0" y="1363"/>
                    <a:pt x="0" y="1363"/>
                  </a:cubicBezTo>
                  <a:cubicBezTo>
                    <a:pt x="0" y="1425"/>
                    <a:pt x="51" y="1476"/>
                    <a:pt x="113" y="1476"/>
                  </a:cubicBezTo>
                  <a:cubicBezTo>
                    <a:pt x="219" y="1476"/>
                    <a:pt x="219" y="1476"/>
                    <a:pt x="219" y="1476"/>
                  </a:cubicBezTo>
                  <a:cubicBezTo>
                    <a:pt x="240" y="1476"/>
                    <a:pt x="258" y="1458"/>
                    <a:pt x="258" y="1436"/>
                  </a:cubicBezTo>
                  <a:cubicBezTo>
                    <a:pt x="258" y="1415"/>
                    <a:pt x="240" y="1397"/>
                    <a:pt x="219" y="1397"/>
                  </a:cubicBezTo>
                  <a:cubicBezTo>
                    <a:pt x="113" y="1397"/>
                    <a:pt x="113" y="1397"/>
                    <a:pt x="113" y="1397"/>
                  </a:cubicBezTo>
                  <a:cubicBezTo>
                    <a:pt x="94" y="1397"/>
                    <a:pt x="78" y="1382"/>
                    <a:pt x="78" y="1363"/>
                  </a:cubicBezTo>
                  <a:cubicBezTo>
                    <a:pt x="78" y="698"/>
                    <a:pt x="78" y="698"/>
                    <a:pt x="78" y="698"/>
                  </a:cubicBezTo>
                  <a:cubicBezTo>
                    <a:pt x="78" y="679"/>
                    <a:pt x="94" y="664"/>
                    <a:pt x="113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315" y="664"/>
                    <a:pt x="330" y="679"/>
                    <a:pt x="330" y="698"/>
                  </a:cubicBezTo>
                  <a:cubicBezTo>
                    <a:pt x="330" y="1325"/>
                    <a:pt x="330" y="1325"/>
                    <a:pt x="330" y="1325"/>
                  </a:cubicBezTo>
                  <a:cubicBezTo>
                    <a:pt x="330" y="1446"/>
                    <a:pt x="428" y="1544"/>
                    <a:pt x="549" y="1544"/>
                  </a:cubicBezTo>
                  <a:cubicBezTo>
                    <a:pt x="1218" y="1544"/>
                    <a:pt x="1218" y="1544"/>
                    <a:pt x="1218" y="1544"/>
                  </a:cubicBezTo>
                  <a:cubicBezTo>
                    <a:pt x="1367" y="1544"/>
                    <a:pt x="1461" y="1466"/>
                    <a:pt x="1478" y="1332"/>
                  </a:cubicBezTo>
                  <a:cubicBezTo>
                    <a:pt x="1568" y="765"/>
                    <a:pt x="1568" y="765"/>
                    <a:pt x="1568" y="765"/>
                  </a:cubicBezTo>
                  <a:cubicBezTo>
                    <a:pt x="1568" y="763"/>
                    <a:pt x="1569" y="761"/>
                    <a:pt x="1569" y="759"/>
                  </a:cubicBezTo>
                  <a:cubicBezTo>
                    <a:pt x="1569" y="752"/>
                    <a:pt x="1569" y="752"/>
                    <a:pt x="1569" y="752"/>
                  </a:cubicBezTo>
                  <a:lnTo>
                    <a:pt x="1568" y="752"/>
                  </a:lnTo>
                  <a:close/>
                  <a:moveTo>
                    <a:pt x="1490" y="756"/>
                  </a:moveTo>
                  <a:cubicBezTo>
                    <a:pt x="1400" y="1320"/>
                    <a:pt x="1400" y="1320"/>
                    <a:pt x="1400" y="1320"/>
                  </a:cubicBezTo>
                  <a:cubicBezTo>
                    <a:pt x="1388" y="1416"/>
                    <a:pt x="1327" y="1465"/>
                    <a:pt x="1218" y="1465"/>
                  </a:cubicBezTo>
                  <a:cubicBezTo>
                    <a:pt x="549" y="1465"/>
                    <a:pt x="549" y="1465"/>
                    <a:pt x="549" y="1465"/>
                  </a:cubicBezTo>
                  <a:cubicBezTo>
                    <a:pt x="472" y="1465"/>
                    <a:pt x="409" y="1403"/>
                    <a:pt x="409" y="1325"/>
                  </a:cubicBezTo>
                  <a:cubicBezTo>
                    <a:pt x="409" y="720"/>
                    <a:pt x="409" y="720"/>
                    <a:pt x="409" y="720"/>
                  </a:cubicBezTo>
                  <a:cubicBezTo>
                    <a:pt x="414" y="721"/>
                    <a:pt x="420" y="721"/>
                    <a:pt x="427" y="720"/>
                  </a:cubicBezTo>
                  <a:cubicBezTo>
                    <a:pt x="440" y="716"/>
                    <a:pt x="744" y="628"/>
                    <a:pt x="744" y="352"/>
                  </a:cubicBezTo>
                  <a:cubicBezTo>
                    <a:pt x="744" y="110"/>
                    <a:pt x="744" y="110"/>
                    <a:pt x="744" y="110"/>
                  </a:cubicBezTo>
                  <a:cubicBezTo>
                    <a:pt x="778" y="105"/>
                    <a:pt x="835" y="102"/>
                    <a:pt x="876" y="132"/>
                  </a:cubicBezTo>
                  <a:cubicBezTo>
                    <a:pt x="914" y="160"/>
                    <a:pt x="933" y="213"/>
                    <a:pt x="933" y="290"/>
                  </a:cubicBezTo>
                  <a:cubicBezTo>
                    <a:pt x="933" y="573"/>
                    <a:pt x="933" y="573"/>
                    <a:pt x="933" y="573"/>
                  </a:cubicBezTo>
                  <a:cubicBezTo>
                    <a:pt x="933" y="595"/>
                    <a:pt x="951" y="612"/>
                    <a:pt x="973" y="612"/>
                  </a:cubicBezTo>
                  <a:cubicBezTo>
                    <a:pt x="1350" y="612"/>
                    <a:pt x="1350" y="612"/>
                    <a:pt x="1350" y="612"/>
                  </a:cubicBezTo>
                  <a:cubicBezTo>
                    <a:pt x="1427" y="612"/>
                    <a:pt x="1490" y="675"/>
                    <a:pt x="1490" y="752"/>
                  </a:cubicBezTo>
                  <a:cubicBezTo>
                    <a:pt x="1490" y="756"/>
                    <a:pt x="1490" y="756"/>
                    <a:pt x="1490" y="756"/>
                  </a:cubicBezTo>
                  <a:close/>
                  <a:moveTo>
                    <a:pt x="1490" y="756"/>
                  </a:moveTo>
                  <a:cubicBezTo>
                    <a:pt x="1490" y="756"/>
                    <a:pt x="1490" y="756"/>
                    <a:pt x="1490" y="75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8" name="Freeform 22"/>
            <p:cNvSpPr>
              <a:spLocks noEditPoints="1"/>
            </p:cNvSpPr>
            <p:nvPr/>
          </p:nvSpPr>
          <p:spPr bwMode="auto">
            <a:xfrm flipH="1" flipV="1">
              <a:off x="10796321" y="5365463"/>
              <a:ext cx="533111" cy="239396"/>
            </a:xfrm>
            <a:custGeom>
              <a:avLst/>
              <a:gdLst>
                <a:gd name="T0" fmla="*/ 1568 w 1569"/>
                <a:gd name="T1" fmla="*/ 752 h 1544"/>
                <a:gd name="T2" fmla="*/ 1350 w 1569"/>
                <a:gd name="T3" fmla="*/ 534 h 1544"/>
                <a:gd name="T4" fmla="*/ 1012 w 1569"/>
                <a:gd name="T5" fmla="*/ 534 h 1544"/>
                <a:gd name="T6" fmla="*/ 1012 w 1569"/>
                <a:gd name="T7" fmla="*/ 290 h 1544"/>
                <a:gd name="T8" fmla="*/ 922 w 1569"/>
                <a:gd name="T9" fmla="*/ 69 h 1544"/>
                <a:gd name="T10" fmla="*/ 693 w 1569"/>
                <a:gd name="T11" fmla="*/ 41 h 1544"/>
                <a:gd name="T12" fmla="*/ 666 w 1569"/>
                <a:gd name="T13" fmla="*/ 79 h 1544"/>
                <a:gd name="T14" fmla="*/ 666 w 1569"/>
                <a:gd name="T15" fmla="*/ 352 h 1544"/>
                <a:gd name="T16" fmla="*/ 405 w 1569"/>
                <a:gd name="T17" fmla="*/ 644 h 1544"/>
                <a:gd name="T18" fmla="*/ 397 w 1569"/>
                <a:gd name="T19" fmla="*/ 648 h 1544"/>
                <a:gd name="T20" fmla="*/ 296 w 1569"/>
                <a:gd name="T21" fmla="*/ 585 h 1544"/>
                <a:gd name="T22" fmla="*/ 113 w 1569"/>
                <a:gd name="T23" fmla="*/ 585 h 1544"/>
                <a:gd name="T24" fmla="*/ 0 w 1569"/>
                <a:gd name="T25" fmla="*/ 698 h 1544"/>
                <a:gd name="T26" fmla="*/ 0 w 1569"/>
                <a:gd name="T27" fmla="*/ 1363 h 1544"/>
                <a:gd name="T28" fmla="*/ 113 w 1569"/>
                <a:gd name="T29" fmla="*/ 1476 h 1544"/>
                <a:gd name="T30" fmla="*/ 219 w 1569"/>
                <a:gd name="T31" fmla="*/ 1476 h 1544"/>
                <a:gd name="T32" fmla="*/ 258 w 1569"/>
                <a:gd name="T33" fmla="*/ 1436 h 1544"/>
                <a:gd name="T34" fmla="*/ 219 w 1569"/>
                <a:gd name="T35" fmla="*/ 1397 h 1544"/>
                <a:gd name="T36" fmla="*/ 113 w 1569"/>
                <a:gd name="T37" fmla="*/ 1397 h 1544"/>
                <a:gd name="T38" fmla="*/ 78 w 1569"/>
                <a:gd name="T39" fmla="*/ 1363 h 1544"/>
                <a:gd name="T40" fmla="*/ 78 w 1569"/>
                <a:gd name="T41" fmla="*/ 698 h 1544"/>
                <a:gd name="T42" fmla="*/ 113 w 1569"/>
                <a:gd name="T43" fmla="*/ 664 h 1544"/>
                <a:gd name="T44" fmla="*/ 296 w 1569"/>
                <a:gd name="T45" fmla="*/ 664 h 1544"/>
                <a:gd name="T46" fmla="*/ 330 w 1569"/>
                <a:gd name="T47" fmla="*/ 698 h 1544"/>
                <a:gd name="T48" fmla="*/ 330 w 1569"/>
                <a:gd name="T49" fmla="*/ 1325 h 1544"/>
                <a:gd name="T50" fmla="*/ 549 w 1569"/>
                <a:gd name="T51" fmla="*/ 1544 h 1544"/>
                <a:gd name="T52" fmla="*/ 1218 w 1569"/>
                <a:gd name="T53" fmla="*/ 1544 h 1544"/>
                <a:gd name="T54" fmla="*/ 1478 w 1569"/>
                <a:gd name="T55" fmla="*/ 1332 h 1544"/>
                <a:gd name="T56" fmla="*/ 1568 w 1569"/>
                <a:gd name="T57" fmla="*/ 765 h 1544"/>
                <a:gd name="T58" fmla="*/ 1569 w 1569"/>
                <a:gd name="T59" fmla="*/ 759 h 1544"/>
                <a:gd name="T60" fmla="*/ 1569 w 1569"/>
                <a:gd name="T61" fmla="*/ 752 h 1544"/>
                <a:gd name="T62" fmla="*/ 1568 w 1569"/>
                <a:gd name="T63" fmla="*/ 752 h 1544"/>
                <a:gd name="T64" fmla="*/ 1490 w 1569"/>
                <a:gd name="T65" fmla="*/ 756 h 1544"/>
                <a:gd name="T66" fmla="*/ 1400 w 1569"/>
                <a:gd name="T67" fmla="*/ 1320 h 1544"/>
                <a:gd name="T68" fmla="*/ 1218 w 1569"/>
                <a:gd name="T69" fmla="*/ 1465 h 1544"/>
                <a:gd name="T70" fmla="*/ 549 w 1569"/>
                <a:gd name="T71" fmla="*/ 1465 h 1544"/>
                <a:gd name="T72" fmla="*/ 409 w 1569"/>
                <a:gd name="T73" fmla="*/ 1325 h 1544"/>
                <a:gd name="T74" fmla="*/ 409 w 1569"/>
                <a:gd name="T75" fmla="*/ 720 h 1544"/>
                <a:gd name="T76" fmla="*/ 427 w 1569"/>
                <a:gd name="T77" fmla="*/ 720 h 1544"/>
                <a:gd name="T78" fmla="*/ 744 w 1569"/>
                <a:gd name="T79" fmla="*/ 352 h 1544"/>
                <a:gd name="T80" fmla="*/ 744 w 1569"/>
                <a:gd name="T81" fmla="*/ 110 h 1544"/>
                <a:gd name="T82" fmla="*/ 876 w 1569"/>
                <a:gd name="T83" fmla="*/ 132 h 1544"/>
                <a:gd name="T84" fmla="*/ 933 w 1569"/>
                <a:gd name="T85" fmla="*/ 290 h 1544"/>
                <a:gd name="T86" fmla="*/ 933 w 1569"/>
                <a:gd name="T87" fmla="*/ 573 h 1544"/>
                <a:gd name="T88" fmla="*/ 973 w 1569"/>
                <a:gd name="T89" fmla="*/ 612 h 1544"/>
                <a:gd name="T90" fmla="*/ 1350 w 1569"/>
                <a:gd name="T91" fmla="*/ 612 h 1544"/>
                <a:gd name="T92" fmla="*/ 1490 w 1569"/>
                <a:gd name="T93" fmla="*/ 752 h 1544"/>
                <a:gd name="T94" fmla="*/ 1490 w 1569"/>
                <a:gd name="T95" fmla="*/ 756 h 1544"/>
                <a:gd name="T96" fmla="*/ 1490 w 1569"/>
                <a:gd name="T97" fmla="*/ 756 h 1544"/>
                <a:gd name="T98" fmla="*/ 1490 w 1569"/>
                <a:gd name="T99" fmla="*/ 756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69" h="1544">
                  <a:moveTo>
                    <a:pt x="1568" y="752"/>
                  </a:moveTo>
                  <a:cubicBezTo>
                    <a:pt x="1568" y="632"/>
                    <a:pt x="1470" y="534"/>
                    <a:pt x="1350" y="534"/>
                  </a:cubicBezTo>
                  <a:cubicBezTo>
                    <a:pt x="1012" y="534"/>
                    <a:pt x="1012" y="534"/>
                    <a:pt x="1012" y="534"/>
                  </a:cubicBezTo>
                  <a:cubicBezTo>
                    <a:pt x="1012" y="290"/>
                    <a:pt x="1012" y="290"/>
                    <a:pt x="1012" y="290"/>
                  </a:cubicBezTo>
                  <a:cubicBezTo>
                    <a:pt x="1012" y="187"/>
                    <a:pt x="982" y="113"/>
                    <a:pt x="922" y="69"/>
                  </a:cubicBezTo>
                  <a:cubicBezTo>
                    <a:pt x="828" y="0"/>
                    <a:pt x="699" y="40"/>
                    <a:pt x="693" y="41"/>
                  </a:cubicBezTo>
                  <a:cubicBezTo>
                    <a:pt x="677" y="47"/>
                    <a:pt x="666" y="62"/>
                    <a:pt x="666" y="79"/>
                  </a:cubicBezTo>
                  <a:cubicBezTo>
                    <a:pt x="666" y="352"/>
                    <a:pt x="666" y="352"/>
                    <a:pt x="666" y="352"/>
                  </a:cubicBezTo>
                  <a:cubicBezTo>
                    <a:pt x="666" y="568"/>
                    <a:pt x="416" y="641"/>
                    <a:pt x="405" y="644"/>
                  </a:cubicBezTo>
                  <a:cubicBezTo>
                    <a:pt x="402" y="645"/>
                    <a:pt x="399" y="646"/>
                    <a:pt x="397" y="648"/>
                  </a:cubicBezTo>
                  <a:cubicBezTo>
                    <a:pt x="378" y="611"/>
                    <a:pt x="340" y="585"/>
                    <a:pt x="296" y="585"/>
                  </a:cubicBezTo>
                  <a:cubicBezTo>
                    <a:pt x="113" y="585"/>
                    <a:pt x="113" y="585"/>
                    <a:pt x="113" y="585"/>
                  </a:cubicBezTo>
                  <a:cubicBezTo>
                    <a:pt x="51" y="585"/>
                    <a:pt x="0" y="636"/>
                    <a:pt x="0" y="698"/>
                  </a:cubicBezTo>
                  <a:cubicBezTo>
                    <a:pt x="0" y="1363"/>
                    <a:pt x="0" y="1363"/>
                    <a:pt x="0" y="1363"/>
                  </a:cubicBezTo>
                  <a:cubicBezTo>
                    <a:pt x="0" y="1425"/>
                    <a:pt x="51" y="1476"/>
                    <a:pt x="113" y="1476"/>
                  </a:cubicBezTo>
                  <a:cubicBezTo>
                    <a:pt x="219" y="1476"/>
                    <a:pt x="219" y="1476"/>
                    <a:pt x="219" y="1476"/>
                  </a:cubicBezTo>
                  <a:cubicBezTo>
                    <a:pt x="240" y="1476"/>
                    <a:pt x="258" y="1458"/>
                    <a:pt x="258" y="1436"/>
                  </a:cubicBezTo>
                  <a:cubicBezTo>
                    <a:pt x="258" y="1415"/>
                    <a:pt x="240" y="1397"/>
                    <a:pt x="219" y="1397"/>
                  </a:cubicBezTo>
                  <a:cubicBezTo>
                    <a:pt x="113" y="1397"/>
                    <a:pt x="113" y="1397"/>
                    <a:pt x="113" y="1397"/>
                  </a:cubicBezTo>
                  <a:cubicBezTo>
                    <a:pt x="94" y="1397"/>
                    <a:pt x="78" y="1382"/>
                    <a:pt x="78" y="1363"/>
                  </a:cubicBezTo>
                  <a:cubicBezTo>
                    <a:pt x="78" y="698"/>
                    <a:pt x="78" y="698"/>
                    <a:pt x="78" y="698"/>
                  </a:cubicBezTo>
                  <a:cubicBezTo>
                    <a:pt x="78" y="679"/>
                    <a:pt x="94" y="664"/>
                    <a:pt x="113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315" y="664"/>
                    <a:pt x="330" y="679"/>
                    <a:pt x="330" y="698"/>
                  </a:cubicBezTo>
                  <a:cubicBezTo>
                    <a:pt x="330" y="1325"/>
                    <a:pt x="330" y="1325"/>
                    <a:pt x="330" y="1325"/>
                  </a:cubicBezTo>
                  <a:cubicBezTo>
                    <a:pt x="330" y="1446"/>
                    <a:pt x="428" y="1544"/>
                    <a:pt x="549" y="1544"/>
                  </a:cubicBezTo>
                  <a:cubicBezTo>
                    <a:pt x="1218" y="1544"/>
                    <a:pt x="1218" y="1544"/>
                    <a:pt x="1218" y="1544"/>
                  </a:cubicBezTo>
                  <a:cubicBezTo>
                    <a:pt x="1367" y="1544"/>
                    <a:pt x="1461" y="1466"/>
                    <a:pt x="1478" y="1332"/>
                  </a:cubicBezTo>
                  <a:cubicBezTo>
                    <a:pt x="1568" y="765"/>
                    <a:pt x="1568" y="765"/>
                    <a:pt x="1568" y="765"/>
                  </a:cubicBezTo>
                  <a:cubicBezTo>
                    <a:pt x="1568" y="763"/>
                    <a:pt x="1569" y="761"/>
                    <a:pt x="1569" y="759"/>
                  </a:cubicBezTo>
                  <a:cubicBezTo>
                    <a:pt x="1569" y="752"/>
                    <a:pt x="1569" y="752"/>
                    <a:pt x="1569" y="752"/>
                  </a:cubicBezTo>
                  <a:lnTo>
                    <a:pt x="1568" y="752"/>
                  </a:lnTo>
                  <a:close/>
                  <a:moveTo>
                    <a:pt x="1490" y="756"/>
                  </a:moveTo>
                  <a:cubicBezTo>
                    <a:pt x="1400" y="1320"/>
                    <a:pt x="1400" y="1320"/>
                    <a:pt x="1400" y="1320"/>
                  </a:cubicBezTo>
                  <a:cubicBezTo>
                    <a:pt x="1388" y="1416"/>
                    <a:pt x="1327" y="1465"/>
                    <a:pt x="1218" y="1465"/>
                  </a:cubicBezTo>
                  <a:cubicBezTo>
                    <a:pt x="549" y="1465"/>
                    <a:pt x="549" y="1465"/>
                    <a:pt x="549" y="1465"/>
                  </a:cubicBezTo>
                  <a:cubicBezTo>
                    <a:pt x="472" y="1465"/>
                    <a:pt x="409" y="1403"/>
                    <a:pt x="409" y="1325"/>
                  </a:cubicBezTo>
                  <a:cubicBezTo>
                    <a:pt x="409" y="720"/>
                    <a:pt x="409" y="720"/>
                    <a:pt x="409" y="720"/>
                  </a:cubicBezTo>
                  <a:cubicBezTo>
                    <a:pt x="414" y="721"/>
                    <a:pt x="420" y="721"/>
                    <a:pt x="427" y="720"/>
                  </a:cubicBezTo>
                  <a:cubicBezTo>
                    <a:pt x="440" y="716"/>
                    <a:pt x="744" y="628"/>
                    <a:pt x="744" y="352"/>
                  </a:cubicBezTo>
                  <a:cubicBezTo>
                    <a:pt x="744" y="110"/>
                    <a:pt x="744" y="110"/>
                    <a:pt x="744" y="110"/>
                  </a:cubicBezTo>
                  <a:cubicBezTo>
                    <a:pt x="778" y="105"/>
                    <a:pt x="835" y="102"/>
                    <a:pt x="876" y="132"/>
                  </a:cubicBezTo>
                  <a:cubicBezTo>
                    <a:pt x="914" y="160"/>
                    <a:pt x="933" y="213"/>
                    <a:pt x="933" y="290"/>
                  </a:cubicBezTo>
                  <a:cubicBezTo>
                    <a:pt x="933" y="573"/>
                    <a:pt x="933" y="573"/>
                    <a:pt x="933" y="573"/>
                  </a:cubicBezTo>
                  <a:cubicBezTo>
                    <a:pt x="933" y="595"/>
                    <a:pt x="951" y="612"/>
                    <a:pt x="973" y="612"/>
                  </a:cubicBezTo>
                  <a:cubicBezTo>
                    <a:pt x="1350" y="612"/>
                    <a:pt x="1350" y="612"/>
                    <a:pt x="1350" y="612"/>
                  </a:cubicBezTo>
                  <a:cubicBezTo>
                    <a:pt x="1427" y="612"/>
                    <a:pt x="1490" y="675"/>
                    <a:pt x="1490" y="752"/>
                  </a:cubicBezTo>
                  <a:cubicBezTo>
                    <a:pt x="1490" y="756"/>
                    <a:pt x="1490" y="756"/>
                    <a:pt x="1490" y="756"/>
                  </a:cubicBezTo>
                  <a:close/>
                  <a:moveTo>
                    <a:pt x="1490" y="756"/>
                  </a:moveTo>
                  <a:cubicBezTo>
                    <a:pt x="1490" y="756"/>
                    <a:pt x="1490" y="756"/>
                    <a:pt x="1490" y="756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sp>
        <p:nvSpPr>
          <p:cNvPr id="62" name="CaixaDeTexto 61"/>
          <p:cNvSpPr txBox="1"/>
          <p:nvPr/>
        </p:nvSpPr>
        <p:spPr>
          <a:xfrm>
            <a:off x="3245305" y="1700232"/>
            <a:ext cx="12811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4800" b="1" dirty="0">
                <a:solidFill>
                  <a:schemeClr val="bg2">
                    <a:lumMod val="50000"/>
                  </a:schemeClr>
                </a:solidFill>
              </a:rPr>
              <a:t>8,37</a:t>
            </a:r>
          </a:p>
        </p:txBody>
      </p:sp>
      <p:cxnSp>
        <p:nvCxnSpPr>
          <p:cNvPr id="63" name="Conector reto 62"/>
          <p:cNvCxnSpPr/>
          <p:nvPr/>
        </p:nvCxnSpPr>
        <p:spPr>
          <a:xfrm>
            <a:off x="5045037" y="1758408"/>
            <a:ext cx="363954" cy="0"/>
          </a:xfrm>
          <a:prstGeom prst="line">
            <a:avLst/>
          </a:prstGeom>
          <a:ln w="57150">
            <a:solidFill>
              <a:srgbClr val="FECF8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onector reto 63"/>
          <p:cNvCxnSpPr/>
          <p:nvPr/>
        </p:nvCxnSpPr>
        <p:spPr>
          <a:xfrm>
            <a:off x="5045037" y="2157432"/>
            <a:ext cx="363954" cy="0"/>
          </a:xfrm>
          <a:prstGeom prst="line">
            <a:avLst/>
          </a:prstGeom>
          <a:ln w="57150">
            <a:solidFill>
              <a:srgbClr val="FEE7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Espaço Reservado para Conteúdo 2"/>
          <p:cNvSpPr txBox="1">
            <a:spLocks/>
          </p:cNvSpPr>
          <p:nvPr/>
        </p:nvSpPr>
        <p:spPr>
          <a:xfrm>
            <a:off x="7892688" y="906427"/>
            <a:ext cx="3732823" cy="96192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imagem do Sebrae continua muito positiva, alcançado uma nota equivalente a 8,37, superando as avaliações de anos anteriores, com exceção de 2017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(p7)</a:t>
            </a:r>
          </a:p>
        </p:txBody>
      </p:sp>
      <p:grpSp>
        <p:nvGrpSpPr>
          <p:cNvPr id="69" name="disparo historico"/>
          <p:cNvGrpSpPr/>
          <p:nvPr/>
        </p:nvGrpSpPr>
        <p:grpSpPr>
          <a:xfrm>
            <a:off x="10988580" y="5533027"/>
            <a:ext cx="1069593" cy="497735"/>
            <a:chOff x="10807700" y="5128364"/>
            <a:chExt cx="1069593" cy="497735"/>
          </a:xfrm>
        </p:grpSpPr>
        <p:sp>
          <p:nvSpPr>
            <p:cNvPr id="70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71" name="Imagem 70"/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72" name="Retângulo 71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67" name="CaixaDeTexto 66"/>
          <p:cNvSpPr txBox="1"/>
          <p:nvPr/>
        </p:nvSpPr>
        <p:spPr>
          <a:xfrm>
            <a:off x="194117" y="6016971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68" name="Tabela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4685531"/>
              </p:ext>
            </p:extLst>
          </p:nvPr>
        </p:nvGraphicFramePr>
        <p:xfrm>
          <a:off x="690525" y="6014077"/>
          <a:ext cx="370448" cy="2827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2786">
                <a:tc>
                  <a:txBody>
                    <a:bodyPr/>
                    <a:lstStyle/>
                    <a:p>
                      <a:pPr algn="ctr" fontAlgn="b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10.862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3" name="Espaço Reservado para Conteúdo 2"/>
          <p:cNvSpPr txBox="1">
            <a:spLocks/>
          </p:cNvSpPr>
          <p:nvPr/>
        </p:nvSpPr>
        <p:spPr>
          <a:xfrm>
            <a:off x="7970683" y="4816436"/>
            <a:ext cx="3576834" cy="71659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variação com relação a 2014 é de +4,1%, apesar do patamar já bastante elevado</a:t>
            </a:r>
          </a:p>
        </p:txBody>
      </p:sp>
      <p:sp>
        <p:nvSpPr>
          <p:cNvPr id="74" name="Espaço Reservado para Conteúdo 2"/>
          <p:cNvSpPr txBox="1">
            <a:spLocks/>
          </p:cNvSpPr>
          <p:nvPr/>
        </p:nvSpPr>
        <p:spPr>
          <a:xfrm>
            <a:off x="7892688" y="2531229"/>
            <a:ext cx="3917462" cy="96192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mais de um terço dos entrevistados (35%) deu a nota máxima (10), confirmando a positiva imagem do Sebrae perante esse público</a:t>
            </a:r>
          </a:p>
        </p:txBody>
      </p:sp>
      <p:sp>
        <p:nvSpPr>
          <p:cNvPr id="123" name="Freeform 6"/>
          <p:cNvSpPr>
            <a:spLocks noEditPoints="1"/>
          </p:cNvSpPr>
          <p:nvPr/>
        </p:nvSpPr>
        <p:spPr bwMode="auto">
          <a:xfrm>
            <a:off x="8845727" y="4025783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rgbClr val="00AC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24" name="Group 4"/>
          <p:cNvGrpSpPr>
            <a:grpSpLocks noChangeAspect="1"/>
          </p:cNvGrpSpPr>
          <p:nvPr/>
        </p:nvGrpSpPr>
        <p:grpSpPr bwMode="auto">
          <a:xfrm>
            <a:off x="9519466" y="4025783"/>
            <a:ext cx="524768" cy="524769"/>
            <a:chOff x="4671" y="1726"/>
            <a:chExt cx="509" cy="509"/>
          </a:xfrm>
          <a:solidFill>
            <a:schemeClr val="bg1">
              <a:lumMod val="50000"/>
            </a:schemeClr>
          </a:solidFill>
        </p:grpSpPr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7" name="Freeform 6"/>
          <p:cNvSpPr>
            <a:spLocks noEditPoints="1"/>
          </p:cNvSpPr>
          <p:nvPr/>
        </p:nvSpPr>
        <p:spPr bwMode="auto">
          <a:xfrm>
            <a:off x="10193205" y="4025783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5" name="CaixaDeTexto 74">
            <a:extLst>
              <a:ext uri="{FF2B5EF4-FFF2-40B4-BE49-F238E27FC236}">
                <a16:creationId xmlns:a16="http://schemas.microsoft.com/office/drawing/2014/main" id="{C1F79AF1-BDA2-408F-8E9D-26CF4621BCDC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imagem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EC954584-EAD4-4668-BD29-D16A07B44F8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69A66C6-F918-4A02-ABED-7F826E8C4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134DC36-67AC-4D64-B5D1-E21867A8E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ADFFE11-B9F2-4CDA-82AE-003506DC7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220645A-06E5-4016-A40A-0E82A8ED44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F587CE4-D385-448B-BC9B-8974C69C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4BC0EED-F04F-47D5-A7A7-9C87C3B7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9AB0A32-35AE-4303-8881-00EF7A250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3527C4A-1826-4DB1-AA9B-E74562026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C878183-4921-4CE1-8059-2CFD5E429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B24AE07-5004-4738-87E1-76310CB5B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4B56D7E-876F-453C-BC27-B4A4DC5B8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0F64D213-4678-4590-8397-AECAC5D27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6" name="CaixaDeTexto 75"/>
          <p:cNvSpPr txBox="1"/>
          <p:nvPr/>
        </p:nvSpPr>
        <p:spPr>
          <a:xfrm>
            <a:off x="4914770" y="1302221"/>
            <a:ext cx="12330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2016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</a:rPr>
              <a:t> – 8,34</a:t>
            </a:r>
          </a:p>
        </p:txBody>
      </p:sp>
      <p:cxnSp>
        <p:nvCxnSpPr>
          <p:cNvPr id="77" name="Conector reto 76"/>
          <p:cNvCxnSpPr/>
          <p:nvPr/>
        </p:nvCxnSpPr>
        <p:spPr>
          <a:xfrm>
            <a:off x="5045037" y="1317424"/>
            <a:ext cx="363954" cy="0"/>
          </a:xfrm>
          <a:prstGeom prst="line">
            <a:avLst/>
          </a:prstGeom>
          <a:ln w="571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0" name="+ informações"/>
          <p:cNvGrpSpPr/>
          <p:nvPr/>
        </p:nvGrpSpPr>
        <p:grpSpPr>
          <a:xfrm>
            <a:off x="8144490" y="5684414"/>
            <a:ext cx="1402473" cy="346250"/>
            <a:chOff x="7300120" y="5125288"/>
            <a:chExt cx="1748287" cy="431624"/>
          </a:xfrm>
        </p:grpSpPr>
        <p:sp>
          <p:nvSpPr>
            <p:cNvPr id="81" name="Forma livre 80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8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  <p:sp>
        <p:nvSpPr>
          <p:cNvPr id="79" name="CaixaDeTexto 78">
            <a:extLst>
              <a:ext uri="{FF2B5EF4-FFF2-40B4-BE49-F238E27FC236}">
                <a16:creationId xmlns:a16="http://schemas.microsoft.com/office/drawing/2014/main" id="{6BD8892C-76F7-4B5E-962C-54A31B18D3C5}"/>
              </a:ext>
            </a:extLst>
          </p:cNvPr>
          <p:cNvSpPr txBox="1"/>
          <p:nvPr/>
        </p:nvSpPr>
        <p:spPr>
          <a:xfrm>
            <a:off x="4914770" y="911010"/>
            <a:ext cx="1233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2017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</a:rPr>
              <a:t> – 8,39</a:t>
            </a:r>
          </a:p>
        </p:txBody>
      </p:sp>
      <p:cxnSp>
        <p:nvCxnSpPr>
          <p:cNvPr id="89" name="Conector reto 88">
            <a:extLst>
              <a:ext uri="{FF2B5EF4-FFF2-40B4-BE49-F238E27FC236}">
                <a16:creationId xmlns:a16="http://schemas.microsoft.com/office/drawing/2014/main" id="{BA8F8C8A-E2C0-4D7F-8C73-D48D3ABA544C}"/>
              </a:ext>
            </a:extLst>
          </p:cNvPr>
          <p:cNvCxnSpPr/>
          <p:nvPr/>
        </p:nvCxnSpPr>
        <p:spPr>
          <a:xfrm>
            <a:off x="5045037" y="933870"/>
            <a:ext cx="363954" cy="0"/>
          </a:xfrm>
          <a:prstGeom prst="line">
            <a:avLst/>
          </a:prstGeom>
          <a:ln w="57150">
            <a:solidFill>
              <a:srgbClr val="00ACB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38571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1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8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105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" fill="hold">
                      <p:stCondLst>
                        <p:cond delay="0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</p:childTnLst>
        </p:cTn>
      </p:par>
    </p:tnLst>
    <p:bldLst>
      <p:bldGraphic spid="60" grpId="0">
        <p:bldAsOne/>
      </p:bldGraphic>
      <p:bldGraphic spid="60" grpId="1">
        <p:bldAsOne/>
      </p:bldGraphic>
      <p:bldGraphic spid="61" grpId="0">
        <p:bldAsOne/>
      </p:bldGraphic>
      <p:bldGraphic spid="5" grpId="0">
        <p:bldAsOne/>
      </p:bldGraphic>
      <p:bldGraphic spid="66" grpId="0">
        <p:bldAsOne/>
      </p:bldGraphic>
      <p:bldGraphic spid="66" grpId="1">
        <p:bldAsOne/>
      </p:bldGraphic>
      <p:bldP spid="41" grpId="0"/>
      <p:bldP spid="42" grpId="0"/>
      <p:bldP spid="42" grpId="1"/>
      <p:bldP spid="43" grpId="0"/>
      <p:bldP spid="43" grpId="1"/>
      <p:bldP spid="44" grpId="0" animBg="1"/>
      <p:bldP spid="62" grpId="0"/>
      <p:bldP spid="65" grpId="0"/>
      <p:bldP spid="67" grpId="0"/>
      <p:bldP spid="67" grpId="1"/>
      <p:bldP spid="73" grpId="0"/>
      <p:bldP spid="74" grpId="0"/>
      <p:bldP spid="123" grpId="0" animBg="1"/>
      <p:bldP spid="127" grpId="0" animBg="1"/>
      <p:bldP spid="76" grpId="0"/>
      <p:bldP spid="76" grpId="1"/>
      <p:bldP spid="79" grpId="0"/>
      <p:bldP spid="79" grpId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áfico 1"/>
          <p:cNvGraphicFramePr/>
          <p:nvPr>
            <p:extLst>
              <p:ext uri="{D42A27DB-BD31-4B8C-83A1-F6EECF244321}">
                <p14:modId xmlns:p14="http://schemas.microsoft.com/office/powerpoint/2010/main" val="3686870754"/>
              </p:ext>
            </p:extLst>
          </p:nvPr>
        </p:nvGraphicFramePr>
        <p:xfrm>
          <a:off x="2107783" y="1072087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0" name="Gráfico 39"/>
          <p:cNvGraphicFramePr/>
          <p:nvPr>
            <p:extLst>
              <p:ext uri="{D42A27DB-BD31-4B8C-83A1-F6EECF244321}">
                <p14:modId xmlns:p14="http://schemas.microsoft.com/office/powerpoint/2010/main" val="2012474485"/>
              </p:ext>
            </p:extLst>
          </p:nvPr>
        </p:nvGraphicFramePr>
        <p:xfrm>
          <a:off x="6439815" y="3858399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7" name="Gráfico 26"/>
          <p:cNvGraphicFramePr/>
          <p:nvPr>
            <p:extLst>
              <p:ext uri="{D42A27DB-BD31-4B8C-83A1-F6EECF244321}">
                <p14:modId xmlns:p14="http://schemas.microsoft.com/office/powerpoint/2010/main" val="810407286"/>
              </p:ext>
            </p:extLst>
          </p:nvPr>
        </p:nvGraphicFramePr>
        <p:xfrm>
          <a:off x="4229604" y="3858399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4" name="Gráfico 23"/>
          <p:cNvGraphicFramePr/>
          <p:nvPr>
            <p:extLst>
              <p:ext uri="{D42A27DB-BD31-4B8C-83A1-F6EECF244321}">
                <p14:modId xmlns:p14="http://schemas.microsoft.com/office/powerpoint/2010/main" val="1286670518"/>
              </p:ext>
            </p:extLst>
          </p:nvPr>
        </p:nvGraphicFramePr>
        <p:xfrm>
          <a:off x="1936295" y="3858399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" name="Gráfico 20"/>
          <p:cNvGraphicFramePr/>
          <p:nvPr>
            <p:extLst>
              <p:ext uri="{D42A27DB-BD31-4B8C-83A1-F6EECF244321}">
                <p14:modId xmlns:p14="http://schemas.microsoft.com/office/powerpoint/2010/main" val="2477582886"/>
              </p:ext>
            </p:extLst>
          </p:nvPr>
        </p:nvGraphicFramePr>
        <p:xfrm>
          <a:off x="4499202" y="1072087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60" name="Gráfico 59" hidden="1"/>
          <p:cNvGraphicFramePr/>
          <p:nvPr>
            <p:extLst/>
          </p:nvPr>
        </p:nvGraphicFramePr>
        <p:xfrm>
          <a:off x="4320693" y="956656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64" name="Gráfico 63" hidden="1"/>
          <p:cNvGraphicFramePr/>
          <p:nvPr>
            <p:extLst/>
          </p:nvPr>
        </p:nvGraphicFramePr>
        <p:xfrm>
          <a:off x="2283273" y="3735419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65" name="Gráfico 64" hidden="1"/>
          <p:cNvGraphicFramePr/>
          <p:nvPr>
            <p:extLst/>
          </p:nvPr>
        </p:nvGraphicFramePr>
        <p:xfrm>
          <a:off x="4160152" y="3735419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66" name="Gráfico 65" hidden="1"/>
          <p:cNvGraphicFramePr/>
          <p:nvPr>
            <p:extLst/>
          </p:nvPr>
        </p:nvGraphicFramePr>
        <p:xfrm>
          <a:off x="6077679" y="3735418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" name="CaixaDeTexto 2"/>
          <p:cNvSpPr txBox="1"/>
          <p:nvPr/>
        </p:nvSpPr>
        <p:spPr>
          <a:xfrm>
            <a:off x="2464103" y="1582898"/>
            <a:ext cx="10054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8,53</a:t>
            </a:r>
          </a:p>
        </p:txBody>
      </p:sp>
      <p:sp>
        <p:nvSpPr>
          <p:cNvPr id="4" name="CaixaDeTexto 3"/>
          <p:cNvSpPr txBox="1"/>
          <p:nvPr/>
        </p:nvSpPr>
        <p:spPr>
          <a:xfrm>
            <a:off x="2488340" y="842672"/>
            <a:ext cx="8972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cliente</a:t>
            </a:r>
          </a:p>
        </p:txBody>
      </p:sp>
      <p:sp>
        <p:nvSpPr>
          <p:cNvPr id="22" name="CaixaDeTexto 21"/>
          <p:cNvSpPr txBox="1"/>
          <p:nvPr/>
        </p:nvSpPr>
        <p:spPr>
          <a:xfrm>
            <a:off x="4827221" y="1584022"/>
            <a:ext cx="11095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8,34</a:t>
            </a:r>
            <a:r>
              <a:rPr lang="pt-BR" sz="3600" dirty="0"/>
              <a:t> </a:t>
            </a:r>
            <a:endParaRPr lang="pt-BR" sz="36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3" name="CaixaDeTexto 22"/>
          <p:cNvSpPr txBox="1"/>
          <p:nvPr/>
        </p:nvSpPr>
        <p:spPr>
          <a:xfrm>
            <a:off x="4634500" y="842672"/>
            <a:ext cx="13878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não cliente</a:t>
            </a:r>
          </a:p>
        </p:txBody>
      </p:sp>
      <p:sp>
        <p:nvSpPr>
          <p:cNvPr id="25" name="CaixaDeTexto 24"/>
          <p:cNvSpPr txBox="1"/>
          <p:nvPr/>
        </p:nvSpPr>
        <p:spPr>
          <a:xfrm>
            <a:off x="2292617" y="4293141"/>
            <a:ext cx="10054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8,60</a:t>
            </a:r>
          </a:p>
        </p:txBody>
      </p:sp>
      <p:sp>
        <p:nvSpPr>
          <p:cNvPr id="26" name="CaixaDeTexto 25"/>
          <p:cNvSpPr txBox="1"/>
          <p:nvPr/>
        </p:nvSpPr>
        <p:spPr>
          <a:xfrm>
            <a:off x="2463976" y="3536447"/>
            <a:ext cx="60305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MEI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4585926" y="4293141"/>
            <a:ext cx="10054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8,12</a:t>
            </a:r>
          </a:p>
        </p:txBody>
      </p:sp>
      <p:sp>
        <p:nvSpPr>
          <p:cNvPr id="29" name="CaixaDeTexto 28"/>
          <p:cNvSpPr txBox="1"/>
          <p:nvPr/>
        </p:nvSpPr>
        <p:spPr>
          <a:xfrm>
            <a:off x="4791750" y="3536447"/>
            <a:ext cx="5341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ME</a:t>
            </a:r>
          </a:p>
        </p:txBody>
      </p:sp>
      <p:sp>
        <p:nvSpPr>
          <p:cNvPr id="30" name="Elipse 29"/>
          <p:cNvSpPr/>
          <p:nvPr/>
        </p:nvSpPr>
        <p:spPr>
          <a:xfrm>
            <a:off x="438408" y="4144718"/>
            <a:ext cx="1047049" cy="1047049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u="sng"/>
          </a:p>
        </p:txBody>
      </p:sp>
      <p:sp>
        <p:nvSpPr>
          <p:cNvPr id="31" name="Título 1"/>
          <p:cNvSpPr txBox="1">
            <a:spLocks/>
          </p:cNvSpPr>
          <p:nvPr/>
        </p:nvSpPr>
        <p:spPr>
          <a:xfrm>
            <a:off x="476508" y="3556302"/>
            <a:ext cx="868093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2000" b="1" i="1" dirty="0">
                <a:solidFill>
                  <a:schemeClr val="accent3">
                    <a:lumMod val="75000"/>
                  </a:schemeClr>
                </a:solidFill>
                <a:latin typeface="+mn-lt"/>
              </a:rPr>
              <a:t>porte</a:t>
            </a:r>
          </a:p>
        </p:txBody>
      </p:sp>
      <p:cxnSp>
        <p:nvCxnSpPr>
          <p:cNvPr id="32" name="Conector reto 31"/>
          <p:cNvCxnSpPr/>
          <p:nvPr/>
        </p:nvCxnSpPr>
        <p:spPr>
          <a:xfrm>
            <a:off x="603222" y="3497256"/>
            <a:ext cx="7077618" cy="0"/>
          </a:xfrm>
          <a:prstGeom prst="line">
            <a:avLst/>
          </a:prstGeom>
          <a:ln>
            <a:prstDash val="sysDot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3" name="Elipse 32"/>
          <p:cNvSpPr/>
          <p:nvPr/>
        </p:nvSpPr>
        <p:spPr>
          <a:xfrm>
            <a:off x="603222" y="1560895"/>
            <a:ext cx="1047049" cy="1047049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u="sng"/>
          </a:p>
        </p:txBody>
      </p:sp>
      <p:sp>
        <p:nvSpPr>
          <p:cNvPr id="34" name="Título 1"/>
          <p:cNvSpPr txBox="1">
            <a:spLocks/>
          </p:cNvSpPr>
          <p:nvPr/>
        </p:nvSpPr>
        <p:spPr>
          <a:xfrm>
            <a:off x="368302" y="1103934"/>
            <a:ext cx="1634241" cy="42662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2000" b="1" i="1" dirty="0">
                <a:solidFill>
                  <a:schemeClr val="accent3">
                    <a:lumMod val="75000"/>
                  </a:schemeClr>
                </a:solidFill>
                <a:latin typeface="+mn-lt"/>
              </a:rPr>
              <a:t>classificação</a:t>
            </a:r>
          </a:p>
        </p:txBody>
      </p:sp>
      <p:pic>
        <p:nvPicPr>
          <p:cNvPr id="37" name="Imagem 36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9862" y="1751097"/>
            <a:ext cx="733768" cy="683004"/>
          </a:xfrm>
          <a:prstGeom prst="rect">
            <a:avLst/>
          </a:prstGeom>
        </p:spPr>
      </p:pic>
      <p:sp>
        <p:nvSpPr>
          <p:cNvPr id="41" name="CaixaDeTexto 40"/>
          <p:cNvSpPr txBox="1"/>
          <p:nvPr/>
        </p:nvSpPr>
        <p:spPr>
          <a:xfrm>
            <a:off x="6796136" y="4293141"/>
            <a:ext cx="10054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8,04</a:t>
            </a:r>
          </a:p>
        </p:txBody>
      </p:sp>
      <p:sp>
        <p:nvSpPr>
          <p:cNvPr id="42" name="CaixaDeTexto 41"/>
          <p:cNvSpPr txBox="1"/>
          <p:nvPr/>
        </p:nvSpPr>
        <p:spPr>
          <a:xfrm>
            <a:off x="6977915" y="3536447"/>
            <a:ext cx="5822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EPP</a:t>
            </a:r>
          </a:p>
        </p:txBody>
      </p:sp>
      <p:grpSp>
        <p:nvGrpSpPr>
          <p:cNvPr id="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8" name="CaixaDeTexto 47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</a:t>
            </a:r>
            <a:r>
              <a:rPr lang="pt-BR" sz="1100" dirty="0">
                <a:solidFill>
                  <a:schemeClr val="bg1"/>
                </a:solidFill>
              </a:rPr>
              <a:t>. Em uma escala onde 0 significa que o(a) Sr.(a) tem uma imagem muito negativa e 10 uma imagem muito positiva, que nota daria para a imagem que o(a) Sr.(a) tem do Sebrae?</a:t>
            </a:r>
          </a:p>
        </p:txBody>
      </p:sp>
      <p:sp>
        <p:nvSpPr>
          <p:cNvPr id="35" name="CaixaDeTexto 34"/>
          <p:cNvSpPr txBox="1"/>
          <p:nvPr/>
        </p:nvSpPr>
        <p:spPr>
          <a:xfrm>
            <a:off x="2703474" y="2571989"/>
            <a:ext cx="5437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5.805 </a:t>
            </a:r>
          </a:p>
        </p:txBody>
      </p:sp>
      <p:sp>
        <p:nvSpPr>
          <p:cNvPr id="38" name="CaixaDeTexto 37"/>
          <p:cNvSpPr txBox="1"/>
          <p:nvPr/>
        </p:nvSpPr>
        <p:spPr>
          <a:xfrm>
            <a:off x="5110925" y="2571989"/>
            <a:ext cx="5116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5.057</a:t>
            </a:r>
          </a:p>
        </p:txBody>
      </p:sp>
      <p:sp>
        <p:nvSpPr>
          <p:cNvPr id="39" name="CaixaDeTexto 38"/>
          <p:cNvSpPr txBox="1"/>
          <p:nvPr/>
        </p:nvSpPr>
        <p:spPr>
          <a:xfrm>
            <a:off x="2464472" y="5379398"/>
            <a:ext cx="5437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5.256 </a:t>
            </a:r>
          </a:p>
        </p:txBody>
      </p:sp>
      <p:sp>
        <p:nvSpPr>
          <p:cNvPr id="49" name="CaixaDeTexto 48"/>
          <p:cNvSpPr txBox="1"/>
          <p:nvPr/>
        </p:nvSpPr>
        <p:spPr>
          <a:xfrm>
            <a:off x="4773816" y="5379398"/>
            <a:ext cx="5116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3.708</a:t>
            </a:r>
          </a:p>
        </p:txBody>
      </p:sp>
      <p:sp>
        <p:nvSpPr>
          <p:cNvPr id="50" name="CaixaDeTexto 49"/>
          <p:cNvSpPr txBox="1"/>
          <p:nvPr/>
        </p:nvSpPr>
        <p:spPr>
          <a:xfrm>
            <a:off x="7101645" y="5379398"/>
            <a:ext cx="5116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1.898</a:t>
            </a:r>
          </a:p>
        </p:txBody>
      </p:sp>
      <p:sp>
        <p:nvSpPr>
          <p:cNvPr id="51" name="Espaço Reservado para Conteúdo 2"/>
          <p:cNvSpPr txBox="1">
            <a:spLocks/>
          </p:cNvSpPr>
          <p:nvPr/>
        </p:nvSpPr>
        <p:spPr>
          <a:xfrm>
            <a:off x="6624000" y="1070956"/>
            <a:ext cx="5145754" cy="72868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positivo as notas da imagem do Sebrae serem mais elevadas para os ‘clientes’, sinalizando o reconhecimento da qualidade dos serviços prestados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(p7)</a:t>
            </a:r>
          </a:p>
        </p:txBody>
      </p:sp>
      <p:sp>
        <p:nvSpPr>
          <p:cNvPr id="52" name="Espaço Reservado para Conteúdo 2"/>
          <p:cNvSpPr txBox="1">
            <a:spLocks/>
          </p:cNvSpPr>
          <p:nvPr/>
        </p:nvSpPr>
        <p:spPr>
          <a:xfrm>
            <a:off x="7995207" y="3103063"/>
            <a:ext cx="3873724" cy="104165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avaliação da imagem do Sebrae ao longo dos anos tem se tornado mais homogênea, tanto que a variação das notas é cada vez menor</a:t>
            </a:r>
          </a:p>
        </p:txBody>
      </p:sp>
      <p:grpSp>
        <p:nvGrpSpPr>
          <p:cNvPr id="71" name="disparo historico"/>
          <p:cNvGrpSpPr/>
          <p:nvPr/>
        </p:nvGrpSpPr>
        <p:grpSpPr>
          <a:xfrm>
            <a:off x="476508" y="5702399"/>
            <a:ext cx="1069593" cy="497735"/>
            <a:chOff x="10807700" y="5128364"/>
            <a:chExt cx="1069593" cy="497735"/>
          </a:xfrm>
        </p:grpSpPr>
        <p:sp>
          <p:nvSpPr>
            <p:cNvPr id="72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73" name="Imagem 72"/>
            <p:cNvPicPr>
              <a:picLocks noChangeAspect="1"/>
            </p:cNvPicPr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74" name="Retângulo 73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3288840"/>
              </p:ext>
            </p:extLst>
          </p:nvPr>
        </p:nvGraphicFramePr>
        <p:xfrm>
          <a:off x="2002543" y="2870541"/>
          <a:ext cx="2069224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7306">
                  <a:extLst>
                    <a:ext uri="{9D8B030D-6E8A-4147-A177-3AD203B41FA5}">
                      <a16:colId xmlns:a16="http://schemas.microsoft.com/office/drawing/2014/main" val="3803130240"/>
                    </a:ext>
                  </a:extLst>
                </a:gridCol>
                <a:gridCol w="517306">
                  <a:extLst>
                    <a:ext uri="{9D8B030D-6E8A-4147-A177-3AD203B41FA5}">
                      <a16:colId xmlns:a16="http://schemas.microsoft.com/office/drawing/2014/main" val="31584795"/>
                    </a:ext>
                  </a:extLst>
                </a:gridCol>
                <a:gridCol w="517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73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8,46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8,51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8,54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8,36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2306584"/>
              </p:ext>
            </p:extLst>
          </p:nvPr>
        </p:nvGraphicFramePr>
        <p:xfrm>
          <a:off x="4386134" y="2870541"/>
          <a:ext cx="2023812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5953">
                  <a:extLst>
                    <a:ext uri="{9D8B030D-6E8A-4147-A177-3AD203B41FA5}">
                      <a16:colId xmlns:a16="http://schemas.microsoft.com/office/drawing/2014/main" val="2487299773"/>
                    </a:ext>
                  </a:extLst>
                </a:gridCol>
                <a:gridCol w="505953">
                  <a:extLst>
                    <a:ext uri="{9D8B030D-6E8A-4147-A177-3AD203B41FA5}">
                      <a16:colId xmlns:a16="http://schemas.microsoft.com/office/drawing/2014/main" val="621308697"/>
                    </a:ext>
                  </a:extLst>
                </a:gridCol>
                <a:gridCol w="5059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59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8,37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8,31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8,00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7,94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6" name="Tabela 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280273"/>
              </p:ext>
            </p:extLst>
          </p:nvPr>
        </p:nvGraphicFramePr>
        <p:xfrm>
          <a:off x="1759262" y="5704584"/>
          <a:ext cx="2011644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2911">
                  <a:extLst>
                    <a:ext uri="{9D8B030D-6E8A-4147-A177-3AD203B41FA5}">
                      <a16:colId xmlns:a16="http://schemas.microsoft.com/office/drawing/2014/main" val="2024177074"/>
                    </a:ext>
                  </a:extLst>
                </a:gridCol>
                <a:gridCol w="502911">
                  <a:extLst>
                    <a:ext uri="{9D8B030D-6E8A-4147-A177-3AD203B41FA5}">
                      <a16:colId xmlns:a16="http://schemas.microsoft.com/office/drawing/2014/main" val="2959486917"/>
                    </a:ext>
                  </a:extLst>
                </a:gridCol>
                <a:gridCol w="5029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29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8,65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8,62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8,47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8,43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7" name="Tabela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6257367"/>
              </p:ext>
            </p:extLst>
          </p:nvPr>
        </p:nvGraphicFramePr>
        <p:xfrm>
          <a:off x="4071766" y="5687828"/>
          <a:ext cx="2024232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6058">
                  <a:extLst>
                    <a:ext uri="{9D8B030D-6E8A-4147-A177-3AD203B41FA5}">
                      <a16:colId xmlns:a16="http://schemas.microsoft.com/office/drawing/2014/main" val="1506568016"/>
                    </a:ext>
                  </a:extLst>
                </a:gridCol>
                <a:gridCol w="506058">
                  <a:extLst>
                    <a:ext uri="{9D8B030D-6E8A-4147-A177-3AD203B41FA5}">
                      <a16:colId xmlns:a16="http://schemas.microsoft.com/office/drawing/2014/main" val="402728982"/>
                    </a:ext>
                  </a:extLst>
                </a:gridCol>
                <a:gridCol w="5060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0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7,99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8,01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7,76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7,69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2827715"/>
              </p:ext>
            </p:extLst>
          </p:nvPr>
        </p:nvGraphicFramePr>
        <p:xfrm>
          <a:off x="6460782" y="5687828"/>
          <a:ext cx="2024232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6058">
                  <a:extLst>
                    <a:ext uri="{9D8B030D-6E8A-4147-A177-3AD203B41FA5}">
                      <a16:colId xmlns:a16="http://schemas.microsoft.com/office/drawing/2014/main" val="1013343380"/>
                    </a:ext>
                  </a:extLst>
                </a:gridCol>
                <a:gridCol w="506058">
                  <a:extLst>
                    <a:ext uri="{9D8B030D-6E8A-4147-A177-3AD203B41FA5}">
                      <a16:colId xmlns:a16="http://schemas.microsoft.com/office/drawing/2014/main" val="2355082742"/>
                    </a:ext>
                  </a:extLst>
                </a:gridCol>
                <a:gridCol w="5060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0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8,26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7,89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7,65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7,54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3" name="Espaço Reservado para Conteúdo 2"/>
          <p:cNvSpPr txBox="1">
            <a:spLocks/>
          </p:cNvSpPr>
          <p:nvPr/>
        </p:nvSpPr>
        <p:spPr>
          <a:xfrm>
            <a:off x="6623999" y="1964783"/>
            <a:ext cx="5128975" cy="97313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por outro lado, a ótima avaliação dos não clientes indica um ótimo trabalho da comunicação, bem como uma considerável oportunidade para avançar junto a esse público </a:t>
            </a: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4168582"/>
              </p:ext>
            </p:extLst>
          </p:nvPr>
        </p:nvGraphicFramePr>
        <p:xfrm>
          <a:off x="8921289" y="4630741"/>
          <a:ext cx="2336800" cy="1419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8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8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30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-7%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13704002"/>
                  </a:ext>
                </a:extLst>
              </a:tr>
              <a:tr h="2730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-8%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7069929"/>
                  </a:ext>
                </a:extLst>
              </a:tr>
              <a:tr h="2730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-8%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1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2015</a:t>
                      </a:r>
                      <a:endParaRPr lang="pt-BR" sz="1200" b="1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-10%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931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2014</a:t>
                      </a:r>
                      <a:endParaRPr lang="pt-BR" sz="1200" b="1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-11%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1" name="CaixaDeTexto 60"/>
          <p:cNvSpPr txBox="1"/>
          <p:nvPr/>
        </p:nvSpPr>
        <p:spPr>
          <a:xfrm>
            <a:off x="9196877" y="4271199"/>
            <a:ext cx="27369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 b="1" dirty="0">
                <a:solidFill>
                  <a:srgbClr val="C00000"/>
                </a:solidFill>
              </a:rPr>
              <a:t>variação entre as notas</a:t>
            </a: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66E80342-6FDB-4EA6-9340-66AC16D438B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8350" y="4259266"/>
            <a:ext cx="774700" cy="800100"/>
            <a:chOff x="545" y="2683"/>
            <a:chExt cx="488" cy="504"/>
          </a:xfrm>
          <a:solidFill>
            <a:srgbClr val="00ACB8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8798554C-F46C-487D-95DB-7D028AC003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" y="2895"/>
              <a:ext cx="117" cy="292"/>
            </a:xfrm>
            <a:custGeom>
              <a:avLst/>
              <a:gdLst>
                <a:gd name="T0" fmla="*/ 0 w 117"/>
                <a:gd name="T1" fmla="*/ 292 h 292"/>
                <a:gd name="T2" fmla="*/ 117 w 117"/>
                <a:gd name="T3" fmla="*/ 292 h 292"/>
                <a:gd name="T4" fmla="*/ 117 w 117"/>
                <a:gd name="T5" fmla="*/ 276 h 292"/>
                <a:gd name="T6" fmla="*/ 15 w 117"/>
                <a:gd name="T7" fmla="*/ 276 h 292"/>
                <a:gd name="T8" fmla="*/ 15 w 117"/>
                <a:gd name="T9" fmla="*/ 16 h 292"/>
                <a:gd name="T10" fmla="*/ 117 w 117"/>
                <a:gd name="T11" fmla="*/ 16 h 292"/>
                <a:gd name="T12" fmla="*/ 117 w 117"/>
                <a:gd name="T13" fmla="*/ 0 h 292"/>
                <a:gd name="T14" fmla="*/ 0 w 117"/>
                <a:gd name="T15" fmla="*/ 0 h 292"/>
                <a:gd name="T16" fmla="*/ 0 w 117"/>
                <a:gd name="T17" fmla="*/ 292 h 292"/>
                <a:gd name="T18" fmla="*/ 0 w 117"/>
                <a:gd name="T19" fmla="*/ 292 h 292"/>
                <a:gd name="T20" fmla="*/ 0 w 117"/>
                <a:gd name="T2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292">
                  <a:moveTo>
                    <a:pt x="0" y="292"/>
                  </a:moveTo>
                  <a:lnTo>
                    <a:pt x="117" y="292"/>
                  </a:lnTo>
                  <a:lnTo>
                    <a:pt x="117" y="276"/>
                  </a:lnTo>
                  <a:lnTo>
                    <a:pt x="15" y="276"/>
                  </a:lnTo>
                  <a:lnTo>
                    <a:pt x="15" y="16"/>
                  </a:lnTo>
                  <a:lnTo>
                    <a:pt x="117" y="16"/>
                  </a:lnTo>
                  <a:lnTo>
                    <a:pt x="117" y="0"/>
                  </a:lnTo>
                  <a:lnTo>
                    <a:pt x="0" y="0"/>
                  </a:lnTo>
                  <a:lnTo>
                    <a:pt x="0" y="292"/>
                  </a:lnTo>
                  <a:close/>
                  <a:moveTo>
                    <a:pt x="0" y="292"/>
                  </a:moveTo>
                  <a:lnTo>
                    <a:pt x="0" y="29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2B02F716-86A3-48E2-B0D2-D1C21B1ED1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" y="2895"/>
              <a:ext cx="117" cy="292"/>
            </a:xfrm>
            <a:custGeom>
              <a:avLst/>
              <a:gdLst>
                <a:gd name="T0" fmla="*/ 0 w 117"/>
                <a:gd name="T1" fmla="*/ 292 h 292"/>
                <a:gd name="T2" fmla="*/ 117 w 117"/>
                <a:gd name="T3" fmla="*/ 292 h 292"/>
                <a:gd name="T4" fmla="*/ 117 w 117"/>
                <a:gd name="T5" fmla="*/ 276 h 292"/>
                <a:gd name="T6" fmla="*/ 15 w 117"/>
                <a:gd name="T7" fmla="*/ 276 h 292"/>
                <a:gd name="T8" fmla="*/ 15 w 117"/>
                <a:gd name="T9" fmla="*/ 16 h 292"/>
                <a:gd name="T10" fmla="*/ 117 w 117"/>
                <a:gd name="T11" fmla="*/ 16 h 292"/>
                <a:gd name="T12" fmla="*/ 117 w 117"/>
                <a:gd name="T13" fmla="*/ 0 h 292"/>
                <a:gd name="T14" fmla="*/ 0 w 117"/>
                <a:gd name="T15" fmla="*/ 0 h 292"/>
                <a:gd name="T16" fmla="*/ 0 w 117"/>
                <a:gd name="T17" fmla="*/ 292 h 292"/>
                <a:gd name="T18" fmla="*/ 0 w 117"/>
                <a:gd name="T19" fmla="*/ 292 h 292"/>
                <a:gd name="T20" fmla="*/ 0 w 117"/>
                <a:gd name="T2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292">
                  <a:moveTo>
                    <a:pt x="0" y="292"/>
                  </a:moveTo>
                  <a:lnTo>
                    <a:pt x="117" y="292"/>
                  </a:lnTo>
                  <a:lnTo>
                    <a:pt x="117" y="276"/>
                  </a:lnTo>
                  <a:lnTo>
                    <a:pt x="15" y="276"/>
                  </a:lnTo>
                  <a:lnTo>
                    <a:pt x="15" y="16"/>
                  </a:lnTo>
                  <a:lnTo>
                    <a:pt x="117" y="16"/>
                  </a:lnTo>
                  <a:lnTo>
                    <a:pt x="117" y="0"/>
                  </a:lnTo>
                  <a:lnTo>
                    <a:pt x="0" y="0"/>
                  </a:lnTo>
                  <a:lnTo>
                    <a:pt x="0" y="292"/>
                  </a:lnTo>
                  <a:moveTo>
                    <a:pt x="0" y="292"/>
                  </a:moveTo>
                  <a:lnTo>
                    <a:pt x="0" y="292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DDCA2687-6582-4D94-8688-96A815B82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" y="2895"/>
              <a:ext cx="118" cy="292"/>
            </a:xfrm>
            <a:custGeom>
              <a:avLst/>
              <a:gdLst>
                <a:gd name="T0" fmla="*/ 0 w 118"/>
                <a:gd name="T1" fmla="*/ 0 h 292"/>
                <a:gd name="T2" fmla="*/ 0 w 118"/>
                <a:gd name="T3" fmla="*/ 16 h 292"/>
                <a:gd name="T4" fmla="*/ 102 w 118"/>
                <a:gd name="T5" fmla="*/ 16 h 292"/>
                <a:gd name="T6" fmla="*/ 102 w 118"/>
                <a:gd name="T7" fmla="*/ 276 h 292"/>
                <a:gd name="T8" fmla="*/ 0 w 118"/>
                <a:gd name="T9" fmla="*/ 276 h 292"/>
                <a:gd name="T10" fmla="*/ 0 w 118"/>
                <a:gd name="T11" fmla="*/ 292 h 292"/>
                <a:gd name="T12" fmla="*/ 118 w 118"/>
                <a:gd name="T13" fmla="*/ 292 h 292"/>
                <a:gd name="T14" fmla="*/ 118 w 118"/>
                <a:gd name="T15" fmla="*/ 0 h 292"/>
                <a:gd name="T16" fmla="*/ 0 w 118"/>
                <a:gd name="T17" fmla="*/ 0 h 292"/>
                <a:gd name="T18" fmla="*/ 0 w 118"/>
                <a:gd name="T19" fmla="*/ 0 h 292"/>
                <a:gd name="T20" fmla="*/ 0 w 118"/>
                <a:gd name="T2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92">
                  <a:moveTo>
                    <a:pt x="0" y="0"/>
                  </a:moveTo>
                  <a:lnTo>
                    <a:pt x="0" y="16"/>
                  </a:lnTo>
                  <a:lnTo>
                    <a:pt x="102" y="16"/>
                  </a:lnTo>
                  <a:lnTo>
                    <a:pt x="102" y="276"/>
                  </a:lnTo>
                  <a:lnTo>
                    <a:pt x="0" y="276"/>
                  </a:lnTo>
                  <a:lnTo>
                    <a:pt x="0" y="292"/>
                  </a:lnTo>
                  <a:lnTo>
                    <a:pt x="118" y="292"/>
                  </a:lnTo>
                  <a:lnTo>
                    <a:pt x="118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1B3FD3AE-0BAB-4DA5-ACBC-ED093C8BD6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" y="2895"/>
              <a:ext cx="118" cy="292"/>
            </a:xfrm>
            <a:custGeom>
              <a:avLst/>
              <a:gdLst>
                <a:gd name="T0" fmla="*/ 0 w 118"/>
                <a:gd name="T1" fmla="*/ 0 h 292"/>
                <a:gd name="T2" fmla="*/ 0 w 118"/>
                <a:gd name="T3" fmla="*/ 16 h 292"/>
                <a:gd name="T4" fmla="*/ 102 w 118"/>
                <a:gd name="T5" fmla="*/ 16 h 292"/>
                <a:gd name="T6" fmla="*/ 102 w 118"/>
                <a:gd name="T7" fmla="*/ 276 h 292"/>
                <a:gd name="T8" fmla="*/ 0 w 118"/>
                <a:gd name="T9" fmla="*/ 276 h 292"/>
                <a:gd name="T10" fmla="*/ 0 w 118"/>
                <a:gd name="T11" fmla="*/ 292 h 292"/>
                <a:gd name="T12" fmla="*/ 118 w 118"/>
                <a:gd name="T13" fmla="*/ 292 h 292"/>
                <a:gd name="T14" fmla="*/ 118 w 118"/>
                <a:gd name="T15" fmla="*/ 0 h 292"/>
                <a:gd name="T16" fmla="*/ 0 w 118"/>
                <a:gd name="T17" fmla="*/ 0 h 292"/>
                <a:gd name="T18" fmla="*/ 0 w 118"/>
                <a:gd name="T19" fmla="*/ 0 h 292"/>
                <a:gd name="T20" fmla="*/ 0 w 118"/>
                <a:gd name="T2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92">
                  <a:moveTo>
                    <a:pt x="0" y="0"/>
                  </a:moveTo>
                  <a:lnTo>
                    <a:pt x="0" y="16"/>
                  </a:lnTo>
                  <a:lnTo>
                    <a:pt x="102" y="16"/>
                  </a:lnTo>
                  <a:lnTo>
                    <a:pt x="102" y="276"/>
                  </a:lnTo>
                  <a:lnTo>
                    <a:pt x="0" y="276"/>
                  </a:lnTo>
                  <a:lnTo>
                    <a:pt x="0" y="292"/>
                  </a:lnTo>
                  <a:lnTo>
                    <a:pt x="118" y="292"/>
                  </a:lnTo>
                  <a:lnTo>
                    <a:pt x="118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A3F2EFEE-010D-43FA-8E43-E2EAE880FF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2933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close/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close/>
                  <a:moveTo>
                    <a:pt x="31" y="31"/>
                  </a:moveTo>
                  <a:lnTo>
                    <a:pt x="31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26B1EC8-19E0-4E0E-AC2E-94A135C755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2933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moveTo>
                    <a:pt x="31" y="31"/>
                  </a:moveTo>
                  <a:lnTo>
                    <a:pt x="31" y="31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2718F132-53AA-4C3F-99AF-F89199FFE9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3004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close/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close/>
                  <a:moveTo>
                    <a:pt x="31" y="31"/>
                  </a:moveTo>
                  <a:lnTo>
                    <a:pt x="31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25C27F55-C810-4ED0-A992-99A938F0B8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3004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moveTo>
                    <a:pt x="31" y="31"/>
                  </a:moveTo>
                  <a:lnTo>
                    <a:pt x="31" y="31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71386340-333A-4B6F-8FC0-12510FA68F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3075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close/>
                  <a:moveTo>
                    <a:pt x="15" y="16"/>
                  </a:moveTo>
                  <a:lnTo>
                    <a:pt x="15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B55AD700-9BE4-4D17-A861-7FFEA2EE43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3075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moveTo>
                    <a:pt x="15" y="16"/>
                  </a:moveTo>
                  <a:lnTo>
                    <a:pt x="15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B95F07B4-66C5-4B83-9DD9-519079307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2933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close/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close/>
                  <a:moveTo>
                    <a:pt x="31" y="31"/>
                  </a:moveTo>
                  <a:lnTo>
                    <a:pt x="31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30956DD1-CC25-4E2F-9EF3-266D60BE86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2933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moveTo>
                    <a:pt x="31" y="31"/>
                  </a:moveTo>
                  <a:lnTo>
                    <a:pt x="31" y="31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E0573293-7134-4241-9F86-21332CB87D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3004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close/>
                  <a:moveTo>
                    <a:pt x="15" y="16"/>
                  </a:moveTo>
                  <a:lnTo>
                    <a:pt x="15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7B3DEE80-2AFF-4838-BDB7-79AC35145C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3004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moveTo>
                    <a:pt x="15" y="16"/>
                  </a:moveTo>
                  <a:lnTo>
                    <a:pt x="15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F6A5CD4E-F677-480E-8FCB-E02FF08585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3075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close/>
                  <a:moveTo>
                    <a:pt x="15" y="16"/>
                  </a:moveTo>
                  <a:lnTo>
                    <a:pt x="15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325C7AA6-CAE5-4948-ABBF-B33DA88373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3075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moveTo>
                    <a:pt x="15" y="16"/>
                  </a:moveTo>
                  <a:lnTo>
                    <a:pt x="15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23">
              <a:extLst>
                <a:ext uri="{FF2B5EF4-FFF2-40B4-BE49-F238E27FC236}">
                  <a16:creationId xmlns:a16="http://schemas.microsoft.com/office/drawing/2014/main" id="{CF3C0BC2-B249-45E4-9220-30FC86222D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" y="2745"/>
              <a:ext cx="285" cy="442"/>
            </a:xfrm>
            <a:custGeom>
              <a:avLst/>
              <a:gdLst>
                <a:gd name="T0" fmla="*/ 285 w 285"/>
                <a:gd name="T1" fmla="*/ 442 h 442"/>
                <a:gd name="T2" fmla="*/ 0 w 285"/>
                <a:gd name="T3" fmla="*/ 442 h 442"/>
                <a:gd name="T4" fmla="*/ 0 w 285"/>
                <a:gd name="T5" fmla="*/ 0 h 442"/>
                <a:gd name="T6" fmla="*/ 285 w 285"/>
                <a:gd name="T7" fmla="*/ 0 h 442"/>
                <a:gd name="T8" fmla="*/ 285 w 285"/>
                <a:gd name="T9" fmla="*/ 442 h 442"/>
                <a:gd name="T10" fmla="*/ 17 w 285"/>
                <a:gd name="T11" fmla="*/ 426 h 442"/>
                <a:gd name="T12" fmla="*/ 268 w 285"/>
                <a:gd name="T13" fmla="*/ 426 h 442"/>
                <a:gd name="T14" fmla="*/ 268 w 285"/>
                <a:gd name="T15" fmla="*/ 16 h 442"/>
                <a:gd name="T16" fmla="*/ 17 w 285"/>
                <a:gd name="T17" fmla="*/ 16 h 442"/>
                <a:gd name="T18" fmla="*/ 17 w 285"/>
                <a:gd name="T19" fmla="*/ 42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5" h="442">
                  <a:moveTo>
                    <a:pt x="285" y="442"/>
                  </a:moveTo>
                  <a:lnTo>
                    <a:pt x="0" y="442"/>
                  </a:lnTo>
                  <a:lnTo>
                    <a:pt x="0" y="0"/>
                  </a:lnTo>
                  <a:lnTo>
                    <a:pt x="285" y="0"/>
                  </a:lnTo>
                  <a:lnTo>
                    <a:pt x="285" y="442"/>
                  </a:lnTo>
                  <a:close/>
                  <a:moveTo>
                    <a:pt x="17" y="426"/>
                  </a:moveTo>
                  <a:lnTo>
                    <a:pt x="268" y="426"/>
                  </a:lnTo>
                  <a:lnTo>
                    <a:pt x="268" y="16"/>
                  </a:lnTo>
                  <a:lnTo>
                    <a:pt x="17" y="16"/>
                  </a:lnTo>
                  <a:lnTo>
                    <a:pt x="17" y="4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24">
              <a:extLst>
                <a:ext uri="{FF2B5EF4-FFF2-40B4-BE49-F238E27FC236}">
                  <a16:creationId xmlns:a16="http://schemas.microsoft.com/office/drawing/2014/main" id="{D41530E0-2BCF-4BBF-A985-9AE4D6E6C1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" y="2683"/>
              <a:ext cx="253" cy="71"/>
            </a:xfrm>
            <a:custGeom>
              <a:avLst/>
              <a:gdLst>
                <a:gd name="T0" fmla="*/ 253 w 253"/>
                <a:gd name="T1" fmla="*/ 17 h 71"/>
                <a:gd name="T2" fmla="*/ 253 w 253"/>
                <a:gd name="T3" fmla="*/ 0 h 71"/>
                <a:gd name="T4" fmla="*/ 0 w 253"/>
                <a:gd name="T5" fmla="*/ 0 h 71"/>
                <a:gd name="T6" fmla="*/ 0 w 253"/>
                <a:gd name="T7" fmla="*/ 17 h 71"/>
                <a:gd name="T8" fmla="*/ 17 w 253"/>
                <a:gd name="T9" fmla="*/ 17 h 71"/>
                <a:gd name="T10" fmla="*/ 17 w 253"/>
                <a:gd name="T11" fmla="*/ 71 h 71"/>
                <a:gd name="T12" fmla="*/ 32 w 253"/>
                <a:gd name="T13" fmla="*/ 71 h 71"/>
                <a:gd name="T14" fmla="*/ 32 w 253"/>
                <a:gd name="T15" fmla="*/ 17 h 71"/>
                <a:gd name="T16" fmla="*/ 221 w 253"/>
                <a:gd name="T17" fmla="*/ 17 h 71"/>
                <a:gd name="T18" fmla="*/ 221 w 253"/>
                <a:gd name="T19" fmla="*/ 71 h 71"/>
                <a:gd name="T20" fmla="*/ 237 w 253"/>
                <a:gd name="T21" fmla="*/ 71 h 71"/>
                <a:gd name="T22" fmla="*/ 237 w 253"/>
                <a:gd name="T23" fmla="*/ 17 h 71"/>
                <a:gd name="T24" fmla="*/ 253 w 253"/>
                <a:gd name="T25" fmla="*/ 17 h 71"/>
                <a:gd name="T26" fmla="*/ 253 w 253"/>
                <a:gd name="T27" fmla="*/ 17 h 71"/>
                <a:gd name="T28" fmla="*/ 253 w 253"/>
                <a:gd name="T29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71">
                  <a:moveTo>
                    <a:pt x="253" y="17"/>
                  </a:moveTo>
                  <a:lnTo>
                    <a:pt x="25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17" y="71"/>
                  </a:lnTo>
                  <a:lnTo>
                    <a:pt x="32" y="71"/>
                  </a:lnTo>
                  <a:lnTo>
                    <a:pt x="32" y="17"/>
                  </a:lnTo>
                  <a:lnTo>
                    <a:pt x="221" y="17"/>
                  </a:lnTo>
                  <a:lnTo>
                    <a:pt x="221" y="71"/>
                  </a:lnTo>
                  <a:lnTo>
                    <a:pt x="237" y="71"/>
                  </a:lnTo>
                  <a:lnTo>
                    <a:pt x="237" y="17"/>
                  </a:lnTo>
                  <a:lnTo>
                    <a:pt x="253" y="17"/>
                  </a:lnTo>
                  <a:close/>
                  <a:moveTo>
                    <a:pt x="253" y="17"/>
                  </a:moveTo>
                  <a:lnTo>
                    <a:pt x="253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25">
              <a:extLst>
                <a:ext uri="{FF2B5EF4-FFF2-40B4-BE49-F238E27FC236}">
                  <a16:creationId xmlns:a16="http://schemas.microsoft.com/office/drawing/2014/main" id="{F592F2A5-2816-4E90-B27E-5D2468206D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" y="2683"/>
              <a:ext cx="253" cy="71"/>
            </a:xfrm>
            <a:custGeom>
              <a:avLst/>
              <a:gdLst>
                <a:gd name="T0" fmla="*/ 253 w 253"/>
                <a:gd name="T1" fmla="*/ 17 h 71"/>
                <a:gd name="T2" fmla="*/ 253 w 253"/>
                <a:gd name="T3" fmla="*/ 0 h 71"/>
                <a:gd name="T4" fmla="*/ 0 w 253"/>
                <a:gd name="T5" fmla="*/ 0 h 71"/>
                <a:gd name="T6" fmla="*/ 0 w 253"/>
                <a:gd name="T7" fmla="*/ 17 h 71"/>
                <a:gd name="T8" fmla="*/ 17 w 253"/>
                <a:gd name="T9" fmla="*/ 17 h 71"/>
                <a:gd name="T10" fmla="*/ 17 w 253"/>
                <a:gd name="T11" fmla="*/ 71 h 71"/>
                <a:gd name="T12" fmla="*/ 32 w 253"/>
                <a:gd name="T13" fmla="*/ 71 h 71"/>
                <a:gd name="T14" fmla="*/ 32 w 253"/>
                <a:gd name="T15" fmla="*/ 17 h 71"/>
                <a:gd name="T16" fmla="*/ 221 w 253"/>
                <a:gd name="T17" fmla="*/ 17 h 71"/>
                <a:gd name="T18" fmla="*/ 221 w 253"/>
                <a:gd name="T19" fmla="*/ 71 h 71"/>
                <a:gd name="T20" fmla="*/ 237 w 253"/>
                <a:gd name="T21" fmla="*/ 71 h 71"/>
                <a:gd name="T22" fmla="*/ 237 w 253"/>
                <a:gd name="T23" fmla="*/ 17 h 71"/>
                <a:gd name="T24" fmla="*/ 253 w 253"/>
                <a:gd name="T25" fmla="*/ 17 h 71"/>
                <a:gd name="T26" fmla="*/ 253 w 253"/>
                <a:gd name="T27" fmla="*/ 17 h 71"/>
                <a:gd name="T28" fmla="*/ 253 w 253"/>
                <a:gd name="T29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71">
                  <a:moveTo>
                    <a:pt x="253" y="17"/>
                  </a:moveTo>
                  <a:lnTo>
                    <a:pt x="25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17" y="71"/>
                  </a:lnTo>
                  <a:lnTo>
                    <a:pt x="32" y="71"/>
                  </a:lnTo>
                  <a:lnTo>
                    <a:pt x="32" y="17"/>
                  </a:lnTo>
                  <a:lnTo>
                    <a:pt x="221" y="17"/>
                  </a:lnTo>
                  <a:lnTo>
                    <a:pt x="221" y="71"/>
                  </a:lnTo>
                  <a:lnTo>
                    <a:pt x="237" y="71"/>
                  </a:lnTo>
                  <a:lnTo>
                    <a:pt x="237" y="17"/>
                  </a:lnTo>
                  <a:lnTo>
                    <a:pt x="253" y="17"/>
                  </a:lnTo>
                  <a:moveTo>
                    <a:pt x="253" y="17"/>
                  </a:moveTo>
                  <a:lnTo>
                    <a:pt x="253" y="17"/>
                  </a:lnTo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DC0EC5EB-0D8C-441E-AEF9-9C94B4058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798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2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2 w 48"/>
                <a:gd name="T17" fmla="*/ 17 h 48"/>
                <a:gd name="T18" fmla="*/ 32 w 48"/>
                <a:gd name="T19" fmla="*/ 32 h 48"/>
                <a:gd name="T20" fmla="*/ 32 w 48"/>
                <a:gd name="T21" fmla="*/ 32 h 48"/>
                <a:gd name="T22" fmla="*/ 32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close/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close/>
                  <a:moveTo>
                    <a:pt x="32" y="32"/>
                  </a:moveTo>
                  <a:lnTo>
                    <a:pt x="3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27">
              <a:extLst>
                <a:ext uri="{FF2B5EF4-FFF2-40B4-BE49-F238E27FC236}">
                  <a16:creationId xmlns:a16="http://schemas.microsoft.com/office/drawing/2014/main" id="{5D4295C3-0E2A-4ED6-9CA6-3669F8952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798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2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2 w 48"/>
                <a:gd name="T17" fmla="*/ 17 h 48"/>
                <a:gd name="T18" fmla="*/ 32 w 48"/>
                <a:gd name="T19" fmla="*/ 32 h 48"/>
                <a:gd name="T20" fmla="*/ 32 w 48"/>
                <a:gd name="T21" fmla="*/ 32 h 48"/>
                <a:gd name="T22" fmla="*/ 32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moveTo>
                    <a:pt x="32" y="32"/>
                  </a:moveTo>
                  <a:lnTo>
                    <a:pt x="32" y="32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28">
              <a:extLst>
                <a:ext uri="{FF2B5EF4-FFF2-40B4-BE49-F238E27FC236}">
                  <a16:creationId xmlns:a16="http://schemas.microsoft.com/office/drawing/2014/main" id="{E612BEED-6D67-43A4-880F-FB5E4F588D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798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1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1 w 48"/>
                <a:gd name="T17" fmla="*/ 17 h 48"/>
                <a:gd name="T18" fmla="*/ 31 w 48"/>
                <a:gd name="T19" fmla="*/ 32 h 48"/>
                <a:gd name="T20" fmla="*/ 31 w 48"/>
                <a:gd name="T21" fmla="*/ 32 h 48"/>
                <a:gd name="T22" fmla="*/ 31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close/>
                  <a:moveTo>
                    <a:pt x="31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1" y="17"/>
                  </a:lnTo>
                  <a:lnTo>
                    <a:pt x="31" y="32"/>
                  </a:lnTo>
                  <a:close/>
                  <a:moveTo>
                    <a:pt x="31" y="32"/>
                  </a:moveTo>
                  <a:lnTo>
                    <a:pt x="31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29">
              <a:extLst>
                <a:ext uri="{FF2B5EF4-FFF2-40B4-BE49-F238E27FC236}">
                  <a16:creationId xmlns:a16="http://schemas.microsoft.com/office/drawing/2014/main" id="{89A05774-1A11-40BD-9197-563ABE8330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798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1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1 w 48"/>
                <a:gd name="T17" fmla="*/ 17 h 48"/>
                <a:gd name="T18" fmla="*/ 31 w 48"/>
                <a:gd name="T19" fmla="*/ 32 h 48"/>
                <a:gd name="T20" fmla="*/ 31 w 48"/>
                <a:gd name="T21" fmla="*/ 32 h 48"/>
                <a:gd name="T22" fmla="*/ 31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moveTo>
                    <a:pt x="31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1" y="17"/>
                  </a:lnTo>
                  <a:lnTo>
                    <a:pt x="31" y="32"/>
                  </a:lnTo>
                  <a:moveTo>
                    <a:pt x="31" y="32"/>
                  </a:moveTo>
                  <a:lnTo>
                    <a:pt x="31" y="32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30">
              <a:extLst>
                <a:ext uri="{FF2B5EF4-FFF2-40B4-BE49-F238E27FC236}">
                  <a16:creationId xmlns:a16="http://schemas.microsoft.com/office/drawing/2014/main" id="{4D76B9C9-4703-4066-BD06-8E845EE233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798"/>
              <a:ext cx="47" cy="48"/>
            </a:xfrm>
            <a:custGeom>
              <a:avLst/>
              <a:gdLst>
                <a:gd name="T0" fmla="*/ 47 w 47"/>
                <a:gd name="T1" fmla="*/ 0 h 48"/>
                <a:gd name="T2" fmla="*/ 0 w 47"/>
                <a:gd name="T3" fmla="*/ 0 h 48"/>
                <a:gd name="T4" fmla="*/ 0 w 47"/>
                <a:gd name="T5" fmla="*/ 48 h 48"/>
                <a:gd name="T6" fmla="*/ 47 w 47"/>
                <a:gd name="T7" fmla="*/ 48 h 48"/>
                <a:gd name="T8" fmla="*/ 47 w 47"/>
                <a:gd name="T9" fmla="*/ 0 h 48"/>
                <a:gd name="T10" fmla="*/ 32 w 47"/>
                <a:gd name="T11" fmla="*/ 32 h 48"/>
                <a:gd name="T12" fmla="*/ 16 w 47"/>
                <a:gd name="T13" fmla="*/ 32 h 48"/>
                <a:gd name="T14" fmla="*/ 16 w 47"/>
                <a:gd name="T15" fmla="*/ 17 h 48"/>
                <a:gd name="T16" fmla="*/ 32 w 47"/>
                <a:gd name="T17" fmla="*/ 17 h 48"/>
                <a:gd name="T18" fmla="*/ 32 w 47"/>
                <a:gd name="T19" fmla="*/ 32 h 48"/>
                <a:gd name="T20" fmla="*/ 32 w 47"/>
                <a:gd name="T21" fmla="*/ 32 h 48"/>
                <a:gd name="T22" fmla="*/ 32 w 47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47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7" y="48"/>
                  </a:lnTo>
                  <a:lnTo>
                    <a:pt x="47" y="0"/>
                  </a:lnTo>
                  <a:close/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close/>
                  <a:moveTo>
                    <a:pt x="32" y="32"/>
                  </a:moveTo>
                  <a:lnTo>
                    <a:pt x="3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31">
              <a:extLst>
                <a:ext uri="{FF2B5EF4-FFF2-40B4-BE49-F238E27FC236}">
                  <a16:creationId xmlns:a16="http://schemas.microsoft.com/office/drawing/2014/main" id="{C5543123-D1C5-42C1-9474-E1CD61EC7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798"/>
              <a:ext cx="47" cy="48"/>
            </a:xfrm>
            <a:custGeom>
              <a:avLst/>
              <a:gdLst>
                <a:gd name="T0" fmla="*/ 47 w 47"/>
                <a:gd name="T1" fmla="*/ 0 h 48"/>
                <a:gd name="T2" fmla="*/ 0 w 47"/>
                <a:gd name="T3" fmla="*/ 0 h 48"/>
                <a:gd name="T4" fmla="*/ 0 w 47"/>
                <a:gd name="T5" fmla="*/ 48 h 48"/>
                <a:gd name="T6" fmla="*/ 47 w 47"/>
                <a:gd name="T7" fmla="*/ 48 h 48"/>
                <a:gd name="T8" fmla="*/ 47 w 47"/>
                <a:gd name="T9" fmla="*/ 0 h 48"/>
                <a:gd name="T10" fmla="*/ 32 w 47"/>
                <a:gd name="T11" fmla="*/ 32 h 48"/>
                <a:gd name="T12" fmla="*/ 16 w 47"/>
                <a:gd name="T13" fmla="*/ 32 h 48"/>
                <a:gd name="T14" fmla="*/ 16 w 47"/>
                <a:gd name="T15" fmla="*/ 17 h 48"/>
                <a:gd name="T16" fmla="*/ 32 w 47"/>
                <a:gd name="T17" fmla="*/ 17 h 48"/>
                <a:gd name="T18" fmla="*/ 32 w 47"/>
                <a:gd name="T19" fmla="*/ 32 h 48"/>
                <a:gd name="T20" fmla="*/ 32 w 47"/>
                <a:gd name="T21" fmla="*/ 32 h 48"/>
                <a:gd name="T22" fmla="*/ 32 w 47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47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7" y="48"/>
                  </a:lnTo>
                  <a:lnTo>
                    <a:pt x="47" y="0"/>
                  </a:lnTo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moveTo>
                    <a:pt x="32" y="32"/>
                  </a:moveTo>
                  <a:lnTo>
                    <a:pt x="32" y="32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32">
              <a:extLst>
                <a:ext uri="{FF2B5EF4-FFF2-40B4-BE49-F238E27FC236}">
                  <a16:creationId xmlns:a16="http://schemas.microsoft.com/office/drawing/2014/main" id="{A8BF9295-168A-4FEE-B0AC-25A540D699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6" y="3043"/>
              <a:ext cx="205" cy="142"/>
            </a:xfrm>
            <a:custGeom>
              <a:avLst/>
              <a:gdLst>
                <a:gd name="T0" fmla="*/ 351 w 396"/>
                <a:gd name="T1" fmla="*/ 0 h 274"/>
                <a:gd name="T2" fmla="*/ 0 w 396"/>
                <a:gd name="T3" fmla="*/ 0 h 274"/>
                <a:gd name="T4" fmla="*/ 0 w 396"/>
                <a:gd name="T5" fmla="*/ 30 h 274"/>
                <a:gd name="T6" fmla="*/ 31 w 396"/>
                <a:gd name="T7" fmla="*/ 30 h 274"/>
                <a:gd name="T8" fmla="*/ 31 w 396"/>
                <a:gd name="T9" fmla="*/ 274 h 274"/>
                <a:gd name="T10" fmla="*/ 366 w 396"/>
                <a:gd name="T11" fmla="*/ 274 h 274"/>
                <a:gd name="T12" fmla="*/ 366 w 396"/>
                <a:gd name="T13" fmla="*/ 30 h 274"/>
                <a:gd name="T14" fmla="*/ 396 w 396"/>
                <a:gd name="T15" fmla="*/ 30 h 274"/>
                <a:gd name="T16" fmla="*/ 396 w 396"/>
                <a:gd name="T17" fmla="*/ 0 h 274"/>
                <a:gd name="T18" fmla="*/ 351 w 396"/>
                <a:gd name="T19" fmla="*/ 0 h 274"/>
                <a:gd name="T20" fmla="*/ 61 w 396"/>
                <a:gd name="T21" fmla="*/ 30 h 274"/>
                <a:gd name="T22" fmla="*/ 183 w 396"/>
                <a:gd name="T23" fmla="*/ 30 h 274"/>
                <a:gd name="T24" fmla="*/ 183 w 396"/>
                <a:gd name="T25" fmla="*/ 91 h 274"/>
                <a:gd name="T26" fmla="*/ 168 w 396"/>
                <a:gd name="T27" fmla="*/ 91 h 274"/>
                <a:gd name="T28" fmla="*/ 122 w 396"/>
                <a:gd name="T29" fmla="*/ 137 h 274"/>
                <a:gd name="T30" fmla="*/ 168 w 396"/>
                <a:gd name="T31" fmla="*/ 182 h 274"/>
                <a:gd name="T32" fmla="*/ 183 w 396"/>
                <a:gd name="T33" fmla="*/ 182 h 274"/>
                <a:gd name="T34" fmla="*/ 183 w 396"/>
                <a:gd name="T35" fmla="*/ 243 h 274"/>
                <a:gd name="T36" fmla="*/ 61 w 396"/>
                <a:gd name="T37" fmla="*/ 243 h 274"/>
                <a:gd name="T38" fmla="*/ 61 w 396"/>
                <a:gd name="T39" fmla="*/ 30 h 274"/>
                <a:gd name="T40" fmla="*/ 183 w 396"/>
                <a:gd name="T41" fmla="*/ 152 h 274"/>
                <a:gd name="T42" fmla="*/ 168 w 396"/>
                <a:gd name="T43" fmla="*/ 152 h 274"/>
                <a:gd name="T44" fmla="*/ 152 w 396"/>
                <a:gd name="T45" fmla="*/ 137 h 274"/>
                <a:gd name="T46" fmla="*/ 168 w 396"/>
                <a:gd name="T47" fmla="*/ 121 h 274"/>
                <a:gd name="T48" fmla="*/ 183 w 396"/>
                <a:gd name="T49" fmla="*/ 121 h 274"/>
                <a:gd name="T50" fmla="*/ 183 w 396"/>
                <a:gd name="T51" fmla="*/ 152 h 274"/>
                <a:gd name="T52" fmla="*/ 213 w 396"/>
                <a:gd name="T53" fmla="*/ 121 h 274"/>
                <a:gd name="T54" fmla="*/ 229 w 396"/>
                <a:gd name="T55" fmla="*/ 121 h 274"/>
                <a:gd name="T56" fmla="*/ 244 w 396"/>
                <a:gd name="T57" fmla="*/ 137 h 274"/>
                <a:gd name="T58" fmla="*/ 229 w 396"/>
                <a:gd name="T59" fmla="*/ 152 h 274"/>
                <a:gd name="T60" fmla="*/ 213 w 396"/>
                <a:gd name="T61" fmla="*/ 152 h 274"/>
                <a:gd name="T62" fmla="*/ 213 w 396"/>
                <a:gd name="T63" fmla="*/ 121 h 274"/>
                <a:gd name="T64" fmla="*/ 335 w 396"/>
                <a:gd name="T65" fmla="*/ 243 h 274"/>
                <a:gd name="T66" fmla="*/ 213 w 396"/>
                <a:gd name="T67" fmla="*/ 243 h 274"/>
                <a:gd name="T68" fmla="*/ 213 w 396"/>
                <a:gd name="T69" fmla="*/ 182 h 274"/>
                <a:gd name="T70" fmla="*/ 229 w 396"/>
                <a:gd name="T71" fmla="*/ 182 h 274"/>
                <a:gd name="T72" fmla="*/ 274 w 396"/>
                <a:gd name="T73" fmla="*/ 137 h 274"/>
                <a:gd name="T74" fmla="*/ 229 w 396"/>
                <a:gd name="T75" fmla="*/ 91 h 274"/>
                <a:gd name="T76" fmla="*/ 213 w 396"/>
                <a:gd name="T77" fmla="*/ 91 h 274"/>
                <a:gd name="T78" fmla="*/ 213 w 396"/>
                <a:gd name="T79" fmla="*/ 30 h 274"/>
                <a:gd name="T80" fmla="*/ 335 w 396"/>
                <a:gd name="T81" fmla="*/ 30 h 274"/>
                <a:gd name="T82" fmla="*/ 335 w 396"/>
                <a:gd name="T83" fmla="*/ 243 h 274"/>
                <a:gd name="T84" fmla="*/ 335 w 396"/>
                <a:gd name="T85" fmla="*/ 243 h 274"/>
                <a:gd name="T86" fmla="*/ 335 w 396"/>
                <a:gd name="T87" fmla="*/ 24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6" h="274">
                  <a:moveTo>
                    <a:pt x="35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66" y="274"/>
                    <a:pt x="366" y="274"/>
                    <a:pt x="366" y="274"/>
                  </a:cubicBezTo>
                  <a:cubicBezTo>
                    <a:pt x="366" y="30"/>
                    <a:pt x="366" y="30"/>
                    <a:pt x="366" y="30"/>
                  </a:cubicBezTo>
                  <a:cubicBezTo>
                    <a:pt x="396" y="30"/>
                    <a:pt x="396" y="30"/>
                    <a:pt x="396" y="30"/>
                  </a:cubicBezTo>
                  <a:cubicBezTo>
                    <a:pt x="396" y="0"/>
                    <a:pt x="396" y="0"/>
                    <a:pt x="396" y="0"/>
                  </a:cubicBezTo>
                  <a:lnTo>
                    <a:pt x="351" y="0"/>
                  </a:lnTo>
                  <a:close/>
                  <a:moveTo>
                    <a:pt x="61" y="30"/>
                  </a:moveTo>
                  <a:cubicBezTo>
                    <a:pt x="183" y="30"/>
                    <a:pt x="183" y="30"/>
                    <a:pt x="183" y="30"/>
                  </a:cubicBezTo>
                  <a:cubicBezTo>
                    <a:pt x="183" y="91"/>
                    <a:pt x="183" y="91"/>
                    <a:pt x="183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42" y="91"/>
                    <a:pt x="122" y="111"/>
                    <a:pt x="122" y="137"/>
                  </a:cubicBezTo>
                  <a:cubicBezTo>
                    <a:pt x="122" y="162"/>
                    <a:pt x="142" y="182"/>
                    <a:pt x="168" y="182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3" y="243"/>
                    <a:pt x="183" y="243"/>
                    <a:pt x="183" y="243"/>
                  </a:cubicBezTo>
                  <a:cubicBezTo>
                    <a:pt x="61" y="243"/>
                    <a:pt x="61" y="243"/>
                    <a:pt x="61" y="243"/>
                  </a:cubicBezTo>
                  <a:lnTo>
                    <a:pt x="61" y="30"/>
                  </a:lnTo>
                  <a:close/>
                  <a:moveTo>
                    <a:pt x="183" y="152"/>
                  </a:moveTo>
                  <a:cubicBezTo>
                    <a:pt x="168" y="152"/>
                    <a:pt x="168" y="152"/>
                    <a:pt x="168" y="152"/>
                  </a:cubicBezTo>
                  <a:cubicBezTo>
                    <a:pt x="159" y="152"/>
                    <a:pt x="152" y="145"/>
                    <a:pt x="152" y="137"/>
                  </a:cubicBezTo>
                  <a:cubicBezTo>
                    <a:pt x="152" y="128"/>
                    <a:pt x="159" y="121"/>
                    <a:pt x="168" y="121"/>
                  </a:cubicBezTo>
                  <a:cubicBezTo>
                    <a:pt x="183" y="121"/>
                    <a:pt x="183" y="121"/>
                    <a:pt x="183" y="121"/>
                  </a:cubicBezTo>
                  <a:lnTo>
                    <a:pt x="183" y="152"/>
                  </a:lnTo>
                  <a:close/>
                  <a:moveTo>
                    <a:pt x="213" y="121"/>
                  </a:moveTo>
                  <a:cubicBezTo>
                    <a:pt x="229" y="121"/>
                    <a:pt x="229" y="121"/>
                    <a:pt x="229" y="121"/>
                  </a:cubicBezTo>
                  <a:cubicBezTo>
                    <a:pt x="237" y="121"/>
                    <a:pt x="244" y="128"/>
                    <a:pt x="244" y="137"/>
                  </a:cubicBezTo>
                  <a:cubicBezTo>
                    <a:pt x="244" y="145"/>
                    <a:pt x="237" y="152"/>
                    <a:pt x="229" y="152"/>
                  </a:cubicBezTo>
                  <a:cubicBezTo>
                    <a:pt x="213" y="152"/>
                    <a:pt x="213" y="152"/>
                    <a:pt x="213" y="152"/>
                  </a:cubicBezTo>
                  <a:lnTo>
                    <a:pt x="213" y="121"/>
                  </a:lnTo>
                  <a:close/>
                  <a:moveTo>
                    <a:pt x="335" y="243"/>
                  </a:moveTo>
                  <a:cubicBezTo>
                    <a:pt x="213" y="243"/>
                    <a:pt x="213" y="243"/>
                    <a:pt x="213" y="243"/>
                  </a:cubicBezTo>
                  <a:cubicBezTo>
                    <a:pt x="213" y="182"/>
                    <a:pt x="213" y="182"/>
                    <a:pt x="213" y="182"/>
                  </a:cubicBezTo>
                  <a:cubicBezTo>
                    <a:pt x="229" y="182"/>
                    <a:pt x="229" y="182"/>
                    <a:pt x="229" y="182"/>
                  </a:cubicBezTo>
                  <a:cubicBezTo>
                    <a:pt x="254" y="182"/>
                    <a:pt x="274" y="162"/>
                    <a:pt x="274" y="137"/>
                  </a:cubicBezTo>
                  <a:cubicBezTo>
                    <a:pt x="274" y="111"/>
                    <a:pt x="254" y="91"/>
                    <a:pt x="229" y="91"/>
                  </a:cubicBezTo>
                  <a:cubicBezTo>
                    <a:pt x="213" y="91"/>
                    <a:pt x="213" y="91"/>
                    <a:pt x="213" y="91"/>
                  </a:cubicBezTo>
                  <a:cubicBezTo>
                    <a:pt x="213" y="30"/>
                    <a:pt x="213" y="30"/>
                    <a:pt x="213" y="30"/>
                  </a:cubicBezTo>
                  <a:cubicBezTo>
                    <a:pt x="335" y="30"/>
                    <a:pt x="335" y="30"/>
                    <a:pt x="335" y="30"/>
                  </a:cubicBezTo>
                  <a:lnTo>
                    <a:pt x="335" y="243"/>
                  </a:lnTo>
                  <a:close/>
                  <a:moveTo>
                    <a:pt x="335" y="243"/>
                  </a:moveTo>
                  <a:cubicBezTo>
                    <a:pt x="335" y="243"/>
                    <a:pt x="335" y="243"/>
                    <a:pt x="335" y="24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33">
              <a:extLst>
                <a:ext uri="{FF2B5EF4-FFF2-40B4-BE49-F238E27FC236}">
                  <a16:creationId xmlns:a16="http://schemas.microsoft.com/office/drawing/2014/main" id="{FC117C01-C443-437D-A37F-6EE804924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869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34">
              <a:extLst>
                <a:ext uri="{FF2B5EF4-FFF2-40B4-BE49-F238E27FC236}">
                  <a16:creationId xmlns:a16="http://schemas.microsoft.com/office/drawing/2014/main" id="{CD2F1601-F3D3-491A-A1B9-82D433A78E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869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35">
              <a:extLst>
                <a:ext uri="{FF2B5EF4-FFF2-40B4-BE49-F238E27FC236}">
                  <a16:creationId xmlns:a16="http://schemas.microsoft.com/office/drawing/2014/main" id="{9099439B-B90A-4372-88CD-5B0A8EB8A6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869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1 w 48"/>
                <a:gd name="T13" fmla="*/ 16 h 48"/>
                <a:gd name="T14" fmla="*/ 31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1" y="16"/>
                  </a:lnTo>
                  <a:lnTo>
                    <a:pt x="31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36">
              <a:extLst>
                <a:ext uri="{FF2B5EF4-FFF2-40B4-BE49-F238E27FC236}">
                  <a16:creationId xmlns:a16="http://schemas.microsoft.com/office/drawing/2014/main" id="{8F3F5E5F-C37C-44DD-9643-E851A2E0C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869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1 w 48"/>
                <a:gd name="T13" fmla="*/ 16 h 48"/>
                <a:gd name="T14" fmla="*/ 31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1" y="16"/>
                  </a:lnTo>
                  <a:lnTo>
                    <a:pt x="31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37">
              <a:extLst>
                <a:ext uri="{FF2B5EF4-FFF2-40B4-BE49-F238E27FC236}">
                  <a16:creationId xmlns:a16="http://schemas.microsoft.com/office/drawing/2014/main" id="{1C6FFF6F-768A-4E01-9A56-7DF9E00DF7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869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38">
              <a:extLst>
                <a:ext uri="{FF2B5EF4-FFF2-40B4-BE49-F238E27FC236}">
                  <a16:creationId xmlns:a16="http://schemas.microsoft.com/office/drawing/2014/main" id="{B4E92682-3C50-4551-851B-9B403D9D49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869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39">
              <a:extLst>
                <a:ext uri="{FF2B5EF4-FFF2-40B4-BE49-F238E27FC236}">
                  <a16:creationId xmlns:a16="http://schemas.microsoft.com/office/drawing/2014/main" id="{48009654-3915-4D48-BA99-455AEB34AE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94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40">
              <a:extLst>
                <a:ext uri="{FF2B5EF4-FFF2-40B4-BE49-F238E27FC236}">
                  <a16:creationId xmlns:a16="http://schemas.microsoft.com/office/drawing/2014/main" id="{D800FC3C-E85D-416D-AC3E-B3D2D16F10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94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Freeform 41">
              <a:extLst>
                <a:ext uri="{FF2B5EF4-FFF2-40B4-BE49-F238E27FC236}">
                  <a16:creationId xmlns:a16="http://schemas.microsoft.com/office/drawing/2014/main" id="{68FAF9EA-F9D9-4800-965B-D959CEDA5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94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1 w 48"/>
                <a:gd name="T13" fmla="*/ 16 h 48"/>
                <a:gd name="T14" fmla="*/ 31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1" y="16"/>
                  </a:lnTo>
                  <a:lnTo>
                    <a:pt x="31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Freeform 42">
              <a:extLst>
                <a:ext uri="{FF2B5EF4-FFF2-40B4-BE49-F238E27FC236}">
                  <a16:creationId xmlns:a16="http://schemas.microsoft.com/office/drawing/2014/main" id="{8902A972-0C9D-48A1-9296-23809A347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94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1 w 48"/>
                <a:gd name="T13" fmla="*/ 16 h 48"/>
                <a:gd name="T14" fmla="*/ 31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1" y="16"/>
                  </a:lnTo>
                  <a:lnTo>
                    <a:pt x="31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Freeform 43">
              <a:extLst>
                <a:ext uri="{FF2B5EF4-FFF2-40B4-BE49-F238E27FC236}">
                  <a16:creationId xmlns:a16="http://schemas.microsoft.com/office/drawing/2014/main" id="{2671FBE9-E693-4990-BA44-704618E90B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940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44">
              <a:extLst>
                <a:ext uri="{FF2B5EF4-FFF2-40B4-BE49-F238E27FC236}">
                  <a16:creationId xmlns:a16="http://schemas.microsoft.com/office/drawing/2014/main" id="{E405AF63-DF86-4988-9AEA-1F5824FC7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940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Rectangle 45">
              <a:extLst>
                <a:ext uri="{FF2B5EF4-FFF2-40B4-BE49-F238E27FC236}">
                  <a16:creationId xmlns:a16="http://schemas.microsoft.com/office/drawing/2014/main" id="{30092474-9120-44F9-8DD2-B654CCBB4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3012"/>
              <a:ext cx="174" cy="1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Rectangle 46">
              <a:extLst>
                <a:ext uri="{FF2B5EF4-FFF2-40B4-BE49-F238E27FC236}">
                  <a16:creationId xmlns:a16="http://schemas.microsoft.com/office/drawing/2014/main" id="{CE9DE08B-C29F-4C86-A036-F8F02A675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3012"/>
              <a:ext cx="15" cy="1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98" name="CaixaDeTexto 97">
            <a:extLst>
              <a:ext uri="{FF2B5EF4-FFF2-40B4-BE49-F238E27FC236}">
                <a16:creationId xmlns:a16="http://schemas.microsoft.com/office/drawing/2014/main" id="{61A856AA-2466-481C-A9DC-7BC6245BFBF4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imagem</a:t>
            </a:r>
          </a:p>
        </p:txBody>
      </p:sp>
      <p:grpSp>
        <p:nvGrpSpPr>
          <p:cNvPr id="99" name="Group 4">
            <a:extLst>
              <a:ext uri="{FF2B5EF4-FFF2-40B4-BE49-F238E27FC236}">
                <a16:creationId xmlns:a16="http://schemas.microsoft.com/office/drawing/2014/main" id="{38212774-C0E5-4C22-B3E7-86AAC75B1B4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100" name="Freeform 5">
              <a:extLst>
                <a:ext uri="{FF2B5EF4-FFF2-40B4-BE49-F238E27FC236}">
                  <a16:creationId xmlns:a16="http://schemas.microsoft.com/office/drawing/2014/main" id="{6A83A5B3-504D-4FF3-AF16-FD0D12601F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6">
              <a:extLst>
                <a:ext uri="{FF2B5EF4-FFF2-40B4-BE49-F238E27FC236}">
                  <a16:creationId xmlns:a16="http://schemas.microsoft.com/office/drawing/2014/main" id="{8B8747BF-EF92-4C95-A9AA-B51277370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7">
              <a:extLst>
                <a:ext uri="{FF2B5EF4-FFF2-40B4-BE49-F238E27FC236}">
                  <a16:creationId xmlns:a16="http://schemas.microsoft.com/office/drawing/2014/main" id="{1D312B09-17A9-4E34-B998-8AB206C328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8">
              <a:extLst>
                <a:ext uri="{FF2B5EF4-FFF2-40B4-BE49-F238E27FC236}">
                  <a16:creationId xmlns:a16="http://schemas.microsoft.com/office/drawing/2014/main" id="{CE3833BB-350B-4BF4-A541-B40BF91E9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9">
              <a:extLst>
                <a:ext uri="{FF2B5EF4-FFF2-40B4-BE49-F238E27FC236}">
                  <a16:creationId xmlns:a16="http://schemas.microsoft.com/office/drawing/2014/main" id="{97679684-74B6-4D7C-ABD4-00925F3E8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10">
              <a:extLst>
                <a:ext uri="{FF2B5EF4-FFF2-40B4-BE49-F238E27FC236}">
                  <a16:creationId xmlns:a16="http://schemas.microsoft.com/office/drawing/2014/main" id="{A6571916-11E9-4A15-A563-7619AFCEE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11">
              <a:extLst>
                <a:ext uri="{FF2B5EF4-FFF2-40B4-BE49-F238E27FC236}">
                  <a16:creationId xmlns:a16="http://schemas.microsoft.com/office/drawing/2014/main" id="{51A9A807-56B4-4DC3-B2C1-D2D6EF500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12">
              <a:extLst>
                <a:ext uri="{FF2B5EF4-FFF2-40B4-BE49-F238E27FC236}">
                  <a16:creationId xmlns:a16="http://schemas.microsoft.com/office/drawing/2014/main" id="{5591E068-DD87-4616-B7D7-A99077F5E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13">
              <a:extLst>
                <a:ext uri="{FF2B5EF4-FFF2-40B4-BE49-F238E27FC236}">
                  <a16:creationId xmlns:a16="http://schemas.microsoft.com/office/drawing/2014/main" id="{4472F295-4C6F-425A-89F8-9251C4BF5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14">
              <a:extLst>
                <a:ext uri="{FF2B5EF4-FFF2-40B4-BE49-F238E27FC236}">
                  <a16:creationId xmlns:a16="http://schemas.microsoft.com/office/drawing/2014/main" id="{52D1A542-AD8A-4AF4-8226-5D9D852C1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15">
              <a:extLst>
                <a:ext uri="{FF2B5EF4-FFF2-40B4-BE49-F238E27FC236}">
                  <a16:creationId xmlns:a16="http://schemas.microsoft.com/office/drawing/2014/main" id="{D7F40AB5-1AFC-4C98-9D68-8742928BD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16">
              <a:extLst>
                <a:ext uri="{FF2B5EF4-FFF2-40B4-BE49-F238E27FC236}">
                  <a16:creationId xmlns:a16="http://schemas.microsoft.com/office/drawing/2014/main" id="{8A70764B-D8A3-4475-A7E0-EC535E389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794410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6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6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" dur="6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1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6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6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100"/>
                            </p:stCondLst>
                            <p:childTnLst>
                              <p:par>
                                <p:cTn id="7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4" dur="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7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200"/>
                            </p:stCondLst>
                            <p:childTnLst>
                              <p:par>
                                <p:cTn id="8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5" dur="6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8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3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48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300"/>
                            </p:stCondLst>
                            <p:childTnLst>
                              <p:par>
                                <p:cTn id="1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800"/>
                            </p:stCondLst>
                            <p:childTnLst>
                              <p:par>
                                <p:cTn id="1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Graphic spid="40" grpId="0">
        <p:bldAsOne/>
      </p:bldGraphic>
      <p:bldGraphic spid="27" grpId="0">
        <p:bldAsOne/>
      </p:bldGraphic>
      <p:bldGraphic spid="24" grpId="0">
        <p:bldAsOne/>
      </p:bldGraphic>
      <p:bldGraphic spid="21" grpId="0">
        <p:bldAsOne/>
      </p:bldGraphic>
      <p:bldGraphic spid="60" grpId="0">
        <p:bldAsOne/>
      </p:bldGraphic>
      <p:bldGraphic spid="60" grpId="1">
        <p:bldAsOne/>
      </p:bldGraphic>
      <p:bldGraphic spid="64" grpId="0">
        <p:bldAsOne/>
      </p:bldGraphic>
      <p:bldGraphic spid="64" grpId="1">
        <p:bldAsOne/>
      </p:bldGraphic>
      <p:bldGraphic spid="65" grpId="0">
        <p:bldAsOne/>
      </p:bldGraphic>
      <p:bldGraphic spid="65" grpId="1">
        <p:bldAsOne/>
      </p:bldGraphic>
      <p:bldGraphic spid="66" grpId="0">
        <p:bldAsOne/>
      </p:bldGraphic>
      <p:bldGraphic spid="66" grpId="1">
        <p:bldAsOne/>
      </p:bldGraphic>
      <p:bldP spid="3" grpId="0"/>
      <p:bldP spid="4" grpId="0"/>
      <p:bldP spid="22" grpId="0"/>
      <p:bldP spid="23" grpId="0"/>
      <p:bldP spid="25" grpId="0"/>
      <p:bldP spid="26" grpId="0"/>
      <p:bldP spid="28" grpId="0"/>
      <p:bldP spid="29" grpId="0"/>
      <p:bldP spid="30" grpId="0" animBg="1"/>
      <p:bldP spid="31" grpId="0"/>
      <p:bldP spid="33" grpId="0" animBg="1"/>
      <p:bldP spid="34" grpId="0"/>
      <p:bldP spid="41" grpId="0"/>
      <p:bldP spid="42" grpId="0"/>
      <p:bldP spid="35" grpId="0"/>
      <p:bldP spid="38" grpId="0"/>
      <p:bldP spid="39" grpId="0"/>
      <p:bldP spid="49" grpId="0"/>
      <p:bldP spid="50" grpId="0"/>
      <p:bldP spid="51" grpId="0"/>
      <p:bldP spid="52" grpId="0"/>
      <p:bldP spid="53" grpId="0"/>
      <p:bldP spid="6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674443" y="1273884"/>
            <a:ext cx="1567763" cy="715211"/>
            <a:chOff x="6156" y="288"/>
            <a:chExt cx="1210" cy="55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</a:t>
            </a:r>
            <a:r>
              <a:rPr lang="pt-BR" sz="1100" dirty="0">
                <a:solidFill>
                  <a:schemeClr val="bg1"/>
                </a:solidFill>
              </a:rPr>
              <a:t>. Em uma escala onde 0 significa que o(a) Sr.(a) tem uma imagem muito negativa e 10 uma imagem muito positiva, que nota daria para a imagem que o(a) Sr.(a) tem do Sebrae?</a:t>
            </a:r>
          </a:p>
        </p:txBody>
      </p:sp>
      <p:sp>
        <p:nvSpPr>
          <p:cNvPr id="37" name="Espaço Reservado para Conteúdo 2"/>
          <p:cNvSpPr txBox="1">
            <a:spLocks/>
          </p:cNvSpPr>
          <p:nvPr/>
        </p:nvSpPr>
        <p:spPr>
          <a:xfrm>
            <a:off x="717552" y="1150839"/>
            <a:ext cx="4939482" cy="118639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nos diferentes critérios de segmentação considerados existe uma variação bastante reduzida com relação à avaliação da imagem do Sebrae, o que sinaliza uma forte homogeneidade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(p7)</a:t>
            </a:r>
          </a:p>
        </p:txBody>
      </p:sp>
      <p:graphicFrame>
        <p:nvGraphicFramePr>
          <p:cNvPr id="41" name="Gráfico 40"/>
          <p:cNvGraphicFramePr/>
          <p:nvPr>
            <p:extLst>
              <p:ext uri="{D42A27DB-BD31-4B8C-83A1-F6EECF244321}">
                <p14:modId xmlns:p14="http://schemas.microsoft.com/office/powerpoint/2010/main" val="3955270338"/>
              </p:ext>
            </p:extLst>
          </p:nvPr>
        </p:nvGraphicFramePr>
        <p:xfrm>
          <a:off x="857252" y="3124239"/>
          <a:ext cx="3625056" cy="27778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2" name="Gráfico 41"/>
          <p:cNvGraphicFramePr/>
          <p:nvPr>
            <p:extLst>
              <p:ext uri="{D42A27DB-BD31-4B8C-83A1-F6EECF244321}">
                <p14:modId xmlns:p14="http://schemas.microsoft.com/office/powerpoint/2010/main" val="3146849413"/>
              </p:ext>
            </p:extLst>
          </p:nvPr>
        </p:nvGraphicFramePr>
        <p:xfrm>
          <a:off x="4914900" y="3136393"/>
          <a:ext cx="3048000" cy="25738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3" name="Gráfico 42"/>
          <p:cNvGraphicFramePr/>
          <p:nvPr>
            <p:extLst>
              <p:ext uri="{D42A27DB-BD31-4B8C-83A1-F6EECF244321}">
                <p14:modId xmlns:p14="http://schemas.microsoft.com/office/powerpoint/2010/main" val="2969232622"/>
              </p:ext>
            </p:extLst>
          </p:nvPr>
        </p:nvGraphicFramePr>
        <p:xfrm>
          <a:off x="8264283" y="3124437"/>
          <a:ext cx="3629640" cy="27745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4" name="CaixaDeTexto 43"/>
          <p:cNvSpPr txBox="1"/>
          <p:nvPr/>
        </p:nvSpPr>
        <p:spPr>
          <a:xfrm>
            <a:off x="1042782" y="2716656"/>
            <a:ext cx="25319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tempo de empresa</a:t>
            </a:r>
          </a:p>
        </p:txBody>
      </p:sp>
      <p:cxnSp>
        <p:nvCxnSpPr>
          <p:cNvPr id="45" name="Conector reto 44"/>
          <p:cNvCxnSpPr/>
          <p:nvPr/>
        </p:nvCxnSpPr>
        <p:spPr>
          <a:xfrm>
            <a:off x="3572930" y="2942893"/>
            <a:ext cx="69427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7" name="CaixaDeTexto 46"/>
          <p:cNvSpPr txBox="1"/>
          <p:nvPr/>
        </p:nvSpPr>
        <p:spPr>
          <a:xfrm>
            <a:off x="5268798" y="2716656"/>
            <a:ext cx="19057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48" name="Conector reto 47"/>
          <p:cNvCxnSpPr/>
          <p:nvPr/>
        </p:nvCxnSpPr>
        <p:spPr>
          <a:xfrm>
            <a:off x="7268630" y="2942893"/>
            <a:ext cx="43845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0" name="CaixaDeTexto 49"/>
          <p:cNvSpPr txBox="1"/>
          <p:nvPr/>
        </p:nvSpPr>
        <p:spPr>
          <a:xfrm>
            <a:off x="8447541" y="2716656"/>
            <a:ext cx="11689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idade</a:t>
            </a:r>
          </a:p>
        </p:txBody>
      </p:sp>
      <p:cxnSp>
        <p:nvCxnSpPr>
          <p:cNvPr id="51" name="Conector reto 50"/>
          <p:cNvCxnSpPr/>
          <p:nvPr/>
        </p:nvCxnSpPr>
        <p:spPr>
          <a:xfrm>
            <a:off x="9744714" y="2942893"/>
            <a:ext cx="1895743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6" name="CaixaDeTexto 45">
            <a:extLst>
              <a:ext uri="{FF2B5EF4-FFF2-40B4-BE49-F238E27FC236}">
                <a16:creationId xmlns:a16="http://schemas.microsoft.com/office/drawing/2014/main" id="{97CAA1CA-EF04-4CBF-B785-AD1083F80BD3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imagem</a:t>
            </a:r>
          </a:p>
        </p:txBody>
      </p:sp>
      <p:grpSp>
        <p:nvGrpSpPr>
          <p:cNvPr id="49" name="Group 4">
            <a:extLst>
              <a:ext uri="{FF2B5EF4-FFF2-40B4-BE49-F238E27FC236}">
                <a16:creationId xmlns:a16="http://schemas.microsoft.com/office/drawing/2014/main" id="{6F3B83B3-BBBF-4D02-A256-E2882B04AB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52" name="Freeform 5">
              <a:extLst>
                <a:ext uri="{FF2B5EF4-FFF2-40B4-BE49-F238E27FC236}">
                  <a16:creationId xmlns:a16="http://schemas.microsoft.com/office/drawing/2014/main" id="{ACB8870A-8944-4EDB-A953-27AD584AFB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6">
              <a:extLst>
                <a:ext uri="{FF2B5EF4-FFF2-40B4-BE49-F238E27FC236}">
                  <a16:creationId xmlns:a16="http://schemas.microsoft.com/office/drawing/2014/main" id="{A3964D73-544B-4B27-8403-0CAFFD0BC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EDD4A44F-1656-4087-A3ED-8513495924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D811F34E-70C7-472A-91B1-1E99CBA393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F8905F9F-2C9B-4F97-9BF2-6466AB060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47E17A77-8834-4D04-8793-AB2694742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1">
              <a:extLst>
                <a:ext uri="{FF2B5EF4-FFF2-40B4-BE49-F238E27FC236}">
                  <a16:creationId xmlns:a16="http://schemas.microsoft.com/office/drawing/2014/main" id="{9C7DE61B-4387-4C2D-86B5-2E006725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2">
              <a:extLst>
                <a:ext uri="{FF2B5EF4-FFF2-40B4-BE49-F238E27FC236}">
                  <a16:creationId xmlns:a16="http://schemas.microsoft.com/office/drawing/2014/main" id="{77513512-A8CB-4ED6-8474-D565F7AED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3">
              <a:extLst>
                <a:ext uri="{FF2B5EF4-FFF2-40B4-BE49-F238E27FC236}">
                  <a16:creationId xmlns:a16="http://schemas.microsoft.com/office/drawing/2014/main" id="{41D6E0D8-3CCB-4522-A2F4-14573B98F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4">
              <a:extLst>
                <a:ext uri="{FF2B5EF4-FFF2-40B4-BE49-F238E27FC236}">
                  <a16:creationId xmlns:a16="http://schemas.microsoft.com/office/drawing/2014/main" id="{AEB652A7-C59E-417F-BFB8-1651CFFDF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5">
              <a:extLst>
                <a:ext uri="{FF2B5EF4-FFF2-40B4-BE49-F238E27FC236}">
                  <a16:creationId xmlns:a16="http://schemas.microsoft.com/office/drawing/2014/main" id="{E2A5DCAD-69F2-4638-8F7D-BC1EEAEDF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6">
              <a:extLst>
                <a:ext uri="{FF2B5EF4-FFF2-40B4-BE49-F238E27FC236}">
                  <a16:creationId xmlns:a16="http://schemas.microsoft.com/office/drawing/2014/main" id="{BD2907E7-B7BA-41FD-84BE-E08AC4AD0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287064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Graphic spid="41" grpId="0">
        <p:bldAsOne/>
      </p:bldGraphic>
      <p:bldGraphic spid="42" grpId="0">
        <p:bldAsOne/>
      </p:bldGraphic>
      <p:bldGraphic spid="43" grpId="0">
        <p:bldAsOne/>
      </p:bldGraphic>
      <p:bldP spid="44" grpId="0"/>
      <p:bldP spid="47" grpId="0"/>
      <p:bldP spid="5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tângulo 66">
            <a:extLst>
              <a:ext uri="{FF2B5EF4-FFF2-40B4-BE49-F238E27FC236}">
                <a16:creationId xmlns:a16="http://schemas.microsoft.com/office/drawing/2014/main" id="{E4B3F722-D3B2-4716-B20E-19C35532BEA2}"/>
              </a:ext>
            </a:extLst>
          </p:cNvPr>
          <p:cNvSpPr/>
          <p:nvPr/>
        </p:nvSpPr>
        <p:spPr>
          <a:xfrm>
            <a:off x="-11762" y="0"/>
            <a:ext cx="12249482" cy="6858000"/>
          </a:xfrm>
          <a:prstGeom prst="rect">
            <a:avLst/>
          </a:prstGeom>
          <a:solidFill>
            <a:srgbClr val="272F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8" name="Título 1">
            <a:extLst>
              <a:ext uri="{FF2B5EF4-FFF2-40B4-BE49-F238E27FC236}">
                <a16:creationId xmlns:a16="http://schemas.microsoft.com/office/drawing/2014/main" id="{22D7E57B-96C0-448F-8CCF-85ECCEAC572A}"/>
              </a:ext>
            </a:extLst>
          </p:cNvPr>
          <p:cNvSpPr txBox="1">
            <a:spLocks/>
          </p:cNvSpPr>
          <p:nvPr/>
        </p:nvSpPr>
        <p:spPr>
          <a:xfrm>
            <a:off x="145143" y="101600"/>
            <a:ext cx="2018936" cy="84574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400" dirty="0" err="1">
                <a:solidFill>
                  <a:schemeClr val="bg1"/>
                </a:solidFill>
              </a:rPr>
              <a:t>pesquisa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quantitativa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endParaRPr lang="pt-BR" sz="1400" dirty="0">
              <a:solidFill>
                <a:schemeClr val="bg1"/>
              </a:solidFill>
            </a:endParaRPr>
          </a:p>
          <a:p>
            <a:r>
              <a:rPr lang="pt-BR" sz="2000" b="1" dirty="0">
                <a:solidFill>
                  <a:schemeClr val="bg1"/>
                </a:solidFill>
                <a:latin typeface="+mn-lt"/>
              </a:rPr>
              <a:t>imagem do</a:t>
            </a:r>
          </a:p>
          <a:p>
            <a:r>
              <a:rPr lang="pt-BR" sz="2000" b="1" dirty="0">
                <a:solidFill>
                  <a:schemeClr val="bg1"/>
                </a:solidFill>
                <a:latin typeface="+mn-lt"/>
              </a:rPr>
              <a:t>Sebrae</a:t>
            </a:r>
          </a:p>
        </p:txBody>
      </p:sp>
      <p:pic>
        <p:nvPicPr>
          <p:cNvPr id="69" name="Imagem 68">
            <a:extLst>
              <a:ext uri="{FF2B5EF4-FFF2-40B4-BE49-F238E27FC236}">
                <a16:creationId xmlns:a16="http://schemas.microsoft.com/office/drawing/2014/main" id="{60F28DF3-8316-4DF0-AC64-82DE4032EA6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330" y="1279003"/>
            <a:ext cx="12213390" cy="5578996"/>
          </a:xfrm>
          <a:prstGeom prst="rect">
            <a:avLst/>
          </a:prstGeom>
          <a:solidFill>
            <a:srgbClr val="272F30"/>
          </a:solidFill>
        </p:spPr>
      </p:pic>
      <p:sp>
        <p:nvSpPr>
          <p:cNvPr id="109" name="Retângulo 108">
            <a:extLst>
              <a:ext uri="{FF2B5EF4-FFF2-40B4-BE49-F238E27FC236}">
                <a16:creationId xmlns:a16="http://schemas.microsoft.com/office/drawing/2014/main" id="{407B0551-B8AB-402F-A2D3-C0472736815D}"/>
              </a:ext>
            </a:extLst>
          </p:cNvPr>
          <p:cNvSpPr/>
          <p:nvPr/>
        </p:nvSpPr>
        <p:spPr>
          <a:xfrm>
            <a:off x="145143" y="6453000"/>
            <a:ext cx="11259130" cy="3717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t-BR" sz="1200" dirty="0"/>
          </a:p>
        </p:txBody>
      </p:sp>
      <p:sp>
        <p:nvSpPr>
          <p:cNvPr id="66" name="Retângulo: Cantos Arredondados 65">
            <a:extLst>
              <a:ext uri="{FF2B5EF4-FFF2-40B4-BE49-F238E27FC236}">
                <a16:creationId xmlns:a16="http://schemas.microsoft.com/office/drawing/2014/main" id="{6A5A5C94-B714-4840-9635-9F242BF29321}"/>
              </a:ext>
            </a:extLst>
          </p:cNvPr>
          <p:cNvSpPr/>
          <p:nvPr/>
        </p:nvSpPr>
        <p:spPr>
          <a:xfrm>
            <a:off x="9086802" y="5713786"/>
            <a:ext cx="2926978" cy="913082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0" name="Elipse 69">
            <a:extLst>
              <a:ext uri="{FF2B5EF4-FFF2-40B4-BE49-F238E27FC236}">
                <a16:creationId xmlns:a16="http://schemas.microsoft.com/office/drawing/2014/main" id="{4487D071-19E7-4333-9C35-471CA92B8AF5}"/>
              </a:ext>
            </a:extLst>
          </p:cNvPr>
          <p:cNvSpPr/>
          <p:nvPr/>
        </p:nvSpPr>
        <p:spPr>
          <a:xfrm>
            <a:off x="9066580" y="5630211"/>
            <a:ext cx="1086031" cy="1086031"/>
          </a:xfrm>
          <a:prstGeom prst="ellipse">
            <a:avLst/>
          </a:prstGeom>
          <a:solidFill>
            <a:srgbClr val="2730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>
            <a:extLst>
              <a:ext uri="{FF2B5EF4-FFF2-40B4-BE49-F238E27FC236}">
                <a16:creationId xmlns:a16="http://schemas.microsoft.com/office/drawing/2014/main" id="{D39B3AB2-A36F-4045-BBB6-00645FBF5ADB}"/>
              </a:ext>
            </a:extLst>
          </p:cNvPr>
          <p:cNvSpPr/>
          <p:nvPr/>
        </p:nvSpPr>
        <p:spPr>
          <a:xfrm>
            <a:off x="10309159" y="5645321"/>
            <a:ext cx="204100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600" dirty="0"/>
              <a:t>total de</a:t>
            </a:r>
            <a:endParaRPr lang="pt-BR" sz="1100" dirty="0"/>
          </a:p>
        </p:txBody>
      </p:sp>
      <p:sp>
        <p:nvSpPr>
          <p:cNvPr id="72" name="CaixaDeTexto 71">
            <a:extLst>
              <a:ext uri="{FF2B5EF4-FFF2-40B4-BE49-F238E27FC236}">
                <a16:creationId xmlns:a16="http://schemas.microsoft.com/office/drawing/2014/main" id="{6C34017F-7502-4BE7-B102-2CED34BC2CF8}"/>
              </a:ext>
            </a:extLst>
          </p:cNvPr>
          <p:cNvSpPr txBox="1"/>
          <p:nvPr/>
        </p:nvSpPr>
        <p:spPr>
          <a:xfrm>
            <a:off x="4285514" y="1564971"/>
            <a:ext cx="340222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pesquisa junto a empreendedores do Brasil (clientes e não clientes do Sebrae)</a:t>
            </a:r>
          </a:p>
        </p:txBody>
      </p:sp>
      <p:sp>
        <p:nvSpPr>
          <p:cNvPr id="73" name="CaixaDeTexto 72">
            <a:extLst>
              <a:ext uri="{FF2B5EF4-FFF2-40B4-BE49-F238E27FC236}">
                <a16:creationId xmlns:a16="http://schemas.microsoft.com/office/drawing/2014/main" id="{97DF3EDF-7A94-4C32-A342-8C67CD966DC2}"/>
              </a:ext>
            </a:extLst>
          </p:cNvPr>
          <p:cNvSpPr txBox="1"/>
          <p:nvPr/>
        </p:nvSpPr>
        <p:spPr>
          <a:xfrm>
            <a:off x="9071055" y="1606248"/>
            <a:ext cx="278566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de diferentes portes de empresas: MEI, ME &amp; EPP </a:t>
            </a:r>
          </a:p>
        </p:txBody>
      </p:sp>
      <p:sp>
        <p:nvSpPr>
          <p:cNvPr id="74" name="CaixaDeTexto 73">
            <a:extLst>
              <a:ext uri="{FF2B5EF4-FFF2-40B4-BE49-F238E27FC236}">
                <a16:creationId xmlns:a16="http://schemas.microsoft.com/office/drawing/2014/main" id="{90F35527-2646-4D72-B9DD-BB6564CBCB24}"/>
              </a:ext>
            </a:extLst>
          </p:cNvPr>
          <p:cNvSpPr txBox="1"/>
          <p:nvPr/>
        </p:nvSpPr>
        <p:spPr>
          <a:xfrm>
            <a:off x="4285514" y="3052866"/>
            <a:ext cx="32897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entrevistas realizadas no último trimestre de cada ano</a:t>
            </a:r>
          </a:p>
        </p:txBody>
      </p:sp>
      <p:sp>
        <p:nvSpPr>
          <p:cNvPr id="75" name="CaixaDeTexto 74">
            <a:extLst>
              <a:ext uri="{FF2B5EF4-FFF2-40B4-BE49-F238E27FC236}">
                <a16:creationId xmlns:a16="http://schemas.microsoft.com/office/drawing/2014/main" id="{9D577081-46C4-45C6-9729-082C62E19FC0}"/>
              </a:ext>
            </a:extLst>
          </p:cNvPr>
          <p:cNvSpPr txBox="1"/>
          <p:nvPr/>
        </p:nvSpPr>
        <p:spPr>
          <a:xfrm>
            <a:off x="9045589" y="2950171"/>
            <a:ext cx="27856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utilizada a metodologia quantitativa,  com entrevistas por telefone (CATI)</a:t>
            </a:r>
          </a:p>
        </p:txBody>
      </p:sp>
      <p:sp>
        <p:nvSpPr>
          <p:cNvPr id="76" name="CaixaDeTexto 75">
            <a:extLst>
              <a:ext uri="{FF2B5EF4-FFF2-40B4-BE49-F238E27FC236}">
                <a16:creationId xmlns:a16="http://schemas.microsoft.com/office/drawing/2014/main" id="{D640C803-21A4-46EB-8053-EFA1A3467B7B}"/>
              </a:ext>
            </a:extLst>
          </p:cNvPr>
          <p:cNvSpPr txBox="1"/>
          <p:nvPr/>
        </p:nvSpPr>
        <p:spPr>
          <a:xfrm>
            <a:off x="4285514" y="4318719"/>
            <a:ext cx="380512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resultados ponderados em função do universo de empresas por porte, UF e tipo </a:t>
            </a:r>
            <a:r>
              <a:rPr lang="pt-BR" sz="1100" dirty="0">
                <a:solidFill>
                  <a:schemeClr val="bg1"/>
                </a:solidFill>
              </a:rPr>
              <a:t>(cliente ou não cliente Sebrae)</a:t>
            </a:r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77" name="CaixaDeTexto 76">
            <a:extLst>
              <a:ext uri="{FF2B5EF4-FFF2-40B4-BE49-F238E27FC236}">
                <a16:creationId xmlns:a16="http://schemas.microsoft.com/office/drawing/2014/main" id="{BEDD9777-946F-4937-B4EE-506B3D3D660C}"/>
              </a:ext>
            </a:extLst>
          </p:cNvPr>
          <p:cNvSpPr txBox="1"/>
          <p:nvPr/>
        </p:nvSpPr>
        <p:spPr>
          <a:xfrm>
            <a:off x="9071055" y="4378557"/>
            <a:ext cx="276019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a margem de erro para os resultados gerais de cada estudo é de +/- 1%</a:t>
            </a:r>
          </a:p>
        </p:txBody>
      </p:sp>
      <p:sp>
        <p:nvSpPr>
          <p:cNvPr id="78" name="Forma Livre: Forma 77">
            <a:extLst>
              <a:ext uri="{FF2B5EF4-FFF2-40B4-BE49-F238E27FC236}">
                <a16:creationId xmlns:a16="http://schemas.microsoft.com/office/drawing/2014/main" id="{5ADE6147-0228-4695-AF40-88CC7FC95CF7}"/>
              </a:ext>
            </a:extLst>
          </p:cNvPr>
          <p:cNvSpPr/>
          <p:nvPr/>
        </p:nvSpPr>
        <p:spPr>
          <a:xfrm flipV="1">
            <a:off x="2835744" y="6000505"/>
            <a:ext cx="5835442" cy="884114"/>
          </a:xfrm>
          <a:custGeom>
            <a:avLst/>
            <a:gdLst>
              <a:gd name="connsiteX0" fmla="*/ 0 w 6512741"/>
              <a:gd name="connsiteY0" fmla="*/ 0 h 986730"/>
              <a:gd name="connsiteX1" fmla="*/ 6512741 w 6512741"/>
              <a:gd name="connsiteY1" fmla="*/ 0 h 986730"/>
              <a:gd name="connsiteX2" fmla="*/ 6512741 w 6512741"/>
              <a:gd name="connsiteY2" fmla="*/ 653096 h 986730"/>
              <a:gd name="connsiteX3" fmla="*/ 6179107 w 6512741"/>
              <a:gd name="connsiteY3" fmla="*/ 986730 h 986730"/>
              <a:gd name="connsiteX4" fmla="*/ 333634 w 6512741"/>
              <a:gd name="connsiteY4" fmla="*/ 986730 h 986730"/>
              <a:gd name="connsiteX5" fmla="*/ 0 w 6512741"/>
              <a:gd name="connsiteY5" fmla="*/ 653096 h 98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2741" h="986730">
                <a:moveTo>
                  <a:pt x="0" y="0"/>
                </a:moveTo>
                <a:lnTo>
                  <a:pt x="6512741" y="0"/>
                </a:lnTo>
                <a:lnTo>
                  <a:pt x="6512741" y="653096"/>
                </a:lnTo>
                <a:cubicBezTo>
                  <a:pt x="6512741" y="837357"/>
                  <a:pt x="6363368" y="986730"/>
                  <a:pt x="6179107" y="986730"/>
                </a:cubicBezTo>
                <a:lnTo>
                  <a:pt x="333634" y="986730"/>
                </a:lnTo>
                <a:cubicBezTo>
                  <a:pt x="149373" y="986730"/>
                  <a:pt x="0" y="837357"/>
                  <a:pt x="0" y="653096"/>
                </a:cubicBezTo>
                <a:close/>
              </a:path>
            </a:pathLst>
          </a:custGeom>
          <a:solidFill>
            <a:srgbClr val="F7EDB7"/>
          </a:solidFill>
          <a:ln>
            <a:solidFill>
              <a:srgbClr val="F794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>
              <a:solidFill>
                <a:srgbClr val="272F30"/>
              </a:solidFill>
            </a:endParaRPr>
          </a:p>
        </p:txBody>
      </p:sp>
      <p:sp>
        <p:nvSpPr>
          <p:cNvPr id="79" name="CaixaDeTexto 78">
            <a:extLst>
              <a:ext uri="{FF2B5EF4-FFF2-40B4-BE49-F238E27FC236}">
                <a16:creationId xmlns:a16="http://schemas.microsoft.com/office/drawing/2014/main" id="{431D212D-A6C9-4E51-B5F7-174FADDA2236}"/>
              </a:ext>
            </a:extLst>
          </p:cNvPr>
          <p:cNvSpPr txBox="1"/>
          <p:nvPr/>
        </p:nvSpPr>
        <p:spPr>
          <a:xfrm>
            <a:off x="2835743" y="6119396"/>
            <a:ext cx="57020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dirty="0">
                <a:solidFill>
                  <a:srgbClr val="272F30"/>
                </a:solidFill>
              </a:rPr>
              <a:t>o estudo obedeceu aos códigos de ética da:</a:t>
            </a:r>
          </a:p>
          <a:p>
            <a:pPr algn="ctr"/>
            <a:r>
              <a:rPr lang="pt-BR" b="1" dirty="0">
                <a:solidFill>
                  <a:srgbClr val="272F30"/>
                </a:solidFill>
              </a:rPr>
              <a:t>ABEP, ESOMAR </a:t>
            </a:r>
            <a:r>
              <a:rPr lang="pt-BR" dirty="0">
                <a:solidFill>
                  <a:srgbClr val="272F30"/>
                </a:solidFill>
              </a:rPr>
              <a:t>e à norma ABNT NBR </a:t>
            </a:r>
            <a:r>
              <a:rPr lang="pt-BR" b="1" dirty="0">
                <a:solidFill>
                  <a:srgbClr val="272F30"/>
                </a:solidFill>
              </a:rPr>
              <a:t>ISO 20.252:2012</a:t>
            </a:r>
          </a:p>
        </p:txBody>
      </p:sp>
      <p:grpSp>
        <p:nvGrpSpPr>
          <p:cNvPr id="80" name="Agrupar 79">
            <a:extLst>
              <a:ext uri="{FF2B5EF4-FFF2-40B4-BE49-F238E27FC236}">
                <a16:creationId xmlns:a16="http://schemas.microsoft.com/office/drawing/2014/main" id="{7A26295E-80A6-4BC1-9AA3-7A35CD3E2BE0}"/>
              </a:ext>
            </a:extLst>
          </p:cNvPr>
          <p:cNvGrpSpPr/>
          <p:nvPr/>
        </p:nvGrpSpPr>
        <p:grpSpPr>
          <a:xfrm>
            <a:off x="3276860" y="1604083"/>
            <a:ext cx="882005" cy="886309"/>
            <a:chOff x="7234653" y="2030492"/>
            <a:chExt cx="3903662" cy="3922713"/>
          </a:xfrm>
          <a:solidFill>
            <a:srgbClr val="F7EDB7"/>
          </a:solidFill>
        </p:grpSpPr>
        <p:sp>
          <p:nvSpPr>
            <p:cNvPr id="81" name="Line 5">
              <a:extLst>
                <a:ext uri="{FF2B5EF4-FFF2-40B4-BE49-F238E27FC236}">
                  <a16:creationId xmlns:a16="http://schemas.microsoft.com/office/drawing/2014/main" id="{FA6236B9-A8B5-4727-B0D9-9ECBC12DA3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0065" y="488164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Line 6">
              <a:extLst>
                <a:ext uri="{FF2B5EF4-FFF2-40B4-BE49-F238E27FC236}">
                  <a16:creationId xmlns:a16="http://schemas.microsoft.com/office/drawing/2014/main" id="{A2085DEB-367B-4BFC-9FAF-310E7E251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0065" y="488164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Line 7">
              <a:extLst>
                <a:ext uri="{FF2B5EF4-FFF2-40B4-BE49-F238E27FC236}">
                  <a16:creationId xmlns:a16="http://schemas.microsoft.com/office/drawing/2014/main" id="{71735A48-C342-4182-B57A-F380671C1B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82565" y="3151267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Line 8">
              <a:extLst>
                <a:ext uri="{FF2B5EF4-FFF2-40B4-BE49-F238E27FC236}">
                  <a16:creationId xmlns:a16="http://schemas.microsoft.com/office/drawing/2014/main" id="{67FF71FC-4CD6-41F7-A2E8-E327A96733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82565" y="3151267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grpSp>
          <p:nvGrpSpPr>
            <p:cNvPr id="85" name="Grupo 116">
              <a:extLst>
                <a:ext uri="{FF2B5EF4-FFF2-40B4-BE49-F238E27FC236}">
                  <a16:creationId xmlns:a16="http://schemas.microsoft.com/office/drawing/2014/main" id="{92C19BEF-EE84-4613-A9AE-D77E0546FDFA}"/>
                </a:ext>
              </a:extLst>
            </p:cNvPr>
            <p:cNvGrpSpPr/>
            <p:nvPr/>
          </p:nvGrpSpPr>
          <p:grpSpPr>
            <a:xfrm>
              <a:off x="8461790" y="3317955"/>
              <a:ext cx="1563687" cy="1649413"/>
              <a:chOff x="8328025" y="2344738"/>
              <a:chExt cx="1563687" cy="1649413"/>
            </a:xfrm>
            <a:grpFill/>
          </p:grpSpPr>
          <p:sp>
            <p:nvSpPr>
              <p:cNvPr id="122" name="Freeform 16">
                <a:extLst>
                  <a:ext uri="{FF2B5EF4-FFF2-40B4-BE49-F238E27FC236}">
                    <a16:creationId xmlns:a16="http://schemas.microsoft.com/office/drawing/2014/main" id="{9843E5CB-331D-409C-BA14-640D1C3CD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3" name="Freeform 17">
                <a:extLst>
                  <a:ext uri="{FF2B5EF4-FFF2-40B4-BE49-F238E27FC236}">
                    <a16:creationId xmlns:a16="http://schemas.microsoft.com/office/drawing/2014/main" id="{B8E75705-C8A2-4DD4-8F7E-D21389F33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4" name="Freeform 18">
                <a:extLst>
                  <a:ext uri="{FF2B5EF4-FFF2-40B4-BE49-F238E27FC236}">
                    <a16:creationId xmlns:a16="http://schemas.microsoft.com/office/drawing/2014/main" id="{8895E9BA-92E9-45A1-BAF5-3982AE94F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86" name="Grupo 114">
              <a:extLst>
                <a:ext uri="{FF2B5EF4-FFF2-40B4-BE49-F238E27FC236}">
                  <a16:creationId xmlns:a16="http://schemas.microsoft.com/office/drawing/2014/main" id="{73240536-CEF7-4B3A-8DB9-2E2BEDDBFCF4}"/>
                </a:ext>
              </a:extLst>
            </p:cNvPr>
            <p:cNvGrpSpPr/>
            <p:nvPr/>
          </p:nvGrpSpPr>
          <p:grpSpPr>
            <a:xfrm>
              <a:off x="9349203" y="4005342"/>
              <a:ext cx="1304924" cy="1079501"/>
              <a:chOff x="9215438" y="3032125"/>
              <a:chExt cx="1304924" cy="1079501"/>
            </a:xfrm>
            <a:grpFill/>
          </p:grpSpPr>
          <p:sp>
            <p:nvSpPr>
              <p:cNvPr id="118" name="Freeform 20">
                <a:extLst>
                  <a:ext uri="{FF2B5EF4-FFF2-40B4-BE49-F238E27FC236}">
                    <a16:creationId xmlns:a16="http://schemas.microsoft.com/office/drawing/2014/main" id="{D8F80CA8-DA06-4DC8-A0EF-F1388A84B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9" name="Freeform 21">
                <a:extLst>
                  <a:ext uri="{FF2B5EF4-FFF2-40B4-BE49-F238E27FC236}">
                    <a16:creationId xmlns:a16="http://schemas.microsoft.com/office/drawing/2014/main" id="{46372B2A-0764-45CC-BDD1-CA0470E61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0" name="Freeform 22">
                <a:extLst>
                  <a:ext uri="{FF2B5EF4-FFF2-40B4-BE49-F238E27FC236}">
                    <a16:creationId xmlns:a16="http://schemas.microsoft.com/office/drawing/2014/main" id="{2D1FBB49-CFD4-49AC-9BE1-080CCE580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1" name="Freeform 23">
                <a:extLst>
                  <a:ext uri="{FF2B5EF4-FFF2-40B4-BE49-F238E27FC236}">
                    <a16:creationId xmlns:a16="http://schemas.microsoft.com/office/drawing/2014/main" id="{114935AA-9DA6-429C-B387-3BD1270D2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87" name="Grupo 115">
              <a:extLst>
                <a:ext uri="{FF2B5EF4-FFF2-40B4-BE49-F238E27FC236}">
                  <a16:creationId xmlns:a16="http://schemas.microsoft.com/office/drawing/2014/main" id="{133947B9-7D5A-4F25-88C0-7721F1151C7E}"/>
                </a:ext>
              </a:extLst>
            </p:cNvPr>
            <p:cNvGrpSpPr/>
            <p:nvPr/>
          </p:nvGrpSpPr>
          <p:grpSpPr>
            <a:xfrm>
              <a:off x="8871365" y="4851480"/>
              <a:ext cx="931862" cy="1101725"/>
              <a:chOff x="8737600" y="3878263"/>
              <a:chExt cx="931862" cy="1101725"/>
            </a:xfrm>
            <a:grpFill/>
          </p:grpSpPr>
          <p:sp>
            <p:nvSpPr>
              <p:cNvPr id="115" name="Freeform 19">
                <a:extLst>
                  <a:ext uri="{FF2B5EF4-FFF2-40B4-BE49-F238E27FC236}">
                    <a16:creationId xmlns:a16="http://schemas.microsoft.com/office/drawing/2014/main" id="{2E6F6368-7E0A-4DE0-B7DA-BFCA0921B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6" name="Freeform 24">
                <a:extLst>
                  <a:ext uri="{FF2B5EF4-FFF2-40B4-BE49-F238E27FC236}">
                    <a16:creationId xmlns:a16="http://schemas.microsoft.com/office/drawing/2014/main" id="{05C963C0-9870-4D28-B1B3-E4D5B6E3C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7" name="Freeform 25">
                <a:extLst>
                  <a:ext uri="{FF2B5EF4-FFF2-40B4-BE49-F238E27FC236}">
                    <a16:creationId xmlns:a16="http://schemas.microsoft.com/office/drawing/2014/main" id="{4FFC3569-3CE3-4BE6-81D9-F135680C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88" name="Grupo 113">
              <a:extLst>
                <a:ext uri="{FF2B5EF4-FFF2-40B4-BE49-F238E27FC236}">
                  <a16:creationId xmlns:a16="http://schemas.microsoft.com/office/drawing/2014/main" id="{2763274C-6B69-49E6-8B9D-98DE125194FC}"/>
                </a:ext>
              </a:extLst>
            </p:cNvPr>
            <p:cNvGrpSpPr/>
            <p:nvPr/>
          </p:nvGrpSpPr>
          <p:grpSpPr>
            <a:xfrm>
              <a:off x="9807990" y="2692480"/>
              <a:ext cx="1330325" cy="1692275"/>
              <a:chOff x="9674225" y="1719263"/>
              <a:chExt cx="1330325" cy="1692275"/>
            </a:xfrm>
            <a:grpFill/>
          </p:grpSpPr>
          <p:sp>
            <p:nvSpPr>
              <p:cNvPr id="105" name="Freeform 14">
                <a:extLst>
                  <a:ext uri="{FF2B5EF4-FFF2-40B4-BE49-F238E27FC236}">
                    <a16:creationId xmlns:a16="http://schemas.microsoft.com/office/drawing/2014/main" id="{72A9D604-D2F5-49D4-B96E-B1E69C66C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6" name="Freeform 27">
                <a:extLst>
                  <a:ext uri="{FF2B5EF4-FFF2-40B4-BE49-F238E27FC236}">
                    <a16:creationId xmlns:a16="http://schemas.microsoft.com/office/drawing/2014/main" id="{42B65221-FFC8-4B6F-B5C6-E92106872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7" name="Freeform 28">
                <a:extLst>
                  <a:ext uri="{FF2B5EF4-FFF2-40B4-BE49-F238E27FC236}">
                    <a16:creationId xmlns:a16="http://schemas.microsoft.com/office/drawing/2014/main" id="{F356940B-0ABF-4F9C-80B0-E6E8BD8BC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8" name="Freeform 29">
                <a:extLst>
                  <a:ext uri="{FF2B5EF4-FFF2-40B4-BE49-F238E27FC236}">
                    <a16:creationId xmlns:a16="http://schemas.microsoft.com/office/drawing/2014/main" id="{2CF13CF1-EF05-467F-9165-E51044ED0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0" name="Freeform 30">
                <a:extLst>
                  <a:ext uri="{FF2B5EF4-FFF2-40B4-BE49-F238E27FC236}">
                    <a16:creationId xmlns:a16="http://schemas.microsoft.com/office/drawing/2014/main" id="{7F0228C1-0DAF-4657-94BA-3B754A6E5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1" name="Freeform 31">
                <a:extLst>
                  <a:ext uri="{FF2B5EF4-FFF2-40B4-BE49-F238E27FC236}">
                    <a16:creationId xmlns:a16="http://schemas.microsoft.com/office/drawing/2014/main" id="{CD5E267C-30B9-4B94-88D4-DF387D676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2" name="Freeform 32">
                <a:extLst>
                  <a:ext uri="{FF2B5EF4-FFF2-40B4-BE49-F238E27FC236}">
                    <a16:creationId xmlns:a16="http://schemas.microsoft.com/office/drawing/2014/main" id="{558FEEFB-38FD-4BA9-A738-ACC341312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3" name="Freeform 33">
                <a:extLst>
                  <a:ext uri="{FF2B5EF4-FFF2-40B4-BE49-F238E27FC236}">
                    <a16:creationId xmlns:a16="http://schemas.microsoft.com/office/drawing/2014/main" id="{D0C0799B-3B5D-43FA-BC50-C044B4146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4" name="Freeform 34">
                <a:extLst>
                  <a:ext uri="{FF2B5EF4-FFF2-40B4-BE49-F238E27FC236}">
                    <a16:creationId xmlns:a16="http://schemas.microsoft.com/office/drawing/2014/main" id="{47ADE3ED-45E0-465C-90C0-85DC553A8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89" name="Grupo 117">
              <a:extLst>
                <a:ext uri="{FF2B5EF4-FFF2-40B4-BE49-F238E27FC236}">
                  <a16:creationId xmlns:a16="http://schemas.microsoft.com/office/drawing/2014/main" id="{12074A6B-99A4-4283-959B-DEE8D165BAFB}"/>
                </a:ext>
              </a:extLst>
            </p:cNvPr>
            <p:cNvGrpSpPr/>
            <p:nvPr/>
          </p:nvGrpSpPr>
          <p:grpSpPr>
            <a:xfrm>
              <a:off x="7234653" y="2030492"/>
              <a:ext cx="2798762" cy="1889125"/>
              <a:chOff x="7100888" y="1057275"/>
              <a:chExt cx="2798762" cy="1889125"/>
            </a:xfrm>
            <a:grpFill/>
          </p:grpSpPr>
          <p:sp>
            <p:nvSpPr>
              <p:cNvPr id="90" name="Freeform 9">
                <a:extLst>
                  <a:ext uri="{FF2B5EF4-FFF2-40B4-BE49-F238E27FC236}">
                    <a16:creationId xmlns:a16="http://schemas.microsoft.com/office/drawing/2014/main" id="{347B2913-A26A-4E1B-B161-424C1A376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1" name="Freeform 10">
                <a:extLst>
                  <a:ext uri="{FF2B5EF4-FFF2-40B4-BE49-F238E27FC236}">
                    <a16:creationId xmlns:a16="http://schemas.microsoft.com/office/drawing/2014/main" id="{7E567CCC-85AB-406D-AEE1-2B8162E51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2" name="Freeform 11">
                <a:extLst>
                  <a:ext uri="{FF2B5EF4-FFF2-40B4-BE49-F238E27FC236}">
                    <a16:creationId xmlns:a16="http://schemas.microsoft.com/office/drawing/2014/main" id="{167046D6-EEBA-409F-BFF0-ADB5CD900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3" name="Freeform 12">
                <a:extLst>
                  <a:ext uri="{FF2B5EF4-FFF2-40B4-BE49-F238E27FC236}">
                    <a16:creationId xmlns:a16="http://schemas.microsoft.com/office/drawing/2014/main" id="{B8385ACD-18FE-493D-AA89-80832B408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4" name="Freeform 13">
                <a:extLst>
                  <a:ext uri="{FF2B5EF4-FFF2-40B4-BE49-F238E27FC236}">
                    <a16:creationId xmlns:a16="http://schemas.microsoft.com/office/drawing/2014/main" id="{E4312051-31CF-49E6-805A-6AEAFDBAB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273298E2-6F92-4A33-9169-93FEB08D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6" name="Freeform 26">
                <a:extLst>
                  <a:ext uri="{FF2B5EF4-FFF2-40B4-BE49-F238E27FC236}">
                    <a16:creationId xmlns:a16="http://schemas.microsoft.com/office/drawing/2014/main" id="{270E458C-9104-4561-9244-0DBBE6872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7" name="Freeform 35">
                <a:extLst>
                  <a:ext uri="{FF2B5EF4-FFF2-40B4-BE49-F238E27FC236}">
                    <a16:creationId xmlns:a16="http://schemas.microsoft.com/office/drawing/2014/main" id="{93979453-4498-46CA-B937-D216EAE63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8" name="Freeform 36">
                <a:extLst>
                  <a:ext uri="{FF2B5EF4-FFF2-40B4-BE49-F238E27FC236}">
                    <a16:creationId xmlns:a16="http://schemas.microsoft.com/office/drawing/2014/main" id="{1CE9D6C3-62B7-4ECB-BE8D-D6806E5CC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9" name="Freeform 37">
                <a:extLst>
                  <a:ext uri="{FF2B5EF4-FFF2-40B4-BE49-F238E27FC236}">
                    <a16:creationId xmlns:a16="http://schemas.microsoft.com/office/drawing/2014/main" id="{1E498DF0-AE95-42DB-B96D-F06405CD9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0" name="Freeform 38">
                <a:extLst>
                  <a:ext uri="{FF2B5EF4-FFF2-40B4-BE49-F238E27FC236}">
                    <a16:creationId xmlns:a16="http://schemas.microsoft.com/office/drawing/2014/main" id="{80E9A94F-FBC7-420A-9304-382C33379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1" name="Freeform 39">
                <a:extLst>
                  <a:ext uri="{FF2B5EF4-FFF2-40B4-BE49-F238E27FC236}">
                    <a16:creationId xmlns:a16="http://schemas.microsoft.com/office/drawing/2014/main" id="{69AE4A96-7DC6-4E9A-9935-44DF1C037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2" name="Freeform 40">
                <a:extLst>
                  <a:ext uri="{FF2B5EF4-FFF2-40B4-BE49-F238E27FC236}">
                    <a16:creationId xmlns:a16="http://schemas.microsoft.com/office/drawing/2014/main" id="{46D00427-9DB0-4DE6-A890-E00E19E89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3" name="Freeform 41">
                <a:extLst>
                  <a:ext uri="{FF2B5EF4-FFF2-40B4-BE49-F238E27FC236}">
                    <a16:creationId xmlns:a16="http://schemas.microsoft.com/office/drawing/2014/main" id="{E7FE2CA6-9C57-496A-A391-372228972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4" name="Freeform 42">
                <a:extLst>
                  <a:ext uri="{FF2B5EF4-FFF2-40B4-BE49-F238E27FC236}">
                    <a16:creationId xmlns:a16="http://schemas.microsoft.com/office/drawing/2014/main" id="{FEA40DFE-37BC-42FC-ADF3-D692BC6A2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pSp>
        <p:nvGrpSpPr>
          <p:cNvPr id="125" name="Group 69">
            <a:extLst>
              <a:ext uri="{FF2B5EF4-FFF2-40B4-BE49-F238E27FC236}">
                <a16:creationId xmlns:a16="http://schemas.microsoft.com/office/drawing/2014/main" id="{B4F3F89D-B2C9-4412-9ABE-B636C197E8E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32683" y="1593148"/>
            <a:ext cx="717442" cy="672093"/>
            <a:chOff x="5333" y="1735"/>
            <a:chExt cx="617" cy="578"/>
          </a:xfrm>
          <a:solidFill>
            <a:srgbClr val="F7EDB7"/>
          </a:solidFill>
        </p:grpSpPr>
        <p:sp>
          <p:nvSpPr>
            <p:cNvPr id="126" name="Rectangle 74">
              <a:extLst>
                <a:ext uri="{FF2B5EF4-FFF2-40B4-BE49-F238E27FC236}">
                  <a16:creationId xmlns:a16="http://schemas.microsoft.com/office/drawing/2014/main" id="{CF3ADA52-A8E8-43B5-BA4D-0A9C118EB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75">
              <a:extLst>
                <a:ext uri="{FF2B5EF4-FFF2-40B4-BE49-F238E27FC236}">
                  <a16:creationId xmlns:a16="http://schemas.microsoft.com/office/drawing/2014/main" id="{780FC77C-6880-4EA4-85AF-198D632A9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76">
              <a:extLst>
                <a:ext uri="{FF2B5EF4-FFF2-40B4-BE49-F238E27FC236}">
                  <a16:creationId xmlns:a16="http://schemas.microsoft.com/office/drawing/2014/main" id="{4162A42C-FD84-4027-8ED3-F7C6D2370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Freeform 77">
              <a:extLst>
                <a:ext uri="{FF2B5EF4-FFF2-40B4-BE49-F238E27FC236}">
                  <a16:creationId xmlns:a16="http://schemas.microsoft.com/office/drawing/2014/main" id="{7DC52C6C-4DBF-46F7-AAF9-8C93B3CE44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78">
              <a:extLst>
                <a:ext uri="{FF2B5EF4-FFF2-40B4-BE49-F238E27FC236}">
                  <a16:creationId xmlns:a16="http://schemas.microsoft.com/office/drawing/2014/main" id="{B2858791-A2F2-42DC-AF78-C127B4F71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79">
              <a:extLst>
                <a:ext uri="{FF2B5EF4-FFF2-40B4-BE49-F238E27FC236}">
                  <a16:creationId xmlns:a16="http://schemas.microsoft.com/office/drawing/2014/main" id="{D8432548-439B-46A1-8A76-FE2DD43F5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80">
              <a:extLst>
                <a:ext uri="{FF2B5EF4-FFF2-40B4-BE49-F238E27FC236}">
                  <a16:creationId xmlns:a16="http://schemas.microsoft.com/office/drawing/2014/main" id="{9DFD018A-E980-4B7D-955D-CFE472A4B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81">
              <a:extLst>
                <a:ext uri="{FF2B5EF4-FFF2-40B4-BE49-F238E27FC236}">
                  <a16:creationId xmlns:a16="http://schemas.microsoft.com/office/drawing/2014/main" id="{D300C15A-A8FB-44A9-BEE2-3EC99CAE6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82">
              <a:extLst>
                <a:ext uri="{FF2B5EF4-FFF2-40B4-BE49-F238E27FC236}">
                  <a16:creationId xmlns:a16="http://schemas.microsoft.com/office/drawing/2014/main" id="{631B2E0A-AE32-45EF-9F93-06BF9A1DD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83">
              <a:extLst>
                <a:ext uri="{FF2B5EF4-FFF2-40B4-BE49-F238E27FC236}">
                  <a16:creationId xmlns:a16="http://schemas.microsoft.com/office/drawing/2014/main" id="{AF6FA212-3FF1-4352-9716-3EBDD0B2E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84">
              <a:extLst>
                <a:ext uri="{FF2B5EF4-FFF2-40B4-BE49-F238E27FC236}">
                  <a16:creationId xmlns:a16="http://schemas.microsoft.com/office/drawing/2014/main" id="{9CAD9880-004F-4428-87D6-01F5472E4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85">
              <a:extLst>
                <a:ext uri="{FF2B5EF4-FFF2-40B4-BE49-F238E27FC236}">
                  <a16:creationId xmlns:a16="http://schemas.microsoft.com/office/drawing/2014/main" id="{3C40B611-0E92-41DB-86CA-F1477DFC8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9E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86">
              <a:extLst>
                <a:ext uri="{FF2B5EF4-FFF2-40B4-BE49-F238E27FC236}">
                  <a16:creationId xmlns:a16="http://schemas.microsoft.com/office/drawing/2014/main" id="{69C3EBD8-CAA4-4339-92F0-0010E541E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9E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87">
              <a:extLst>
                <a:ext uri="{FF2B5EF4-FFF2-40B4-BE49-F238E27FC236}">
                  <a16:creationId xmlns:a16="http://schemas.microsoft.com/office/drawing/2014/main" id="{D0BB3AF9-C7A8-45B3-9B93-6081A644E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88">
              <a:extLst>
                <a:ext uri="{FF2B5EF4-FFF2-40B4-BE49-F238E27FC236}">
                  <a16:creationId xmlns:a16="http://schemas.microsoft.com/office/drawing/2014/main" id="{9AC43837-C1BA-49ED-AB71-275704280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89">
              <a:extLst>
                <a:ext uri="{FF2B5EF4-FFF2-40B4-BE49-F238E27FC236}">
                  <a16:creationId xmlns:a16="http://schemas.microsoft.com/office/drawing/2014/main" id="{472D1FAD-D2C2-411B-ACCB-02292852E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90">
              <a:extLst>
                <a:ext uri="{FF2B5EF4-FFF2-40B4-BE49-F238E27FC236}">
                  <a16:creationId xmlns:a16="http://schemas.microsoft.com/office/drawing/2014/main" id="{0168BDC2-60A9-4C08-A660-24D68A36A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43" name="Group 4">
            <a:extLst>
              <a:ext uri="{FF2B5EF4-FFF2-40B4-BE49-F238E27FC236}">
                <a16:creationId xmlns:a16="http://schemas.microsoft.com/office/drawing/2014/main" id="{7784BBE6-E0F6-47E5-AD17-79AFDB480EB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44149" y="2964915"/>
            <a:ext cx="809625" cy="785813"/>
            <a:chOff x="326" y="142"/>
            <a:chExt cx="510" cy="495"/>
          </a:xfrm>
          <a:solidFill>
            <a:srgbClr val="F7EDB7"/>
          </a:solidFill>
        </p:grpSpPr>
        <p:sp>
          <p:nvSpPr>
            <p:cNvPr id="144" name="Freeform 5">
              <a:extLst>
                <a:ext uri="{FF2B5EF4-FFF2-40B4-BE49-F238E27FC236}">
                  <a16:creationId xmlns:a16="http://schemas.microsoft.com/office/drawing/2014/main" id="{3E51583E-5410-41AE-AF2C-524EF6D0CA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295"/>
              <a:ext cx="84" cy="84"/>
            </a:xfrm>
            <a:custGeom>
              <a:avLst/>
              <a:gdLst>
                <a:gd name="T0" fmla="*/ 355 w 393"/>
                <a:gd name="T1" fmla="*/ 0 h 392"/>
                <a:gd name="T2" fmla="*/ 37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7 w 393"/>
                <a:gd name="T9" fmla="*/ 392 h 392"/>
                <a:gd name="T10" fmla="*/ 355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5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7" y="392"/>
                  </a:cubicBezTo>
                  <a:cubicBezTo>
                    <a:pt x="355" y="392"/>
                    <a:pt x="355" y="392"/>
                    <a:pt x="355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5" name="Freeform 6">
              <a:extLst>
                <a:ext uri="{FF2B5EF4-FFF2-40B4-BE49-F238E27FC236}">
                  <a16:creationId xmlns:a16="http://schemas.microsoft.com/office/drawing/2014/main" id="{1295363F-1807-4D9A-A4F4-E2FFD0CBC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" y="295"/>
              <a:ext cx="84" cy="84"/>
            </a:xfrm>
            <a:custGeom>
              <a:avLst/>
              <a:gdLst>
                <a:gd name="T0" fmla="*/ 356 w 393"/>
                <a:gd name="T1" fmla="*/ 0 h 392"/>
                <a:gd name="T2" fmla="*/ 38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8 w 393"/>
                <a:gd name="T9" fmla="*/ 392 h 392"/>
                <a:gd name="T10" fmla="*/ 356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6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6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8" y="392"/>
                  </a:cubicBezTo>
                  <a:cubicBezTo>
                    <a:pt x="356" y="392"/>
                    <a:pt x="356" y="392"/>
                    <a:pt x="356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6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lnTo>
                    <a:pt x="318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6" name="Freeform 7">
              <a:extLst>
                <a:ext uri="{FF2B5EF4-FFF2-40B4-BE49-F238E27FC236}">
                  <a16:creationId xmlns:a16="http://schemas.microsoft.com/office/drawing/2014/main" id="{31977340-29EF-4B50-A54E-6BE47B1193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397"/>
              <a:ext cx="84" cy="84"/>
            </a:xfrm>
            <a:custGeom>
              <a:avLst/>
              <a:gdLst>
                <a:gd name="T0" fmla="*/ 355 w 393"/>
                <a:gd name="T1" fmla="*/ 0 h 393"/>
                <a:gd name="T2" fmla="*/ 37 w 393"/>
                <a:gd name="T3" fmla="*/ 0 h 393"/>
                <a:gd name="T4" fmla="*/ 0 w 393"/>
                <a:gd name="T5" fmla="*/ 37 h 393"/>
                <a:gd name="T6" fmla="*/ 0 w 393"/>
                <a:gd name="T7" fmla="*/ 355 h 393"/>
                <a:gd name="T8" fmla="*/ 37 w 393"/>
                <a:gd name="T9" fmla="*/ 393 h 393"/>
                <a:gd name="T10" fmla="*/ 355 w 393"/>
                <a:gd name="T11" fmla="*/ 393 h 393"/>
                <a:gd name="T12" fmla="*/ 393 w 393"/>
                <a:gd name="T13" fmla="*/ 355 h 393"/>
                <a:gd name="T14" fmla="*/ 393 w 393"/>
                <a:gd name="T15" fmla="*/ 37 h 393"/>
                <a:gd name="T16" fmla="*/ 355 w 393"/>
                <a:gd name="T17" fmla="*/ 0 h 393"/>
                <a:gd name="T18" fmla="*/ 318 w 393"/>
                <a:gd name="T19" fmla="*/ 318 h 393"/>
                <a:gd name="T20" fmla="*/ 75 w 393"/>
                <a:gd name="T21" fmla="*/ 318 h 393"/>
                <a:gd name="T22" fmla="*/ 75 w 393"/>
                <a:gd name="T23" fmla="*/ 75 h 393"/>
                <a:gd name="T24" fmla="*/ 318 w 393"/>
                <a:gd name="T25" fmla="*/ 75 h 393"/>
                <a:gd name="T26" fmla="*/ 318 w 393"/>
                <a:gd name="T27" fmla="*/ 31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3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3"/>
                    <a:pt x="37" y="393"/>
                  </a:cubicBezTo>
                  <a:cubicBezTo>
                    <a:pt x="355" y="393"/>
                    <a:pt x="355" y="393"/>
                    <a:pt x="355" y="393"/>
                  </a:cubicBezTo>
                  <a:cubicBezTo>
                    <a:pt x="376" y="393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7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7" name="Freeform 8">
              <a:extLst>
                <a:ext uri="{FF2B5EF4-FFF2-40B4-BE49-F238E27FC236}">
                  <a16:creationId xmlns:a16="http://schemas.microsoft.com/office/drawing/2014/main" id="{CB651D5C-CE1F-4B3E-A774-618840BD34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" y="142"/>
              <a:ext cx="510" cy="495"/>
            </a:xfrm>
            <a:custGeom>
              <a:avLst/>
              <a:gdLst>
                <a:gd name="T0" fmla="*/ 1825 w 2382"/>
                <a:gd name="T1" fmla="*/ 276 h 2314"/>
                <a:gd name="T2" fmla="*/ 1626 w 2382"/>
                <a:gd name="T3" fmla="*/ 239 h 2314"/>
                <a:gd name="T4" fmla="*/ 1589 w 2382"/>
                <a:gd name="T5" fmla="*/ 0 h 2314"/>
                <a:gd name="T6" fmla="*/ 1392 w 2382"/>
                <a:gd name="T7" fmla="*/ 37 h 2314"/>
                <a:gd name="T8" fmla="*/ 1029 w 2382"/>
                <a:gd name="T9" fmla="*/ 239 h 2314"/>
                <a:gd name="T10" fmla="*/ 992 w 2382"/>
                <a:gd name="T11" fmla="*/ 0 h 2314"/>
                <a:gd name="T12" fmla="*/ 796 w 2382"/>
                <a:gd name="T13" fmla="*/ 37 h 2314"/>
                <a:gd name="T14" fmla="*/ 433 w 2382"/>
                <a:gd name="T15" fmla="*/ 239 h 2314"/>
                <a:gd name="T16" fmla="*/ 396 w 2382"/>
                <a:gd name="T17" fmla="*/ 0 h 2314"/>
                <a:gd name="T18" fmla="*/ 199 w 2382"/>
                <a:gd name="T19" fmla="*/ 37 h 2314"/>
                <a:gd name="T20" fmla="*/ 38 w 2382"/>
                <a:gd name="T21" fmla="*/ 239 h 2314"/>
                <a:gd name="T22" fmla="*/ 0 w 2382"/>
                <a:gd name="T23" fmla="*/ 1707 h 2314"/>
                <a:gd name="T24" fmla="*/ 1042 w 2382"/>
                <a:gd name="T25" fmla="*/ 1745 h 2314"/>
                <a:gd name="T26" fmla="*/ 1708 w 2382"/>
                <a:gd name="T27" fmla="*/ 2314 h 2314"/>
                <a:gd name="T28" fmla="*/ 1825 w 2382"/>
                <a:gd name="T29" fmla="*/ 977 h 2314"/>
                <a:gd name="T30" fmla="*/ 1467 w 2382"/>
                <a:gd name="T31" fmla="*/ 75 h 2314"/>
                <a:gd name="T32" fmla="*/ 1551 w 2382"/>
                <a:gd name="T33" fmla="*/ 276 h 2314"/>
                <a:gd name="T34" fmla="*/ 1467 w 2382"/>
                <a:gd name="T35" fmla="*/ 477 h 2314"/>
                <a:gd name="T36" fmla="*/ 870 w 2382"/>
                <a:gd name="T37" fmla="*/ 276 h 2314"/>
                <a:gd name="T38" fmla="*/ 955 w 2382"/>
                <a:gd name="T39" fmla="*/ 75 h 2314"/>
                <a:gd name="T40" fmla="*/ 955 w 2382"/>
                <a:gd name="T41" fmla="*/ 477 h 2314"/>
                <a:gd name="T42" fmla="*/ 870 w 2382"/>
                <a:gd name="T43" fmla="*/ 276 h 2314"/>
                <a:gd name="T44" fmla="*/ 274 w 2382"/>
                <a:gd name="T45" fmla="*/ 75 h 2314"/>
                <a:gd name="T46" fmla="*/ 358 w 2382"/>
                <a:gd name="T47" fmla="*/ 276 h 2314"/>
                <a:gd name="T48" fmla="*/ 274 w 2382"/>
                <a:gd name="T49" fmla="*/ 477 h 2314"/>
                <a:gd name="T50" fmla="*/ 1072 w 2382"/>
                <a:gd name="T51" fmla="*/ 1193 h 2314"/>
                <a:gd name="T52" fmla="*/ 716 w 2382"/>
                <a:gd name="T53" fmla="*/ 1230 h 2314"/>
                <a:gd name="T54" fmla="*/ 754 w 2382"/>
                <a:gd name="T55" fmla="*/ 1586 h 2314"/>
                <a:gd name="T56" fmla="*/ 1034 w 2382"/>
                <a:gd name="T57" fmla="*/ 1640 h 2314"/>
                <a:gd name="T58" fmla="*/ 75 w 2382"/>
                <a:gd name="T59" fmla="*/ 1670 h 2314"/>
                <a:gd name="T60" fmla="*/ 199 w 2382"/>
                <a:gd name="T61" fmla="*/ 313 h 2314"/>
                <a:gd name="T62" fmla="*/ 237 w 2382"/>
                <a:gd name="T63" fmla="*/ 552 h 2314"/>
                <a:gd name="T64" fmla="*/ 433 w 2382"/>
                <a:gd name="T65" fmla="*/ 514 h 2314"/>
                <a:gd name="T66" fmla="*/ 796 w 2382"/>
                <a:gd name="T67" fmla="*/ 313 h 2314"/>
                <a:gd name="T68" fmla="*/ 833 w 2382"/>
                <a:gd name="T69" fmla="*/ 552 h 2314"/>
                <a:gd name="T70" fmla="*/ 1029 w 2382"/>
                <a:gd name="T71" fmla="*/ 514 h 2314"/>
                <a:gd name="T72" fmla="*/ 1392 w 2382"/>
                <a:gd name="T73" fmla="*/ 313 h 2314"/>
                <a:gd name="T74" fmla="*/ 1430 w 2382"/>
                <a:gd name="T75" fmla="*/ 552 h 2314"/>
                <a:gd name="T76" fmla="*/ 1626 w 2382"/>
                <a:gd name="T77" fmla="*/ 514 h 2314"/>
                <a:gd name="T78" fmla="*/ 1750 w 2382"/>
                <a:gd name="T79" fmla="*/ 313 h 2314"/>
                <a:gd name="T80" fmla="*/ 1708 w 2382"/>
                <a:gd name="T81" fmla="*/ 967 h 2314"/>
                <a:gd name="T82" fmla="*/ 1586 w 2382"/>
                <a:gd name="T83" fmla="*/ 753 h 2314"/>
                <a:gd name="T84" fmla="*/ 1231 w 2382"/>
                <a:gd name="T85" fmla="*/ 716 h 2314"/>
                <a:gd name="T86" fmla="*/ 1193 w 2382"/>
                <a:gd name="T87" fmla="*/ 1071 h 2314"/>
                <a:gd name="T88" fmla="*/ 1295 w 2382"/>
                <a:gd name="T89" fmla="*/ 1108 h 2314"/>
                <a:gd name="T90" fmla="*/ 1109 w 2382"/>
                <a:gd name="T91" fmla="*/ 1332 h 2314"/>
                <a:gd name="T92" fmla="*/ 1072 w 2382"/>
                <a:gd name="T93" fmla="*/ 1193 h 2314"/>
                <a:gd name="T94" fmla="*/ 1034 w 2382"/>
                <a:gd name="T95" fmla="*/ 1511 h 2314"/>
                <a:gd name="T96" fmla="*/ 791 w 2382"/>
                <a:gd name="T97" fmla="*/ 1268 h 2314"/>
                <a:gd name="T98" fmla="*/ 1512 w 2382"/>
                <a:gd name="T99" fmla="*/ 790 h 2314"/>
                <a:gd name="T100" fmla="*/ 1415 w 2382"/>
                <a:gd name="T101" fmla="*/ 1034 h 2314"/>
                <a:gd name="T102" fmla="*/ 1268 w 2382"/>
                <a:gd name="T103" fmla="*/ 790 h 2314"/>
                <a:gd name="T104" fmla="*/ 1708 w 2382"/>
                <a:gd name="T105" fmla="*/ 2239 h 2314"/>
                <a:gd name="T106" fmla="*/ 1112 w 2382"/>
                <a:gd name="T107" fmla="*/ 1704 h 2314"/>
                <a:gd name="T108" fmla="*/ 1440 w 2382"/>
                <a:gd name="T109" fmla="*/ 1105 h 2314"/>
                <a:gd name="T110" fmla="*/ 1558 w 2382"/>
                <a:gd name="T111" fmla="*/ 1060 h 2314"/>
                <a:gd name="T112" fmla="*/ 1708 w 2382"/>
                <a:gd name="T113" fmla="*/ 1041 h 2314"/>
                <a:gd name="T114" fmla="*/ 1783 w 2382"/>
                <a:gd name="T115" fmla="*/ 1046 h 2314"/>
                <a:gd name="T116" fmla="*/ 1708 w 2382"/>
                <a:gd name="T117" fmla="*/ 2239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2" h="2314">
                  <a:moveTo>
                    <a:pt x="1825" y="977"/>
                  </a:moveTo>
                  <a:cubicBezTo>
                    <a:pt x="1825" y="276"/>
                    <a:pt x="1825" y="276"/>
                    <a:pt x="1825" y="276"/>
                  </a:cubicBezTo>
                  <a:cubicBezTo>
                    <a:pt x="1825" y="255"/>
                    <a:pt x="1808" y="239"/>
                    <a:pt x="1788" y="239"/>
                  </a:cubicBezTo>
                  <a:cubicBezTo>
                    <a:pt x="1626" y="239"/>
                    <a:pt x="1626" y="239"/>
                    <a:pt x="1626" y="239"/>
                  </a:cubicBezTo>
                  <a:cubicBezTo>
                    <a:pt x="1626" y="37"/>
                    <a:pt x="1626" y="37"/>
                    <a:pt x="1626" y="37"/>
                  </a:cubicBezTo>
                  <a:cubicBezTo>
                    <a:pt x="1626" y="17"/>
                    <a:pt x="1609" y="0"/>
                    <a:pt x="1589" y="0"/>
                  </a:cubicBezTo>
                  <a:cubicBezTo>
                    <a:pt x="1430" y="0"/>
                    <a:pt x="1430" y="0"/>
                    <a:pt x="1430" y="0"/>
                  </a:cubicBezTo>
                  <a:cubicBezTo>
                    <a:pt x="1409" y="0"/>
                    <a:pt x="1392" y="17"/>
                    <a:pt x="1392" y="37"/>
                  </a:cubicBezTo>
                  <a:cubicBezTo>
                    <a:pt x="1392" y="239"/>
                    <a:pt x="1392" y="239"/>
                    <a:pt x="1392" y="239"/>
                  </a:cubicBezTo>
                  <a:cubicBezTo>
                    <a:pt x="1029" y="239"/>
                    <a:pt x="1029" y="239"/>
                    <a:pt x="1029" y="239"/>
                  </a:cubicBezTo>
                  <a:cubicBezTo>
                    <a:pt x="1029" y="37"/>
                    <a:pt x="1029" y="37"/>
                    <a:pt x="1029" y="37"/>
                  </a:cubicBezTo>
                  <a:cubicBezTo>
                    <a:pt x="1029" y="17"/>
                    <a:pt x="1013" y="0"/>
                    <a:pt x="992" y="0"/>
                  </a:cubicBezTo>
                  <a:cubicBezTo>
                    <a:pt x="833" y="0"/>
                    <a:pt x="833" y="0"/>
                    <a:pt x="833" y="0"/>
                  </a:cubicBezTo>
                  <a:cubicBezTo>
                    <a:pt x="812" y="0"/>
                    <a:pt x="796" y="17"/>
                    <a:pt x="796" y="37"/>
                  </a:cubicBezTo>
                  <a:cubicBezTo>
                    <a:pt x="796" y="239"/>
                    <a:pt x="796" y="239"/>
                    <a:pt x="796" y="239"/>
                  </a:cubicBezTo>
                  <a:cubicBezTo>
                    <a:pt x="433" y="239"/>
                    <a:pt x="433" y="239"/>
                    <a:pt x="433" y="239"/>
                  </a:cubicBezTo>
                  <a:cubicBezTo>
                    <a:pt x="433" y="37"/>
                    <a:pt x="433" y="37"/>
                    <a:pt x="433" y="37"/>
                  </a:cubicBezTo>
                  <a:cubicBezTo>
                    <a:pt x="433" y="17"/>
                    <a:pt x="416" y="0"/>
                    <a:pt x="39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16" y="0"/>
                    <a:pt x="199" y="17"/>
                    <a:pt x="199" y="37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38" y="239"/>
                    <a:pt x="38" y="239"/>
                    <a:pt x="38" y="239"/>
                  </a:cubicBezTo>
                  <a:cubicBezTo>
                    <a:pt x="17" y="239"/>
                    <a:pt x="0" y="255"/>
                    <a:pt x="0" y="276"/>
                  </a:cubicBezTo>
                  <a:cubicBezTo>
                    <a:pt x="0" y="1707"/>
                    <a:pt x="0" y="1707"/>
                    <a:pt x="0" y="1707"/>
                  </a:cubicBezTo>
                  <a:cubicBezTo>
                    <a:pt x="0" y="1728"/>
                    <a:pt x="17" y="1745"/>
                    <a:pt x="38" y="1745"/>
                  </a:cubicBezTo>
                  <a:cubicBezTo>
                    <a:pt x="1042" y="1745"/>
                    <a:pt x="1042" y="1745"/>
                    <a:pt x="1042" y="1745"/>
                  </a:cubicBezTo>
                  <a:cubicBezTo>
                    <a:pt x="1066" y="1896"/>
                    <a:pt x="1141" y="2036"/>
                    <a:pt x="1256" y="2140"/>
                  </a:cubicBezTo>
                  <a:cubicBezTo>
                    <a:pt x="1380" y="2252"/>
                    <a:pt x="1540" y="2314"/>
                    <a:pt x="1708" y="2314"/>
                  </a:cubicBezTo>
                  <a:cubicBezTo>
                    <a:pt x="2079" y="2314"/>
                    <a:pt x="2382" y="2012"/>
                    <a:pt x="2382" y="1640"/>
                  </a:cubicBezTo>
                  <a:cubicBezTo>
                    <a:pt x="2382" y="1312"/>
                    <a:pt x="2144" y="1033"/>
                    <a:pt x="1825" y="977"/>
                  </a:cubicBezTo>
                  <a:close/>
                  <a:moveTo>
                    <a:pt x="1467" y="276"/>
                  </a:moveTo>
                  <a:cubicBezTo>
                    <a:pt x="1467" y="75"/>
                    <a:pt x="1467" y="75"/>
                    <a:pt x="1467" y="75"/>
                  </a:cubicBezTo>
                  <a:cubicBezTo>
                    <a:pt x="1551" y="75"/>
                    <a:pt x="1551" y="75"/>
                    <a:pt x="1551" y="75"/>
                  </a:cubicBezTo>
                  <a:cubicBezTo>
                    <a:pt x="1551" y="276"/>
                    <a:pt x="1551" y="276"/>
                    <a:pt x="1551" y="276"/>
                  </a:cubicBezTo>
                  <a:cubicBezTo>
                    <a:pt x="1551" y="477"/>
                    <a:pt x="1551" y="477"/>
                    <a:pt x="1551" y="477"/>
                  </a:cubicBezTo>
                  <a:cubicBezTo>
                    <a:pt x="1467" y="477"/>
                    <a:pt x="1467" y="477"/>
                    <a:pt x="1467" y="477"/>
                  </a:cubicBezTo>
                  <a:lnTo>
                    <a:pt x="1467" y="276"/>
                  </a:lnTo>
                  <a:close/>
                  <a:moveTo>
                    <a:pt x="870" y="276"/>
                  </a:moveTo>
                  <a:cubicBezTo>
                    <a:pt x="870" y="75"/>
                    <a:pt x="870" y="75"/>
                    <a:pt x="870" y="75"/>
                  </a:cubicBezTo>
                  <a:cubicBezTo>
                    <a:pt x="955" y="75"/>
                    <a:pt x="955" y="75"/>
                    <a:pt x="955" y="75"/>
                  </a:cubicBezTo>
                  <a:cubicBezTo>
                    <a:pt x="955" y="276"/>
                    <a:pt x="955" y="276"/>
                    <a:pt x="955" y="276"/>
                  </a:cubicBezTo>
                  <a:cubicBezTo>
                    <a:pt x="955" y="477"/>
                    <a:pt x="955" y="477"/>
                    <a:pt x="955" y="477"/>
                  </a:cubicBezTo>
                  <a:cubicBezTo>
                    <a:pt x="870" y="477"/>
                    <a:pt x="870" y="477"/>
                    <a:pt x="870" y="477"/>
                  </a:cubicBezTo>
                  <a:lnTo>
                    <a:pt x="870" y="276"/>
                  </a:lnTo>
                  <a:close/>
                  <a:moveTo>
                    <a:pt x="274" y="276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8" y="276"/>
                    <a:pt x="358" y="276"/>
                    <a:pt x="358" y="276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274" y="477"/>
                    <a:pt x="274" y="477"/>
                    <a:pt x="274" y="477"/>
                  </a:cubicBezTo>
                  <a:lnTo>
                    <a:pt x="274" y="276"/>
                  </a:lnTo>
                  <a:close/>
                  <a:moveTo>
                    <a:pt x="1072" y="1193"/>
                  </a:moveTo>
                  <a:cubicBezTo>
                    <a:pt x="754" y="1193"/>
                    <a:pt x="754" y="1193"/>
                    <a:pt x="754" y="1193"/>
                  </a:cubicBezTo>
                  <a:cubicBezTo>
                    <a:pt x="733" y="1193"/>
                    <a:pt x="716" y="1210"/>
                    <a:pt x="716" y="1230"/>
                  </a:cubicBezTo>
                  <a:cubicBezTo>
                    <a:pt x="716" y="1548"/>
                    <a:pt x="716" y="1548"/>
                    <a:pt x="716" y="1548"/>
                  </a:cubicBezTo>
                  <a:cubicBezTo>
                    <a:pt x="716" y="1569"/>
                    <a:pt x="733" y="1586"/>
                    <a:pt x="754" y="1586"/>
                  </a:cubicBezTo>
                  <a:cubicBezTo>
                    <a:pt x="1037" y="1586"/>
                    <a:pt x="1037" y="1586"/>
                    <a:pt x="1037" y="1586"/>
                  </a:cubicBezTo>
                  <a:cubicBezTo>
                    <a:pt x="1035" y="1604"/>
                    <a:pt x="1034" y="1622"/>
                    <a:pt x="1034" y="1640"/>
                  </a:cubicBezTo>
                  <a:cubicBezTo>
                    <a:pt x="1034" y="1650"/>
                    <a:pt x="1035" y="1660"/>
                    <a:pt x="1035" y="1670"/>
                  </a:cubicBezTo>
                  <a:cubicBezTo>
                    <a:pt x="75" y="1670"/>
                    <a:pt x="75" y="1670"/>
                    <a:pt x="75" y="1670"/>
                  </a:cubicBezTo>
                  <a:cubicBezTo>
                    <a:pt x="75" y="313"/>
                    <a:pt x="75" y="313"/>
                    <a:pt x="75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199" y="514"/>
                    <a:pt x="199" y="514"/>
                    <a:pt x="199" y="514"/>
                  </a:cubicBezTo>
                  <a:cubicBezTo>
                    <a:pt x="199" y="535"/>
                    <a:pt x="216" y="552"/>
                    <a:pt x="237" y="552"/>
                  </a:cubicBezTo>
                  <a:cubicBezTo>
                    <a:pt x="396" y="552"/>
                    <a:pt x="396" y="552"/>
                    <a:pt x="396" y="552"/>
                  </a:cubicBezTo>
                  <a:cubicBezTo>
                    <a:pt x="416" y="552"/>
                    <a:pt x="433" y="535"/>
                    <a:pt x="433" y="514"/>
                  </a:cubicBezTo>
                  <a:cubicBezTo>
                    <a:pt x="433" y="313"/>
                    <a:pt x="433" y="313"/>
                    <a:pt x="433" y="313"/>
                  </a:cubicBezTo>
                  <a:cubicBezTo>
                    <a:pt x="796" y="313"/>
                    <a:pt x="796" y="313"/>
                    <a:pt x="796" y="313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6" y="535"/>
                    <a:pt x="812" y="552"/>
                    <a:pt x="833" y="552"/>
                  </a:cubicBezTo>
                  <a:cubicBezTo>
                    <a:pt x="992" y="552"/>
                    <a:pt x="992" y="552"/>
                    <a:pt x="992" y="552"/>
                  </a:cubicBezTo>
                  <a:cubicBezTo>
                    <a:pt x="1013" y="552"/>
                    <a:pt x="1029" y="535"/>
                    <a:pt x="1029" y="514"/>
                  </a:cubicBezTo>
                  <a:cubicBezTo>
                    <a:pt x="1029" y="313"/>
                    <a:pt x="1029" y="313"/>
                    <a:pt x="1029" y="313"/>
                  </a:cubicBezTo>
                  <a:cubicBezTo>
                    <a:pt x="1392" y="313"/>
                    <a:pt x="1392" y="313"/>
                    <a:pt x="1392" y="313"/>
                  </a:cubicBezTo>
                  <a:cubicBezTo>
                    <a:pt x="1392" y="514"/>
                    <a:pt x="1392" y="514"/>
                    <a:pt x="1392" y="514"/>
                  </a:cubicBezTo>
                  <a:cubicBezTo>
                    <a:pt x="1392" y="535"/>
                    <a:pt x="1409" y="552"/>
                    <a:pt x="1430" y="552"/>
                  </a:cubicBezTo>
                  <a:cubicBezTo>
                    <a:pt x="1589" y="552"/>
                    <a:pt x="1589" y="552"/>
                    <a:pt x="1589" y="552"/>
                  </a:cubicBezTo>
                  <a:cubicBezTo>
                    <a:pt x="1609" y="552"/>
                    <a:pt x="1626" y="535"/>
                    <a:pt x="1626" y="514"/>
                  </a:cubicBezTo>
                  <a:cubicBezTo>
                    <a:pt x="1626" y="313"/>
                    <a:pt x="1626" y="313"/>
                    <a:pt x="1626" y="313"/>
                  </a:cubicBezTo>
                  <a:cubicBezTo>
                    <a:pt x="1750" y="313"/>
                    <a:pt x="1750" y="313"/>
                    <a:pt x="1750" y="313"/>
                  </a:cubicBezTo>
                  <a:cubicBezTo>
                    <a:pt x="1750" y="968"/>
                    <a:pt x="1750" y="968"/>
                    <a:pt x="1750" y="968"/>
                  </a:cubicBezTo>
                  <a:cubicBezTo>
                    <a:pt x="1736" y="967"/>
                    <a:pt x="1722" y="967"/>
                    <a:pt x="1708" y="967"/>
                  </a:cubicBezTo>
                  <a:cubicBezTo>
                    <a:pt x="1667" y="967"/>
                    <a:pt x="1626" y="971"/>
                    <a:pt x="1586" y="978"/>
                  </a:cubicBezTo>
                  <a:cubicBezTo>
                    <a:pt x="1586" y="753"/>
                    <a:pt x="1586" y="753"/>
                    <a:pt x="1586" y="753"/>
                  </a:cubicBezTo>
                  <a:cubicBezTo>
                    <a:pt x="1586" y="732"/>
                    <a:pt x="1570" y="716"/>
                    <a:pt x="1549" y="716"/>
                  </a:cubicBezTo>
                  <a:cubicBezTo>
                    <a:pt x="1231" y="716"/>
                    <a:pt x="1231" y="716"/>
                    <a:pt x="1231" y="716"/>
                  </a:cubicBezTo>
                  <a:cubicBezTo>
                    <a:pt x="1210" y="716"/>
                    <a:pt x="1193" y="732"/>
                    <a:pt x="1193" y="753"/>
                  </a:cubicBezTo>
                  <a:cubicBezTo>
                    <a:pt x="1193" y="1071"/>
                    <a:pt x="1193" y="1071"/>
                    <a:pt x="1193" y="1071"/>
                  </a:cubicBezTo>
                  <a:cubicBezTo>
                    <a:pt x="1193" y="1092"/>
                    <a:pt x="1210" y="1108"/>
                    <a:pt x="1231" y="1108"/>
                  </a:cubicBezTo>
                  <a:cubicBezTo>
                    <a:pt x="1295" y="1108"/>
                    <a:pt x="1295" y="1108"/>
                    <a:pt x="1295" y="1108"/>
                  </a:cubicBezTo>
                  <a:cubicBezTo>
                    <a:pt x="1233" y="1156"/>
                    <a:pt x="1180" y="1215"/>
                    <a:pt x="1138" y="1282"/>
                  </a:cubicBezTo>
                  <a:cubicBezTo>
                    <a:pt x="1127" y="1298"/>
                    <a:pt x="1118" y="1315"/>
                    <a:pt x="1109" y="1332"/>
                  </a:cubicBezTo>
                  <a:cubicBezTo>
                    <a:pt x="1109" y="1230"/>
                    <a:pt x="1109" y="1230"/>
                    <a:pt x="1109" y="1230"/>
                  </a:cubicBezTo>
                  <a:cubicBezTo>
                    <a:pt x="1109" y="1210"/>
                    <a:pt x="1092" y="1193"/>
                    <a:pt x="1072" y="1193"/>
                  </a:cubicBezTo>
                  <a:close/>
                  <a:moveTo>
                    <a:pt x="1034" y="1268"/>
                  </a:moveTo>
                  <a:cubicBezTo>
                    <a:pt x="1034" y="1511"/>
                    <a:pt x="1034" y="1511"/>
                    <a:pt x="1034" y="1511"/>
                  </a:cubicBezTo>
                  <a:cubicBezTo>
                    <a:pt x="791" y="1511"/>
                    <a:pt x="791" y="1511"/>
                    <a:pt x="791" y="1511"/>
                  </a:cubicBezTo>
                  <a:cubicBezTo>
                    <a:pt x="791" y="1268"/>
                    <a:pt x="791" y="1268"/>
                    <a:pt x="791" y="1268"/>
                  </a:cubicBezTo>
                  <a:lnTo>
                    <a:pt x="1034" y="1268"/>
                  </a:lnTo>
                  <a:close/>
                  <a:moveTo>
                    <a:pt x="1512" y="790"/>
                  </a:moveTo>
                  <a:cubicBezTo>
                    <a:pt x="1512" y="996"/>
                    <a:pt x="1512" y="996"/>
                    <a:pt x="1512" y="996"/>
                  </a:cubicBezTo>
                  <a:cubicBezTo>
                    <a:pt x="1479" y="1006"/>
                    <a:pt x="1446" y="1019"/>
                    <a:pt x="1415" y="1034"/>
                  </a:cubicBezTo>
                  <a:cubicBezTo>
                    <a:pt x="1268" y="1034"/>
                    <a:pt x="1268" y="1034"/>
                    <a:pt x="1268" y="1034"/>
                  </a:cubicBezTo>
                  <a:cubicBezTo>
                    <a:pt x="1268" y="790"/>
                    <a:pt x="1268" y="790"/>
                    <a:pt x="1268" y="790"/>
                  </a:cubicBezTo>
                  <a:lnTo>
                    <a:pt x="1512" y="790"/>
                  </a:lnTo>
                  <a:close/>
                  <a:moveTo>
                    <a:pt x="1708" y="2239"/>
                  </a:moveTo>
                  <a:cubicBezTo>
                    <a:pt x="1400" y="2239"/>
                    <a:pt x="1144" y="2009"/>
                    <a:pt x="1112" y="1704"/>
                  </a:cubicBezTo>
                  <a:cubicBezTo>
                    <a:pt x="1112" y="1704"/>
                    <a:pt x="1112" y="1704"/>
                    <a:pt x="1112" y="1704"/>
                  </a:cubicBezTo>
                  <a:cubicBezTo>
                    <a:pt x="1110" y="1683"/>
                    <a:pt x="1109" y="1661"/>
                    <a:pt x="1109" y="1640"/>
                  </a:cubicBezTo>
                  <a:cubicBezTo>
                    <a:pt x="1109" y="1412"/>
                    <a:pt x="1236" y="1207"/>
                    <a:pt x="1440" y="1105"/>
                  </a:cubicBezTo>
                  <a:cubicBezTo>
                    <a:pt x="1440" y="1105"/>
                    <a:pt x="1440" y="1105"/>
                    <a:pt x="1440" y="1105"/>
                  </a:cubicBezTo>
                  <a:cubicBezTo>
                    <a:pt x="1478" y="1086"/>
                    <a:pt x="1518" y="1071"/>
                    <a:pt x="1558" y="1060"/>
                  </a:cubicBezTo>
                  <a:cubicBezTo>
                    <a:pt x="1558" y="1060"/>
                    <a:pt x="1558" y="1060"/>
                    <a:pt x="1558" y="1060"/>
                  </a:cubicBezTo>
                  <a:cubicBezTo>
                    <a:pt x="1607" y="1048"/>
                    <a:pt x="1657" y="1041"/>
                    <a:pt x="1708" y="1041"/>
                  </a:cubicBezTo>
                  <a:cubicBezTo>
                    <a:pt x="1733" y="1041"/>
                    <a:pt x="1758" y="1043"/>
                    <a:pt x="1783" y="1046"/>
                  </a:cubicBezTo>
                  <a:cubicBezTo>
                    <a:pt x="1783" y="1046"/>
                    <a:pt x="1783" y="1046"/>
                    <a:pt x="1783" y="1046"/>
                  </a:cubicBezTo>
                  <a:cubicBezTo>
                    <a:pt x="2082" y="1083"/>
                    <a:pt x="2307" y="1339"/>
                    <a:pt x="2307" y="1640"/>
                  </a:cubicBezTo>
                  <a:cubicBezTo>
                    <a:pt x="2307" y="1971"/>
                    <a:pt x="2038" y="2239"/>
                    <a:pt x="1708" y="2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8" name="Freeform 9">
              <a:extLst>
                <a:ext uri="{FF2B5EF4-FFF2-40B4-BE49-F238E27FC236}">
                  <a16:creationId xmlns:a16="http://schemas.microsoft.com/office/drawing/2014/main" id="{5B3B2175-FD7F-425B-BA4E-6357909D7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447"/>
              <a:ext cx="23" cy="54"/>
            </a:xfrm>
            <a:custGeom>
              <a:avLst/>
              <a:gdLst>
                <a:gd name="T0" fmla="*/ 78 w 109"/>
                <a:gd name="T1" fmla="*/ 29 h 251"/>
                <a:gd name="T2" fmla="*/ 30 w 109"/>
                <a:gd name="T3" fmla="*/ 7 h 251"/>
                <a:gd name="T4" fmla="*/ 7 w 109"/>
                <a:gd name="T5" fmla="*/ 54 h 251"/>
                <a:gd name="T6" fmla="*/ 35 w 109"/>
                <a:gd name="T7" fmla="*/ 213 h 251"/>
                <a:gd name="T8" fmla="*/ 72 w 109"/>
                <a:gd name="T9" fmla="*/ 251 h 251"/>
                <a:gd name="T10" fmla="*/ 109 w 109"/>
                <a:gd name="T11" fmla="*/ 213 h 251"/>
                <a:gd name="T12" fmla="*/ 78 w 109"/>
                <a:gd name="T13" fmla="*/ 29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51">
                  <a:moveTo>
                    <a:pt x="78" y="29"/>
                  </a:moveTo>
                  <a:cubicBezTo>
                    <a:pt x="71" y="10"/>
                    <a:pt x="49" y="0"/>
                    <a:pt x="30" y="7"/>
                  </a:cubicBezTo>
                  <a:cubicBezTo>
                    <a:pt x="11" y="14"/>
                    <a:pt x="0" y="35"/>
                    <a:pt x="7" y="54"/>
                  </a:cubicBezTo>
                  <a:cubicBezTo>
                    <a:pt x="25" y="105"/>
                    <a:pt x="35" y="159"/>
                    <a:pt x="35" y="213"/>
                  </a:cubicBezTo>
                  <a:cubicBezTo>
                    <a:pt x="35" y="234"/>
                    <a:pt x="51" y="251"/>
                    <a:pt x="72" y="251"/>
                  </a:cubicBezTo>
                  <a:cubicBezTo>
                    <a:pt x="93" y="251"/>
                    <a:pt x="109" y="234"/>
                    <a:pt x="109" y="213"/>
                  </a:cubicBezTo>
                  <a:cubicBezTo>
                    <a:pt x="109" y="150"/>
                    <a:pt x="99" y="88"/>
                    <a:pt x="7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9" name="Freeform 10">
              <a:extLst>
                <a:ext uri="{FF2B5EF4-FFF2-40B4-BE49-F238E27FC236}">
                  <a16:creationId xmlns:a16="http://schemas.microsoft.com/office/drawing/2014/main" id="{71F069A0-8F9C-42D9-A59A-D4DD1E608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379"/>
              <a:ext cx="79" cy="60"/>
            </a:xfrm>
            <a:custGeom>
              <a:avLst/>
              <a:gdLst>
                <a:gd name="T0" fmla="*/ 354 w 366"/>
                <a:gd name="T1" fmla="*/ 222 h 281"/>
                <a:gd name="T2" fmla="*/ 51 w 366"/>
                <a:gd name="T3" fmla="*/ 6 h 281"/>
                <a:gd name="T4" fmla="*/ 5 w 366"/>
                <a:gd name="T5" fmla="*/ 32 h 281"/>
                <a:gd name="T6" fmla="*/ 31 w 366"/>
                <a:gd name="T7" fmla="*/ 78 h 281"/>
                <a:gd name="T8" fmla="*/ 292 w 366"/>
                <a:gd name="T9" fmla="*/ 265 h 281"/>
                <a:gd name="T10" fmla="*/ 323 w 366"/>
                <a:gd name="T11" fmla="*/ 281 h 281"/>
                <a:gd name="T12" fmla="*/ 344 w 366"/>
                <a:gd name="T13" fmla="*/ 274 h 281"/>
                <a:gd name="T14" fmla="*/ 354 w 366"/>
                <a:gd name="T15" fmla="*/ 22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6" h="281">
                  <a:moveTo>
                    <a:pt x="354" y="222"/>
                  </a:moveTo>
                  <a:cubicBezTo>
                    <a:pt x="281" y="117"/>
                    <a:pt x="174" y="40"/>
                    <a:pt x="51" y="6"/>
                  </a:cubicBezTo>
                  <a:cubicBezTo>
                    <a:pt x="31" y="0"/>
                    <a:pt x="11" y="12"/>
                    <a:pt x="5" y="32"/>
                  </a:cubicBezTo>
                  <a:cubicBezTo>
                    <a:pt x="0" y="51"/>
                    <a:pt x="11" y="72"/>
                    <a:pt x="31" y="78"/>
                  </a:cubicBezTo>
                  <a:cubicBezTo>
                    <a:pt x="137" y="107"/>
                    <a:pt x="230" y="174"/>
                    <a:pt x="292" y="265"/>
                  </a:cubicBezTo>
                  <a:cubicBezTo>
                    <a:pt x="300" y="275"/>
                    <a:pt x="311" y="281"/>
                    <a:pt x="323" y="281"/>
                  </a:cubicBezTo>
                  <a:cubicBezTo>
                    <a:pt x="330" y="281"/>
                    <a:pt x="338" y="279"/>
                    <a:pt x="344" y="274"/>
                  </a:cubicBezTo>
                  <a:cubicBezTo>
                    <a:pt x="361" y="262"/>
                    <a:pt x="366" y="239"/>
                    <a:pt x="354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0" name="Freeform 11">
              <a:extLst>
                <a:ext uri="{FF2B5EF4-FFF2-40B4-BE49-F238E27FC236}">
                  <a16:creationId xmlns:a16="http://schemas.microsoft.com/office/drawing/2014/main" id="{1EFEC391-D9D3-4A39-B4D9-FD07AC7FB3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" y="402"/>
              <a:ext cx="181" cy="181"/>
            </a:xfrm>
            <a:custGeom>
              <a:avLst/>
              <a:gdLst>
                <a:gd name="T0" fmla="*/ 422 w 844"/>
                <a:gd name="T1" fmla="*/ 0 h 845"/>
                <a:gd name="T2" fmla="*/ 0 w 844"/>
                <a:gd name="T3" fmla="*/ 422 h 845"/>
                <a:gd name="T4" fmla="*/ 422 w 844"/>
                <a:gd name="T5" fmla="*/ 845 h 845"/>
                <a:gd name="T6" fmla="*/ 844 w 844"/>
                <a:gd name="T7" fmla="*/ 422 h 845"/>
                <a:gd name="T8" fmla="*/ 422 w 844"/>
                <a:gd name="T9" fmla="*/ 0 h 845"/>
                <a:gd name="T10" fmla="*/ 422 w 844"/>
                <a:gd name="T11" fmla="*/ 770 h 845"/>
                <a:gd name="T12" fmla="*/ 74 w 844"/>
                <a:gd name="T13" fmla="*/ 422 h 845"/>
                <a:gd name="T14" fmla="*/ 422 w 844"/>
                <a:gd name="T15" fmla="*/ 75 h 845"/>
                <a:gd name="T16" fmla="*/ 770 w 844"/>
                <a:gd name="T17" fmla="*/ 422 h 845"/>
                <a:gd name="T18" fmla="*/ 422 w 844"/>
                <a:gd name="T19" fmla="*/ 77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4" h="845">
                  <a:moveTo>
                    <a:pt x="422" y="0"/>
                  </a:moveTo>
                  <a:cubicBezTo>
                    <a:pt x="189" y="0"/>
                    <a:pt x="0" y="190"/>
                    <a:pt x="0" y="422"/>
                  </a:cubicBezTo>
                  <a:cubicBezTo>
                    <a:pt x="0" y="655"/>
                    <a:pt x="189" y="845"/>
                    <a:pt x="422" y="845"/>
                  </a:cubicBezTo>
                  <a:cubicBezTo>
                    <a:pt x="655" y="845"/>
                    <a:pt x="844" y="655"/>
                    <a:pt x="844" y="422"/>
                  </a:cubicBezTo>
                  <a:cubicBezTo>
                    <a:pt x="844" y="190"/>
                    <a:pt x="655" y="0"/>
                    <a:pt x="422" y="0"/>
                  </a:cubicBezTo>
                  <a:close/>
                  <a:moveTo>
                    <a:pt x="422" y="770"/>
                  </a:moveTo>
                  <a:cubicBezTo>
                    <a:pt x="230" y="770"/>
                    <a:pt x="74" y="614"/>
                    <a:pt x="74" y="422"/>
                  </a:cubicBezTo>
                  <a:cubicBezTo>
                    <a:pt x="74" y="231"/>
                    <a:pt x="230" y="75"/>
                    <a:pt x="422" y="75"/>
                  </a:cubicBezTo>
                  <a:cubicBezTo>
                    <a:pt x="614" y="75"/>
                    <a:pt x="770" y="231"/>
                    <a:pt x="770" y="422"/>
                  </a:cubicBezTo>
                  <a:cubicBezTo>
                    <a:pt x="770" y="614"/>
                    <a:pt x="614" y="770"/>
                    <a:pt x="422" y="770"/>
                  </a:cubicBezTo>
                  <a:close/>
                </a:path>
              </a:pathLst>
            </a:custGeom>
            <a:solidFill>
              <a:srgbClr val="9E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1" name="Freeform 12">
              <a:extLst>
                <a:ext uri="{FF2B5EF4-FFF2-40B4-BE49-F238E27FC236}">
                  <a16:creationId xmlns:a16="http://schemas.microsoft.com/office/drawing/2014/main" id="{A5E0467D-95BC-4361-978B-FFDF0BA05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444"/>
              <a:ext cx="62" cy="63"/>
            </a:xfrm>
            <a:custGeom>
              <a:avLst/>
              <a:gdLst>
                <a:gd name="T0" fmla="*/ 256 w 293"/>
                <a:gd name="T1" fmla="*/ 218 h 293"/>
                <a:gd name="T2" fmla="*/ 74 w 293"/>
                <a:gd name="T3" fmla="*/ 218 h 293"/>
                <a:gd name="T4" fmla="*/ 74 w 293"/>
                <a:gd name="T5" fmla="*/ 37 h 293"/>
                <a:gd name="T6" fmla="*/ 37 w 293"/>
                <a:gd name="T7" fmla="*/ 0 h 293"/>
                <a:gd name="T8" fmla="*/ 0 w 293"/>
                <a:gd name="T9" fmla="*/ 37 h 293"/>
                <a:gd name="T10" fmla="*/ 0 w 293"/>
                <a:gd name="T11" fmla="*/ 256 h 293"/>
                <a:gd name="T12" fmla="*/ 37 w 293"/>
                <a:gd name="T13" fmla="*/ 293 h 293"/>
                <a:gd name="T14" fmla="*/ 256 w 293"/>
                <a:gd name="T15" fmla="*/ 293 h 293"/>
                <a:gd name="T16" fmla="*/ 293 w 293"/>
                <a:gd name="T17" fmla="*/ 256 h 293"/>
                <a:gd name="T18" fmla="*/ 256 w 293"/>
                <a:gd name="T19" fmla="*/ 2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293">
                  <a:moveTo>
                    <a:pt x="256" y="218"/>
                  </a:moveTo>
                  <a:cubicBezTo>
                    <a:pt x="74" y="218"/>
                    <a:pt x="74" y="218"/>
                    <a:pt x="74" y="21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ubicBezTo>
                    <a:pt x="16" y="0"/>
                    <a:pt x="0" y="16"/>
                    <a:pt x="0" y="37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76"/>
                    <a:pt x="16" y="293"/>
                    <a:pt x="37" y="293"/>
                  </a:cubicBezTo>
                  <a:cubicBezTo>
                    <a:pt x="256" y="293"/>
                    <a:pt x="256" y="293"/>
                    <a:pt x="256" y="293"/>
                  </a:cubicBezTo>
                  <a:cubicBezTo>
                    <a:pt x="276" y="293"/>
                    <a:pt x="293" y="276"/>
                    <a:pt x="293" y="256"/>
                  </a:cubicBezTo>
                  <a:cubicBezTo>
                    <a:pt x="293" y="235"/>
                    <a:pt x="276" y="218"/>
                    <a:pt x="256" y="218"/>
                  </a:cubicBezTo>
                  <a:close/>
                </a:path>
              </a:pathLst>
            </a:custGeom>
            <a:solidFill>
              <a:srgbClr val="9E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52" name="Agrupar 151">
            <a:extLst>
              <a:ext uri="{FF2B5EF4-FFF2-40B4-BE49-F238E27FC236}">
                <a16:creationId xmlns:a16="http://schemas.microsoft.com/office/drawing/2014/main" id="{A34D0983-C29B-46EE-B7BE-0A53E1900715}"/>
              </a:ext>
            </a:extLst>
          </p:cNvPr>
          <p:cNvGrpSpPr/>
          <p:nvPr/>
        </p:nvGrpSpPr>
        <p:grpSpPr>
          <a:xfrm>
            <a:off x="8302295" y="2982178"/>
            <a:ext cx="709613" cy="711200"/>
            <a:chOff x="8273043" y="3326681"/>
            <a:chExt cx="709613" cy="711200"/>
          </a:xfrm>
          <a:solidFill>
            <a:srgbClr val="9E2B20"/>
          </a:solidFill>
        </p:grpSpPr>
        <p:sp>
          <p:nvSpPr>
            <p:cNvPr id="153" name="Freeform 5">
              <a:extLst>
                <a:ext uri="{FF2B5EF4-FFF2-40B4-BE49-F238E27FC236}">
                  <a16:creationId xmlns:a16="http://schemas.microsoft.com/office/drawing/2014/main" id="{CF4B7FA4-B8C1-464E-8F72-B7E22D82F7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3043" y="3326681"/>
              <a:ext cx="709613" cy="711200"/>
            </a:xfrm>
            <a:custGeom>
              <a:avLst/>
              <a:gdLst>
                <a:gd name="T0" fmla="*/ 2233 w 2382"/>
                <a:gd name="T1" fmla="*/ 1117 h 2382"/>
                <a:gd name="T2" fmla="*/ 2233 w 2382"/>
                <a:gd name="T3" fmla="*/ 1042 h 2382"/>
                <a:gd name="T4" fmla="*/ 1191 w 2382"/>
                <a:gd name="T5" fmla="*/ 0 h 2382"/>
                <a:gd name="T6" fmla="*/ 149 w 2382"/>
                <a:gd name="T7" fmla="*/ 1042 h 2382"/>
                <a:gd name="T8" fmla="*/ 149 w 2382"/>
                <a:gd name="T9" fmla="*/ 1117 h 2382"/>
                <a:gd name="T10" fmla="*/ 0 w 2382"/>
                <a:gd name="T11" fmla="*/ 1414 h 2382"/>
                <a:gd name="T12" fmla="*/ 372 w 2382"/>
                <a:gd name="T13" fmla="*/ 1786 h 2382"/>
                <a:gd name="T14" fmla="*/ 447 w 2382"/>
                <a:gd name="T15" fmla="*/ 1786 h 2382"/>
                <a:gd name="T16" fmla="*/ 447 w 2382"/>
                <a:gd name="T17" fmla="*/ 1042 h 2382"/>
                <a:gd name="T18" fmla="*/ 372 w 2382"/>
                <a:gd name="T19" fmla="*/ 1042 h 2382"/>
                <a:gd name="T20" fmla="*/ 248 w 2382"/>
                <a:gd name="T21" fmla="*/ 1064 h 2382"/>
                <a:gd name="T22" fmla="*/ 248 w 2382"/>
                <a:gd name="T23" fmla="*/ 1042 h 2382"/>
                <a:gd name="T24" fmla="*/ 1191 w 2382"/>
                <a:gd name="T25" fmla="*/ 100 h 2382"/>
                <a:gd name="T26" fmla="*/ 2134 w 2382"/>
                <a:gd name="T27" fmla="*/ 1042 h 2382"/>
                <a:gd name="T28" fmla="*/ 2134 w 2382"/>
                <a:gd name="T29" fmla="*/ 1064 h 2382"/>
                <a:gd name="T30" fmla="*/ 2010 w 2382"/>
                <a:gd name="T31" fmla="*/ 1042 h 2382"/>
                <a:gd name="T32" fmla="*/ 1935 w 2382"/>
                <a:gd name="T33" fmla="*/ 1042 h 2382"/>
                <a:gd name="T34" fmla="*/ 1935 w 2382"/>
                <a:gd name="T35" fmla="*/ 1786 h 2382"/>
                <a:gd name="T36" fmla="*/ 2010 w 2382"/>
                <a:gd name="T37" fmla="*/ 1786 h 2382"/>
                <a:gd name="T38" fmla="*/ 2084 w 2382"/>
                <a:gd name="T39" fmla="*/ 1779 h 2382"/>
                <a:gd name="T40" fmla="*/ 2084 w 2382"/>
                <a:gd name="T41" fmla="*/ 2084 h 2382"/>
                <a:gd name="T42" fmla="*/ 1985 w 2382"/>
                <a:gd name="T43" fmla="*/ 2183 h 2382"/>
                <a:gd name="T44" fmla="*/ 1430 w 2382"/>
                <a:gd name="T45" fmla="*/ 2183 h 2382"/>
                <a:gd name="T46" fmla="*/ 1290 w 2382"/>
                <a:gd name="T47" fmla="*/ 2084 h 2382"/>
                <a:gd name="T48" fmla="*/ 1141 w 2382"/>
                <a:gd name="T49" fmla="*/ 2084 h 2382"/>
                <a:gd name="T50" fmla="*/ 993 w 2382"/>
                <a:gd name="T51" fmla="*/ 2233 h 2382"/>
                <a:gd name="T52" fmla="*/ 1141 w 2382"/>
                <a:gd name="T53" fmla="*/ 2382 h 2382"/>
                <a:gd name="T54" fmla="*/ 1290 w 2382"/>
                <a:gd name="T55" fmla="*/ 2382 h 2382"/>
                <a:gd name="T56" fmla="*/ 1430 w 2382"/>
                <a:gd name="T57" fmla="*/ 2282 h 2382"/>
                <a:gd name="T58" fmla="*/ 1985 w 2382"/>
                <a:gd name="T59" fmla="*/ 2282 h 2382"/>
                <a:gd name="T60" fmla="*/ 2183 w 2382"/>
                <a:gd name="T61" fmla="*/ 2084 h 2382"/>
                <a:gd name="T62" fmla="*/ 2183 w 2382"/>
                <a:gd name="T63" fmla="*/ 1743 h 2382"/>
                <a:gd name="T64" fmla="*/ 2382 w 2382"/>
                <a:gd name="T65" fmla="*/ 1414 h 2382"/>
                <a:gd name="T66" fmla="*/ 2233 w 2382"/>
                <a:gd name="T67" fmla="*/ 1117 h 2382"/>
                <a:gd name="T68" fmla="*/ 348 w 2382"/>
                <a:gd name="T69" fmla="*/ 1143 h 2382"/>
                <a:gd name="T70" fmla="*/ 348 w 2382"/>
                <a:gd name="T71" fmla="*/ 1686 h 2382"/>
                <a:gd name="T72" fmla="*/ 100 w 2382"/>
                <a:gd name="T73" fmla="*/ 1414 h 2382"/>
                <a:gd name="T74" fmla="*/ 348 w 2382"/>
                <a:gd name="T75" fmla="*/ 1143 h 2382"/>
                <a:gd name="T76" fmla="*/ 1290 w 2382"/>
                <a:gd name="T77" fmla="*/ 2282 h 2382"/>
                <a:gd name="T78" fmla="*/ 1141 w 2382"/>
                <a:gd name="T79" fmla="*/ 2282 h 2382"/>
                <a:gd name="T80" fmla="*/ 1092 w 2382"/>
                <a:gd name="T81" fmla="*/ 2233 h 2382"/>
                <a:gd name="T82" fmla="*/ 1141 w 2382"/>
                <a:gd name="T83" fmla="*/ 2183 h 2382"/>
                <a:gd name="T84" fmla="*/ 1290 w 2382"/>
                <a:gd name="T85" fmla="*/ 2183 h 2382"/>
                <a:gd name="T86" fmla="*/ 1340 w 2382"/>
                <a:gd name="T87" fmla="*/ 2233 h 2382"/>
                <a:gd name="T88" fmla="*/ 1290 w 2382"/>
                <a:gd name="T89" fmla="*/ 2282 h 2382"/>
                <a:gd name="T90" fmla="*/ 2034 w 2382"/>
                <a:gd name="T91" fmla="*/ 1686 h 2382"/>
                <a:gd name="T92" fmla="*/ 2034 w 2382"/>
                <a:gd name="T93" fmla="*/ 1143 h 2382"/>
                <a:gd name="T94" fmla="*/ 2282 w 2382"/>
                <a:gd name="T95" fmla="*/ 1414 h 2382"/>
                <a:gd name="T96" fmla="*/ 2034 w 2382"/>
                <a:gd name="T97" fmla="*/ 1686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82" h="2382">
                  <a:moveTo>
                    <a:pt x="2233" y="1117"/>
                  </a:moveTo>
                  <a:cubicBezTo>
                    <a:pt x="2233" y="1042"/>
                    <a:pt x="2233" y="1042"/>
                    <a:pt x="2233" y="1042"/>
                  </a:cubicBezTo>
                  <a:cubicBezTo>
                    <a:pt x="2233" y="468"/>
                    <a:pt x="1765" y="0"/>
                    <a:pt x="1191" y="0"/>
                  </a:cubicBezTo>
                  <a:cubicBezTo>
                    <a:pt x="617" y="0"/>
                    <a:pt x="149" y="468"/>
                    <a:pt x="149" y="1042"/>
                  </a:cubicBezTo>
                  <a:cubicBezTo>
                    <a:pt x="149" y="1117"/>
                    <a:pt x="149" y="1117"/>
                    <a:pt x="149" y="1117"/>
                  </a:cubicBezTo>
                  <a:cubicBezTo>
                    <a:pt x="59" y="1185"/>
                    <a:pt x="0" y="1293"/>
                    <a:pt x="0" y="1414"/>
                  </a:cubicBezTo>
                  <a:cubicBezTo>
                    <a:pt x="0" y="1619"/>
                    <a:pt x="167" y="1786"/>
                    <a:pt x="372" y="1786"/>
                  </a:cubicBezTo>
                  <a:cubicBezTo>
                    <a:pt x="447" y="1786"/>
                    <a:pt x="447" y="1786"/>
                    <a:pt x="447" y="1786"/>
                  </a:cubicBezTo>
                  <a:cubicBezTo>
                    <a:pt x="447" y="1042"/>
                    <a:pt x="447" y="1042"/>
                    <a:pt x="447" y="1042"/>
                  </a:cubicBezTo>
                  <a:cubicBezTo>
                    <a:pt x="372" y="1042"/>
                    <a:pt x="372" y="1042"/>
                    <a:pt x="372" y="1042"/>
                  </a:cubicBezTo>
                  <a:cubicBezTo>
                    <a:pt x="329" y="1042"/>
                    <a:pt x="287" y="1050"/>
                    <a:pt x="248" y="1064"/>
                  </a:cubicBezTo>
                  <a:cubicBezTo>
                    <a:pt x="248" y="1042"/>
                    <a:pt x="248" y="1042"/>
                    <a:pt x="248" y="1042"/>
                  </a:cubicBezTo>
                  <a:cubicBezTo>
                    <a:pt x="248" y="522"/>
                    <a:pt x="671" y="100"/>
                    <a:pt x="1191" y="100"/>
                  </a:cubicBezTo>
                  <a:cubicBezTo>
                    <a:pt x="1711" y="100"/>
                    <a:pt x="2134" y="522"/>
                    <a:pt x="2134" y="1042"/>
                  </a:cubicBezTo>
                  <a:cubicBezTo>
                    <a:pt x="2134" y="1064"/>
                    <a:pt x="2134" y="1064"/>
                    <a:pt x="2134" y="1064"/>
                  </a:cubicBezTo>
                  <a:cubicBezTo>
                    <a:pt x="2095" y="1050"/>
                    <a:pt x="2053" y="1042"/>
                    <a:pt x="2010" y="1042"/>
                  </a:cubicBezTo>
                  <a:cubicBezTo>
                    <a:pt x="1935" y="1042"/>
                    <a:pt x="1935" y="1042"/>
                    <a:pt x="1935" y="1042"/>
                  </a:cubicBezTo>
                  <a:cubicBezTo>
                    <a:pt x="1935" y="1786"/>
                    <a:pt x="1935" y="1786"/>
                    <a:pt x="1935" y="1786"/>
                  </a:cubicBezTo>
                  <a:cubicBezTo>
                    <a:pt x="2010" y="1786"/>
                    <a:pt x="2010" y="1786"/>
                    <a:pt x="2010" y="1786"/>
                  </a:cubicBezTo>
                  <a:cubicBezTo>
                    <a:pt x="2035" y="1786"/>
                    <a:pt x="2060" y="1784"/>
                    <a:pt x="2084" y="1779"/>
                  </a:cubicBezTo>
                  <a:cubicBezTo>
                    <a:pt x="2084" y="2084"/>
                    <a:pt x="2084" y="2084"/>
                    <a:pt x="2084" y="2084"/>
                  </a:cubicBezTo>
                  <a:cubicBezTo>
                    <a:pt x="2084" y="2139"/>
                    <a:pt x="2039" y="2183"/>
                    <a:pt x="1985" y="2183"/>
                  </a:cubicBezTo>
                  <a:cubicBezTo>
                    <a:pt x="1430" y="2183"/>
                    <a:pt x="1430" y="2183"/>
                    <a:pt x="1430" y="2183"/>
                  </a:cubicBezTo>
                  <a:cubicBezTo>
                    <a:pt x="1409" y="2126"/>
                    <a:pt x="1355" y="2084"/>
                    <a:pt x="1290" y="2084"/>
                  </a:cubicBezTo>
                  <a:cubicBezTo>
                    <a:pt x="1141" y="2084"/>
                    <a:pt x="1141" y="2084"/>
                    <a:pt x="1141" y="2084"/>
                  </a:cubicBezTo>
                  <a:cubicBezTo>
                    <a:pt x="1059" y="2084"/>
                    <a:pt x="993" y="2151"/>
                    <a:pt x="993" y="2233"/>
                  </a:cubicBezTo>
                  <a:cubicBezTo>
                    <a:pt x="993" y="2315"/>
                    <a:pt x="1059" y="2382"/>
                    <a:pt x="1141" y="2382"/>
                  </a:cubicBezTo>
                  <a:cubicBezTo>
                    <a:pt x="1290" y="2382"/>
                    <a:pt x="1290" y="2382"/>
                    <a:pt x="1290" y="2382"/>
                  </a:cubicBezTo>
                  <a:cubicBezTo>
                    <a:pt x="1355" y="2382"/>
                    <a:pt x="1409" y="2340"/>
                    <a:pt x="1430" y="2282"/>
                  </a:cubicBezTo>
                  <a:cubicBezTo>
                    <a:pt x="1985" y="2282"/>
                    <a:pt x="1985" y="2282"/>
                    <a:pt x="1985" y="2282"/>
                  </a:cubicBezTo>
                  <a:cubicBezTo>
                    <a:pt x="2094" y="2282"/>
                    <a:pt x="2183" y="2193"/>
                    <a:pt x="2183" y="2084"/>
                  </a:cubicBezTo>
                  <a:cubicBezTo>
                    <a:pt x="2183" y="1743"/>
                    <a:pt x="2183" y="1743"/>
                    <a:pt x="2183" y="1743"/>
                  </a:cubicBezTo>
                  <a:cubicBezTo>
                    <a:pt x="2301" y="1681"/>
                    <a:pt x="2382" y="1557"/>
                    <a:pt x="2382" y="1414"/>
                  </a:cubicBezTo>
                  <a:cubicBezTo>
                    <a:pt x="2382" y="1293"/>
                    <a:pt x="2323" y="1185"/>
                    <a:pt x="2233" y="1117"/>
                  </a:cubicBezTo>
                  <a:close/>
                  <a:moveTo>
                    <a:pt x="348" y="1143"/>
                  </a:moveTo>
                  <a:cubicBezTo>
                    <a:pt x="348" y="1686"/>
                    <a:pt x="348" y="1686"/>
                    <a:pt x="348" y="1686"/>
                  </a:cubicBezTo>
                  <a:cubicBezTo>
                    <a:pt x="209" y="1673"/>
                    <a:pt x="100" y="1556"/>
                    <a:pt x="100" y="1414"/>
                  </a:cubicBezTo>
                  <a:cubicBezTo>
                    <a:pt x="100" y="1272"/>
                    <a:pt x="209" y="1155"/>
                    <a:pt x="348" y="1143"/>
                  </a:cubicBezTo>
                  <a:close/>
                  <a:moveTo>
                    <a:pt x="1290" y="2282"/>
                  </a:moveTo>
                  <a:cubicBezTo>
                    <a:pt x="1141" y="2282"/>
                    <a:pt x="1141" y="2282"/>
                    <a:pt x="1141" y="2282"/>
                  </a:cubicBezTo>
                  <a:cubicBezTo>
                    <a:pt x="1114" y="2282"/>
                    <a:pt x="1092" y="2260"/>
                    <a:pt x="1092" y="2233"/>
                  </a:cubicBezTo>
                  <a:cubicBezTo>
                    <a:pt x="1092" y="2205"/>
                    <a:pt x="1114" y="2183"/>
                    <a:pt x="1141" y="2183"/>
                  </a:cubicBezTo>
                  <a:cubicBezTo>
                    <a:pt x="1290" y="2183"/>
                    <a:pt x="1290" y="2183"/>
                    <a:pt x="1290" y="2183"/>
                  </a:cubicBezTo>
                  <a:cubicBezTo>
                    <a:pt x="1318" y="2183"/>
                    <a:pt x="1340" y="2205"/>
                    <a:pt x="1340" y="2233"/>
                  </a:cubicBezTo>
                  <a:cubicBezTo>
                    <a:pt x="1340" y="2260"/>
                    <a:pt x="1318" y="2282"/>
                    <a:pt x="1290" y="2282"/>
                  </a:cubicBezTo>
                  <a:close/>
                  <a:moveTo>
                    <a:pt x="2034" y="1686"/>
                  </a:moveTo>
                  <a:cubicBezTo>
                    <a:pt x="2034" y="1143"/>
                    <a:pt x="2034" y="1143"/>
                    <a:pt x="2034" y="1143"/>
                  </a:cubicBezTo>
                  <a:cubicBezTo>
                    <a:pt x="2173" y="1155"/>
                    <a:pt x="2282" y="1272"/>
                    <a:pt x="2282" y="1414"/>
                  </a:cubicBezTo>
                  <a:cubicBezTo>
                    <a:pt x="2282" y="1556"/>
                    <a:pt x="2173" y="1673"/>
                    <a:pt x="2034" y="1686"/>
                  </a:cubicBezTo>
                  <a:close/>
                </a:path>
              </a:pathLst>
            </a:custGeom>
            <a:solidFill>
              <a:srgbClr val="F7EDB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grpSp>
          <p:nvGrpSpPr>
            <p:cNvPr id="154" name="Agrupar 153">
              <a:extLst>
                <a:ext uri="{FF2B5EF4-FFF2-40B4-BE49-F238E27FC236}">
                  <a16:creationId xmlns:a16="http://schemas.microsoft.com/office/drawing/2014/main" id="{0833A738-4D8D-4139-BEAC-222FA404CE35}"/>
                </a:ext>
              </a:extLst>
            </p:cNvPr>
            <p:cNvGrpSpPr/>
            <p:nvPr/>
          </p:nvGrpSpPr>
          <p:grpSpPr>
            <a:xfrm>
              <a:off x="8475524" y="3536483"/>
              <a:ext cx="331897" cy="295597"/>
              <a:chOff x="8436650" y="3461839"/>
              <a:chExt cx="406400" cy="361951"/>
            </a:xfrm>
            <a:grpFill/>
          </p:grpSpPr>
          <p:sp>
            <p:nvSpPr>
              <p:cNvPr id="155" name="Freeform 5">
                <a:extLst>
                  <a:ext uri="{FF2B5EF4-FFF2-40B4-BE49-F238E27FC236}">
                    <a16:creationId xmlns:a16="http://schemas.microsoft.com/office/drawing/2014/main" id="{EE1FF43A-27A4-4524-8B77-9419BF74A4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4775" y="3653927"/>
                <a:ext cx="168275" cy="169863"/>
              </a:xfrm>
              <a:custGeom>
                <a:avLst/>
                <a:gdLst>
                  <a:gd name="T0" fmla="*/ 48 w 96"/>
                  <a:gd name="T1" fmla="*/ 0 h 97"/>
                  <a:gd name="T2" fmla="*/ 0 w 96"/>
                  <a:gd name="T3" fmla="*/ 48 h 97"/>
                  <a:gd name="T4" fmla="*/ 48 w 96"/>
                  <a:gd name="T5" fmla="*/ 97 h 97"/>
                  <a:gd name="T6" fmla="*/ 96 w 96"/>
                  <a:gd name="T7" fmla="*/ 48 h 97"/>
                  <a:gd name="T8" fmla="*/ 48 w 96"/>
                  <a:gd name="T9" fmla="*/ 0 h 97"/>
                  <a:gd name="T10" fmla="*/ 48 w 96"/>
                  <a:gd name="T11" fmla="*/ 60 h 97"/>
                  <a:gd name="T12" fmla="*/ 36 w 96"/>
                  <a:gd name="T13" fmla="*/ 48 h 97"/>
                  <a:gd name="T14" fmla="*/ 48 w 96"/>
                  <a:gd name="T15" fmla="*/ 37 h 97"/>
                  <a:gd name="T16" fmla="*/ 60 w 96"/>
                  <a:gd name="T17" fmla="*/ 48 h 97"/>
                  <a:gd name="T18" fmla="*/ 48 w 96"/>
                  <a:gd name="T19" fmla="*/ 60 h 97"/>
                  <a:gd name="T20" fmla="*/ 48 w 96"/>
                  <a:gd name="T21" fmla="*/ 60 h 97"/>
                  <a:gd name="T22" fmla="*/ 48 w 96"/>
                  <a:gd name="T23" fmla="*/ 6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" h="97">
                    <a:moveTo>
                      <a:pt x="48" y="0"/>
                    </a:moveTo>
                    <a:cubicBezTo>
                      <a:pt x="21" y="0"/>
                      <a:pt x="0" y="22"/>
                      <a:pt x="0" y="48"/>
                    </a:cubicBezTo>
                    <a:cubicBezTo>
                      <a:pt x="0" y="75"/>
                      <a:pt x="21" y="97"/>
                      <a:pt x="48" y="97"/>
                    </a:cubicBezTo>
                    <a:cubicBezTo>
                      <a:pt x="75" y="97"/>
                      <a:pt x="96" y="75"/>
                      <a:pt x="96" y="48"/>
                    </a:cubicBezTo>
                    <a:cubicBezTo>
                      <a:pt x="96" y="22"/>
                      <a:pt x="75" y="0"/>
                      <a:pt x="48" y="0"/>
                    </a:cubicBezTo>
                    <a:close/>
                    <a:moveTo>
                      <a:pt x="48" y="60"/>
                    </a:moveTo>
                    <a:cubicBezTo>
                      <a:pt x="41" y="60"/>
                      <a:pt x="36" y="55"/>
                      <a:pt x="36" y="48"/>
                    </a:cubicBezTo>
                    <a:cubicBezTo>
                      <a:pt x="36" y="42"/>
                      <a:pt x="41" y="37"/>
                      <a:pt x="48" y="37"/>
                    </a:cubicBezTo>
                    <a:cubicBezTo>
                      <a:pt x="55" y="37"/>
                      <a:pt x="60" y="42"/>
                      <a:pt x="60" y="48"/>
                    </a:cubicBezTo>
                    <a:cubicBezTo>
                      <a:pt x="60" y="55"/>
                      <a:pt x="55" y="60"/>
                      <a:pt x="48" y="60"/>
                    </a:cubicBezTo>
                    <a:close/>
                    <a:moveTo>
                      <a:pt x="48" y="60"/>
                    </a:moveTo>
                    <a:cubicBezTo>
                      <a:pt x="48" y="60"/>
                      <a:pt x="48" y="60"/>
                      <a:pt x="48" y="60"/>
                    </a:cubicBezTo>
                  </a:path>
                </a:pathLst>
              </a:custGeom>
              <a:noFill/>
              <a:ln w="28575">
                <a:solidFill>
                  <a:srgbClr val="9E2B20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reeform 6">
                <a:extLst>
                  <a:ext uri="{FF2B5EF4-FFF2-40B4-BE49-F238E27FC236}">
                    <a16:creationId xmlns:a16="http://schemas.microsoft.com/office/drawing/2014/main" id="{D6277F37-A3DB-4D43-8F07-965BC27929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58875" y="3484064"/>
                <a:ext cx="333375" cy="328613"/>
              </a:xfrm>
              <a:custGeom>
                <a:avLst/>
                <a:gdLst>
                  <a:gd name="T0" fmla="*/ 183 w 190"/>
                  <a:gd name="T1" fmla="*/ 7 h 188"/>
                  <a:gd name="T2" fmla="*/ 157 w 190"/>
                  <a:gd name="T3" fmla="*/ 7 h 188"/>
                  <a:gd name="T4" fmla="*/ 7 w 190"/>
                  <a:gd name="T5" fmla="*/ 157 h 188"/>
                  <a:gd name="T6" fmla="*/ 7 w 190"/>
                  <a:gd name="T7" fmla="*/ 183 h 188"/>
                  <a:gd name="T8" fmla="*/ 20 w 190"/>
                  <a:gd name="T9" fmla="*/ 188 h 188"/>
                  <a:gd name="T10" fmla="*/ 33 w 190"/>
                  <a:gd name="T11" fmla="*/ 183 h 188"/>
                  <a:gd name="T12" fmla="*/ 183 w 190"/>
                  <a:gd name="T13" fmla="*/ 33 h 188"/>
                  <a:gd name="T14" fmla="*/ 183 w 190"/>
                  <a:gd name="T15" fmla="*/ 7 h 188"/>
                  <a:gd name="T16" fmla="*/ 183 w 190"/>
                  <a:gd name="T17" fmla="*/ 7 h 188"/>
                  <a:gd name="T18" fmla="*/ 183 w 190"/>
                  <a:gd name="T19" fmla="*/ 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188">
                    <a:moveTo>
                      <a:pt x="183" y="7"/>
                    </a:moveTo>
                    <a:cubicBezTo>
                      <a:pt x="176" y="0"/>
                      <a:pt x="164" y="0"/>
                      <a:pt x="157" y="7"/>
                    </a:cubicBezTo>
                    <a:cubicBezTo>
                      <a:pt x="7" y="157"/>
                      <a:pt x="7" y="157"/>
                      <a:pt x="7" y="157"/>
                    </a:cubicBezTo>
                    <a:cubicBezTo>
                      <a:pt x="0" y="164"/>
                      <a:pt x="0" y="176"/>
                      <a:pt x="7" y="183"/>
                    </a:cubicBezTo>
                    <a:cubicBezTo>
                      <a:pt x="11" y="187"/>
                      <a:pt x="15" y="188"/>
                      <a:pt x="20" y="188"/>
                    </a:cubicBezTo>
                    <a:cubicBezTo>
                      <a:pt x="25" y="188"/>
                      <a:pt x="29" y="187"/>
                      <a:pt x="33" y="183"/>
                    </a:cubicBezTo>
                    <a:cubicBezTo>
                      <a:pt x="183" y="33"/>
                      <a:pt x="183" y="33"/>
                      <a:pt x="183" y="33"/>
                    </a:cubicBezTo>
                    <a:cubicBezTo>
                      <a:pt x="190" y="26"/>
                      <a:pt x="190" y="14"/>
                      <a:pt x="183" y="7"/>
                    </a:cubicBezTo>
                    <a:close/>
                    <a:moveTo>
                      <a:pt x="183" y="7"/>
                    </a:moveTo>
                    <a:cubicBezTo>
                      <a:pt x="183" y="7"/>
                      <a:pt x="183" y="7"/>
                      <a:pt x="183" y="7"/>
                    </a:cubicBezTo>
                  </a:path>
                </a:pathLst>
              </a:custGeom>
              <a:noFill/>
              <a:ln w="28575">
                <a:solidFill>
                  <a:srgbClr val="9E2B20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Freeform 7">
                <a:extLst>
                  <a:ext uri="{FF2B5EF4-FFF2-40B4-BE49-F238E27FC236}">
                    <a16:creationId xmlns:a16="http://schemas.microsoft.com/office/drawing/2014/main" id="{C8CD51DE-DAEE-4346-8B4F-EAAF1918E8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36650" y="3461839"/>
                <a:ext cx="168275" cy="168275"/>
              </a:xfrm>
              <a:custGeom>
                <a:avLst/>
                <a:gdLst>
                  <a:gd name="T0" fmla="*/ 96 w 96"/>
                  <a:gd name="T1" fmla="*/ 48 h 96"/>
                  <a:gd name="T2" fmla="*/ 48 w 96"/>
                  <a:gd name="T3" fmla="*/ 0 h 96"/>
                  <a:gd name="T4" fmla="*/ 0 w 96"/>
                  <a:gd name="T5" fmla="*/ 48 h 96"/>
                  <a:gd name="T6" fmla="*/ 48 w 96"/>
                  <a:gd name="T7" fmla="*/ 96 h 96"/>
                  <a:gd name="T8" fmla="*/ 96 w 96"/>
                  <a:gd name="T9" fmla="*/ 48 h 96"/>
                  <a:gd name="T10" fmla="*/ 36 w 96"/>
                  <a:gd name="T11" fmla="*/ 48 h 96"/>
                  <a:gd name="T12" fmla="*/ 48 w 96"/>
                  <a:gd name="T13" fmla="*/ 36 h 96"/>
                  <a:gd name="T14" fmla="*/ 60 w 96"/>
                  <a:gd name="T15" fmla="*/ 48 h 96"/>
                  <a:gd name="T16" fmla="*/ 48 w 96"/>
                  <a:gd name="T17" fmla="*/ 60 h 96"/>
                  <a:gd name="T18" fmla="*/ 36 w 96"/>
                  <a:gd name="T19" fmla="*/ 48 h 96"/>
                  <a:gd name="T20" fmla="*/ 36 w 96"/>
                  <a:gd name="T21" fmla="*/ 48 h 96"/>
                  <a:gd name="T22" fmla="*/ 36 w 96"/>
                  <a:gd name="T23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cubicBezTo>
                      <a:pt x="96" y="21"/>
                      <a:pt x="75" y="0"/>
                      <a:pt x="48" y="0"/>
                    </a:cubicBezTo>
                    <a:cubicBezTo>
                      <a:pt x="22" y="0"/>
                      <a:pt x="0" y="21"/>
                      <a:pt x="0" y="48"/>
                    </a:cubicBezTo>
                    <a:cubicBezTo>
                      <a:pt x="0" y="75"/>
                      <a:pt x="22" y="96"/>
                      <a:pt x="48" y="96"/>
                    </a:cubicBezTo>
                    <a:cubicBezTo>
                      <a:pt x="75" y="96"/>
                      <a:pt x="96" y="75"/>
                      <a:pt x="96" y="48"/>
                    </a:cubicBezTo>
                    <a:close/>
                    <a:moveTo>
                      <a:pt x="36" y="48"/>
                    </a:moveTo>
                    <a:cubicBezTo>
                      <a:pt x="36" y="42"/>
                      <a:pt x="42" y="36"/>
                      <a:pt x="48" y="36"/>
                    </a:cubicBezTo>
                    <a:cubicBezTo>
                      <a:pt x="55" y="36"/>
                      <a:pt x="60" y="42"/>
                      <a:pt x="60" y="48"/>
                    </a:cubicBezTo>
                    <a:cubicBezTo>
                      <a:pt x="60" y="55"/>
                      <a:pt x="55" y="60"/>
                      <a:pt x="48" y="60"/>
                    </a:cubicBezTo>
                    <a:cubicBezTo>
                      <a:pt x="42" y="60"/>
                      <a:pt x="36" y="55"/>
                      <a:pt x="36" y="48"/>
                    </a:cubicBezTo>
                    <a:close/>
                    <a:moveTo>
                      <a:pt x="36" y="48"/>
                    </a:moveTo>
                    <a:cubicBezTo>
                      <a:pt x="36" y="48"/>
                      <a:pt x="36" y="48"/>
                      <a:pt x="36" y="48"/>
                    </a:cubicBezTo>
                  </a:path>
                </a:pathLst>
              </a:custGeom>
              <a:noFill/>
              <a:ln w="28575">
                <a:solidFill>
                  <a:srgbClr val="9E2B20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58" name="Group 8">
            <a:extLst>
              <a:ext uri="{FF2B5EF4-FFF2-40B4-BE49-F238E27FC236}">
                <a16:creationId xmlns:a16="http://schemas.microsoft.com/office/drawing/2014/main" id="{576923CF-E76F-49B0-B5CC-847838667F6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96533" y="4507280"/>
            <a:ext cx="640756" cy="641350"/>
            <a:chOff x="1680" y="2"/>
            <a:chExt cx="4316" cy="4320"/>
          </a:xfrm>
          <a:solidFill>
            <a:srgbClr val="F7EDB7"/>
          </a:solidFill>
        </p:grpSpPr>
        <p:sp>
          <p:nvSpPr>
            <p:cNvPr id="159" name="Freeform 9">
              <a:extLst>
                <a:ext uri="{FF2B5EF4-FFF2-40B4-BE49-F238E27FC236}">
                  <a16:creationId xmlns:a16="http://schemas.microsoft.com/office/drawing/2014/main" id="{9F0DFA4A-9A66-4ECF-8AFA-1371F9F34D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0" y="2"/>
              <a:ext cx="4316" cy="4320"/>
            </a:xfrm>
            <a:custGeom>
              <a:avLst/>
              <a:gdLst>
                <a:gd name="T0" fmla="*/ 2273 w 2382"/>
                <a:gd name="T1" fmla="*/ 1236 h 2382"/>
                <a:gd name="T2" fmla="*/ 2273 w 2382"/>
                <a:gd name="T3" fmla="*/ 217 h 2382"/>
                <a:gd name="T4" fmla="*/ 2057 w 2382"/>
                <a:gd name="T5" fmla="*/ 0 h 2382"/>
                <a:gd name="T6" fmla="*/ 217 w 2382"/>
                <a:gd name="T7" fmla="*/ 0 h 2382"/>
                <a:gd name="T8" fmla="*/ 0 w 2382"/>
                <a:gd name="T9" fmla="*/ 217 h 2382"/>
                <a:gd name="T10" fmla="*/ 0 w 2382"/>
                <a:gd name="T11" fmla="*/ 2057 h 2382"/>
                <a:gd name="T12" fmla="*/ 217 w 2382"/>
                <a:gd name="T13" fmla="*/ 2273 h 2382"/>
                <a:gd name="T14" fmla="*/ 1236 w 2382"/>
                <a:gd name="T15" fmla="*/ 2273 h 2382"/>
                <a:gd name="T16" fmla="*/ 1624 w 2382"/>
                <a:gd name="T17" fmla="*/ 2382 h 2382"/>
                <a:gd name="T18" fmla="*/ 2382 w 2382"/>
                <a:gd name="T19" fmla="*/ 1624 h 2382"/>
                <a:gd name="T20" fmla="*/ 2273 w 2382"/>
                <a:gd name="T21" fmla="*/ 1236 h 2382"/>
                <a:gd name="T22" fmla="*/ 1191 w 2382"/>
                <a:gd name="T23" fmla="*/ 109 h 2382"/>
                <a:gd name="T24" fmla="*/ 2057 w 2382"/>
                <a:gd name="T25" fmla="*/ 109 h 2382"/>
                <a:gd name="T26" fmla="*/ 2165 w 2382"/>
                <a:gd name="T27" fmla="*/ 217 h 2382"/>
                <a:gd name="T28" fmla="*/ 2165 w 2382"/>
                <a:gd name="T29" fmla="*/ 1095 h 2382"/>
                <a:gd name="T30" fmla="*/ 1624 w 2382"/>
                <a:gd name="T31" fmla="*/ 866 h 2382"/>
                <a:gd name="T32" fmla="*/ 1191 w 2382"/>
                <a:gd name="T33" fmla="*/ 1003 h 2382"/>
                <a:gd name="T34" fmla="*/ 1191 w 2382"/>
                <a:gd name="T35" fmla="*/ 109 h 2382"/>
                <a:gd name="T36" fmla="*/ 109 w 2382"/>
                <a:gd name="T37" fmla="*/ 217 h 2382"/>
                <a:gd name="T38" fmla="*/ 217 w 2382"/>
                <a:gd name="T39" fmla="*/ 109 h 2382"/>
                <a:gd name="T40" fmla="*/ 1083 w 2382"/>
                <a:gd name="T41" fmla="*/ 109 h 2382"/>
                <a:gd name="T42" fmla="*/ 1083 w 2382"/>
                <a:gd name="T43" fmla="*/ 1083 h 2382"/>
                <a:gd name="T44" fmla="*/ 109 w 2382"/>
                <a:gd name="T45" fmla="*/ 1083 h 2382"/>
                <a:gd name="T46" fmla="*/ 109 w 2382"/>
                <a:gd name="T47" fmla="*/ 217 h 2382"/>
                <a:gd name="T48" fmla="*/ 217 w 2382"/>
                <a:gd name="T49" fmla="*/ 2165 h 2382"/>
                <a:gd name="T50" fmla="*/ 109 w 2382"/>
                <a:gd name="T51" fmla="*/ 2057 h 2382"/>
                <a:gd name="T52" fmla="*/ 109 w 2382"/>
                <a:gd name="T53" fmla="*/ 1191 h 2382"/>
                <a:gd name="T54" fmla="*/ 1003 w 2382"/>
                <a:gd name="T55" fmla="*/ 1191 h 2382"/>
                <a:gd name="T56" fmla="*/ 866 w 2382"/>
                <a:gd name="T57" fmla="*/ 1624 h 2382"/>
                <a:gd name="T58" fmla="*/ 1095 w 2382"/>
                <a:gd name="T59" fmla="*/ 2165 h 2382"/>
                <a:gd name="T60" fmla="*/ 217 w 2382"/>
                <a:gd name="T61" fmla="*/ 2165 h 2382"/>
                <a:gd name="T62" fmla="*/ 1624 w 2382"/>
                <a:gd name="T63" fmla="*/ 2273 h 2382"/>
                <a:gd name="T64" fmla="*/ 975 w 2382"/>
                <a:gd name="T65" fmla="*/ 1624 h 2382"/>
                <a:gd name="T66" fmla="*/ 1624 w 2382"/>
                <a:gd name="T67" fmla="*/ 975 h 2382"/>
                <a:gd name="T68" fmla="*/ 2273 w 2382"/>
                <a:gd name="T69" fmla="*/ 1624 h 2382"/>
                <a:gd name="T70" fmla="*/ 1624 w 2382"/>
                <a:gd name="T71" fmla="*/ 2273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82" h="2382">
                  <a:moveTo>
                    <a:pt x="2273" y="1236"/>
                  </a:moveTo>
                  <a:cubicBezTo>
                    <a:pt x="2273" y="217"/>
                    <a:pt x="2273" y="217"/>
                    <a:pt x="2273" y="217"/>
                  </a:cubicBezTo>
                  <a:cubicBezTo>
                    <a:pt x="2273" y="98"/>
                    <a:pt x="2176" y="0"/>
                    <a:pt x="205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98" y="0"/>
                    <a:pt x="0" y="98"/>
                    <a:pt x="0" y="217"/>
                  </a:cubicBezTo>
                  <a:cubicBezTo>
                    <a:pt x="0" y="2057"/>
                    <a:pt x="0" y="2057"/>
                    <a:pt x="0" y="2057"/>
                  </a:cubicBezTo>
                  <a:cubicBezTo>
                    <a:pt x="0" y="2176"/>
                    <a:pt x="98" y="2273"/>
                    <a:pt x="217" y="2273"/>
                  </a:cubicBezTo>
                  <a:cubicBezTo>
                    <a:pt x="1236" y="2273"/>
                    <a:pt x="1236" y="2273"/>
                    <a:pt x="1236" y="2273"/>
                  </a:cubicBezTo>
                  <a:cubicBezTo>
                    <a:pt x="1349" y="2342"/>
                    <a:pt x="1482" y="2382"/>
                    <a:pt x="1624" y="2382"/>
                  </a:cubicBezTo>
                  <a:cubicBezTo>
                    <a:pt x="2042" y="2382"/>
                    <a:pt x="2382" y="2042"/>
                    <a:pt x="2382" y="1624"/>
                  </a:cubicBezTo>
                  <a:cubicBezTo>
                    <a:pt x="2382" y="1482"/>
                    <a:pt x="2342" y="1349"/>
                    <a:pt x="2273" y="1236"/>
                  </a:cubicBezTo>
                  <a:close/>
                  <a:moveTo>
                    <a:pt x="1191" y="109"/>
                  </a:moveTo>
                  <a:cubicBezTo>
                    <a:pt x="2057" y="109"/>
                    <a:pt x="2057" y="109"/>
                    <a:pt x="2057" y="109"/>
                  </a:cubicBezTo>
                  <a:cubicBezTo>
                    <a:pt x="2117" y="109"/>
                    <a:pt x="2165" y="157"/>
                    <a:pt x="2165" y="217"/>
                  </a:cubicBezTo>
                  <a:cubicBezTo>
                    <a:pt x="2165" y="1095"/>
                    <a:pt x="2165" y="1095"/>
                    <a:pt x="2165" y="1095"/>
                  </a:cubicBezTo>
                  <a:cubicBezTo>
                    <a:pt x="2027" y="954"/>
                    <a:pt x="1836" y="866"/>
                    <a:pt x="1624" y="866"/>
                  </a:cubicBezTo>
                  <a:cubicBezTo>
                    <a:pt x="1463" y="866"/>
                    <a:pt x="1314" y="917"/>
                    <a:pt x="1191" y="1003"/>
                  </a:cubicBezTo>
                  <a:lnTo>
                    <a:pt x="1191" y="109"/>
                  </a:lnTo>
                  <a:close/>
                  <a:moveTo>
                    <a:pt x="109" y="217"/>
                  </a:moveTo>
                  <a:cubicBezTo>
                    <a:pt x="109" y="157"/>
                    <a:pt x="157" y="109"/>
                    <a:pt x="217" y="109"/>
                  </a:cubicBezTo>
                  <a:cubicBezTo>
                    <a:pt x="1083" y="109"/>
                    <a:pt x="1083" y="109"/>
                    <a:pt x="1083" y="109"/>
                  </a:cubicBezTo>
                  <a:cubicBezTo>
                    <a:pt x="1083" y="1083"/>
                    <a:pt x="1083" y="1083"/>
                    <a:pt x="1083" y="1083"/>
                  </a:cubicBezTo>
                  <a:cubicBezTo>
                    <a:pt x="109" y="1083"/>
                    <a:pt x="109" y="1083"/>
                    <a:pt x="109" y="1083"/>
                  </a:cubicBezTo>
                  <a:cubicBezTo>
                    <a:pt x="109" y="217"/>
                    <a:pt x="109" y="217"/>
                    <a:pt x="109" y="217"/>
                  </a:cubicBezTo>
                  <a:close/>
                  <a:moveTo>
                    <a:pt x="217" y="2165"/>
                  </a:moveTo>
                  <a:cubicBezTo>
                    <a:pt x="157" y="2165"/>
                    <a:pt x="109" y="2117"/>
                    <a:pt x="109" y="2057"/>
                  </a:cubicBezTo>
                  <a:cubicBezTo>
                    <a:pt x="109" y="1191"/>
                    <a:pt x="109" y="1191"/>
                    <a:pt x="109" y="1191"/>
                  </a:cubicBezTo>
                  <a:cubicBezTo>
                    <a:pt x="1003" y="1191"/>
                    <a:pt x="1003" y="1191"/>
                    <a:pt x="1003" y="1191"/>
                  </a:cubicBezTo>
                  <a:cubicBezTo>
                    <a:pt x="917" y="1314"/>
                    <a:pt x="866" y="1463"/>
                    <a:pt x="866" y="1624"/>
                  </a:cubicBezTo>
                  <a:cubicBezTo>
                    <a:pt x="866" y="1836"/>
                    <a:pt x="954" y="2027"/>
                    <a:pt x="1095" y="2165"/>
                  </a:cubicBezTo>
                  <a:lnTo>
                    <a:pt x="217" y="2165"/>
                  </a:lnTo>
                  <a:close/>
                  <a:moveTo>
                    <a:pt x="1624" y="2273"/>
                  </a:moveTo>
                  <a:cubicBezTo>
                    <a:pt x="1266" y="2273"/>
                    <a:pt x="975" y="1982"/>
                    <a:pt x="975" y="1624"/>
                  </a:cubicBezTo>
                  <a:cubicBezTo>
                    <a:pt x="975" y="1266"/>
                    <a:pt x="1266" y="975"/>
                    <a:pt x="1624" y="975"/>
                  </a:cubicBezTo>
                  <a:cubicBezTo>
                    <a:pt x="1982" y="975"/>
                    <a:pt x="2273" y="1266"/>
                    <a:pt x="2273" y="1624"/>
                  </a:cubicBezTo>
                  <a:cubicBezTo>
                    <a:pt x="2273" y="1982"/>
                    <a:pt x="1982" y="2273"/>
                    <a:pt x="1624" y="22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0" name="Freeform 10">
              <a:extLst>
                <a:ext uri="{FF2B5EF4-FFF2-40B4-BE49-F238E27FC236}">
                  <a16:creationId xmlns:a16="http://schemas.microsoft.com/office/drawing/2014/main" id="{434AE14D-CEFA-48D6-B788-EC3FE6751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591"/>
              <a:ext cx="980" cy="981"/>
            </a:xfrm>
            <a:custGeom>
              <a:avLst/>
              <a:gdLst>
                <a:gd name="T0" fmla="*/ 487 w 541"/>
                <a:gd name="T1" fmla="*/ 217 h 541"/>
                <a:gd name="T2" fmla="*/ 325 w 541"/>
                <a:gd name="T3" fmla="*/ 217 h 541"/>
                <a:gd name="T4" fmla="*/ 325 w 541"/>
                <a:gd name="T5" fmla="*/ 54 h 541"/>
                <a:gd name="T6" fmla="*/ 271 w 541"/>
                <a:gd name="T7" fmla="*/ 0 h 541"/>
                <a:gd name="T8" fmla="*/ 217 w 541"/>
                <a:gd name="T9" fmla="*/ 54 h 541"/>
                <a:gd name="T10" fmla="*/ 217 w 541"/>
                <a:gd name="T11" fmla="*/ 217 h 541"/>
                <a:gd name="T12" fmla="*/ 54 w 541"/>
                <a:gd name="T13" fmla="*/ 217 h 541"/>
                <a:gd name="T14" fmla="*/ 0 w 541"/>
                <a:gd name="T15" fmla="*/ 271 h 541"/>
                <a:gd name="T16" fmla="*/ 54 w 541"/>
                <a:gd name="T17" fmla="*/ 325 h 541"/>
                <a:gd name="T18" fmla="*/ 217 w 541"/>
                <a:gd name="T19" fmla="*/ 325 h 541"/>
                <a:gd name="T20" fmla="*/ 217 w 541"/>
                <a:gd name="T21" fmla="*/ 487 h 541"/>
                <a:gd name="T22" fmla="*/ 271 w 541"/>
                <a:gd name="T23" fmla="*/ 541 h 541"/>
                <a:gd name="T24" fmla="*/ 325 w 541"/>
                <a:gd name="T25" fmla="*/ 487 h 541"/>
                <a:gd name="T26" fmla="*/ 325 w 541"/>
                <a:gd name="T27" fmla="*/ 325 h 541"/>
                <a:gd name="T28" fmla="*/ 487 w 541"/>
                <a:gd name="T29" fmla="*/ 325 h 541"/>
                <a:gd name="T30" fmla="*/ 541 w 541"/>
                <a:gd name="T31" fmla="*/ 271 h 541"/>
                <a:gd name="T32" fmla="*/ 487 w 541"/>
                <a:gd name="T33" fmla="*/ 21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1" h="541">
                  <a:moveTo>
                    <a:pt x="487" y="217"/>
                  </a:moveTo>
                  <a:cubicBezTo>
                    <a:pt x="325" y="217"/>
                    <a:pt x="325" y="217"/>
                    <a:pt x="325" y="217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5" y="24"/>
                    <a:pt x="301" y="0"/>
                    <a:pt x="271" y="0"/>
                  </a:cubicBezTo>
                  <a:cubicBezTo>
                    <a:pt x="241" y="0"/>
                    <a:pt x="217" y="24"/>
                    <a:pt x="217" y="54"/>
                  </a:cubicBezTo>
                  <a:cubicBezTo>
                    <a:pt x="217" y="217"/>
                    <a:pt x="217" y="217"/>
                    <a:pt x="217" y="217"/>
                  </a:cubicBezTo>
                  <a:cubicBezTo>
                    <a:pt x="54" y="217"/>
                    <a:pt x="54" y="217"/>
                    <a:pt x="54" y="217"/>
                  </a:cubicBezTo>
                  <a:cubicBezTo>
                    <a:pt x="24" y="217"/>
                    <a:pt x="0" y="241"/>
                    <a:pt x="0" y="271"/>
                  </a:cubicBezTo>
                  <a:cubicBezTo>
                    <a:pt x="0" y="301"/>
                    <a:pt x="24" y="325"/>
                    <a:pt x="54" y="325"/>
                  </a:cubicBezTo>
                  <a:cubicBezTo>
                    <a:pt x="217" y="325"/>
                    <a:pt x="217" y="325"/>
                    <a:pt x="217" y="325"/>
                  </a:cubicBezTo>
                  <a:cubicBezTo>
                    <a:pt x="217" y="487"/>
                    <a:pt x="217" y="487"/>
                    <a:pt x="217" y="487"/>
                  </a:cubicBezTo>
                  <a:cubicBezTo>
                    <a:pt x="217" y="517"/>
                    <a:pt x="241" y="541"/>
                    <a:pt x="271" y="541"/>
                  </a:cubicBezTo>
                  <a:cubicBezTo>
                    <a:pt x="301" y="541"/>
                    <a:pt x="325" y="517"/>
                    <a:pt x="325" y="487"/>
                  </a:cubicBezTo>
                  <a:cubicBezTo>
                    <a:pt x="325" y="325"/>
                    <a:pt x="325" y="325"/>
                    <a:pt x="325" y="325"/>
                  </a:cubicBezTo>
                  <a:cubicBezTo>
                    <a:pt x="487" y="325"/>
                    <a:pt x="487" y="325"/>
                    <a:pt x="487" y="325"/>
                  </a:cubicBezTo>
                  <a:cubicBezTo>
                    <a:pt x="517" y="325"/>
                    <a:pt x="541" y="301"/>
                    <a:pt x="541" y="271"/>
                  </a:cubicBezTo>
                  <a:cubicBezTo>
                    <a:pt x="541" y="241"/>
                    <a:pt x="517" y="217"/>
                    <a:pt x="487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1" name="Freeform 11">
              <a:extLst>
                <a:ext uri="{FF2B5EF4-FFF2-40B4-BE49-F238E27FC236}">
                  <a16:creationId xmlns:a16="http://schemas.microsoft.com/office/drawing/2014/main" id="{429E1BE5-7100-4FFB-BFE3-7F2E3749E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985"/>
              <a:ext cx="982" cy="196"/>
            </a:xfrm>
            <a:custGeom>
              <a:avLst/>
              <a:gdLst>
                <a:gd name="T0" fmla="*/ 542 w 542"/>
                <a:gd name="T1" fmla="*/ 54 h 108"/>
                <a:gd name="T2" fmla="*/ 488 w 542"/>
                <a:gd name="T3" fmla="*/ 0 h 108"/>
                <a:gd name="T4" fmla="*/ 55 w 542"/>
                <a:gd name="T5" fmla="*/ 0 h 108"/>
                <a:gd name="T6" fmla="*/ 0 w 542"/>
                <a:gd name="T7" fmla="*/ 54 h 108"/>
                <a:gd name="T8" fmla="*/ 55 w 542"/>
                <a:gd name="T9" fmla="*/ 108 h 108"/>
                <a:gd name="T10" fmla="*/ 488 w 542"/>
                <a:gd name="T11" fmla="*/ 108 h 108"/>
                <a:gd name="T12" fmla="*/ 542 w 542"/>
                <a:gd name="T13" fmla="*/ 5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08">
                  <a:moveTo>
                    <a:pt x="542" y="54"/>
                  </a:moveTo>
                  <a:cubicBezTo>
                    <a:pt x="542" y="24"/>
                    <a:pt x="517" y="0"/>
                    <a:pt x="488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25" y="0"/>
                    <a:pt x="0" y="24"/>
                    <a:pt x="0" y="54"/>
                  </a:cubicBezTo>
                  <a:cubicBezTo>
                    <a:pt x="0" y="84"/>
                    <a:pt x="25" y="108"/>
                    <a:pt x="55" y="108"/>
                  </a:cubicBezTo>
                  <a:cubicBezTo>
                    <a:pt x="488" y="108"/>
                    <a:pt x="488" y="108"/>
                    <a:pt x="488" y="108"/>
                  </a:cubicBezTo>
                  <a:cubicBezTo>
                    <a:pt x="517" y="108"/>
                    <a:pt x="542" y="84"/>
                    <a:pt x="54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2" name="Freeform 12">
              <a:extLst>
                <a:ext uri="{FF2B5EF4-FFF2-40B4-BE49-F238E27FC236}">
                  <a16:creationId xmlns:a16="http://schemas.microsoft.com/office/drawing/2014/main" id="{65671EB2-918B-44FE-8361-EED47CEF2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642"/>
              <a:ext cx="802" cy="797"/>
            </a:xfrm>
            <a:custGeom>
              <a:avLst/>
              <a:gdLst>
                <a:gd name="T0" fmla="*/ 422 w 443"/>
                <a:gd name="T1" fmla="*/ 21 h 439"/>
                <a:gd name="T2" fmla="*/ 346 w 443"/>
                <a:gd name="T3" fmla="*/ 21 h 439"/>
                <a:gd name="T4" fmla="*/ 222 w 443"/>
                <a:gd name="T5" fmla="*/ 146 h 439"/>
                <a:gd name="T6" fmla="*/ 98 w 443"/>
                <a:gd name="T7" fmla="*/ 21 h 439"/>
                <a:gd name="T8" fmla="*/ 21 w 443"/>
                <a:gd name="T9" fmla="*/ 21 h 439"/>
                <a:gd name="T10" fmla="*/ 21 w 443"/>
                <a:gd name="T11" fmla="*/ 98 h 439"/>
                <a:gd name="T12" fmla="*/ 145 w 443"/>
                <a:gd name="T13" fmla="*/ 222 h 439"/>
                <a:gd name="T14" fmla="*/ 21 w 443"/>
                <a:gd name="T15" fmla="*/ 346 h 439"/>
                <a:gd name="T16" fmla="*/ 21 w 443"/>
                <a:gd name="T17" fmla="*/ 423 h 439"/>
                <a:gd name="T18" fmla="*/ 59 w 443"/>
                <a:gd name="T19" fmla="*/ 439 h 439"/>
                <a:gd name="T20" fmla="*/ 98 w 443"/>
                <a:gd name="T21" fmla="*/ 423 h 439"/>
                <a:gd name="T22" fmla="*/ 222 w 443"/>
                <a:gd name="T23" fmla="*/ 299 h 439"/>
                <a:gd name="T24" fmla="*/ 346 w 443"/>
                <a:gd name="T25" fmla="*/ 423 h 439"/>
                <a:gd name="T26" fmla="*/ 384 w 443"/>
                <a:gd name="T27" fmla="*/ 439 h 439"/>
                <a:gd name="T28" fmla="*/ 422 w 443"/>
                <a:gd name="T29" fmla="*/ 423 h 439"/>
                <a:gd name="T30" fmla="*/ 422 w 443"/>
                <a:gd name="T31" fmla="*/ 346 h 439"/>
                <a:gd name="T32" fmla="*/ 298 w 443"/>
                <a:gd name="T33" fmla="*/ 222 h 439"/>
                <a:gd name="T34" fmla="*/ 422 w 443"/>
                <a:gd name="T35" fmla="*/ 98 h 439"/>
                <a:gd name="T36" fmla="*/ 422 w 443"/>
                <a:gd name="T37" fmla="*/ 2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3" h="439">
                  <a:moveTo>
                    <a:pt x="422" y="21"/>
                  </a:moveTo>
                  <a:cubicBezTo>
                    <a:pt x="401" y="0"/>
                    <a:pt x="367" y="0"/>
                    <a:pt x="346" y="21"/>
                  </a:cubicBezTo>
                  <a:cubicBezTo>
                    <a:pt x="222" y="146"/>
                    <a:pt x="222" y="146"/>
                    <a:pt x="222" y="146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76" y="0"/>
                    <a:pt x="42" y="0"/>
                    <a:pt x="21" y="21"/>
                  </a:cubicBezTo>
                  <a:cubicBezTo>
                    <a:pt x="0" y="43"/>
                    <a:pt x="0" y="77"/>
                    <a:pt x="21" y="98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21" y="346"/>
                    <a:pt x="21" y="346"/>
                    <a:pt x="21" y="346"/>
                  </a:cubicBezTo>
                  <a:cubicBezTo>
                    <a:pt x="0" y="367"/>
                    <a:pt x="0" y="402"/>
                    <a:pt x="21" y="423"/>
                  </a:cubicBezTo>
                  <a:cubicBezTo>
                    <a:pt x="32" y="433"/>
                    <a:pt x="46" y="439"/>
                    <a:pt x="59" y="439"/>
                  </a:cubicBezTo>
                  <a:cubicBezTo>
                    <a:pt x="73" y="439"/>
                    <a:pt x="87" y="433"/>
                    <a:pt x="98" y="423"/>
                  </a:cubicBezTo>
                  <a:cubicBezTo>
                    <a:pt x="222" y="299"/>
                    <a:pt x="222" y="299"/>
                    <a:pt x="222" y="299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56" y="433"/>
                    <a:pt x="370" y="439"/>
                    <a:pt x="384" y="439"/>
                  </a:cubicBezTo>
                  <a:cubicBezTo>
                    <a:pt x="398" y="439"/>
                    <a:pt x="412" y="433"/>
                    <a:pt x="422" y="423"/>
                  </a:cubicBezTo>
                  <a:cubicBezTo>
                    <a:pt x="443" y="402"/>
                    <a:pt x="443" y="367"/>
                    <a:pt x="422" y="346"/>
                  </a:cubicBezTo>
                  <a:cubicBezTo>
                    <a:pt x="298" y="222"/>
                    <a:pt x="298" y="222"/>
                    <a:pt x="298" y="222"/>
                  </a:cubicBezTo>
                  <a:cubicBezTo>
                    <a:pt x="422" y="98"/>
                    <a:pt x="422" y="98"/>
                    <a:pt x="422" y="98"/>
                  </a:cubicBezTo>
                  <a:cubicBezTo>
                    <a:pt x="443" y="77"/>
                    <a:pt x="443" y="43"/>
                    <a:pt x="42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3" name="Freeform 13">
              <a:extLst>
                <a:ext uri="{FF2B5EF4-FFF2-40B4-BE49-F238E27FC236}">
                  <a16:creationId xmlns:a16="http://schemas.microsoft.com/office/drawing/2014/main" id="{3B98E989-6CF8-4F19-8FDB-E9F1B56A7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554"/>
              <a:ext cx="1178" cy="197"/>
            </a:xfrm>
            <a:custGeom>
              <a:avLst/>
              <a:gdLst>
                <a:gd name="T0" fmla="*/ 596 w 650"/>
                <a:gd name="T1" fmla="*/ 0 h 109"/>
                <a:gd name="T2" fmla="*/ 54 w 650"/>
                <a:gd name="T3" fmla="*/ 0 h 109"/>
                <a:gd name="T4" fmla="*/ 0 w 650"/>
                <a:gd name="T5" fmla="*/ 55 h 109"/>
                <a:gd name="T6" fmla="*/ 54 w 650"/>
                <a:gd name="T7" fmla="*/ 109 h 109"/>
                <a:gd name="T8" fmla="*/ 596 w 650"/>
                <a:gd name="T9" fmla="*/ 109 h 109"/>
                <a:gd name="T10" fmla="*/ 650 w 650"/>
                <a:gd name="T11" fmla="*/ 55 h 109"/>
                <a:gd name="T12" fmla="*/ 596 w 650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0" h="109">
                  <a:moveTo>
                    <a:pt x="596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5"/>
                    <a:pt x="0" y="55"/>
                  </a:cubicBezTo>
                  <a:cubicBezTo>
                    <a:pt x="0" y="84"/>
                    <a:pt x="24" y="109"/>
                    <a:pt x="54" y="109"/>
                  </a:cubicBezTo>
                  <a:cubicBezTo>
                    <a:pt x="596" y="109"/>
                    <a:pt x="596" y="109"/>
                    <a:pt x="596" y="109"/>
                  </a:cubicBezTo>
                  <a:cubicBezTo>
                    <a:pt x="625" y="109"/>
                    <a:pt x="650" y="84"/>
                    <a:pt x="650" y="55"/>
                  </a:cubicBezTo>
                  <a:cubicBezTo>
                    <a:pt x="650" y="25"/>
                    <a:pt x="625" y="0"/>
                    <a:pt x="596" y="0"/>
                  </a:cubicBezTo>
                  <a:close/>
                </a:path>
              </a:pathLst>
            </a:custGeom>
            <a:solidFill>
              <a:srgbClr val="9E2B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4" name="Freeform 14">
              <a:extLst>
                <a:ext uri="{FF2B5EF4-FFF2-40B4-BE49-F238E27FC236}">
                  <a16:creationId xmlns:a16="http://schemas.microsoft.com/office/drawing/2014/main" id="{90DD4227-1C69-4D89-A07C-BE2E66DB3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3143"/>
              <a:ext cx="1178" cy="196"/>
            </a:xfrm>
            <a:custGeom>
              <a:avLst/>
              <a:gdLst>
                <a:gd name="T0" fmla="*/ 596 w 650"/>
                <a:gd name="T1" fmla="*/ 0 h 108"/>
                <a:gd name="T2" fmla="*/ 54 w 650"/>
                <a:gd name="T3" fmla="*/ 0 h 108"/>
                <a:gd name="T4" fmla="*/ 0 w 650"/>
                <a:gd name="T5" fmla="*/ 54 h 108"/>
                <a:gd name="T6" fmla="*/ 54 w 650"/>
                <a:gd name="T7" fmla="*/ 108 h 108"/>
                <a:gd name="T8" fmla="*/ 596 w 650"/>
                <a:gd name="T9" fmla="*/ 108 h 108"/>
                <a:gd name="T10" fmla="*/ 650 w 650"/>
                <a:gd name="T11" fmla="*/ 54 h 108"/>
                <a:gd name="T12" fmla="*/ 596 w 650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0" h="108">
                  <a:moveTo>
                    <a:pt x="596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84"/>
                    <a:pt x="24" y="108"/>
                    <a:pt x="54" y="108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625" y="108"/>
                    <a:pt x="650" y="84"/>
                    <a:pt x="650" y="54"/>
                  </a:cubicBezTo>
                  <a:cubicBezTo>
                    <a:pt x="650" y="24"/>
                    <a:pt x="625" y="0"/>
                    <a:pt x="596" y="0"/>
                  </a:cubicBezTo>
                  <a:close/>
                </a:path>
              </a:pathLst>
            </a:custGeom>
            <a:solidFill>
              <a:srgbClr val="9E2B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65" name="Group 17">
            <a:extLst>
              <a:ext uri="{FF2B5EF4-FFF2-40B4-BE49-F238E27FC236}">
                <a16:creationId xmlns:a16="http://schemas.microsoft.com/office/drawing/2014/main" id="{296EE0AD-9CDA-4688-8A09-8CF4C93A800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20710" y="4419472"/>
            <a:ext cx="603250" cy="828675"/>
            <a:chOff x="2163" y="2755"/>
            <a:chExt cx="380" cy="522"/>
          </a:xfrm>
          <a:solidFill>
            <a:srgbClr val="F7EDB7"/>
          </a:solidFill>
        </p:grpSpPr>
        <p:sp>
          <p:nvSpPr>
            <p:cNvPr id="166" name="Freeform 18">
              <a:extLst>
                <a:ext uri="{FF2B5EF4-FFF2-40B4-BE49-F238E27FC236}">
                  <a16:creationId xmlns:a16="http://schemas.microsoft.com/office/drawing/2014/main" id="{2ECB92FC-CA82-4794-B546-547C77CC5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3" y="2755"/>
              <a:ext cx="380" cy="522"/>
            </a:xfrm>
            <a:custGeom>
              <a:avLst/>
              <a:gdLst>
                <a:gd name="T0" fmla="*/ 1128 w 1730"/>
                <a:gd name="T1" fmla="*/ 198 h 2382"/>
                <a:gd name="T2" fmla="*/ 471 w 1730"/>
                <a:gd name="T3" fmla="*/ 198 h 2382"/>
                <a:gd name="T4" fmla="*/ 0 w 1730"/>
                <a:gd name="T5" fmla="*/ 2345 h 2382"/>
                <a:gd name="T6" fmla="*/ 1730 w 1730"/>
                <a:gd name="T7" fmla="*/ 2345 h 2382"/>
                <a:gd name="T8" fmla="*/ 508 w 1730"/>
                <a:gd name="T9" fmla="*/ 392 h 2382"/>
                <a:gd name="T10" fmla="*/ 632 w 1730"/>
                <a:gd name="T11" fmla="*/ 272 h 2382"/>
                <a:gd name="T12" fmla="*/ 638 w 1730"/>
                <a:gd name="T13" fmla="*/ 271 h 2382"/>
                <a:gd name="T14" fmla="*/ 643 w 1730"/>
                <a:gd name="T15" fmla="*/ 270 h 2382"/>
                <a:gd name="T16" fmla="*/ 648 w 1730"/>
                <a:gd name="T17" fmla="*/ 268 h 2382"/>
                <a:gd name="T18" fmla="*/ 653 w 1730"/>
                <a:gd name="T19" fmla="*/ 265 h 2382"/>
                <a:gd name="T20" fmla="*/ 657 w 1730"/>
                <a:gd name="T21" fmla="*/ 261 h 2382"/>
                <a:gd name="T22" fmla="*/ 660 w 1730"/>
                <a:gd name="T23" fmla="*/ 258 h 2382"/>
                <a:gd name="T24" fmla="*/ 664 w 1730"/>
                <a:gd name="T25" fmla="*/ 253 h 2382"/>
                <a:gd name="T26" fmla="*/ 666 w 1730"/>
                <a:gd name="T27" fmla="*/ 248 h 2382"/>
                <a:gd name="T28" fmla="*/ 668 w 1730"/>
                <a:gd name="T29" fmla="*/ 243 h 2382"/>
                <a:gd name="T30" fmla="*/ 865 w 1730"/>
                <a:gd name="T31" fmla="*/ 74 h 2382"/>
                <a:gd name="T32" fmla="*/ 1062 w 1730"/>
                <a:gd name="T33" fmla="*/ 243 h 2382"/>
                <a:gd name="T34" fmla="*/ 1064 w 1730"/>
                <a:gd name="T35" fmla="*/ 248 h 2382"/>
                <a:gd name="T36" fmla="*/ 1066 w 1730"/>
                <a:gd name="T37" fmla="*/ 253 h 2382"/>
                <a:gd name="T38" fmla="*/ 1069 w 1730"/>
                <a:gd name="T39" fmla="*/ 258 h 2382"/>
                <a:gd name="T40" fmla="*/ 1072 w 1730"/>
                <a:gd name="T41" fmla="*/ 261 h 2382"/>
                <a:gd name="T42" fmla="*/ 1077 w 1730"/>
                <a:gd name="T43" fmla="*/ 265 h 2382"/>
                <a:gd name="T44" fmla="*/ 1082 w 1730"/>
                <a:gd name="T45" fmla="*/ 268 h 2382"/>
                <a:gd name="T46" fmla="*/ 1086 w 1730"/>
                <a:gd name="T47" fmla="*/ 270 h 2382"/>
                <a:gd name="T48" fmla="*/ 1091 w 1730"/>
                <a:gd name="T49" fmla="*/ 271 h 2382"/>
                <a:gd name="T50" fmla="*/ 1098 w 1730"/>
                <a:gd name="T51" fmla="*/ 272 h 2382"/>
                <a:gd name="T52" fmla="*/ 1222 w 1730"/>
                <a:gd name="T53" fmla="*/ 392 h 2382"/>
                <a:gd name="T54" fmla="*/ 508 w 1730"/>
                <a:gd name="T55" fmla="*/ 392 h 2382"/>
                <a:gd name="T56" fmla="*/ 1296 w 1730"/>
                <a:gd name="T57" fmla="*/ 530 h 2382"/>
                <a:gd name="T58" fmla="*/ 1498 w 1730"/>
                <a:gd name="T59" fmla="*/ 1795 h 2382"/>
                <a:gd name="T60" fmla="*/ 1124 w 1730"/>
                <a:gd name="T61" fmla="*/ 2170 h 2382"/>
                <a:gd name="T62" fmla="*/ 434 w 1730"/>
                <a:gd name="T63" fmla="*/ 429 h 2382"/>
                <a:gd name="T64" fmla="*/ 1446 w 1730"/>
                <a:gd name="T65" fmla="*/ 1869 h 2382"/>
                <a:gd name="T66" fmla="*/ 1446 w 1730"/>
                <a:gd name="T67" fmla="*/ 1869 h 2382"/>
                <a:gd name="T68" fmla="*/ 74 w 1730"/>
                <a:gd name="T69" fmla="*/ 272 h 2382"/>
                <a:gd name="T70" fmla="*/ 195 w 1730"/>
                <a:gd name="T71" fmla="*/ 355 h 2382"/>
                <a:gd name="T72" fmla="*/ 195 w 1730"/>
                <a:gd name="T73" fmla="*/ 2244 h 2382"/>
                <a:gd name="T74" fmla="*/ 1166 w 1730"/>
                <a:gd name="T75" fmla="*/ 2243 h 2382"/>
                <a:gd name="T76" fmla="*/ 1172 w 1730"/>
                <a:gd name="T77" fmla="*/ 2242 h 2382"/>
                <a:gd name="T78" fmla="*/ 1177 w 1730"/>
                <a:gd name="T79" fmla="*/ 2240 h 2382"/>
                <a:gd name="T80" fmla="*/ 1181 w 1730"/>
                <a:gd name="T81" fmla="*/ 2237 h 2382"/>
                <a:gd name="T82" fmla="*/ 1187 w 1730"/>
                <a:gd name="T83" fmla="*/ 2233 h 2382"/>
                <a:gd name="T84" fmla="*/ 1562 w 1730"/>
                <a:gd name="T85" fmla="*/ 1858 h 2382"/>
                <a:gd name="T86" fmla="*/ 1566 w 1730"/>
                <a:gd name="T87" fmla="*/ 1852 h 2382"/>
                <a:gd name="T88" fmla="*/ 1569 w 1730"/>
                <a:gd name="T89" fmla="*/ 1848 h 2382"/>
                <a:gd name="T90" fmla="*/ 1571 w 1730"/>
                <a:gd name="T91" fmla="*/ 1843 h 2382"/>
                <a:gd name="T92" fmla="*/ 1572 w 1730"/>
                <a:gd name="T93" fmla="*/ 1837 h 2382"/>
                <a:gd name="T94" fmla="*/ 1572 w 1730"/>
                <a:gd name="T95" fmla="*/ 392 h 2382"/>
                <a:gd name="T96" fmla="*/ 1296 w 1730"/>
                <a:gd name="T97" fmla="*/ 272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30" h="2382">
                  <a:moveTo>
                    <a:pt x="1693" y="198"/>
                  </a:moveTo>
                  <a:cubicBezTo>
                    <a:pt x="1259" y="198"/>
                    <a:pt x="1259" y="198"/>
                    <a:pt x="1259" y="198"/>
                  </a:cubicBezTo>
                  <a:cubicBezTo>
                    <a:pt x="1128" y="198"/>
                    <a:pt x="1128" y="198"/>
                    <a:pt x="1128" y="198"/>
                  </a:cubicBezTo>
                  <a:cubicBezTo>
                    <a:pt x="1094" y="82"/>
                    <a:pt x="988" y="0"/>
                    <a:pt x="865" y="0"/>
                  </a:cubicBezTo>
                  <a:cubicBezTo>
                    <a:pt x="742" y="0"/>
                    <a:pt x="636" y="82"/>
                    <a:pt x="602" y="198"/>
                  </a:cubicBezTo>
                  <a:cubicBezTo>
                    <a:pt x="471" y="198"/>
                    <a:pt x="471" y="198"/>
                    <a:pt x="471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16" y="198"/>
                    <a:pt x="0" y="214"/>
                    <a:pt x="0" y="235"/>
                  </a:cubicBezTo>
                  <a:cubicBezTo>
                    <a:pt x="0" y="2345"/>
                    <a:pt x="0" y="2345"/>
                    <a:pt x="0" y="2345"/>
                  </a:cubicBezTo>
                  <a:cubicBezTo>
                    <a:pt x="0" y="2365"/>
                    <a:pt x="16" y="2382"/>
                    <a:pt x="37" y="2382"/>
                  </a:cubicBezTo>
                  <a:cubicBezTo>
                    <a:pt x="1693" y="2382"/>
                    <a:pt x="1693" y="2382"/>
                    <a:pt x="1693" y="2382"/>
                  </a:cubicBezTo>
                  <a:cubicBezTo>
                    <a:pt x="1714" y="2382"/>
                    <a:pt x="1730" y="2365"/>
                    <a:pt x="1730" y="2345"/>
                  </a:cubicBezTo>
                  <a:cubicBezTo>
                    <a:pt x="1730" y="235"/>
                    <a:pt x="1730" y="235"/>
                    <a:pt x="1730" y="235"/>
                  </a:cubicBezTo>
                  <a:cubicBezTo>
                    <a:pt x="1730" y="214"/>
                    <a:pt x="1714" y="198"/>
                    <a:pt x="1693" y="198"/>
                  </a:cubicBezTo>
                  <a:close/>
                  <a:moveTo>
                    <a:pt x="508" y="392"/>
                  </a:moveTo>
                  <a:cubicBezTo>
                    <a:pt x="508" y="272"/>
                    <a:pt x="508" y="272"/>
                    <a:pt x="508" y="272"/>
                  </a:cubicBezTo>
                  <a:cubicBezTo>
                    <a:pt x="632" y="272"/>
                    <a:pt x="632" y="272"/>
                    <a:pt x="632" y="272"/>
                  </a:cubicBezTo>
                  <a:cubicBezTo>
                    <a:pt x="632" y="272"/>
                    <a:pt x="632" y="272"/>
                    <a:pt x="632" y="272"/>
                  </a:cubicBezTo>
                  <a:cubicBezTo>
                    <a:pt x="633" y="272"/>
                    <a:pt x="634" y="271"/>
                    <a:pt x="635" y="271"/>
                  </a:cubicBezTo>
                  <a:cubicBezTo>
                    <a:pt x="635" y="271"/>
                    <a:pt x="635" y="271"/>
                    <a:pt x="636" y="271"/>
                  </a:cubicBezTo>
                  <a:cubicBezTo>
                    <a:pt x="637" y="271"/>
                    <a:pt x="638" y="271"/>
                    <a:pt x="638" y="271"/>
                  </a:cubicBezTo>
                  <a:cubicBezTo>
                    <a:pt x="639" y="271"/>
                    <a:pt x="639" y="271"/>
                    <a:pt x="640" y="271"/>
                  </a:cubicBezTo>
                  <a:cubicBezTo>
                    <a:pt x="640" y="271"/>
                    <a:pt x="641" y="270"/>
                    <a:pt x="642" y="270"/>
                  </a:cubicBezTo>
                  <a:cubicBezTo>
                    <a:pt x="642" y="270"/>
                    <a:pt x="643" y="270"/>
                    <a:pt x="643" y="270"/>
                  </a:cubicBezTo>
                  <a:cubicBezTo>
                    <a:pt x="644" y="270"/>
                    <a:pt x="644" y="269"/>
                    <a:pt x="645" y="269"/>
                  </a:cubicBezTo>
                  <a:cubicBezTo>
                    <a:pt x="646" y="269"/>
                    <a:pt x="646" y="269"/>
                    <a:pt x="646" y="268"/>
                  </a:cubicBezTo>
                  <a:cubicBezTo>
                    <a:pt x="647" y="268"/>
                    <a:pt x="648" y="268"/>
                    <a:pt x="648" y="268"/>
                  </a:cubicBezTo>
                  <a:cubicBezTo>
                    <a:pt x="649" y="267"/>
                    <a:pt x="649" y="267"/>
                    <a:pt x="650" y="267"/>
                  </a:cubicBezTo>
                  <a:cubicBezTo>
                    <a:pt x="650" y="267"/>
                    <a:pt x="651" y="266"/>
                    <a:pt x="651" y="266"/>
                  </a:cubicBezTo>
                  <a:cubicBezTo>
                    <a:pt x="652" y="266"/>
                    <a:pt x="652" y="265"/>
                    <a:pt x="653" y="265"/>
                  </a:cubicBezTo>
                  <a:cubicBezTo>
                    <a:pt x="653" y="265"/>
                    <a:pt x="654" y="264"/>
                    <a:pt x="654" y="264"/>
                  </a:cubicBezTo>
                  <a:cubicBezTo>
                    <a:pt x="655" y="263"/>
                    <a:pt x="655" y="263"/>
                    <a:pt x="655" y="263"/>
                  </a:cubicBezTo>
                  <a:cubicBezTo>
                    <a:pt x="656" y="262"/>
                    <a:pt x="657" y="262"/>
                    <a:pt x="657" y="261"/>
                  </a:cubicBezTo>
                  <a:cubicBezTo>
                    <a:pt x="657" y="261"/>
                    <a:pt x="658" y="261"/>
                    <a:pt x="658" y="260"/>
                  </a:cubicBezTo>
                  <a:cubicBezTo>
                    <a:pt x="659" y="260"/>
                    <a:pt x="659" y="259"/>
                    <a:pt x="660" y="259"/>
                  </a:cubicBezTo>
                  <a:cubicBezTo>
                    <a:pt x="660" y="258"/>
                    <a:pt x="660" y="258"/>
                    <a:pt x="660" y="258"/>
                  </a:cubicBezTo>
                  <a:cubicBezTo>
                    <a:pt x="661" y="257"/>
                    <a:pt x="661" y="257"/>
                    <a:pt x="662" y="256"/>
                  </a:cubicBezTo>
                  <a:cubicBezTo>
                    <a:pt x="662" y="256"/>
                    <a:pt x="662" y="255"/>
                    <a:pt x="663" y="255"/>
                  </a:cubicBezTo>
                  <a:cubicBezTo>
                    <a:pt x="663" y="254"/>
                    <a:pt x="663" y="254"/>
                    <a:pt x="664" y="253"/>
                  </a:cubicBezTo>
                  <a:cubicBezTo>
                    <a:pt x="664" y="253"/>
                    <a:pt x="664" y="252"/>
                    <a:pt x="664" y="252"/>
                  </a:cubicBezTo>
                  <a:cubicBezTo>
                    <a:pt x="665" y="251"/>
                    <a:pt x="665" y="251"/>
                    <a:pt x="665" y="250"/>
                  </a:cubicBezTo>
                  <a:cubicBezTo>
                    <a:pt x="665" y="250"/>
                    <a:pt x="666" y="249"/>
                    <a:pt x="666" y="248"/>
                  </a:cubicBezTo>
                  <a:cubicBezTo>
                    <a:pt x="666" y="248"/>
                    <a:pt x="666" y="247"/>
                    <a:pt x="667" y="247"/>
                  </a:cubicBezTo>
                  <a:cubicBezTo>
                    <a:pt x="667" y="246"/>
                    <a:pt x="667" y="246"/>
                    <a:pt x="667" y="245"/>
                  </a:cubicBezTo>
                  <a:cubicBezTo>
                    <a:pt x="667" y="244"/>
                    <a:pt x="667" y="244"/>
                    <a:pt x="668" y="243"/>
                  </a:cubicBezTo>
                  <a:cubicBezTo>
                    <a:pt x="668" y="243"/>
                    <a:pt x="668" y="242"/>
                    <a:pt x="668" y="241"/>
                  </a:cubicBezTo>
                  <a:cubicBezTo>
                    <a:pt x="668" y="241"/>
                    <a:pt x="668" y="241"/>
                    <a:pt x="668" y="241"/>
                  </a:cubicBezTo>
                  <a:cubicBezTo>
                    <a:pt x="684" y="144"/>
                    <a:pt x="767" y="74"/>
                    <a:pt x="865" y="74"/>
                  </a:cubicBezTo>
                  <a:cubicBezTo>
                    <a:pt x="963" y="74"/>
                    <a:pt x="1046" y="144"/>
                    <a:pt x="1062" y="241"/>
                  </a:cubicBezTo>
                  <a:cubicBezTo>
                    <a:pt x="1062" y="241"/>
                    <a:pt x="1062" y="241"/>
                    <a:pt x="1062" y="241"/>
                  </a:cubicBezTo>
                  <a:cubicBezTo>
                    <a:pt x="1062" y="242"/>
                    <a:pt x="1062" y="243"/>
                    <a:pt x="1062" y="243"/>
                  </a:cubicBezTo>
                  <a:cubicBezTo>
                    <a:pt x="1062" y="244"/>
                    <a:pt x="1063" y="244"/>
                    <a:pt x="1063" y="245"/>
                  </a:cubicBezTo>
                  <a:cubicBezTo>
                    <a:pt x="1063" y="245"/>
                    <a:pt x="1063" y="246"/>
                    <a:pt x="1063" y="246"/>
                  </a:cubicBezTo>
                  <a:cubicBezTo>
                    <a:pt x="1063" y="247"/>
                    <a:pt x="1064" y="248"/>
                    <a:pt x="1064" y="248"/>
                  </a:cubicBezTo>
                  <a:cubicBezTo>
                    <a:pt x="1064" y="249"/>
                    <a:pt x="1064" y="249"/>
                    <a:pt x="1065" y="250"/>
                  </a:cubicBezTo>
                  <a:cubicBezTo>
                    <a:pt x="1065" y="250"/>
                    <a:pt x="1065" y="251"/>
                    <a:pt x="1065" y="251"/>
                  </a:cubicBezTo>
                  <a:cubicBezTo>
                    <a:pt x="1066" y="252"/>
                    <a:pt x="1066" y="252"/>
                    <a:pt x="1066" y="253"/>
                  </a:cubicBezTo>
                  <a:cubicBezTo>
                    <a:pt x="1066" y="253"/>
                    <a:pt x="1067" y="254"/>
                    <a:pt x="1067" y="255"/>
                  </a:cubicBezTo>
                  <a:cubicBezTo>
                    <a:pt x="1067" y="255"/>
                    <a:pt x="1068" y="255"/>
                    <a:pt x="1068" y="256"/>
                  </a:cubicBezTo>
                  <a:cubicBezTo>
                    <a:pt x="1068" y="256"/>
                    <a:pt x="1069" y="257"/>
                    <a:pt x="1069" y="258"/>
                  </a:cubicBezTo>
                  <a:cubicBezTo>
                    <a:pt x="1069" y="258"/>
                    <a:pt x="1070" y="258"/>
                    <a:pt x="1070" y="258"/>
                  </a:cubicBezTo>
                  <a:cubicBezTo>
                    <a:pt x="1071" y="259"/>
                    <a:pt x="1071" y="260"/>
                    <a:pt x="1072" y="261"/>
                  </a:cubicBezTo>
                  <a:cubicBezTo>
                    <a:pt x="1072" y="261"/>
                    <a:pt x="1072" y="261"/>
                    <a:pt x="1072" y="261"/>
                  </a:cubicBezTo>
                  <a:cubicBezTo>
                    <a:pt x="1073" y="262"/>
                    <a:pt x="1074" y="262"/>
                    <a:pt x="1075" y="263"/>
                  </a:cubicBezTo>
                  <a:cubicBezTo>
                    <a:pt x="1075" y="263"/>
                    <a:pt x="1075" y="264"/>
                    <a:pt x="1076" y="264"/>
                  </a:cubicBezTo>
                  <a:cubicBezTo>
                    <a:pt x="1076" y="264"/>
                    <a:pt x="1077" y="265"/>
                    <a:pt x="1077" y="265"/>
                  </a:cubicBezTo>
                  <a:cubicBezTo>
                    <a:pt x="1078" y="265"/>
                    <a:pt x="1078" y="266"/>
                    <a:pt x="1079" y="266"/>
                  </a:cubicBezTo>
                  <a:cubicBezTo>
                    <a:pt x="1079" y="266"/>
                    <a:pt x="1080" y="267"/>
                    <a:pt x="1080" y="267"/>
                  </a:cubicBezTo>
                  <a:cubicBezTo>
                    <a:pt x="1081" y="267"/>
                    <a:pt x="1081" y="267"/>
                    <a:pt x="1082" y="268"/>
                  </a:cubicBezTo>
                  <a:cubicBezTo>
                    <a:pt x="1082" y="268"/>
                    <a:pt x="1083" y="268"/>
                    <a:pt x="1083" y="268"/>
                  </a:cubicBezTo>
                  <a:cubicBezTo>
                    <a:pt x="1084" y="269"/>
                    <a:pt x="1084" y="269"/>
                    <a:pt x="1085" y="269"/>
                  </a:cubicBezTo>
                  <a:cubicBezTo>
                    <a:pt x="1085" y="269"/>
                    <a:pt x="1086" y="269"/>
                    <a:pt x="1086" y="270"/>
                  </a:cubicBezTo>
                  <a:cubicBezTo>
                    <a:pt x="1087" y="270"/>
                    <a:pt x="1087" y="270"/>
                    <a:pt x="1088" y="270"/>
                  </a:cubicBezTo>
                  <a:cubicBezTo>
                    <a:pt x="1089" y="270"/>
                    <a:pt x="1089" y="270"/>
                    <a:pt x="1090" y="271"/>
                  </a:cubicBezTo>
                  <a:cubicBezTo>
                    <a:pt x="1090" y="271"/>
                    <a:pt x="1091" y="271"/>
                    <a:pt x="1091" y="271"/>
                  </a:cubicBezTo>
                  <a:cubicBezTo>
                    <a:pt x="1092" y="271"/>
                    <a:pt x="1093" y="271"/>
                    <a:pt x="1094" y="271"/>
                  </a:cubicBezTo>
                  <a:cubicBezTo>
                    <a:pt x="1094" y="271"/>
                    <a:pt x="1094" y="271"/>
                    <a:pt x="1095" y="271"/>
                  </a:cubicBezTo>
                  <a:cubicBezTo>
                    <a:pt x="1096" y="272"/>
                    <a:pt x="1097" y="272"/>
                    <a:pt x="1098" y="272"/>
                  </a:cubicBezTo>
                  <a:cubicBezTo>
                    <a:pt x="1098" y="272"/>
                    <a:pt x="1098" y="272"/>
                    <a:pt x="1098" y="272"/>
                  </a:cubicBezTo>
                  <a:cubicBezTo>
                    <a:pt x="1222" y="272"/>
                    <a:pt x="1222" y="272"/>
                    <a:pt x="1222" y="272"/>
                  </a:cubicBezTo>
                  <a:cubicBezTo>
                    <a:pt x="1222" y="392"/>
                    <a:pt x="1222" y="392"/>
                    <a:pt x="1222" y="392"/>
                  </a:cubicBezTo>
                  <a:cubicBezTo>
                    <a:pt x="1222" y="493"/>
                    <a:pt x="1222" y="493"/>
                    <a:pt x="1222" y="493"/>
                  </a:cubicBezTo>
                  <a:cubicBezTo>
                    <a:pt x="508" y="493"/>
                    <a:pt x="508" y="493"/>
                    <a:pt x="508" y="493"/>
                  </a:cubicBezTo>
                  <a:lnTo>
                    <a:pt x="508" y="392"/>
                  </a:lnTo>
                  <a:close/>
                  <a:moveTo>
                    <a:pt x="471" y="567"/>
                  </a:moveTo>
                  <a:cubicBezTo>
                    <a:pt x="1259" y="567"/>
                    <a:pt x="1259" y="567"/>
                    <a:pt x="1259" y="567"/>
                  </a:cubicBezTo>
                  <a:cubicBezTo>
                    <a:pt x="1280" y="567"/>
                    <a:pt x="1296" y="551"/>
                    <a:pt x="1296" y="530"/>
                  </a:cubicBezTo>
                  <a:cubicBezTo>
                    <a:pt x="1296" y="429"/>
                    <a:pt x="1296" y="429"/>
                    <a:pt x="1296" y="429"/>
                  </a:cubicBezTo>
                  <a:cubicBezTo>
                    <a:pt x="1498" y="429"/>
                    <a:pt x="1498" y="429"/>
                    <a:pt x="1498" y="429"/>
                  </a:cubicBezTo>
                  <a:cubicBezTo>
                    <a:pt x="1498" y="1795"/>
                    <a:pt x="1498" y="1795"/>
                    <a:pt x="1498" y="1795"/>
                  </a:cubicBezTo>
                  <a:cubicBezTo>
                    <a:pt x="1161" y="1795"/>
                    <a:pt x="1161" y="1795"/>
                    <a:pt x="1161" y="1795"/>
                  </a:cubicBezTo>
                  <a:cubicBezTo>
                    <a:pt x="1140" y="1795"/>
                    <a:pt x="1124" y="1811"/>
                    <a:pt x="1124" y="1832"/>
                  </a:cubicBezTo>
                  <a:cubicBezTo>
                    <a:pt x="1124" y="2170"/>
                    <a:pt x="1124" y="2170"/>
                    <a:pt x="1124" y="2170"/>
                  </a:cubicBezTo>
                  <a:cubicBezTo>
                    <a:pt x="232" y="2170"/>
                    <a:pt x="232" y="2170"/>
                    <a:pt x="232" y="2170"/>
                  </a:cubicBezTo>
                  <a:cubicBezTo>
                    <a:pt x="232" y="429"/>
                    <a:pt x="232" y="429"/>
                    <a:pt x="232" y="429"/>
                  </a:cubicBezTo>
                  <a:cubicBezTo>
                    <a:pt x="434" y="429"/>
                    <a:pt x="434" y="429"/>
                    <a:pt x="434" y="429"/>
                  </a:cubicBezTo>
                  <a:cubicBezTo>
                    <a:pt x="434" y="530"/>
                    <a:pt x="434" y="530"/>
                    <a:pt x="434" y="530"/>
                  </a:cubicBezTo>
                  <a:cubicBezTo>
                    <a:pt x="434" y="551"/>
                    <a:pt x="450" y="567"/>
                    <a:pt x="471" y="567"/>
                  </a:cubicBezTo>
                  <a:close/>
                  <a:moveTo>
                    <a:pt x="1446" y="1869"/>
                  </a:moveTo>
                  <a:cubicBezTo>
                    <a:pt x="1198" y="2117"/>
                    <a:pt x="1198" y="2117"/>
                    <a:pt x="1198" y="2117"/>
                  </a:cubicBezTo>
                  <a:cubicBezTo>
                    <a:pt x="1198" y="1869"/>
                    <a:pt x="1198" y="1869"/>
                    <a:pt x="1198" y="1869"/>
                  </a:cubicBezTo>
                  <a:lnTo>
                    <a:pt x="1446" y="1869"/>
                  </a:lnTo>
                  <a:close/>
                  <a:moveTo>
                    <a:pt x="1656" y="2308"/>
                  </a:moveTo>
                  <a:cubicBezTo>
                    <a:pt x="74" y="2308"/>
                    <a:pt x="74" y="2308"/>
                    <a:pt x="74" y="2308"/>
                  </a:cubicBezTo>
                  <a:cubicBezTo>
                    <a:pt x="74" y="272"/>
                    <a:pt x="74" y="272"/>
                    <a:pt x="74" y="272"/>
                  </a:cubicBezTo>
                  <a:cubicBezTo>
                    <a:pt x="434" y="272"/>
                    <a:pt x="434" y="272"/>
                    <a:pt x="434" y="272"/>
                  </a:cubicBezTo>
                  <a:cubicBezTo>
                    <a:pt x="434" y="355"/>
                    <a:pt x="434" y="355"/>
                    <a:pt x="434" y="355"/>
                  </a:cubicBezTo>
                  <a:cubicBezTo>
                    <a:pt x="195" y="355"/>
                    <a:pt x="195" y="355"/>
                    <a:pt x="195" y="355"/>
                  </a:cubicBezTo>
                  <a:cubicBezTo>
                    <a:pt x="174" y="355"/>
                    <a:pt x="158" y="372"/>
                    <a:pt x="158" y="392"/>
                  </a:cubicBezTo>
                  <a:cubicBezTo>
                    <a:pt x="158" y="2207"/>
                    <a:pt x="158" y="2207"/>
                    <a:pt x="158" y="2207"/>
                  </a:cubicBezTo>
                  <a:cubicBezTo>
                    <a:pt x="158" y="2227"/>
                    <a:pt x="174" y="2244"/>
                    <a:pt x="195" y="2244"/>
                  </a:cubicBezTo>
                  <a:cubicBezTo>
                    <a:pt x="1161" y="2244"/>
                    <a:pt x="1161" y="2244"/>
                    <a:pt x="1161" y="2244"/>
                  </a:cubicBezTo>
                  <a:cubicBezTo>
                    <a:pt x="1162" y="2244"/>
                    <a:pt x="1163" y="2243"/>
                    <a:pt x="1164" y="2243"/>
                  </a:cubicBezTo>
                  <a:cubicBezTo>
                    <a:pt x="1165" y="2243"/>
                    <a:pt x="1166" y="2243"/>
                    <a:pt x="1166" y="2243"/>
                  </a:cubicBezTo>
                  <a:cubicBezTo>
                    <a:pt x="1167" y="2243"/>
                    <a:pt x="1167" y="2243"/>
                    <a:pt x="1168" y="2243"/>
                  </a:cubicBezTo>
                  <a:cubicBezTo>
                    <a:pt x="1169" y="2243"/>
                    <a:pt x="1169" y="2243"/>
                    <a:pt x="1170" y="2242"/>
                  </a:cubicBezTo>
                  <a:cubicBezTo>
                    <a:pt x="1170" y="2242"/>
                    <a:pt x="1171" y="2242"/>
                    <a:pt x="1172" y="2242"/>
                  </a:cubicBezTo>
                  <a:cubicBezTo>
                    <a:pt x="1172" y="2242"/>
                    <a:pt x="1173" y="2242"/>
                    <a:pt x="1173" y="2241"/>
                  </a:cubicBezTo>
                  <a:cubicBezTo>
                    <a:pt x="1174" y="2241"/>
                    <a:pt x="1174" y="2241"/>
                    <a:pt x="1175" y="2241"/>
                  </a:cubicBezTo>
                  <a:cubicBezTo>
                    <a:pt x="1175" y="2240"/>
                    <a:pt x="1176" y="2240"/>
                    <a:pt x="1177" y="2240"/>
                  </a:cubicBezTo>
                  <a:cubicBezTo>
                    <a:pt x="1177" y="2240"/>
                    <a:pt x="1178" y="2239"/>
                    <a:pt x="1178" y="2239"/>
                  </a:cubicBezTo>
                  <a:cubicBezTo>
                    <a:pt x="1179" y="2239"/>
                    <a:pt x="1179" y="2239"/>
                    <a:pt x="1180" y="2238"/>
                  </a:cubicBezTo>
                  <a:cubicBezTo>
                    <a:pt x="1180" y="2238"/>
                    <a:pt x="1181" y="2238"/>
                    <a:pt x="1181" y="2237"/>
                  </a:cubicBezTo>
                  <a:cubicBezTo>
                    <a:pt x="1182" y="2237"/>
                    <a:pt x="1182" y="2237"/>
                    <a:pt x="1183" y="2236"/>
                  </a:cubicBezTo>
                  <a:cubicBezTo>
                    <a:pt x="1183" y="2236"/>
                    <a:pt x="1184" y="2235"/>
                    <a:pt x="1184" y="2235"/>
                  </a:cubicBezTo>
                  <a:cubicBezTo>
                    <a:pt x="1185" y="2234"/>
                    <a:pt x="1186" y="2234"/>
                    <a:pt x="1187" y="2233"/>
                  </a:cubicBezTo>
                  <a:cubicBezTo>
                    <a:pt x="1187" y="2233"/>
                    <a:pt x="1187" y="2233"/>
                    <a:pt x="1187" y="2233"/>
                  </a:cubicBezTo>
                  <a:cubicBezTo>
                    <a:pt x="1562" y="1858"/>
                    <a:pt x="1562" y="1858"/>
                    <a:pt x="1562" y="1858"/>
                  </a:cubicBezTo>
                  <a:cubicBezTo>
                    <a:pt x="1562" y="1858"/>
                    <a:pt x="1562" y="1858"/>
                    <a:pt x="1562" y="1858"/>
                  </a:cubicBezTo>
                  <a:cubicBezTo>
                    <a:pt x="1563" y="1857"/>
                    <a:pt x="1563" y="1856"/>
                    <a:pt x="1564" y="1855"/>
                  </a:cubicBezTo>
                  <a:cubicBezTo>
                    <a:pt x="1564" y="1855"/>
                    <a:pt x="1565" y="1854"/>
                    <a:pt x="1565" y="1854"/>
                  </a:cubicBezTo>
                  <a:cubicBezTo>
                    <a:pt x="1565" y="1853"/>
                    <a:pt x="1566" y="1853"/>
                    <a:pt x="1566" y="1852"/>
                  </a:cubicBezTo>
                  <a:cubicBezTo>
                    <a:pt x="1567" y="1852"/>
                    <a:pt x="1567" y="1851"/>
                    <a:pt x="1567" y="1851"/>
                  </a:cubicBezTo>
                  <a:cubicBezTo>
                    <a:pt x="1567" y="1850"/>
                    <a:pt x="1568" y="1850"/>
                    <a:pt x="1568" y="1849"/>
                  </a:cubicBezTo>
                  <a:cubicBezTo>
                    <a:pt x="1568" y="1849"/>
                    <a:pt x="1569" y="1848"/>
                    <a:pt x="1569" y="1848"/>
                  </a:cubicBezTo>
                  <a:cubicBezTo>
                    <a:pt x="1569" y="1847"/>
                    <a:pt x="1569" y="1847"/>
                    <a:pt x="1570" y="1846"/>
                  </a:cubicBezTo>
                  <a:cubicBezTo>
                    <a:pt x="1570" y="1845"/>
                    <a:pt x="1570" y="1845"/>
                    <a:pt x="1570" y="1844"/>
                  </a:cubicBezTo>
                  <a:cubicBezTo>
                    <a:pt x="1570" y="1844"/>
                    <a:pt x="1571" y="1843"/>
                    <a:pt x="1571" y="1843"/>
                  </a:cubicBezTo>
                  <a:cubicBezTo>
                    <a:pt x="1571" y="1842"/>
                    <a:pt x="1571" y="1841"/>
                    <a:pt x="1571" y="1841"/>
                  </a:cubicBezTo>
                  <a:cubicBezTo>
                    <a:pt x="1571" y="1840"/>
                    <a:pt x="1572" y="1840"/>
                    <a:pt x="1572" y="1839"/>
                  </a:cubicBezTo>
                  <a:cubicBezTo>
                    <a:pt x="1572" y="1838"/>
                    <a:pt x="1572" y="1838"/>
                    <a:pt x="1572" y="1837"/>
                  </a:cubicBezTo>
                  <a:cubicBezTo>
                    <a:pt x="1572" y="1837"/>
                    <a:pt x="1572" y="1836"/>
                    <a:pt x="1572" y="1836"/>
                  </a:cubicBezTo>
                  <a:cubicBezTo>
                    <a:pt x="1572" y="1834"/>
                    <a:pt x="1572" y="1833"/>
                    <a:pt x="1572" y="1832"/>
                  </a:cubicBezTo>
                  <a:cubicBezTo>
                    <a:pt x="1572" y="392"/>
                    <a:pt x="1572" y="392"/>
                    <a:pt x="1572" y="392"/>
                  </a:cubicBezTo>
                  <a:cubicBezTo>
                    <a:pt x="1572" y="372"/>
                    <a:pt x="1556" y="355"/>
                    <a:pt x="1535" y="355"/>
                  </a:cubicBezTo>
                  <a:cubicBezTo>
                    <a:pt x="1296" y="355"/>
                    <a:pt x="1296" y="355"/>
                    <a:pt x="1296" y="355"/>
                  </a:cubicBezTo>
                  <a:cubicBezTo>
                    <a:pt x="1296" y="272"/>
                    <a:pt x="1296" y="272"/>
                    <a:pt x="1296" y="272"/>
                  </a:cubicBezTo>
                  <a:cubicBezTo>
                    <a:pt x="1656" y="272"/>
                    <a:pt x="1656" y="272"/>
                    <a:pt x="1656" y="272"/>
                  </a:cubicBezTo>
                  <a:cubicBezTo>
                    <a:pt x="1656" y="2308"/>
                    <a:pt x="1656" y="2308"/>
                    <a:pt x="1656" y="2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7" name="Freeform 19">
              <a:extLst>
                <a:ext uri="{FF2B5EF4-FFF2-40B4-BE49-F238E27FC236}">
                  <a16:creationId xmlns:a16="http://schemas.microsoft.com/office/drawing/2014/main" id="{2DB3A75B-4131-417B-BF68-35B874D5AE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911"/>
              <a:ext cx="207" cy="206"/>
            </a:xfrm>
            <a:custGeom>
              <a:avLst/>
              <a:gdLst>
                <a:gd name="T0" fmla="*/ 471 w 942"/>
                <a:gd name="T1" fmla="*/ 0 h 942"/>
                <a:gd name="T2" fmla="*/ 0 w 942"/>
                <a:gd name="T3" fmla="*/ 471 h 942"/>
                <a:gd name="T4" fmla="*/ 471 w 942"/>
                <a:gd name="T5" fmla="*/ 942 h 942"/>
                <a:gd name="T6" fmla="*/ 942 w 942"/>
                <a:gd name="T7" fmla="*/ 471 h 942"/>
                <a:gd name="T8" fmla="*/ 471 w 942"/>
                <a:gd name="T9" fmla="*/ 0 h 942"/>
                <a:gd name="T10" fmla="*/ 471 w 942"/>
                <a:gd name="T11" fmla="*/ 868 h 942"/>
                <a:gd name="T12" fmla="*/ 74 w 942"/>
                <a:gd name="T13" fmla="*/ 471 h 942"/>
                <a:gd name="T14" fmla="*/ 471 w 942"/>
                <a:gd name="T15" fmla="*/ 74 h 942"/>
                <a:gd name="T16" fmla="*/ 868 w 942"/>
                <a:gd name="T17" fmla="*/ 471 h 942"/>
                <a:gd name="T18" fmla="*/ 471 w 942"/>
                <a:gd name="T19" fmla="*/ 868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2" h="942">
                  <a:moveTo>
                    <a:pt x="471" y="0"/>
                  </a:moveTo>
                  <a:cubicBezTo>
                    <a:pt x="211" y="0"/>
                    <a:pt x="0" y="212"/>
                    <a:pt x="0" y="471"/>
                  </a:cubicBezTo>
                  <a:cubicBezTo>
                    <a:pt x="0" y="731"/>
                    <a:pt x="211" y="942"/>
                    <a:pt x="471" y="942"/>
                  </a:cubicBezTo>
                  <a:cubicBezTo>
                    <a:pt x="731" y="942"/>
                    <a:pt x="942" y="731"/>
                    <a:pt x="942" y="471"/>
                  </a:cubicBezTo>
                  <a:cubicBezTo>
                    <a:pt x="942" y="212"/>
                    <a:pt x="731" y="0"/>
                    <a:pt x="471" y="0"/>
                  </a:cubicBezTo>
                  <a:close/>
                  <a:moveTo>
                    <a:pt x="471" y="868"/>
                  </a:moveTo>
                  <a:cubicBezTo>
                    <a:pt x="252" y="868"/>
                    <a:pt x="74" y="690"/>
                    <a:pt x="74" y="471"/>
                  </a:cubicBezTo>
                  <a:cubicBezTo>
                    <a:pt x="74" y="252"/>
                    <a:pt x="252" y="74"/>
                    <a:pt x="471" y="74"/>
                  </a:cubicBezTo>
                  <a:cubicBezTo>
                    <a:pt x="690" y="74"/>
                    <a:pt x="868" y="252"/>
                    <a:pt x="868" y="471"/>
                  </a:cubicBezTo>
                  <a:cubicBezTo>
                    <a:pt x="868" y="690"/>
                    <a:pt x="690" y="868"/>
                    <a:pt x="471" y="8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8" name="Freeform 20">
              <a:extLst>
                <a:ext uri="{FF2B5EF4-FFF2-40B4-BE49-F238E27FC236}">
                  <a16:creationId xmlns:a16="http://schemas.microsoft.com/office/drawing/2014/main" id="{FA657FAE-7DD3-4CCD-8F6A-69C135009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968"/>
              <a:ext cx="119" cy="93"/>
            </a:xfrm>
            <a:custGeom>
              <a:avLst/>
              <a:gdLst>
                <a:gd name="T0" fmla="*/ 530 w 545"/>
                <a:gd name="T1" fmla="*/ 14 h 423"/>
                <a:gd name="T2" fmla="*/ 478 w 545"/>
                <a:gd name="T3" fmla="*/ 14 h 423"/>
                <a:gd name="T4" fmla="*/ 159 w 545"/>
                <a:gd name="T5" fmla="*/ 333 h 423"/>
                <a:gd name="T6" fmla="*/ 67 w 545"/>
                <a:gd name="T7" fmla="*/ 241 h 423"/>
                <a:gd name="T8" fmla="*/ 15 w 545"/>
                <a:gd name="T9" fmla="*/ 241 h 423"/>
                <a:gd name="T10" fmla="*/ 15 w 545"/>
                <a:gd name="T11" fmla="*/ 293 h 423"/>
                <a:gd name="T12" fmla="*/ 133 w 545"/>
                <a:gd name="T13" fmla="*/ 412 h 423"/>
                <a:gd name="T14" fmla="*/ 159 w 545"/>
                <a:gd name="T15" fmla="*/ 423 h 423"/>
                <a:gd name="T16" fmla="*/ 185 w 545"/>
                <a:gd name="T17" fmla="*/ 412 h 423"/>
                <a:gd name="T18" fmla="*/ 530 w 545"/>
                <a:gd name="T19" fmla="*/ 67 h 423"/>
                <a:gd name="T20" fmla="*/ 530 w 545"/>
                <a:gd name="T21" fmla="*/ 1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5" h="423">
                  <a:moveTo>
                    <a:pt x="530" y="14"/>
                  </a:moveTo>
                  <a:cubicBezTo>
                    <a:pt x="516" y="0"/>
                    <a:pt x="492" y="0"/>
                    <a:pt x="478" y="14"/>
                  </a:cubicBezTo>
                  <a:cubicBezTo>
                    <a:pt x="159" y="333"/>
                    <a:pt x="159" y="333"/>
                    <a:pt x="159" y="333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52" y="227"/>
                    <a:pt x="29" y="227"/>
                    <a:pt x="15" y="241"/>
                  </a:cubicBezTo>
                  <a:cubicBezTo>
                    <a:pt x="0" y="256"/>
                    <a:pt x="0" y="279"/>
                    <a:pt x="15" y="293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40" y="419"/>
                    <a:pt x="150" y="423"/>
                    <a:pt x="159" y="423"/>
                  </a:cubicBezTo>
                  <a:cubicBezTo>
                    <a:pt x="169" y="423"/>
                    <a:pt x="178" y="419"/>
                    <a:pt x="185" y="412"/>
                  </a:cubicBezTo>
                  <a:cubicBezTo>
                    <a:pt x="530" y="67"/>
                    <a:pt x="530" y="67"/>
                    <a:pt x="530" y="67"/>
                  </a:cubicBezTo>
                  <a:cubicBezTo>
                    <a:pt x="545" y="52"/>
                    <a:pt x="545" y="29"/>
                    <a:pt x="530" y="14"/>
                  </a:cubicBezTo>
                  <a:close/>
                </a:path>
              </a:pathLst>
            </a:custGeom>
            <a:solidFill>
              <a:srgbClr val="9E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70" name="Retângulo 169">
            <a:extLst>
              <a:ext uri="{FF2B5EF4-FFF2-40B4-BE49-F238E27FC236}">
                <a16:creationId xmlns:a16="http://schemas.microsoft.com/office/drawing/2014/main" id="{AF21165D-E394-4BE8-B5AE-6D47FB253C98}"/>
              </a:ext>
            </a:extLst>
          </p:cNvPr>
          <p:cNvSpPr/>
          <p:nvPr/>
        </p:nvSpPr>
        <p:spPr>
          <a:xfrm>
            <a:off x="10317526" y="6278845"/>
            <a:ext cx="204100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600" b="1" dirty="0"/>
              <a:t>entrevistas</a:t>
            </a:r>
            <a:endParaRPr lang="pt-BR" sz="1100" b="1" dirty="0"/>
          </a:p>
        </p:txBody>
      </p:sp>
      <p:sp>
        <p:nvSpPr>
          <p:cNvPr id="171" name="Retângulo 170">
            <a:extLst/>
          </p:cNvPr>
          <p:cNvSpPr/>
          <p:nvPr/>
        </p:nvSpPr>
        <p:spPr>
          <a:xfrm>
            <a:off x="10304513" y="5900528"/>
            <a:ext cx="117808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400" b="1" dirty="0">
                <a:solidFill>
                  <a:srgbClr val="9E2B20"/>
                </a:solidFill>
              </a:rPr>
              <a:t>11.040</a:t>
            </a:r>
            <a:endParaRPr lang="pt-BR" sz="1600" b="1" dirty="0">
              <a:solidFill>
                <a:srgbClr val="9E2B20"/>
              </a:solidFill>
            </a:endParaRPr>
          </a:p>
        </p:txBody>
      </p:sp>
      <p:grpSp>
        <p:nvGrpSpPr>
          <p:cNvPr id="3" name="Agrupar 2"/>
          <p:cNvGrpSpPr/>
          <p:nvPr/>
        </p:nvGrpSpPr>
        <p:grpSpPr>
          <a:xfrm>
            <a:off x="9195981" y="5837236"/>
            <a:ext cx="758468" cy="628392"/>
            <a:chOff x="9195981" y="5837236"/>
            <a:chExt cx="758468" cy="628392"/>
          </a:xfrm>
        </p:grpSpPr>
        <p:pic>
          <p:nvPicPr>
            <p:cNvPr id="2" name="Imagem 1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95981" y="5837236"/>
              <a:ext cx="326537" cy="326537"/>
            </a:xfrm>
            <a:prstGeom prst="rect">
              <a:avLst/>
            </a:prstGeom>
          </p:spPr>
        </p:pic>
        <p:pic>
          <p:nvPicPr>
            <p:cNvPr id="172" name="Imagem 171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421884" y="6139091"/>
              <a:ext cx="326537" cy="326537"/>
            </a:xfrm>
            <a:prstGeom prst="rect">
              <a:avLst/>
            </a:prstGeom>
          </p:spPr>
        </p:pic>
        <p:pic>
          <p:nvPicPr>
            <p:cNvPr id="173" name="Imagem 172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27912" y="5839477"/>
              <a:ext cx="326537" cy="32653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34680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8" name="CaixaDeTexto 47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grpSp>
        <p:nvGrpSpPr>
          <p:cNvPr id="35" name="Grupo 73"/>
          <p:cNvGrpSpPr/>
          <p:nvPr/>
        </p:nvGrpSpPr>
        <p:grpSpPr>
          <a:xfrm>
            <a:off x="4734793" y="962320"/>
            <a:ext cx="693090" cy="696473"/>
            <a:chOff x="7269163" y="1814738"/>
            <a:chExt cx="3903662" cy="3922713"/>
          </a:xfrm>
        </p:grpSpPr>
        <p:grpSp>
          <p:nvGrpSpPr>
            <p:cNvPr id="38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83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9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7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9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76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7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8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0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67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9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2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4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5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1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52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2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5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86" name="CaixaDeTexto 85"/>
          <p:cNvSpPr txBox="1"/>
          <p:nvPr/>
        </p:nvSpPr>
        <p:spPr>
          <a:xfrm>
            <a:off x="5657418" y="1074883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/>
          </p:nvPr>
        </p:nvGraphicFramePr>
        <p:xfrm>
          <a:off x="11015546" y="1323502"/>
          <a:ext cx="762296" cy="47834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8,9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C55A00"/>
                          </a:solidFill>
                          <a:effectLst/>
                          <a:latin typeface="Calibri" panose="020F0502020204030204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0165543"/>
                  </a:ext>
                </a:extLst>
              </a:tr>
            </a:tbl>
          </a:graphicData>
        </a:graphic>
      </p:graphicFrame>
      <p:graphicFrame>
        <p:nvGraphicFramePr>
          <p:cNvPr id="87" name="Tabela 86"/>
          <p:cNvGraphicFramePr>
            <a:graphicFrameLocks noGrp="1"/>
          </p:cNvGraphicFramePr>
          <p:nvPr>
            <p:extLst/>
          </p:nvPr>
        </p:nvGraphicFramePr>
        <p:xfrm>
          <a:off x="282637" y="4480463"/>
          <a:ext cx="10512612" cy="8077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9356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158492991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89356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617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570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439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747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669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596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432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543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447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303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315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10" name="Gráfico 9"/>
          <p:cNvGraphicFramePr/>
          <p:nvPr>
            <p:extLst/>
          </p:nvPr>
        </p:nvGraphicFramePr>
        <p:xfrm>
          <a:off x="146562" y="2076223"/>
          <a:ext cx="10773497" cy="25181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5" name="ordem decrescente"/>
          <p:cNvGrpSpPr/>
          <p:nvPr/>
        </p:nvGrpSpPr>
        <p:grpSpPr>
          <a:xfrm>
            <a:off x="10920059" y="427055"/>
            <a:ext cx="1017842" cy="808343"/>
            <a:chOff x="10920059" y="427055"/>
            <a:chExt cx="1017842" cy="808343"/>
          </a:xfrm>
        </p:grpSpPr>
        <p:sp>
          <p:nvSpPr>
            <p:cNvPr id="11" name="CaixaDeTexto 10"/>
            <p:cNvSpPr txBox="1"/>
            <p:nvPr/>
          </p:nvSpPr>
          <p:spPr>
            <a:xfrm>
              <a:off x="10920059" y="804511"/>
              <a:ext cx="101784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100" b="1" dirty="0">
                  <a:solidFill>
                    <a:schemeClr val="accent2">
                      <a:lumMod val="75000"/>
                    </a:schemeClr>
                  </a:solidFill>
                </a:rPr>
                <a:t>ver em ordem decrescente</a:t>
              </a:r>
            </a:p>
          </p:txBody>
        </p:sp>
        <p:grpSp>
          <p:nvGrpSpPr>
            <p:cNvPr id="14" name="Grupo 13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13" name="Elipse 12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CaixaDeTexto 87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rgbClr val="FEE794"/>
                    </a:solidFill>
                  </a:rPr>
                  <a:t>2</a:t>
                </a:r>
              </a:p>
            </p:txBody>
          </p:sp>
          <p:sp>
            <p:nvSpPr>
              <p:cNvPr id="12" name="Seta para baixo 1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CaixaDeTexto 88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rgbClr val="FEE794"/>
                    </a:solidFill>
                  </a:rPr>
                  <a:t>1</a:t>
                </a:r>
              </a:p>
            </p:txBody>
          </p:sp>
        </p:grpSp>
      </p:grpSp>
      <p:sp>
        <p:nvSpPr>
          <p:cNvPr id="90" name="CaixaDeTexto 89">
            <a:extLst>
              <a:ext uri="{FF2B5EF4-FFF2-40B4-BE49-F238E27FC236}">
                <a16:creationId xmlns:a16="http://schemas.microsoft.com/office/drawing/2014/main" id="{30496229-A2E2-4B03-8CAD-44F72DA7A3F5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imagem</a:t>
            </a:r>
          </a:p>
        </p:txBody>
      </p:sp>
      <p:grpSp>
        <p:nvGrpSpPr>
          <p:cNvPr id="91" name="Group 4">
            <a:extLst>
              <a:ext uri="{FF2B5EF4-FFF2-40B4-BE49-F238E27FC236}">
                <a16:creationId xmlns:a16="http://schemas.microsoft.com/office/drawing/2014/main" id="{1ED13060-874F-4244-842C-961D5658F9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92" name="Freeform 5">
              <a:extLst>
                <a:ext uri="{FF2B5EF4-FFF2-40B4-BE49-F238E27FC236}">
                  <a16:creationId xmlns:a16="http://schemas.microsoft.com/office/drawing/2014/main" id="{E65312FD-CAC1-4ED7-8FFB-392A9BCFC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Freeform 6">
              <a:extLst>
                <a:ext uri="{FF2B5EF4-FFF2-40B4-BE49-F238E27FC236}">
                  <a16:creationId xmlns:a16="http://schemas.microsoft.com/office/drawing/2014/main" id="{8EC74F3E-67C5-487A-BEE4-B5B5D35A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Freeform 7">
              <a:extLst>
                <a:ext uri="{FF2B5EF4-FFF2-40B4-BE49-F238E27FC236}">
                  <a16:creationId xmlns:a16="http://schemas.microsoft.com/office/drawing/2014/main" id="{C92979FA-2EC5-4D48-AC50-77D4F8A274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8">
              <a:extLst>
                <a:ext uri="{FF2B5EF4-FFF2-40B4-BE49-F238E27FC236}">
                  <a16:creationId xmlns:a16="http://schemas.microsoft.com/office/drawing/2014/main" id="{F8A827AA-E00D-413D-88BB-47547DCE0A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9">
              <a:extLst>
                <a:ext uri="{FF2B5EF4-FFF2-40B4-BE49-F238E27FC236}">
                  <a16:creationId xmlns:a16="http://schemas.microsoft.com/office/drawing/2014/main" id="{7A02929D-70FC-4BDA-86CB-C92A07214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10">
              <a:extLst>
                <a:ext uri="{FF2B5EF4-FFF2-40B4-BE49-F238E27FC236}">
                  <a16:creationId xmlns:a16="http://schemas.microsoft.com/office/drawing/2014/main" id="{B8D0C8F4-9077-4CCB-9644-B5381D76A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11">
              <a:extLst>
                <a:ext uri="{FF2B5EF4-FFF2-40B4-BE49-F238E27FC236}">
                  <a16:creationId xmlns:a16="http://schemas.microsoft.com/office/drawing/2014/main" id="{25371CBB-9E68-4A73-A83F-5E57978FB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12">
              <a:extLst>
                <a:ext uri="{FF2B5EF4-FFF2-40B4-BE49-F238E27FC236}">
                  <a16:creationId xmlns:a16="http://schemas.microsoft.com/office/drawing/2014/main" id="{1588BE68-327F-4117-8740-F2A85A30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13">
              <a:extLst>
                <a:ext uri="{FF2B5EF4-FFF2-40B4-BE49-F238E27FC236}">
                  <a16:creationId xmlns:a16="http://schemas.microsoft.com/office/drawing/2014/main" id="{B3070790-30A7-4427-9952-6B21F73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14">
              <a:extLst>
                <a:ext uri="{FF2B5EF4-FFF2-40B4-BE49-F238E27FC236}">
                  <a16:creationId xmlns:a16="http://schemas.microsoft.com/office/drawing/2014/main" id="{A04D6E1B-7064-488B-AC37-6F3B5733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15">
              <a:extLst>
                <a:ext uri="{FF2B5EF4-FFF2-40B4-BE49-F238E27FC236}">
                  <a16:creationId xmlns:a16="http://schemas.microsoft.com/office/drawing/2014/main" id="{882B2051-BB62-479E-BDAE-4CDBE5B0B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16">
              <a:extLst>
                <a:ext uri="{FF2B5EF4-FFF2-40B4-BE49-F238E27FC236}">
                  <a16:creationId xmlns:a16="http://schemas.microsoft.com/office/drawing/2014/main" id="{142C9EA4-2490-4CEC-9C38-13870D761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04" name="Gráfico 103">
            <a:extLst>
              <a:ext uri="{FF2B5EF4-FFF2-40B4-BE49-F238E27FC236}">
                <a16:creationId xmlns:a16="http://schemas.microsoft.com/office/drawing/2014/main" id="{2E02AF55-4F91-4BE3-A55F-B2CFA7D2BC15}"/>
              </a:ext>
            </a:extLst>
          </p:cNvPr>
          <p:cNvGraphicFramePr/>
          <p:nvPr>
            <p:extLst/>
          </p:nvPr>
        </p:nvGraphicFramePr>
        <p:xfrm>
          <a:off x="192808" y="5300847"/>
          <a:ext cx="1170138" cy="10623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5" name="CaixaDeTexto 104">
            <a:extLst>
              <a:ext uri="{FF2B5EF4-FFF2-40B4-BE49-F238E27FC236}">
                <a16:creationId xmlns:a16="http://schemas.microsoft.com/office/drawing/2014/main" id="{EC5B2709-7587-4550-A48B-1EC48683F3F5}"/>
              </a:ext>
            </a:extLst>
          </p:cNvPr>
          <p:cNvSpPr txBox="1"/>
          <p:nvPr/>
        </p:nvSpPr>
        <p:spPr>
          <a:xfrm>
            <a:off x="476009" y="5588949"/>
            <a:ext cx="5758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chemeClr val="accent1">
                    <a:lumMod val="50000"/>
                  </a:schemeClr>
                </a:solidFill>
              </a:rPr>
              <a:t>8,3</a:t>
            </a:r>
            <a:endParaRPr lang="pt-BR"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aphicFrame>
        <p:nvGraphicFramePr>
          <p:cNvPr id="106" name="Gráfico 105">
            <a:extLst>
              <a:ext uri="{FF2B5EF4-FFF2-40B4-BE49-F238E27FC236}">
                <a16:creationId xmlns:a16="http://schemas.microsoft.com/office/drawing/2014/main" id="{52751706-6705-4E0A-AA12-20D4B4FF863A}"/>
              </a:ext>
            </a:extLst>
          </p:cNvPr>
          <p:cNvGraphicFramePr/>
          <p:nvPr>
            <p:extLst/>
          </p:nvPr>
        </p:nvGraphicFramePr>
        <p:xfrm>
          <a:off x="1654078" y="5300847"/>
          <a:ext cx="1170138" cy="10623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7" name="CaixaDeTexto 106">
            <a:extLst>
              <a:ext uri="{FF2B5EF4-FFF2-40B4-BE49-F238E27FC236}">
                <a16:creationId xmlns:a16="http://schemas.microsoft.com/office/drawing/2014/main" id="{D04E68B2-649B-4429-B4FB-1C08998E4402}"/>
              </a:ext>
            </a:extLst>
          </p:cNvPr>
          <p:cNvSpPr txBox="1"/>
          <p:nvPr/>
        </p:nvSpPr>
        <p:spPr>
          <a:xfrm>
            <a:off x="1937279" y="5588949"/>
            <a:ext cx="5758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chemeClr val="accent1">
                    <a:lumMod val="50000"/>
                  </a:schemeClr>
                </a:solidFill>
              </a:rPr>
              <a:t>8,3</a:t>
            </a:r>
            <a:endParaRPr lang="pt-BR"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aphicFrame>
        <p:nvGraphicFramePr>
          <p:cNvPr id="108" name="Gráfico 107">
            <a:extLst>
              <a:ext uri="{FF2B5EF4-FFF2-40B4-BE49-F238E27FC236}">
                <a16:creationId xmlns:a16="http://schemas.microsoft.com/office/drawing/2014/main" id="{0832E16C-F686-469B-9588-C806703FD0E1}"/>
              </a:ext>
            </a:extLst>
          </p:cNvPr>
          <p:cNvGraphicFramePr/>
          <p:nvPr>
            <p:extLst/>
          </p:nvPr>
        </p:nvGraphicFramePr>
        <p:xfrm>
          <a:off x="3205363" y="5288261"/>
          <a:ext cx="1170138" cy="10623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09" name="CaixaDeTexto 108">
            <a:extLst>
              <a:ext uri="{FF2B5EF4-FFF2-40B4-BE49-F238E27FC236}">
                <a16:creationId xmlns:a16="http://schemas.microsoft.com/office/drawing/2014/main" id="{400F3131-E2AF-43B3-8F24-CC4E14C08D1B}"/>
              </a:ext>
            </a:extLst>
          </p:cNvPr>
          <p:cNvSpPr txBox="1"/>
          <p:nvPr/>
        </p:nvSpPr>
        <p:spPr>
          <a:xfrm>
            <a:off x="3477931" y="5576363"/>
            <a:ext cx="5758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chemeClr val="accent1">
                    <a:lumMod val="50000"/>
                  </a:schemeClr>
                </a:solidFill>
              </a:rPr>
              <a:t>8,3</a:t>
            </a:r>
            <a:endParaRPr lang="pt-BR"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aphicFrame>
        <p:nvGraphicFramePr>
          <p:cNvPr id="110" name="Gráfico 109">
            <a:extLst>
              <a:ext uri="{FF2B5EF4-FFF2-40B4-BE49-F238E27FC236}">
                <a16:creationId xmlns:a16="http://schemas.microsoft.com/office/drawing/2014/main" id="{3ABCD78B-7956-4F40-8E17-52200A8A18A0}"/>
              </a:ext>
            </a:extLst>
          </p:cNvPr>
          <p:cNvGraphicFramePr/>
          <p:nvPr>
            <p:extLst/>
          </p:nvPr>
        </p:nvGraphicFramePr>
        <p:xfrm>
          <a:off x="5802977" y="5300847"/>
          <a:ext cx="1170138" cy="10623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11" name="CaixaDeTexto 110">
            <a:extLst>
              <a:ext uri="{FF2B5EF4-FFF2-40B4-BE49-F238E27FC236}">
                <a16:creationId xmlns:a16="http://schemas.microsoft.com/office/drawing/2014/main" id="{0ADDB725-E3CB-4A45-BC4F-06C9914E6007}"/>
              </a:ext>
            </a:extLst>
          </p:cNvPr>
          <p:cNvSpPr txBox="1"/>
          <p:nvPr/>
        </p:nvSpPr>
        <p:spPr>
          <a:xfrm>
            <a:off x="6086178" y="5588949"/>
            <a:ext cx="5758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chemeClr val="accent1">
                    <a:lumMod val="50000"/>
                  </a:schemeClr>
                </a:solidFill>
              </a:rPr>
              <a:t>8,5</a:t>
            </a:r>
            <a:endParaRPr lang="pt-BR"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aphicFrame>
        <p:nvGraphicFramePr>
          <p:cNvPr id="112" name="Gráfico 111">
            <a:extLst>
              <a:ext uri="{FF2B5EF4-FFF2-40B4-BE49-F238E27FC236}">
                <a16:creationId xmlns:a16="http://schemas.microsoft.com/office/drawing/2014/main" id="{7F7CB583-B0E4-4D42-A249-0DDD5002DC09}"/>
              </a:ext>
            </a:extLst>
          </p:cNvPr>
          <p:cNvGraphicFramePr/>
          <p:nvPr>
            <p:extLst/>
          </p:nvPr>
        </p:nvGraphicFramePr>
        <p:xfrm>
          <a:off x="8983417" y="5293345"/>
          <a:ext cx="1170138" cy="10623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13" name="CaixaDeTexto 112">
            <a:extLst>
              <a:ext uri="{FF2B5EF4-FFF2-40B4-BE49-F238E27FC236}">
                <a16:creationId xmlns:a16="http://schemas.microsoft.com/office/drawing/2014/main" id="{302E984C-58B5-42C2-B3FC-5CF0CF603468}"/>
              </a:ext>
            </a:extLst>
          </p:cNvPr>
          <p:cNvSpPr txBox="1"/>
          <p:nvPr/>
        </p:nvSpPr>
        <p:spPr>
          <a:xfrm>
            <a:off x="9266618" y="5581447"/>
            <a:ext cx="5758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chemeClr val="accent1">
                    <a:lumMod val="50000"/>
                  </a:schemeClr>
                </a:solidFill>
              </a:rPr>
              <a:t>8,5</a:t>
            </a:r>
            <a:endParaRPr lang="pt-BR"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3606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" dur="6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600"/>
                            </p:stCondLst>
                            <p:childTnLst>
                              <p:par>
                                <p:cTn id="2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6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200"/>
                            </p:stCondLst>
                            <p:childTnLst>
                              <p:par>
                                <p:cTn id="36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6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800"/>
                            </p:stCondLst>
                            <p:childTnLst>
                              <p:par>
                                <p:cTn id="4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5" dur="6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400"/>
                            </p:stCondLst>
                            <p:childTnLst>
                              <p:par>
                                <p:cTn id="50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2" dur="6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86" grpId="0"/>
      <p:bldGraphic spid="10" grpId="0">
        <p:bldAsOne/>
      </p:bldGraphic>
      <p:bldGraphic spid="104" grpId="0">
        <p:bldAsOne/>
      </p:bldGraphic>
      <p:bldP spid="105" grpId="0"/>
      <p:bldGraphic spid="106" grpId="0">
        <p:bldAsOne/>
      </p:bldGraphic>
      <p:bldP spid="107" grpId="0"/>
      <p:bldGraphic spid="108" grpId="0">
        <p:bldAsOne/>
      </p:bldGraphic>
      <p:bldP spid="109" grpId="0"/>
      <p:bldGraphic spid="110" grpId="0">
        <p:bldAsOne/>
      </p:bldGraphic>
      <p:bldP spid="111" grpId="0"/>
      <p:bldGraphic spid="112" grpId="0">
        <p:bldAsOne/>
      </p:bldGraphic>
      <p:bldP spid="11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8" name="CaixaDeTexto 47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</a:t>
            </a:r>
            <a:r>
              <a:rPr lang="pt-BR" sz="1100" dirty="0">
                <a:solidFill>
                  <a:schemeClr val="bg1"/>
                </a:solidFill>
              </a:rPr>
              <a:t>. Em uma escala onde 0 significa que o(a) Sr.(a) tem uma imagem muito negativa e 10 uma imagem muito positiva, que nota daria para a imagem que o(a) Sr.(a) tem do Sebrae?</a:t>
            </a:r>
          </a:p>
        </p:txBody>
      </p:sp>
      <p:grpSp>
        <p:nvGrpSpPr>
          <p:cNvPr id="35" name="Grupo 73"/>
          <p:cNvGrpSpPr/>
          <p:nvPr/>
        </p:nvGrpSpPr>
        <p:grpSpPr>
          <a:xfrm>
            <a:off x="5374735" y="611185"/>
            <a:ext cx="693090" cy="696473"/>
            <a:chOff x="7269163" y="1814738"/>
            <a:chExt cx="3903662" cy="3922713"/>
          </a:xfrm>
        </p:grpSpPr>
        <p:grpSp>
          <p:nvGrpSpPr>
            <p:cNvPr id="38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83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9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7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9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76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7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8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0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67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9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2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4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5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1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52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2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5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86" name="CaixaDeTexto 85"/>
          <p:cNvSpPr txBox="1"/>
          <p:nvPr/>
        </p:nvSpPr>
        <p:spPr>
          <a:xfrm>
            <a:off x="6297360" y="72374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9213123"/>
              </p:ext>
            </p:extLst>
          </p:nvPr>
        </p:nvGraphicFramePr>
        <p:xfrm>
          <a:off x="7990505" y="437362"/>
          <a:ext cx="3393385" cy="58247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1125">
                  <a:extLst>
                    <a:ext uri="{9D8B030D-6E8A-4147-A177-3AD203B41FA5}">
                      <a16:colId xmlns:a16="http://schemas.microsoft.com/office/drawing/2014/main" val="4093487890"/>
                    </a:ext>
                  </a:extLst>
                </a:gridCol>
                <a:gridCol w="576452">
                  <a:extLst>
                    <a:ext uri="{9D8B030D-6E8A-4147-A177-3AD203B41FA5}">
                      <a16:colId xmlns:a16="http://schemas.microsoft.com/office/drawing/2014/main" val="2637674146"/>
                    </a:ext>
                  </a:extLst>
                </a:gridCol>
                <a:gridCol w="576452">
                  <a:extLst>
                    <a:ext uri="{9D8B030D-6E8A-4147-A177-3AD203B41FA5}">
                      <a16:colId xmlns:a16="http://schemas.microsoft.com/office/drawing/2014/main" val="2297312608"/>
                    </a:ext>
                  </a:extLst>
                </a:gridCol>
                <a:gridCol w="576452">
                  <a:extLst>
                    <a:ext uri="{9D8B030D-6E8A-4147-A177-3AD203B41FA5}">
                      <a16:colId xmlns:a16="http://schemas.microsoft.com/office/drawing/2014/main" val="1457551559"/>
                    </a:ext>
                  </a:extLst>
                </a:gridCol>
                <a:gridCol w="576452">
                  <a:extLst>
                    <a:ext uri="{9D8B030D-6E8A-4147-A177-3AD203B41FA5}">
                      <a16:colId xmlns:a16="http://schemas.microsoft.com/office/drawing/2014/main" val="729522872"/>
                    </a:ext>
                  </a:extLst>
                </a:gridCol>
                <a:gridCol w="576452">
                  <a:extLst>
                    <a:ext uri="{9D8B030D-6E8A-4147-A177-3AD203B41FA5}">
                      <a16:colId xmlns:a16="http://schemas.microsoft.com/office/drawing/2014/main" val="2148022143"/>
                    </a:ext>
                  </a:extLst>
                </a:gridCol>
              </a:tblGrid>
              <a:tr h="208026">
                <a:tc>
                  <a:txBody>
                    <a:bodyPr/>
                    <a:lstStyle/>
                    <a:p>
                      <a:pPr algn="ctr" fontAlgn="b"/>
                      <a:endParaRPr lang="pt-BR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2014</a:t>
                      </a:r>
                      <a:endParaRPr lang="pt-BR" sz="12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2015</a:t>
                      </a:r>
                      <a:endParaRPr lang="pt-BR" sz="12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2016</a:t>
                      </a:r>
                      <a:endParaRPr lang="pt-BR" sz="12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7770" marR="7770" marT="7770" marB="0" anchor="b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7770" marR="7770" marT="7770" marB="0" anchor="b"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3609760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7629406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50587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67541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901028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9264320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8054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1157645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184397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6067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697862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924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8651437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934970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383394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7453175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080154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5032718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02178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14643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5384327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0580812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376495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635628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923882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673515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5946329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7197946"/>
                  </a:ext>
                </a:extLst>
              </a:tr>
            </a:tbl>
          </a:graphicData>
        </a:graphic>
      </p:graphicFrame>
      <p:sp>
        <p:nvSpPr>
          <p:cNvPr id="90" name="Espaço Reservado para Conteúdo 2"/>
          <p:cNvSpPr txBox="1">
            <a:spLocks/>
          </p:cNvSpPr>
          <p:nvPr/>
        </p:nvSpPr>
        <p:spPr>
          <a:xfrm>
            <a:off x="919166" y="1529520"/>
            <a:ext cx="5140768" cy="6552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em 8 dos 27 estados as avaliações da imagem do Sebrae, agora em 2018, cresceram com relação ao ano anterior, e em 10 deles se mantiveram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(p7)</a:t>
            </a:r>
          </a:p>
        </p:txBody>
      </p:sp>
      <p:sp>
        <p:nvSpPr>
          <p:cNvPr id="88" name="Espaço Reservado para Conteúdo 2"/>
          <p:cNvSpPr txBox="1">
            <a:spLocks/>
          </p:cNvSpPr>
          <p:nvPr/>
        </p:nvSpPr>
        <p:spPr>
          <a:xfrm>
            <a:off x="919166" y="2712803"/>
            <a:ext cx="5093979" cy="89271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em 9 unidades ocorreu uma ‘diminuição’ dessa avaliação da imagem do Sebrae, e quase sempre a mesma se restringiu a 0,1 ou 0,2, com apenas duas exceções (AC &amp; DF), onde as diferenças foram um pouco maiores</a:t>
            </a:r>
          </a:p>
        </p:txBody>
      </p:sp>
      <p:sp>
        <p:nvSpPr>
          <p:cNvPr id="89" name="Espaço Reservado para Conteúdo 2"/>
          <p:cNvSpPr txBox="1">
            <a:spLocks/>
          </p:cNvSpPr>
          <p:nvPr/>
        </p:nvSpPr>
        <p:spPr>
          <a:xfrm>
            <a:off x="935040" y="4074317"/>
            <a:ext cx="5132785" cy="80501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nos estados de GO (+0,5),  RN (+0,4), BA (+0,3), AM (+0,3) e AP (+0,4) o crescimento dessa avaliação da imagem do Sebrae com relação ao resultado de 2017 foi mais expressivo</a:t>
            </a:r>
          </a:p>
        </p:txBody>
      </p:sp>
      <p:sp>
        <p:nvSpPr>
          <p:cNvPr id="101" name="CaixaDeTexto 100">
            <a:extLst>
              <a:ext uri="{FF2B5EF4-FFF2-40B4-BE49-F238E27FC236}">
                <a16:creationId xmlns:a16="http://schemas.microsoft.com/office/drawing/2014/main" id="{6DCD7E19-9352-4BDB-9FFB-8F4D08D7A77B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imagem</a:t>
            </a:r>
          </a:p>
        </p:txBody>
      </p:sp>
      <p:grpSp>
        <p:nvGrpSpPr>
          <p:cNvPr id="111" name="Group 4">
            <a:extLst>
              <a:ext uri="{FF2B5EF4-FFF2-40B4-BE49-F238E27FC236}">
                <a16:creationId xmlns:a16="http://schemas.microsoft.com/office/drawing/2014/main" id="{13F9E98D-806C-4B85-BC49-0B124919B7B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121" name="Freeform 5">
              <a:extLst>
                <a:ext uri="{FF2B5EF4-FFF2-40B4-BE49-F238E27FC236}">
                  <a16:creationId xmlns:a16="http://schemas.microsoft.com/office/drawing/2014/main" id="{CCF04D4D-29BF-4C77-A5A4-E20F82C45E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6">
              <a:extLst>
                <a:ext uri="{FF2B5EF4-FFF2-40B4-BE49-F238E27FC236}">
                  <a16:creationId xmlns:a16="http://schemas.microsoft.com/office/drawing/2014/main" id="{C5E484E9-85C3-49E7-BC25-FCDACE490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7">
              <a:extLst>
                <a:ext uri="{FF2B5EF4-FFF2-40B4-BE49-F238E27FC236}">
                  <a16:creationId xmlns:a16="http://schemas.microsoft.com/office/drawing/2014/main" id="{8581F5CF-98CE-47EA-B9E5-1C9EF9F913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8">
              <a:extLst>
                <a:ext uri="{FF2B5EF4-FFF2-40B4-BE49-F238E27FC236}">
                  <a16:creationId xmlns:a16="http://schemas.microsoft.com/office/drawing/2014/main" id="{5A2B061D-CE36-4E91-9965-FC09EB7EFA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Freeform 9">
              <a:extLst>
                <a:ext uri="{FF2B5EF4-FFF2-40B4-BE49-F238E27FC236}">
                  <a16:creationId xmlns:a16="http://schemas.microsoft.com/office/drawing/2014/main" id="{1E9A0D34-4CC1-4BC5-91DE-7F4D93495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9" name="Freeform 10">
              <a:extLst>
                <a:ext uri="{FF2B5EF4-FFF2-40B4-BE49-F238E27FC236}">
                  <a16:creationId xmlns:a16="http://schemas.microsoft.com/office/drawing/2014/main" id="{6F78CCFD-1734-4D22-B0FE-2E8253172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0" name="Freeform 11">
              <a:extLst>
                <a:ext uri="{FF2B5EF4-FFF2-40B4-BE49-F238E27FC236}">
                  <a16:creationId xmlns:a16="http://schemas.microsoft.com/office/drawing/2014/main" id="{3818326C-B580-41D5-8575-980C1E06C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1" name="Freeform 12">
              <a:extLst>
                <a:ext uri="{FF2B5EF4-FFF2-40B4-BE49-F238E27FC236}">
                  <a16:creationId xmlns:a16="http://schemas.microsoft.com/office/drawing/2014/main" id="{5E8B3A7A-6AF5-46E8-A570-BD91C692E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2" name="Freeform 13">
              <a:extLst>
                <a:ext uri="{FF2B5EF4-FFF2-40B4-BE49-F238E27FC236}">
                  <a16:creationId xmlns:a16="http://schemas.microsoft.com/office/drawing/2014/main" id="{57422944-A5ED-47A7-BBC8-BA9C8373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3" name="Freeform 14">
              <a:extLst>
                <a:ext uri="{FF2B5EF4-FFF2-40B4-BE49-F238E27FC236}">
                  <a16:creationId xmlns:a16="http://schemas.microsoft.com/office/drawing/2014/main" id="{EF28289D-6586-498A-9493-2F9D56B7D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4" name="Freeform 15">
              <a:extLst>
                <a:ext uri="{FF2B5EF4-FFF2-40B4-BE49-F238E27FC236}">
                  <a16:creationId xmlns:a16="http://schemas.microsoft.com/office/drawing/2014/main" id="{66E2489A-5163-4E2C-AE0A-FEF8ED39E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5" name="Freeform 16">
              <a:extLst>
                <a:ext uri="{FF2B5EF4-FFF2-40B4-BE49-F238E27FC236}">
                  <a16:creationId xmlns:a16="http://schemas.microsoft.com/office/drawing/2014/main" id="{F2AC82B0-0745-41C1-AC29-3279D1164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" name="Grupo 5"/>
          <p:cNvGrpSpPr/>
          <p:nvPr/>
        </p:nvGrpSpPr>
        <p:grpSpPr>
          <a:xfrm>
            <a:off x="11630235" y="2146899"/>
            <a:ext cx="141748" cy="4080136"/>
            <a:chOff x="11177229" y="2146899"/>
            <a:chExt cx="141748" cy="4080136"/>
          </a:xfrm>
        </p:grpSpPr>
        <p:sp>
          <p:nvSpPr>
            <p:cNvPr id="93" name="Triângulo isósceles 92"/>
            <p:cNvSpPr/>
            <p:nvPr/>
          </p:nvSpPr>
          <p:spPr>
            <a:xfrm>
              <a:off x="11177229" y="6104839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Triângulo isósceles 101"/>
            <p:cNvSpPr/>
            <p:nvPr/>
          </p:nvSpPr>
          <p:spPr>
            <a:xfrm>
              <a:off x="11177229" y="2555108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Triângulo isósceles 106"/>
            <p:cNvSpPr/>
            <p:nvPr/>
          </p:nvSpPr>
          <p:spPr>
            <a:xfrm>
              <a:off x="11177229" y="3796078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Triângulo isósceles 93"/>
            <p:cNvSpPr/>
            <p:nvPr/>
          </p:nvSpPr>
          <p:spPr>
            <a:xfrm rot="10800000">
              <a:off x="11177229" y="2343892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140" name="Triângulo isósceles 139">
              <a:extLst>
                <a:ext uri="{FF2B5EF4-FFF2-40B4-BE49-F238E27FC236}">
                  <a16:creationId xmlns:a16="http://schemas.microsoft.com/office/drawing/2014/main" id="{2C25799E-C288-4F36-9CF5-744ECFCE08A7}"/>
                </a:ext>
              </a:extLst>
            </p:cNvPr>
            <p:cNvSpPr/>
            <p:nvPr/>
          </p:nvSpPr>
          <p:spPr>
            <a:xfrm rot="10800000">
              <a:off x="11177229" y="3402369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92" name="Triângulo isósceles 91"/>
            <p:cNvSpPr/>
            <p:nvPr/>
          </p:nvSpPr>
          <p:spPr>
            <a:xfrm>
              <a:off x="11177229" y="5256056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Triângulo isósceles 95"/>
            <p:cNvSpPr/>
            <p:nvPr/>
          </p:nvSpPr>
          <p:spPr>
            <a:xfrm>
              <a:off x="11177229" y="2757733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Triângulo isósceles 96">
              <a:extLst>
                <a:ext uri="{FF2B5EF4-FFF2-40B4-BE49-F238E27FC236}">
                  <a16:creationId xmlns:a16="http://schemas.microsoft.com/office/drawing/2014/main" id="{2C25799E-C288-4F36-9CF5-744ECFCE08A7}"/>
                </a:ext>
              </a:extLst>
            </p:cNvPr>
            <p:cNvSpPr/>
            <p:nvPr/>
          </p:nvSpPr>
          <p:spPr>
            <a:xfrm rot="10800000">
              <a:off x="11177229" y="4854642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99" name="Triângulo isósceles 98"/>
            <p:cNvSpPr/>
            <p:nvPr/>
          </p:nvSpPr>
          <p:spPr>
            <a:xfrm>
              <a:off x="11177229" y="5051905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Triângulo isósceles 99"/>
            <p:cNvSpPr/>
            <p:nvPr/>
          </p:nvSpPr>
          <p:spPr>
            <a:xfrm rot="10800000">
              <a:off x="11177229" y="2146899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105" name="Triângulo isósceles 104"/>
            <p:cNvSpPr/>
            <p:nvPr/>
          </p:nvSpPr>
          <p:spPr>
            <a:xfrm rot="10800000">
              <a:off x="11177229" y="5906537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</p:grpSp>
      <p:sp>
        <p:nvSpPr>
          <p:cNvPr id="108" name="Triângulo isósceles 107">
            <a:extLst>
              <a:ext uri="{FF2B5EF4-FFF2-40B4-BE49-F238E27FC236}">
                <a16:creationId xmlns:a16="http://schemas.microsoft.com/office/drawing/2014/main" id="{5E449266-35B9-4E40-853C-E9E942E8BE19}"/>
              </a:ext>
            </a:extLst>
          </p:cNvPr>
          <p:cNvSpPr/>
          <p:nvPr/>
        </p:nvSpPr>
        <p:spPr>
          <a:xfrm rot="10800000">
            <a:off x="11630235" y="692063"/>
            <a:ext cx="141748" cy="122196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C00000"/>
              </a:solidFill>
            </a:endParaRPr>
          </a:p>
        </p:txBody>
      </p:sp>
      <p:sp>
        <p:nvSpPr>
          <p:cNvPr id="109" name="Triângulo isósceles 108">
            <a:extLst>
              <a:ext uri="{FF2B5EF4-FFF2-40B4-BE49-F238E27FC236}">
                <a16:creationId xmlns:a16="http://schemas.microsoft.com/office/drawing/2014/main" id="{5D72F969-E91D-4CCD-ACE1-02D493B9FA29}"/>
              </a:ext>
            </a:extLst>
          </p:cNvPr>
          <p:cNvSpPr/>
          <p:nvPr/>
        </p:nvSpPr>
        <p:spPr>
          <a:xfrm rot="10800000">
            <a:off x="11630235" y="1316047"/>
            <a:ext cx="141748" cy="122196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C00000"/>
              </a:solidFill>
            </a:endParaRPr>
          </a:p>
        </p:txBody>
      </p:sp>
      <p:sp>
        <p:nvSpPr>
          <p:cNvPr id="110" name="Triângulo isósceles 109">
            <a:extLst>
              <a:ext uri="{FF2B5EF4-FFF2-40B4-BE49-F238E27FC236}">
                <a16:creationId xmlns:a16="http://schemas.microsoft.com/office/drawing/2014/main" id="{E6D2A3B9-ACA9-4443-B2A9-B34F86690C16}"/>
              </a:ext>
            </a:extLst>
          </p:cNvPr>
          <p:cNvSpPr/>
          <p:nvPr/>
        </p:nvSpPr>
        <p:spPr>
          <a:xfrm rot="10800000">
            <a:off x="11630235" y="3168472"/>
            <a:ext cx="141748" cy="122196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C00000"/>
              </a:solidFill>
            </a:endParaRPr>
          </a:p>
        </p:txBody>
      </p:sp>
      <p:sp>
        <p:nvSpPr>
          <p:cNvPr id="113" name="Triângulo isósceles 112">
            <a:extLst>
              <a:ext uri="{FF2B5EF4-FFF2-40B4-BE49-F238E27FC236}">
                <a16:creationId xmlns:a16="http://schemas.microsoft.com/office/drawing/2014/main" id="{B830AF41-0D00-4DF3-94C4-DDC4652D00F3}"/>
              </a:ext>
            </a:extLst>
          </p:cNvPr>
          <p:cNvSpPr/>
          <p:nvPr/>
        </p:nvSpPr>
        <p:spPr>
          <a:xfrm>
            <a:off x="11630235" y="4650491"/>
            <a:ext cx="141748" cy="122196"/>
          </a:xfrm>
          <a:prstGeom prst="triangle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7" name="Triângulo isósceles 86">
            <a:extLst>
              <a:ext uri="{FF2B5EF4-FFF2-40B4-BE49-F238E27FC236}">
                <a16:creationId xmlns:a16="http://schemas.microsoft.com/office/drawing/2014/main" id="{DDCF327F-7B7D-4A00-ACF0-41E12EA23331}"/>
              </a:ext>
            </a:extLst>
          </p:cNvPr>
          <p:cNvSpPr/>
          <p:nvPr/>
        </p:nvSpPr>
        <p:spPr>
          <a:xfrm rot="10800000">
            <a:off x="11622594" y="2950484"/>
            <a:ext cx="141748" cy="122196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C00000"/>
              </a:solidFill>
            </a:endParaRPr>
          </a:p>
        </p:txBody>
      </p:sp>
      <p:sp>
        <p:nvSpPr>
          <p:cNvPr id="91" name="Triângulo isósceles 90">
            <a:extLst>
              <a:ext uri="{FF2B5EF4-FFF2-40B4-BE49-F238E27FC236}">
                <a16:creationId xmlns:a16="http://schemas.microsoft.com/office/drawing/2014/main" id="{124EBFBB-619B-44E2-9AC0-7B5FC302E75F}"/>
              </a:ext>
            </a:extLst>
          </p:cNvPr>
          <p:cNvSpPr/>
          <p:nvPr/>
        </p:nvSpPr>
        <p:spPr>
          <a:xfrm>
            <a:off x="11642782" y="4437128"/>
            <a:ext cx="141748" cy="122196"/>
          </a:xfrm>
          <a:prstGeom prst="triangle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9795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  <p:bldP spid="90" grpId="0"/>
      <p:bldP spid="88" grpId="0"/>
      <p:bldP spid="89" grpId="0"/>
      <p:bldP spid="108" grpId="0" animBg="1"/>
      <p:bldP spid="109" grpId="0" animBg="1"/>
      <p:bldP spid="110" grpId="0" animBg="1"/>
      <p:bldP spid="113" grpId="0" animBg="1"/>
      <p:bldP spid="87" grpId="0" animBg="1"/>
      <p:bldP spid="91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100" b="1" dirty="0">
                <a:solidFill>
                  <a:prstClr val="white"/>
                </a:solidFill>
                <a:latin typeface="Calibri" panose="020F0502020204030204"/>
              </a:rPr>
              <a:t>P</a:t>
            </a:r>
            <a:r>
              <a:rPr kumimoji="0" lang="pt-BR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sp>
        <p:nvSpPr>
          <p:cNvPr id="46" name="CaixaDeTexto 45">
            <a:extLst>
              <a:ext uri="{FF2B5EF4-FFF2-40B4-BE49-F238E27FC236}">
                <a16:creationId xmlns:a16="http://schemas.microsoft.com/office/drawing/2014/main" id="{97CAA1CA-EF04-4CBF-B785-AD1083F80BD3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333F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imagem</a:t>
            </a:r>
          </a:p>
        </p:txBody>
      </p:sp>
      <p:grpSp>
        <p:nvGrpSpPr>
          <p:cNvPr id="49" name="Group 4">
            <a:extLst>
              <a:ext uri="{FF2B5EF4-FFF2-40B4-BE49-F238E27FC236}">
                <a16:creationId xmlns:a16="http://schemas.microsoft.com/office/drawing/2014/main" id="{6F3B83B3-BBBF-4D02-A256-E2882B04AB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52" name="Freeform 5">
              <a:extLst>
                <a:ext uri="{FF2B5EF4-FFF2-40B4-BE49-F238E27FC236}">
                  <a16:creationId xmlns:a16="http://schemas.microsoft.com/office/drawing/2014/main" id="{ACB8870A-8944-4EDB-A953-27AD584AFB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 6">
              <a:extLst>
                <a:ext uri="{FF2B5EF4-FFF2-40B4-BE49-F238E27FC236}">
                  <a16:creationId xmlns:a16="http://schemas.microsoft.com/office/drawing/2014/main" id="{A3964D73-544B-4B27-8403-0CAFFD0BC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EDD4A44F-1656-4087-A3ED-8513495924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D811F34E-70C7-472A-91B1-1E99CBA393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F8905F9F-2C9B-4F97-9BF2-6466AB060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47E17A77-8834-4D04-8793-AB2694742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 11">
              <a:extLst>
                <a:ext uri="{FF2B5EF4-FFF2-40B4-BE49-F238E27FC236}">
                  <a16:creationId xmlns:a16="http://schemas.microsoft.com/office/drawing/2014/main" id="{9C7DE61B-4387-4C2D-86B5-2E006725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12">
              <a:extLst>
                <a:ext uri="{FF2B5EF4-FFF2-40B4-BE49-F238E27FC236}">
                  <a16:creationId xmlns:a16="http://schemas.microsoft.com/office/drawing/2014/main" id="{77513512-A8CB-4ED6-8474-D565F7AED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 13">
              <a:extLst>
                <a:ext uri="{FF2B5EF4-FFF2-40B4-BE49-F238E27FC236}">
                  <a16:creationId xmlns:a16="http://schemas.microsoft.com/office/drawing/2014/main" id="{41D6E0D8-3CCB-4522-A2F4-14573B98F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 14">
              <a:extLst>
                <a:ext uri="{FF2B5EF4-FFF2-40B4-BE49-F238E27FC236}">
                  <a16:creationId xmlns:a16="http://schemas.microsoft.com/office/drawing/2014/main" id="{AEB652A7-C59E-417F-BFB8-1651CFFDF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 15">
              <a:extLst>
                <a:ext uri="{FF2B5EF4-FFF2-40B4-BE49-F238E27FC236}">
                  <a16:creationId xmlns:a16="http://schemas.microsoft.com/office/drawing/2014/main" id="{E2A5DCAD-69F2-4638-8F7D-BC1EEAEDF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 16">
              <a:extLst>
                <a:ext uri="{FF2B5EF4-FFF2-40B4-BE49-F238E27FC236}">
                  <a16:creationId xmlns:a16="http://schemas.microsoft.com/office/drawing/2014/main" id="{BD2907E7-B7BA-41FD-84BE-E08AC4AD0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6EE3E447-A3EC-4D3E-9BF1-8901DEE25B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8326197"/>
              </p:ext>
            </p:extLst>
          </p:nvPr>
        </p:nvGraphicFramePr>
        <p:xfrm>
          <a:off x="5822346" y="442856"/>
          <a:ext cx="4814512" cy="578459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16812">
                  <a:extLst>
                    <a:ext uri="{9D8B030D-6E8A-4147-A177-3AD203B41FA5}">
                      <a16:colId xmlns:a16="http://schemas.microsoft.com/office/drawing/2014/main" val="3099760270"/>
                    </a:ext>
                  </a:extLst>
                </a:gridCol>
                <a:gridCol w="1740799">
                  <a:extLst>
                    <a:ext uri="{9D8B030D-6E8A-4147-A177-3AD203B41FA5}">
                      <a16:colId xmlns:a16="http://schemas.microsoft.com/office/drawing/2014/main" val="1134103437"/>
                    </a:ext>
                  </a:extLst>
                </a:gridCol>
                <a:gridCol w="1281860">
                  <a:extLst>
                    <a:ext uri="{9D8B030D-6E8A-4147-A177-3AD203B41FA5}">
                      <a16:colId xmlns:a16="http://schemas.microsoft.com/office/drawing/2014/main" val="558225007"/>
                    </a:ext>
                  </a:extLst>
                </a:gridCol>
                <a:gridCol w="1175041">
                  <a:extLst>
                    <a:ext uri="{9D8B030D-6E8A-4147-A177-3AD203B41FA5}">
                      <a16:colId xmlns:a16="http://schemas.microsoft.com/office/drawing/2014/main" val="340494504"/>
                    </a:ext>
                  </a:extLst>
                </a:gridCol>
              </a:tblGrid>
              <a:tr h="26649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UF</a:t>
                      </a:r>
                    </a:p>
                  </a:txBody>
                  <a:tcPr marL="7502" marR="7502" marT="7502" marB="0" anchor="ctr"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meta estipulada</a:t>
                      </a:r>
                    </a:p>
                  </a:txBody>
                  <a:tcPr marL="7502" marR="7502" marT="7502" marB="0" anchor="ctr"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mensurado</a:t>
                      </a:r>
                    </a:p>
                  </a:txBody>
                  <a:tcPr marL="7502" marR="7502" marT="7502" marB="0" anchor="ctr"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diferença</a:t>
                      </a:r>
                    </a:p>
                  </a:txBody>
                  <a:tcPr marL="7502" marR="7502" marT="7502" marB="0" anchor="ctr"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4590213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AP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8,9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5%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2229265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MT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4%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3194599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RS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4%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252260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8,8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4%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8656326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PI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8,2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2%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2231097"/>
                  </a:ext>
                </a:extLst>
              </a:tr>
              <a:tr h="251484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8,7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2%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058830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2757246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8,2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611815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8,6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3678179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RN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8,6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5334300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4602315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8126645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RR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7076661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SC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3052844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7433077"/>
                  </a:ext>
                </a:extLst>
              </a:tr>
              <a:tr h="179374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-1%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0090159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-1%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5418208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MG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-1%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2231848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-1%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2179872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RJ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-1%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02862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Sistema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8,37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-2%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0285629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8,7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-2%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953084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8,7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-2%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9935892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8,7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-2%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965942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PB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8,7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-2%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9898011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8,3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-2%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027591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SP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8,7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-3%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786815"/>
                  </a:ext>
                </a:extLst>
              </a:tr>
              <a:tr h="195162"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AC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8,6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8,2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pt-BR" sz="12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-5%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153679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8530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68614BD-D9D8-4DAC-AD9F-3A1AD7C143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5FF8DA4C-E3E0-40F3-91CF-A0A1714C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6083E53-E1DE-4207-9709-86D6E3B81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41858CCC-A528-4DF0-A05D-40E0BD974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F4B1B998-F041-4A00-9C82-4FA16F4F86BA}"/>
              </a:ext>
            </a:extLst>
          </p:cNvPr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pt-BR" sz="1100" b="1" dirty="0">
                <a:solidFill>
                  <a:prstClr val="white"/>
                </a:solidFill>
                <a:latin typeface="Calibri" panose="020F0502020204030204"/>
              </a:rPr>
              <a:t>P</a:t>
            </a:r>
            <a:r>
              <a:rPr kumimoji="0" lang="pt-BR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Em </a:t>
            </a:r>
            <a:r>
              <a:rPr lang="pt-BR" sz="1100" dirty="0">
                <a:solidFill>
                  <a:prstClr val="white"/>
                </a:solidFill>
                <a:latin typeface="Calibri" panose="020F0502020204030204"/>
              </a:rPr>
              <a:t>uma palavra, o que o(a) Sr.(a) acha que pode ser melhorado? 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4ADB8D0C-042B-4A75-AE19-9DDC6EB6E961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333F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imagem</a:t>
            </a:r>
          </a:p>
        </p:txBody>
      </p:sp>
      <p:grpSp>
        <p:nvGrpSpPr>
          <p:cNvPr id="8" name="Group 4">
            <a:extLst>
              <a:ext uri="{FF2B5EF4-FFF2-40B4-BE49-F238E27FC236}">
                <a16:creationId xmlns:a16="http://schemas.microsoft.com/office/drawing/2014/main" id="{B8864677-11B5-4A5E-B7BF-5A6F46023C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06A76248-BBB4-4ABE-ADAC-9696F87B6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21A719B5-92CE-4DF8-B59D-2ADA208F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7B4F825E-7FDD-4C22-AD70-721A7779CD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78D4371C-9DFC-4F13-8B54-292CCCBA8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AF1404AE-E07C-4174-B557-EB7AEC88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A10C47-F5F5-4EB7-81B2-839D1B6D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3B9E320-A538-45D9-86C4-BE97B7077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E1B2708D-E7C1-44FF-A7B5-B5AE8458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F15DD03F-F941-4FE7-B0D5-48BA1DA2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FAD75726-0A74-44D8-A792-DF8E68AC9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0DB0D38D-F3FB-499A-BD04-C085059F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26B0659F-C26A-499E-8AFB-8968D5C9D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10414539" y="5728201"/>
            <a:ext cx="5212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05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28" name="Tabela 27"/>
          <p:cNvGraphicFramePr>
            <a:graphicFrameLocks noGrp="1"/>
          </p:cNvGraphicFramePr>
          <p:nvPr>
            <p:extLst/>
          </p:nvPr>
        </p:nvGraphicFramePr>
        <p:xfrm>
          <a:off x="10878887" y="5686433"/>
          <a:ext cx="37044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1.201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6" name="Gráfico 25"/>
          <p:cNvGraphicFramePr/>
          <p:nvPr>
            <p:extLst>
              <p:ext uri="{D42A27DB-BD31-4B8C-83A1-F6EECF244321}">
                <p14:modId xmlns:p14="http://schemas.microsoft.com/office/powerpoint/2010/main" val="834517512"/>
              </p:ext>
            </p:extLst>
          </p:nvPr>
        </p:nvGraphicFramePr>
        <p:xfrm>
          <a:off x="4959294" y="1644417"/>
          <a:ext cx="8128000" cy="36234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29" name="Imagem 28">
            <a:extLst>
              <a:ext uri="{FF2B5EF4-FFF2-40B4-BE49-F238E27FC236}">
                <a16:creationId xmlns:a16="http://schemas.microsoft.com/office/drawing/2014/main" id="{2F48220A-DC3F-4C1A-A35C-B061EB7495D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1965" y="1452938"/>
            <a:ext cx="5471202" cy="3326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003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68614BD-D9D8-4DAC-AD9F-3A1AD7C143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5FF8DA4C-E3E0-40F3-91CF-A0A1714C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6083E53-E1DE-4207-9709-86D6E3B81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41858CCC-A528-4DF0-A05D-40E0BD974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F4B1B998-F041-4A00-9C82-4FA16F4F86BA}"/>
              </a:ext>
            </a:extLst>
          </p:cNvPr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pt-BR" sz="1100" b="1" dirty="0">
                <a:solidFill>
                  <a:prstClr val="white"/>
                </a:solidFill>
                <a:latin typeface="Calibri" panose="020F0502020204030204"/>
              </a:rPr>
              <a:t>P</a:t>
            </a:r>
            <a:r>
              <a:rPr kumimoji="0" lang="pt-BR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Em </a:t>
            </a:r>
            <a:r>
              <a:rPr lang="pt-BR" sz="1100" dirty="0">
                <a:solidFill>
                  <a:prstClr val="white"/>
                </a:solidFill>
                <a:latin typeface="Calibri" panose="020F0502020204030204"/>
              </a:rPr>
              <a:t>uma palavra, o que o(a) Sr.(a) acha que pode ser melhorado? 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4ADB8D0C-042B-4A75-AE19-9DDC6EB6E961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333F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imagem</a:t>
            </a:r>
          </a:p>
        </p:txBody>
      </p:sp>
      <p:grpSp>
        <p:nvGrpSpPr>
          <p:cNvPr id="8" name="Group 4">
            <a:extLst>
              <a:ext uri="{FF2B5EF4-FFF2-40B4-BE49-F238E27FC236}">
                <a16:creationId xmlns:a16="http://schemas.microsoft.com/office/drawing/2014/main" id="{B8864677-11B5-4A5E-B7BF-5A6F46023C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06A76248-BBB4-4ABE-ADAC-9696F87B6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21A719B5-92CE-4DF8-B59D-2ADA208F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7B4F825E-7FDD-4C22-AD70-721A7779CD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78D4371C-9DFC-4F13-8B54-292CCCBA8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AF1404AE-E07C-4174-B557-EB7AEC88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A10C47-F5F5-4EB7-81B2-839D1B6D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3B9E320-A538-45D9-86C4-BE97B7077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E1B2708D-E7C1-44FF-A7B5-B5AE8458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F15DD03F-F941-4FE7-B0D5-48BA1DA2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FAD75726-0A74-44D8-A792-DF8E68AC9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0DB0D38D-F3FB-499A-BD04-C085059F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26B0659F-C26A-499E-8AFB-8968D5C9D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" name="CaixaDeTexto 23"/>
          <p:cNvSpPr txBox="1"/>
          <p:nvPr/>
        </p:nvSpPr>
        <p:spPr>
          <a:xfrm>
            <a:off x="5253692" y="565229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25" name="Tabela 24"/>
          <p:cNvGraphicFramePr>
            <a:graphicFrameLocks noGrp="1"/>
          </p:cNvGraphicFramePr>
          <p:nvPr>
            <p:extLst/>
          </p:nvPr>
        </p:nvGraphicFramePr>
        <p:xfrm>
          <a:off x="5693739" y="5618328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5807049" y="110059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30" name="Conector reto 29"/>
          <p:cNvCxnSpPr/>
          <p:nvPr/>
        </p:nvCxnSpPr>
        <p:spPr>
          <a:xfrm>
            <a:off x="7152173" y="132682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8563251"/>
              </p:ext>
            </p:extLst>
          </p:nvPr>
        </p:nvGraphicFramePr>
        <p:xfrm>
          <a:off x="5672341" y="2158342"/>
          <a:ext cx="2674740" cy="32620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68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45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32" name="Tabe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9880480"/>
              </p:ext>
            </p:extLst>
          </p:nvPr>
        </p:nvGraphicFramePr>
        <p:xfrm>
          <a:off x="1206973" y="2553249"/>
          <a:ext cx="4416378" cy="28386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163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assistência | acompanhamento | consultoria | visitas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divulgação  |  comunicação | informação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atendimento | capacitação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| não conhece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ajuda | apoio | atenção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cursos </a:t>
                      </a:r>
                      <a:r>
                        <a:rPr lang="pt-B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(mais, gratuitos, diferenciados, mais longos, horários)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3" name="Tabela 32"/>
          <p:cNvGraphicFramePr>
            <a:graphicFrameLocks noGrp="1"/>
          </p:cNvGraphicFramePr>
          <p:nvPr>
            <p:extLst/>
          </p:nvPr>
        </p:nvGraphicFramePr>
        <p:xfrm>
          <a:off x="8864499" y="5618328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4" name="CaixaDeTexto 33"/>
          <p:cNvSpPr txBox="1"/>
          <p:nvPr/>
        </p:nvSpPr>
        <p:spPr>
          <a:xfrm>
            <a:off x="8975114" y="110059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35" name="Conector reto 34"/>
          <p:cNvCxnSpPr/>
          <p:nvPr/>
        </p:nvCxnSpPr>
        <p:spPr>
          <a:xfrm>
            <a:off x="10893574" y="132682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6" name="Tabela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728166"/>
              </p:ext>
            </p:extLst>
          </p:nvPr>
        </p:nvGraphicFramePr>
        <p:xfrm>
          <a:off x="8864499" y="2158342"/>
          <a:ext cx="2650490" cy="32620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68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45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3795334" y="1909864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pSp>
        <p:nvGrpSpPr>
          <p:cNvPr id="38" name="Group 4">
            <a:extLst>
              <a:ext uri="{FF2B5EF4-FFF2-40B4-BE49-F238E27FC236}">
                <a16:creationId xmlns:a16="http://schemas.microsoft.com/office/drawing/2014/main" id="{DE3D80FB-7571-4700-B1DA-24E13BF3DB7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30264" y="1685189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39" name="Freeform 5">
              <a:extLst>
                <a:ext uri="{FF2B5EF4-FFF2-40B4-BE49-F238E27FC236}">
                  <a16:creationId xmlns:a16="http://schemas.microsoft.com/office/drawing/2014/main" id="{F4CBBE8C-FE49-45AC-B408-CD6CE22C6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6">
              <a:extLst>
                <a:ext uri="{FF2B5EF4-FFF2-40B4-BE49-F238E27FC236}">
                  <a16:creationId xmlns:a16="http://schemas.microsoft.com/office/drawing/2014/main" id="{9FA1553E-399A-4CD9-BC6B-CF68E26278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7">
              <a:extLst>
                <a:ext uri="{FF2B5EF4-FFF2-40B4-BE49-F238E27FC236}">
                  <a16:creationId xmlns:a16="http://schemas.microsoft.com/office/drawing/2014/main" id="{051D5C49-79ED-43D7-BEAD-4E16F181F1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">
              <a:extLst>
                <a:ext uri="{FF2B5EF4-FFF2-40B4-BE49-F238E27FC236}">
                  <a16:creationId xmlns:a16="http://schemas.microsoft.com/office/drawing/2014/main" id="{2BF60AE1-049E-4E24-B05B-391A6CD30B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E6A1EFF9-7E14-4D76-A06C-7A171CF1BE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10">
              <a:extLst>
                <a:ext uri="{FF2B5EF4-FFF2-40B4-BE49-F238E27FC236}">
                  <a16:creationId xmlns:a16="http://schemas.microsoft.com/office/drawing/2014/main" id="{361BFD47-9CB7-480D-8F1A-860A3CA0F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5" name="Grupo 34">
            <a:extLst>
              <a:ext uri="{FF2B5EF4-FFF2-40B4-BE49-F238E27FC236}">
                <a16:creationId xmlns:a16="http://schemas.microsoft.com/office/drawing/2014/main" id="{F4A7D7FA-D2EF-4526-9858-70BCCE2E4FE1}"/>
              </a:ext>
            </a:extLst>
          </p:cNvPr>
          <p:cNvGrpSpPr/>
          <p:nvPr/>
        </p:nvGrpSpPr>
        <p:grpSpPr>
          <a:xfrm>
            <a:off x="10686679" y="1640020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8B80589E-A57F-4751-BD34-6D97DB8C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1464DC82-507E-4A80-9442-DB255521ED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20B3B19D-7CD9-4C0B-8A82-AD077DC18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56C49A80-48E0-4DD3-8578-125A3058D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6B2923D1-0BAA-453F-B324-9B5514F6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51" name="Group 35">
            <a:extLst>
              <a:ext uri="{FF2B5EF4-FFF2-40B4-BE49-F238E27FC236}">
                <a16:creationId xmlns:a16="http://schemas.microsoft.com/office/drawing/2014/main" id="{E1E72F37-3A13-44AE-9007-5CE616A896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93886" y="1566008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52" name="Rectangle 40">
              <a:extLst>
                <a:ext uri="{FF2B5EF4-FFF2-40B4-BE49-F238E27FC236}">
                  <a16:creationId xmlns:a16="http://schemas.microsoft.com/office/drawing/2014/main" id="{885A9DAC-2A0F-4BAE-8EEB-6EE182110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3" name="Rectangle 41">
              <a:extLst>
                <a:ext uri="{FF2B5EF4-FFF2-40B4-BE49-F238E27FC236}">
                  <a16:creationId xmlns:a16="http://schemas.microsoft.com/office/drawing/2014/main" id="{891EBD30-78CC-4DA6-8BCE-06325FAE9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4" name="Rectangle 42">
              <a:extLst>
                <a:ext uri="{FF2B5EF4-FFF2-40B4-BE49-F238E27FC236}">
                  <a16:creationId xmlns:a16="http://schemas.microsoft.com/office/drawing/2014/main" id="{3512C0D4-E879-4330-9B84-ADBD74BAB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5" name="Rectangle 43">
              <a:extLst>
                <a:ext uri="{FF2B5EF4-FFF2-40B4-BE49-F238E27FC236}">
                  <a16:creationId xmlns:a16="http://schemas.microsoft.com/office/drawing/2014/main" id="{0B30BF44-80EC-435B-B892-EB57550ED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6E57D140-9932-491B-8440-04C5BBD4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7" name="Rectangle 45">
              <a:extLst>
                <a:ext uri="{FF2B5EF4-FFF2-40B4-BE49-F238E27FC236}">
                  <a16:creationId xmlns:a16="http://schemas.microsoft.com/office/drawing/2014/main" id="{7B4D2697-372F-4255-862B-3911416E6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8" name="Rectangle 46">
              <a:extLst>
                <a:ext uri="{FF2B5EF4-FFF2-40B4-BE49-F238E27FC236}">
                  <a16:creationId xmlns:a16="http://schemas.microsoft.com/office/drawing/2014/main" id="{A52DF9C8-8E08-4593-ADCD-0BC9B8F51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9" name="Rectangle 47">
              <a:extLst>
                <a:ext uri="{FF2B5EF4-FFF2-40B4-BE49-F238E27FC236}">
                  <a16:creationId xmlns:a16="http://schemas.microsoft.com/office/drawing/2014/main" id="{C7CBBBA1-0D81-43B9-B699-D1D1C26DD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0" name="Rectangle 48">
              <a:extLst>
                <a:ext uri="{FF2B5EF4-FFF2-40B4-BE49-F238E27FC236}">
                  <a16:creationId xmlns:a16="http://schemas.microsoft.com/office/drawing/2014/main" id="{AF701EF1-0E46-4697-AD1C-B68BF0AA0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1" name="Rectangle 49">
              <a:extLst>
                <a:ext uri="{FF2B5EF4-FFF2-40B4-BE49-F238E27FC236}">
                  <a16:creationId xmlns:a16="http://schemas.microsoft.com/office/drawing/2014/main" id="{FD8ED635-FCC0-4BAF-BF7C-E23E7C6D8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2" name="Rectangle 50">
              <a:extLst>
                <a:ext uri="{FF2B5EF4-FFF2-40B4-BE49-F238E27FC236}">
                  <a16:creationId xmlns:a16="http://schemas.microsoft.com/office/drawing/2014/main" id="{52FD536C-79D3-4FDC-9A46-787AEF564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3" name="Rectangle 51">
              <a:extLst>
                <a:ext uri="{FF2B5EF4-FFF2-40B4-BE49-F238E27FC236}">
                  <a16:creationId xmlns:a16="http://schemas.microsoft.com/office/drawing/2014/main" id="{94F6E136-7448-40F9-98E7-E92390C22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4" name="Rectangle 52">
              <a:extLst>
                <a:ext uri="{FF2B5EF4-FFF2-40B4-BE49-F238E27FC236}">
                  <a16:creationId xmlns:a16="http://schemas.microsoft.com/office/drawing/2014/main" id="{94A8CED2-C372-4FC4-9ED9-1C05AC7A2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5" name="Rectangle 53">
              <a:extLst>
                <a:ext uri="{FF2B5EF4-FFF2-40B4-BE49-F238E27FC236}">
                  <a16:creationId xmlns:a16="http://schemas.microsoft.com/office/drawing/2014/main" id="{6735C525-8C87-41C5-B567-FEA0D326D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6" name="Rectangle 54">
              <a:extLst>
                <a:ext uri="{FF2B5EF4-FFF2-40B4-BE49-F238E27FC236}">
                  <a16:creationId xmlns:a16="http://schemas.microsoft.com/office/drawing/2014/main" id="{D3B1F9CF-E825-4952-A976-CB9A6CAA9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7" name="Rectangle 55">
              <a:extLst>
                <a:ext uri="{FF2B5EF4-FFF2-40B4-BE49-F238E27FC236}">
                  <a16:creationId xmlns:a16="http://schemas.microsoft.com/office/drawing/2014/main" id="{18C2F305-C890-43FC-9FF8-FBA014AC7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8" name="Rectangle 56">
              <a:extLst>
                <a:ext uri="{FF2B5EF4-FFF2-40B4-BE49-F238E27FC236}">
                  <a16:creationId xmlns:a16="http://schemas.microsoft.com/office/drawing/2014/main" id="{09A6D746-E726-441E-B399-259F7D82F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9" name="Rectangle 57">
              <a:extLst>
                <a:ext uri="{FF2B5EF4-FFF2-40B4-BE49-F238E27FC236}">
                  <a16:creationId xmlns:a16="http://schemas.microsoft.com/office/drawing/2014/main" id="{DA6107F6-8F83-4EFB-AB0B-4B23C96E5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0" name="Rectangle 58">
              <a:extLst>
                <a:ext uri="{FF2B5EF4-FFF2-40B4-BE49-F238E27FC236}">
                  <a16:creationId xmlns:a16="http://schemas.microsoft.com/office/drawing/2014/main" id="{A464073C-3515-4AFA-8F55-3893BD626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1" name="Rectangle 59">
              <a:extLst>
                <a:ext uri="{FF2B5EF4-FFF2-40B4-BE49-F238E27FC236}">
                  <a16:creationId xmlns:a16="http://schemas.microsoft.com/office/drawing/2014/main" id="{A4256029-1956-482B-A29C-02CD5A6E9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2" name="Rectangle 60">
              <a:extLst>
                <a:ext uri="{FF2B5EF4-FFF2-40B4-BE49-F238E27FC236}">
                  <a16:creationId xmlns:a16="http://schemas.microsoft.com/office/drawing/2014/main" id="{4A55FFB4-C71B-4125-9A14-9AF665384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3" name="Rectangle 61">
              <a:extLst>
                <a:ext uri="{FF2B5EF4-FFF2-40B4-BE49-F238E27FC236}">
                  <a16:creationId xmlns:a16="http://schemas.microsoft.com/office/drawing/2014/main" id="{96CB5E77-345E-478A-AB46-FFE6CF296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4" name="Rectangle 62">
              <a:extLst>
                <a:ext uri="{FF2B5EF4-FFF2-40B4-BE49-F238E27FC236}">
                  <a16:creationId xmlns:a16="http://schemas.microsoft.com/office/drawing/2014/main" id="{20C3EF3F-E530-4790-8FE3-E093F1085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5" name="Rectangle 63">
              <a:extLst>
                <a:ext uri="{FF2B5EF4-FFF2-40B4-BE49-F238E27FC236}">
                  <a16:creationId xmlns:a16="http://schemas.microsoft.com/office/drawing/2014/main" id="{85EF94E7-DC76-4078-A190-450A790F9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6" name="Rectangle 64">
              <a:extLst>
                <a:ext uri="{FF2B5EF4-FFF2-40B4-BE49-F238E27FC236}">
                  <a16:creationId xmlns:a16="http://schemas.microsoft.com/office/drawing/2014/main" id="{042CA9D4-BFD4-4B0E-AC54-CAF3804E7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7" name="Rectangle 65">
              <a:extLst>
                <a:ext uri="{FF2B5EF4-FFF2-40B4-BE49-F238E27FC236}">
                  <a16:creationId xmlns:a16="http://schemas.microsoft.com/office/drawing/2014/main" id="{27C27A0A-86C6-4801-88C7-AC49F5ACB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id="{9F43826D-2464-423C-B2A9-2300931A25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79" name="Group 69">
            <a:extLst>
              <a:ext uri="{FF2B5EF4-FFF2-40B4-BE49-F238E27FC236}">
                <a16:creationId xmlns:a16="http://schemas.microsoft.com/office/drawing/2014/main" id="{211F0AC8-10E5-4771-ABBA-D09D83898B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81653" y="1700969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80" name="Rectangle 74">
              <a:extLst>
                <a:ext uri="{FF2B5EF4-FFF2-40B4-BE49-F238E27FC236}">
                  <a16:creationId xmlns:a16="http://schemas.microsoft.com/office/drawing/2014/main" id="{80952A0A-C7EE-4B0A-8EE0-E642200C7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1" name="Rectangle 75">
              <a:extLst>
                <a:ext uri="{FF2B5EF4-FFF2-40B4-BE49-F238E27FC236}">
                  <a16:creationId xmlns:a16="http://schemas.microsoft.com/office/drawing/2014/main" id="{B4D158C8-F32A-4D01-905B-E87A4ECB2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2" name="Rectangle 76">
              <a:extLst>
                <a:ext uri="{FF2B5EF4-FFF2-40B4-BE49-F238E27FC236}">
                  <a16:creationId xmlns:a16="http://schemas.microsoft.com/office/drawing/2014/main" id="{6E230984-642E-4C68-9A51-C5BEE1B5B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3" name="Freeform 77">
              <a:extLst>
                <a:ext uri="{FF2B5EF4-FFF2-40B4-BE49-F238E27FC236}">
                  <a16:creationId xmlns:a16="http://schemas.microsoft.com/office/drawing/2014/main" id="{DB5394E3-4B88-433E-B5ED-66F4C633A4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4" name="Rectangle 78">
              <a:extLst>
                <a:ext uri="{FF2B5EF4-FFF2-40B4-BE49-F238E27FC236}">
                  <a16:creationId xmlns:a16="http://schemas.microsoft.com/office/drawing/2014/main" id="{F6D324A5-B78C-4866-9B3F-7A74A9C6B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5" name="Rectangle 79">
              <a:extLst>
                <a:ext uri="{FF2B5EF4-FFF2-40B4-BE49-F238E27FC236}">
                  <a16:creationId xmlns:a16="http://schemas.microsoft.com/office/drawing/2014/main" id="{A0E5D419-C8FF-4FE0-B0DE-FEC9E89B0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80">
              <a:extLst>
                <a:ext uri="{FF2B5EF4-FFF2-40B4-BE49-F238E27FC236}">
                  <a16:creationId xmlns:a16="http://schemas.microsoft.com/office/drawing/2014/main" id="{B3AA4FCF-D0B9-4007-A1D8-B6BF67651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81">
              <a:extLst>
                <a:ext uri="{FF2B5EF4-FFF2-40B4-BE49-F238E27FC236}">
                  <a16:creationId xmlns:a16="http://schemas.microsoft.com/office/drawing/2014/main" id="{638072C6-FE60-44D0-9009-423492DB0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82">
              <a:extLst>
                <a:ext uri="{FF2B5EF4-FFF2-40B4-BE49-F238E27FC236}">
                  <a16:creationId xmlns:a16="http://schemas.microsoft.com/office/drawing/2014/main" id="{896FFB39-B412-4E26-BEB6-D2CC560D5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83">
              <a:extLst>
                <a:ext uri="{FF2B5EF4-FFF2-40B4-BE49-F238E27FC236}">
                  <a16:creationId xmlns:a16="http://schemas.microsoft.com/office/drawing/2014/main" id="{50E71770-98C4-4768-BED8-ABDCAC9A1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84">
              <a:extLst>
                <a:ext uri="{FF2B5EF4-FFF2-40B4-BE49-F238E27FC236}">
                  <a16:creationId xmlns:a16="http://schemas.microsoft.com/office/drawing/2014/main" id="{A7BDA1C7-AC77-4356-8A3B-9D0F60384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85">
              <a:extLst>
                <a:ext uri="{FF2B5EF4-FFF2-40B4-BE49-F238E27FC236}">
                  <a16:creationId xmlns:a16="http://schemas.microsoft.com/office/drawing/2014/main" id="{A3BA170D-74FF-4F4F-8579-D4E7ED835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86">
              <a:extLst>
                <a:ext uri="{FF2B5EF4-FFF2-40B4-BE49-F238E27FC236}">
                  <a16:creationId xmlns:a16="http://schemas.microsoft.com/office/drawing/2014/main" id="{4E7E8A38-DD39-47A0-8945-2FBEA9630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87">
              <a:extLst>
                <a:ext uri="{FF2B5EF4-FFF2-40B4-BE49-F238E27FC236}">
                  <a16:creationId xmlns:a16="http://schemas.microsoft.com/office/drawing/2014/main" id="{E7CFE098-BDC6-4B84-A62F-4714A07A1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88">
              <a:extLst>
                <a:ext uri="{FF2B5EF4-FFF2-40B4-BE49-F238E27FC236}">
                  <a16:creationId xmlns:a16="http://schemas.microsoft.com/office/drawing/2014/main" id="{56CD57A6-B945-4B0B-AA1F-9074130ED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89">
              <a:extLst>
                <a:ext uri="{FF2B5EF4-FFF2-40B4-BE49-F238E27FC236}">
                  <a16:creationId xmlns:a16="http://schemas.microsoft.com/office/drawing/2014/main" id="{05A6E121-5EDF-4741-A613-77B980369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90">
              <a:extLst>
                <a:ext uri="{FF2B5EF4-FFF2-40B4-BE49-F238E27FC236}">
                  <a16:creationId xmlns:a16="http://schemas.microsoft.com/office/drawing/2014/main" id="{6CB75450-DF0C-4FD0-BAEF-B8C946452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97" name="Group 93">
            <a:extLst>
              <a:ext uri="{FF2B5EF4-FFF2-40B4-BE49-F238E27FC236}">
                <a16:creationId xmlns:a16="http://schemas.microsoft.com/office/drawing/2014/main" id="{076D7676-0C0C-4969-9F05-9440368D33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19245" y="1641138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98" name="Rectangle 95">
              <a:extLst>
                <a:ext uri="{FF2B5EF4-FFF2-40B4-BE49-F238E27FC236}">
                  <a16:creationId xmlns:a16="http://schemas.microsoft.com/office/drawing/2014/main" id="{2D1D87C8-B5B0-4B05-9B1F-9A185AAA6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96">
              <a:extLst>
                <a:ext uri="{FF2B5EF4-FFF2-40B4-BE49-F238E27FC236}">
                  <a16:creationId xmlns:a16="http://schemas.microsoft.com/office/drawing/2014/main" id="{6C736914-FCB9-4E55-85BF-951049EF5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97">
              <a:extLst>
                <a:ext uri="{FF2B5EF4-FFF2-40B4-BE49-F238E27FC236}">
                  <a16:creationId xmlns:a16="http://schemas.microsoft.com/office/drawing/2014/main" id="{238390B2-723D-4007-BD6D-619CC0E53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98">
              <a:extLst>
                <a:ext uri="{FF2B5EF4-FFF2-40B4-BE49-F238E27FC236}">
                  <a16:creationId xmlns:a16="http://schemas.microsoft.com/office/drawing/2014/main" id="{662E3C8E-AF33-4B5C-B1F3-BFFB2BC84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99">
              <a:extLst>
                <a:ext uri="{FF2B5EF4-FFF2-40B4-BE49-F238E27FC236}">
                  <a16:creationId xmlns:a16="http://schemas.microsoft.com/office/drawing/2014/main" id="{70761425-5E91-44F7-9D53-4E1786D92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100">
              <a:extLst>
                <a:ext uri="{FF2B5EF4-FFF2-40B4-BE49-F238E27FC236}">
                  <a16:creationId xmlns:a16="http://schemas.microsoft.com/office/drawing/2014/main" id="{FD4E3BB6-0CA0-4DF1-A4DE-CDA7D1F2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101">
              <a:extLst>
                <a:ext uri="{FF2B5EF4-FFF2-40B4-BE49-F238E27FC236}">
                  <a16:creationId xmlns:a16="http://schemas.microsoft.com/office/drawing/2014/main" id="{2E5DF89D-DE45-498F-B153-6015C65D9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102">
              <a:extLst>
                <a:ext uri="{FF2B5EF4-FFF2-40B4-BE49-F238E27FC236}">
                  <a16:creationId xmlns:a16="http://schemas.microsoft.com/office/drawing/2014/main" id="{F7A2E30F-150C-4ACD-A732-62EB2E8AC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103">
              <a:extLst>
                <a:ext uri="{FF2B5EF4-FFF2-40B4-BE49-F238E27FC236}">
                  <a16:creationId xmlns:a16="http://schemas.microsoft.com/office/drawing/2014/main" id="{A4543D13-7235-44DA-9B12-6050733EE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104">
              <a:extLst>
                <a:ext uri="{FF2B5EF4-FFF2-40B4-BE49-F238E27FC236}">
                  <a16:creationId xmlns:a16="http://schemas.microsoft.com/office/drawing/2014/main" id="{7E518FA6-5568-408D-A4DF-3BE2246D7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105">
              <a:extLst>
                <a:ext uri="{FF2B5EF4-FFF2-40B4-BE49-F238E27FC236}">
                  <a16:creationId xmlns:a16="http://schemas.microsoft.com/office/drawing/2014/main" id="{C61803F0-C677-4CEE-B239-DCA1ADDA2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106">
              <a:extLst>
                <a:ext uri="{FF2B5EF4-FFF2-40B4-BE49-F238E27FC236}">
                  <a16:creationId xmlns:a16="http://schemas.microsoft.com/office/drawing/2014/main" id="{FD5F5A3F-DF79-4F28-8554-8CD0B6A6D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107">
              <a:extLst>
                <a:ext uri="{FF2B5EF4-FFF2-40B4-BE49-F238E27FC236}">
                  <a16:creationId xmlns:a16="http://schemas.microsoft.com/office/drawing/2014/main" id="{D945EB28-4E09-4277-B9E4-2961E3DFF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108">
              <a:extLst>
                <a:ext uri="{FF2B5EF4-FFF2-40B4-BE49-F238E27FC236}">
                  <a16:creationId xmlns:a16="http://schemas.microsoft.com/office/drawing/2014/main" id="{BDFDB84F-4436-443E-916C-AA5DB714C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109">
              <a:extLst>
                <a:ext uri="{FF2B5EF4-FFF2-40B4-BE49-F238E27FC236}">
                  <a16:creationId xmlns:a16="http://schemas.microsoft.com/office/drawing/2014/main" id="{45526133-6A53-4330-8ED6-8D0C96E13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110">
              <a:extLst>
                <a:ext uri="{FF2B5EF4-FFF2-40B4-BE49-F238E27FC236}">
                  <a16:creationId xmlns:a16="http://schemas.microsoft.com/office/drawing/2014/main" id="{83DD7CEC-763B-4F52-BC43-77390FC27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Oval 111">
              <a:extLst>
                <a:ext uri="{FF2B5EF4-FFF2-40B4-BE49-F238E27FC236}">
                  <a16:creationId xmlns:a16="http://schemas.microsoft.com/office/drawing/2014/main" id="{2A61FF0B-E464-4590-A31C-6A5CD8CCA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582FEDB3-487F-409B-8C9F-0D1B5BAB04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38DD14AF-46D0-4BB2-A9BE-6F03CE543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861585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9" grpId="0"/>
      <p:bldP spid="34" grpId="0"/>
      <p:bldP spid="3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68614BD-D9D8-4DAC-AD9F-3A1AD7C143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5FF8DA4C-E3E0-40F3-91CF-A0A1714C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6083E53-E1DE-4207-9709-86D6E3B81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41858CCC-A528-4DF0-A05D-40E0BD974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F4B1B998-F041-4A00-9C82-4FA16F4F86BA}"/>
              </a:ext>
            </a:extLst>
          </p:cNvPr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pt-BR" sz="1100" b="1" dirty="0">
                <a:solidFill>
                  <a:prstClr val="white"/>
                </a:solidFill>
                <a:latin typeface="Calibri" panose="020F0502020204030204"/>
              </a:rPr>
              <a:t>P</a:t>
            </a:r>
            <a:r>
              <a:rPr kumimoji="0" lang="pt-BR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Em </a:t>
            </a:r>
            <a:r>
              <a:rPr lang="pt-BR" sz="1100" dirty="0">
                <a:solidFill>
                  <a:prstClr val="white"/>
                </a:solidFill>
                <a:latin typeface="Calibri" panose="020F0502020204030204"/>
              </a:rPr>
              <a:t>uma palavra, o que o(a) Sr.(a) acha que pode ser melhorado? 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4ADB8D0C-042B-4A75-AE19-9DDC6EB6E961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333F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imagem</a:t>
            </a:r>
          </a:p>
        </p:txBody>
      </p:sp>
      <p:grpSp>
        <p:nvGrpSpPr>
          <p:cNvPr id="8" name="Group 4">
            <a:extLst>
              <a:ext uri="{FF2B5EF4-FFF2-40B4-BE49-F238E27FC236}">
                <a16:creationId xmlns:a16="http://schemas.microsoft.com/office/drawing/2014/main" id="{B8864677-11B5-4A5E-B7BF-5A6F46023C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06A76248-BBB4-4ABE-ADAC-9696F87B6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21A719B5-92CE-4DF8-B59D-2ADA208F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7B4F825E-7FDD-4C22-AD70-721A7779CD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78D4371C-9DFC-4F13-8B54-292CCCBA8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AF1404AE-E07C-4174-B557-EB7AEC88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A10C47-F5F5-4EB7-81B2-839D1B6D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3B9E320-A538-45D9-86C4-BE97B7077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E1B2708D-E7C1-44FF-A7B5-B5AE8458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F15DD03F-F941-4FE7-B0D5-48BA1DA2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FAD75726-0A74-44D8-A792-DF8E68AC9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0DB0D38D-F3FB-499A-BD04-C085059F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26B0659F-C26A-499E-8AFB-8968D5C9D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7" name="CaixaDeTexto 36"/>
          <p:cNvSpPr txBox="1"/>
          <p:nvPr/>
        </p:nvSpPr>
        <p:spPr>
          <a:xfrm>
            <a:off x="11041510" y="907176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aphicFrame>
        <p:nvGraphicFramePr>
          <p:cNvPr id="117" name="Tabela 1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1364046"/>
              </p:ext>
            </p:extLst>
          </p:nvPr>
        </p:nvGraphicFramePr>
        <p:xfrm>
          <a:off x="2354054" y="2332498"/>
          <a:ext cx="9720000" cy="29442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5762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744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744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84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84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84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6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744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65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</a:tbl>
          </a:graphicData>
        </a:graphic>
      </p:graphicFrame>
      <p:graphicFrame>
        <p:nvGraphicFramePr>
          <p:cNvPr id="118" name="Tabela 1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1737019"/>
              </p:ext>
            </p:extLst>
          </p:nvPr>
        </p:nvGraphicFramePr>
        <p:xfrm>
          <a:off x="2354054" y="5368647"/>
          <a:ext cx="9720000" cy="2406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0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24065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9" name="CaixaDeTexto 118"/>
          <p:cNvSpPr txBox="1"/>
          <p:nvPr/>
        </p:nvSpPr>
        <p:spPr>
          <a:xfrm>
            <a:off x="1717157" y="5368110"/>
            <a:ext cx="52129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ctr"/>
            <a:r>
              <a:rPr lang="pt-BR" sz="1100" dirty="0">
                <a:solidFill>
                  <a:schemeClr val="bg2">
                    <a:lumMod val="50000"/>
                  </a:schemeClr>
                </a:solidFill>
              </a:rPr>
              <a:t>base: </a:t>
            </a:r>
          </a:p>
        </p:txBody>
      </p:sp>
      <p:graphicFrame>
        <p:nvGraphicFramePr>
          <p:cNvPr id="120" name="Tabela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6199057"/>
              </p:ext>
            </p:extLst>
          </p:nvPr>
        </p:nvGraphicFramePr>
        <p:xfrm>
          <a:off x="82428" y="2586541"/>
          <a:ext cx="2262917" cy="268825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629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55104">
                <a:tc>
                  <a:txBody>
                    <a:bodyPr/>
                    <a:lstStyle/>
                    <a:p>
                      <a:pPr algn="r" fontAlgn="t"/>
                      <a:r>
                        <a:rPr lang="pt-BR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assistência | acompanhamento | consultoria | visitas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104">
                <a:tc>
                  <a:txBody>
                    <a:bodyPr/>
                    <a:lstStyle/>
                    <a:p>
                      <a:pPr algn="r" fontAlgn="t"/>
                      <a:r>
                        <a:rPr lang="pt-BR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divulgação  |  comunicação | informação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800">
                <a:tc>
                  <a:txBody>
                    <a:bodyPr/>
                    <a:lstStyle/>
                    <a:p>
                      <a:pPr algn="r" fontAlgn="t"/>
                      <a:r>
                        <a:rPr lang="pt-BR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atendimento | capacitação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8800">
                <a:tc>
                  <a:txBody>
                    <a:bodyPr/>
                    <a:lstStyle/>
                    <a:p>
                      <a:pPr algn="r" fontAlgn="t"/>
                      <a:r>
                        <a:rPr lang="pt-BR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| não conhece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800">
                <a:tc>
                  <a:txBody>
                    <a:bodyPr/>
                    <a:lstStyle/>
                    <a:p>
                      <a:pPr algn="r" fontAlgn="t"/>
                      <a:r>
                        <a:rPr lang="pt-BR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ajuda | apoio | atenção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5104">
                <a:tc>
                  <a:txBody>
                    <a:bodyPr/>
                    <a:lstStyle/>
                    <a:p>
                      <a:pPr algn="r" fontAlgn="t"/>
                      <a:r>
                        <a:rPr lang="pt-BR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cursos</a:t>
                      </a:r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t-B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(mais, gratuitos, diferenciados, mais longos, horários)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40585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68614BD-D9D8-4DAC-AD9F-3A1AD7C143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5FF8DA4C-E3E0-40F3-91CF-A0A1714C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6083E53-E1DE-4207-9709-86D6E3B81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41858CCC-A528-4DF0-A05D-40E0BD974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F4B1B998-F041-4A00-9C82-4FA16F4F86BA}"/>
              </a:ext>
            </a:extLst>
          </p:cNvPr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pt-BR" sz="1100" b="1" dirty="0">
                <a:solidFill>
                  <a:prstClr val="white"/>
                </a:solidFill>
                <a:latin typeface="Calibri" panose="020F0502020204030204"/>
              </a:rPr>
              <a:t>P</a:t>
            </a:r>
            <a:r>
              <a:rPr kumimoji="0" lang="pt-BR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Em </a:t>
            </a:r>
            <a:r>
              <a:rPr lang="pt-BR" sz="1100" dirty="0">
                <a:solidFill>
                  <a:prstClr val="white"/>
                </a:solidFill>
                <a:latin typeface="Calibri" panose="020F0502020204030204"/>
              </a:rPr>
              <a:t>uma palavra, o que o(a) Sr.(a) acha que pode ser melhorado? 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4ADB8D0C-042B-4A75-AE19-9DDC6EB6E961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333F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imagem</a:t>
            </a:r>
          </a:p>
        </p:txBody>
      </p:sp>
      <p:grpSp>
        <p:nvGrpSpPr>
          <p:cNvPr id="8" name="Group 4">
            <a:extLst>
              <a:ext uri="{FF2B5EF4-FFF2-40B4-BE49-F238E27FC236}">
                <a16:creationId xmlns:a16="http://schemas.microsoft.com/office/drawing/2014/main" id="{B8864677-11B5-4A5E-B7BF-5A6F46023C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06A76248-BBB4-4ABE-ADAC-9696F87B6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21A719B5-92CE-4DF8-B59D-2ADA208F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7B4F825E-7FDD-4C22-AD70-721A7779CD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78D4371C-9DFC-4F13-8B54-292CCCBA8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AF1404AE-E07C-4174-B557-EB7AEC88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A10C47-F5F5-4EB7-81B2-839D1B6D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3B9E320-A538-45D9-86C4-BE97B7077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E1B2708D-E7C1-44FF-A7B5-B5AE8458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F15DD03F-F941-4FE7-B0D5-48BA1DA2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FAD75726-0A74-44D8-A792-DF8E68AC9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0DB0D38D-F3FB-499A-BD04-C085059F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26B0659F-C26A-499E-8AFB-8968D5C9D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aphicFrame>
        <p:nvGraphicFramePr>
          <p:cNvPr id="120" name="Tabela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0106745"/>
              </p:ext>
            </p:extLst>
          </p:nvPr>
        </p:nvGraphicFramePr>
        <p:xfrm>
          <a:off x="825765" y="2306841"/>
          <a:ext cx="4180431" cy="28512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1804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640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assistência | acompanhamento | consultoria | visitas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divulgação  |  comunicação | informação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atendimento | capacitação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 | não conhece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ajuda | apoio | atenção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cursos</a:t>
                      </a:r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t-B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(mais, gratuitos, diferenciados, mais longos, horários)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burocracia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6" name="CaixaDeTexto 25"/>
          <p:cNvSpPr txBox="1"/>
          <p:nvPr/>
        </p:nvSpPr>
        <p:spPr>
          <a:xfrm>
            <a:off x="4647556" y="5309748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8773955"/>
              </p:ext>
            </p:extLst>
          </p:nvPr>
        </p:nvGraphicFramePr>
        <p:xfrm>
          <a:off x="5087602" y="5267980"/>
          <a:ext cx="3408444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0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489977965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13550785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4983800" y="1294687"/>
            <a:ext cx="11689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idade</a:t>
            </a:r>
          </a:p>
        </p:txBody>
      </p:sp>
      <p:cxnSp>
        <p:nvCxnSpPr>
          <p:cNvPr id="29" name="Conector reto 28"/>
          <p:cNvCxnSpPr/>
          <p:nvPr/>
        </p:nvCxnSpPr>
        <p:spPr>
          <a:xfrm>
            <a:off x="6338317" y="1520924"/>
            <a:ext cx="162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0" name="Tabela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0211286"/>
              </p:ext>
            </p:extLst>
          </p:nvPr>
        </p:nvGraphicFramePr>
        <p:xfrm>
          <a:off x="5066204" y="2053353"/>
          <a:ext cx="3429840" cy="310298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16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687014451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738717658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até 24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25 a 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35 a 44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45 a 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55 a 64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65 +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1777079"/>
              </p:ext>
            </p:extLst>
          </p:nvPr>
        </p:nvGraphicFramePr>
        <p:xfrm>
          <a:off x="8956716" y="5267980"/>
          <a:ext cx="2517297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9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90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90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595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2" name="CaixaDeTexto 31"/>
          <p:cNvSpPr txBox="1"/>
          <p:nvPr/>
        </p:nvSpPr>
        <p:spPr>
          <a:xfrm>
            <a:off x="8897704" y="1293129"/>
            <a:ext cx="19057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33" name="Conector reto 32"/>
          <p:cNvCxnSpPr/>
          <p:nvPr/>
        </p:nvCxnSpPr>
        <p:spPr>
          <a:xfrm>
            <a:off x="10848018" y="1494742"/>
            <a:ext cx="54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4" name="CaixaDeTexto 33"/>
          <p:cNvSpPr txBox="1"/>
          <p:nvPr/>
        </p:nvSpPr>
        <p:spPr>
          <a:xfrm>
            <a:off x="4145969" y="1957296"/>
            <a:ext cx="8002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i="1" dirty="0">
                <a:solidFill>
                  <a:schemeClr val="tx2">
                    <a:lumMod val="75000"/>
                  </a:schemeClr>
                </a:solidFill>
              </a:rPr>
              <a:t>em anos</a:t>
            </a:r>
          </a:p>
        </p:txBody>
      </p:sp>
      <p:graphicFrame>
        <p:nvGraphicFramePr>
          <p:cNvPr id="35" name="Tabela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4121064"/>
              </p:ext>
            </p:extLst>
          </p:nvPr>
        </p:nvGraphicFramePr>
        <p:xfrm>
          <a:off x="8956716" y="1914341"/>
          <a:ext cx="2517294" cy="32249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90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90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90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528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 | pós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b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2130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8" grpId="0"/>
      <p:bldP spid="32" grpId="0"/>
      <p:bldP spid="3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2017"/>
          <p:cNvGraphicFramePr/>
          <p:nvPr>
            <p:extLst>
              <p:ext uri="{D42A27DB-BD31-4B8C-83A1-F6EECF244321}">
                <p14:modId xmlns:p14="http://schemas.microsoft.com/office/powerpoint/2010/main" val="1949705622"/>
              </p:ext>
            </p:extLst>
          </p:nvPr>
        </p:nvGraphicFramePr>
        <p:xfrm>
          <a:off x="3618975" y="856585"/>
          <a:ext cx="6100666" cy="518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416109" y="2513739"/>
            <a:ext cx="198596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P10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grpSp>
        <p:nvGrpSpPr>
          <p:cNvPr id="23" name="legenda 2015"/>
          <p:cNvGrpSpPr/>
          <p:nvPr/>
        </p:nvGrpSpPr>
        <p:grpSpPr>
          <a:xfrm>
            <a:off x="10498954" y="5624351"/>
            <a:ext cx="601447" cy="338554"/>
            <a:chOff x="10348919" y="2496860"/>
            <a:chExt cx="601447" cy="338554"/>
          </a:xfrm>
        </p:grpSpPr>
        <p:sp>
          <p:nvSpPr>
            <p:cNvPr id="6" name="CaixaDeTexto 5"/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2015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8" name="Conector reto 7"/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FECF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legenda 2014"/>
          <p:cNvGrpSpPr/>
          <p:nvPr/>
        </p:nvGrpSpPr>
        <p:grpSpPr>
          <a:xfrm>
            <a:off x="11005461" y="5615962"/>
            <a:ext cx="601447" cy="338554"/>
            <a:chOff x="10348919" y="3202127"/>
            <a:chExt cx="601447" cy="338554"/>
          </a:xfrm>
        </p:grpSpPr>
        <p:sp>
          <p:nvSpPr>
            <p:cNvPr id="7" name="CaixaDeTexto 6"/>
            <p:cNvSpPr txBox="1"/>
            <p:nvPr/>
          </p:nvSpPr>
          <p:spPr>
            <a:xfrm>
              <a:off x="10348919" y="3202127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2014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9" name="Conector reto 8"/>
            <p:cNvCxnSpPr/>
            <p:nvPr/>
          </p:nvCxnSpPr>
          <p:spPr>
            <a:xfrm>
              <a:off x="10479186" y="3224987"/>
              <a:ext cx="363954" cy="0"/>
            </a:xfrm>
            <a:prstGeom prst="line">
              <a:avLst/>
            </a:prstGeom>
            <a:ln w="57150">
              <a:solidFill>
                <a:srgbClr val="FEE7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disparo historico"/>
          <p:cNvGrpSpPr/>
          <p:nvPr/>
        </p:nvGrpSpPr>
        <p:grpSpPr>
          <a:xfrm>
            <a:off x="702912" y="5354740"/>
            <a:ext cx="1069593" cy="497735"/>
            <a:chOff x="10807700" y="5128364"/>
            <a:chExt cx="1069593" cy="497735"/>
          </a:xfrm>
        </p:grpSpPr>
        <p:sp>
          <p:nvSpPr>
            <p:cNvPr id="26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27" name="Imagem 26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28" name="Retângulo 27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cxnSp>
        <p:nvCxnSpPr>
          <p:cNvPr id="30" name="Conector reto 29"/>
          <p:cNvCxnSpPr>
            <a:cxnSpLocks/>
          </p:cNvCxnSpPr>
          <p:nvPr/>
        </p:nvCxnSpPr>
        <p:spPr>
          <a:xfrm>
            <a:off x="6142798" y="887798"/>
            <a:ext cx="0" cy="5501301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Espaço Reservado para Conteúdo 2"/>
          <p:cNvSpPr txBox="1">
            <a:spLocks/>
          </p:cNvSpPr>
          <p:nvPr/>
        </p:nvSpPr>
        <p:spPr>
          <a:xfrm>
            <a:off x="8174521" y="2119691"/>
            <a:ext cx="3702259" cy="151087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associação mais frequente que esses empreendedores fazem à atuação do Sebrae ainda continua a ser a de ‘escola’ (55%), em um percentual maior do que a soma de todas as demais citações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(p10) </a:t>
            </a:r>
          </a:p>
        </p:txBody>
      </p:sp>
      <p:grpSp>
        <p:nvGrpSpPr>
          <p:cNvPr id="18" name="Group 4"/>
          <p:cNvGrpSpPr>
            <a:grpSpLocks noChangeAspect="1"/>
          </p:cNvGrpSpPr>
          <p:nvPr/>
        </p:nvGrpSpPr>
        <p:grpSpPr bwMode="auto">
          <a:xfrm>
            <a:off x="4940476" y="1171540"/>
            <a:ext cx="405814" cy="380516"/>
            <a:chOff x="1902" y="3610"/>
            <a:chExt cx="385" cy="361"/>
          </a:xfrm>
          <a:solidFill>
            <a:srgbClr val="00ACB8"/>
          </a:solidFill>
        </p:grpSpPr>
        <p:sp>
          <p:nvSpPr>
            <p:cNvPr id="20" name="Freeform 5"/>
            <p:cNvSpPr>
              <a:spLocks noEditPoints="1"/>
            </p:cNvSpPr>
            <p:nvPr/>
          </p:nvSpPr>
          <p:spPr bwMode="auto">
            <a:xfrm>
              <a:off x="2158" y="3932"/>
              <a:ext cx="20" cy="39"/>
            </a:xfrm>
            <a:custGeom>
              <a:avLst/>
              <a:gdLst>
                <a:gd name="T0" fmla="*/ 64 w 88"/>
                <a:gd name="T1" fmla="*/ 4 h 167"/>
                <a:gd name="T2" fmla="*/ 31 w 88"/>
                <a:gd name="T3" fmla="*/ 24 h 167"/>
                <a:gd name="T4" fmla="*/ 4 w 88"/>
                <a:gd name="T5" fmla="*/ 133 h 167"/>
                <a:gd name="T6" fmla="*/ 24 w 88"/>
                <a:gd name="T7" fmla="*/ 166 h 167"/>
                <a:gd name="T8" fmla="*/ 31 w 88"/>
                <a:gd name="T9" fmla="*/ 167 h 167"/>
                <a:gd name="T10" fmla="*/ 57 w 88"/>
                <a:gd name="T11" fmla="*/ 146 h 167"/>
                <a:gd name="T12" fmla="*/ 84 w 88"/>
                <a:gd name="T13" fmla="*/ 37 h 167"/>
                <a:gd name="T14" fmla="*/ 64 w 88"/>
                <a:gd name="T15" fmla="*/ 4 h 167"/>
                <a:gd name="T16" fmla="*/ 64 w 88"/>
                <a:gd name="T17" fmla="*/ 4 h 167"/>
                <a:gd name="T18" fmla="*/ 64 w 88"/>
                <a:gd name="T19" fmla="*/ 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167">
                  <a:moveTo>
                    <a:pt x="64" y="4"/>
                  </a:moveTo>
                  <a:cubicBezTo>
                    <a:pt x="50" y="0"/>
                    <a:pt x="35" y="9"/>
                    <a:pt x="31" y="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0" y="148"/>
                    <a:pt x="9" y="163"/>
                    <a:pt x="24" y="166"/>
                  </a:cubicBezTo>
                  <a:cubicBezTo>
                    <a:pt x="26" y="167"/>
                    <a:pt x="28" y="167"/>
                    <a:pt x="31" y="167"/>
                  </a:cubicBezTo>
                  <a:cubicBezTo>
                    <a:pt x="43" y="167"/>
                    <a:pt x="54" y="159"/>
                    <a:pt x="57" y="146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8" y="23"/>
                    <a:pt x="79" y="8"/>
                    <a:pt x="64" y="4"/>
                  </a:cubicBezTo>
                  <a:close/>
                  <a:moveTo>
                    <a:pt x="64" y="4"/>
                  </a:moveTo>
                  <a:cubicBezTo>
                    <a:pt x="64" y="4"/>
                    <a:pt x="64" y="4"/>
                    <a:pt x="64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902" y="3707"/>
              <a:ext cx="270" cy="97"/>
            </a:xfrm>
            <a:custGeom>
              <a:avLst/>
              <a:gdLst>
                <a:gd name="T0" fmla="*/ 819 w 1151"/>
                <a:gd name="T1" fmla="*/ 409 h 409"/>
                <a:gd name="T2" fmla="*/ 830 w 1151"/>
                <a:gd name="T3" fmla="*/ 407 h 409"/>
                <a:gd name="T4" fmla="*/ 1130 w 1151"/>
                <a:gd name="T5" fmla="*/ 283 h 409"/>
                <a:gd name="T6" fmla="*/ 1145 w 1151"/>
                <a:gd name="T7" fmla="*/ 247 h 409"/>
                <a:gd name="T8" fmla="*/ 1109 w 1151"/>
                <a:gd name="T9" fmla="*/ 232 h 409"/>
                <a:gd name="T10" fmla="*/ 819 w 1151"/>
                <a:gd name="T11" fmla="*/ 352 h 409"/>
                <a:gd name="T12" fmla="*/ 55 w 1151"/>
                <a:gd name="T13" fmla="*/ 36 h 409"/>
                <a:gd name="T14" fmla="*/ 55 w 1151"/>
                <a:gd name="T15" fmla="*/ 27 h 409"/>
                <a:gd name="T16" fmla="*/ 27 w 1151"/>
                <a:gd name="T17" fmla="*/ 0 h 409"/>
                <a:gd name="T18" fmla="*/ 0 w 1151"/>
                <a:gd name="T19" fmla="*/ 27 h 409"/>
                <a:gd name="T20" fmla="*/ 0 w 1151"/>
                <a:gd name="T21" fmla="*/ 54 h 409"/>
                <a:gd name="T22" fmla="*/ 17 w 1151"/>
                <a:gd name="T23" fmla="*/ 79 h 409"/>
                <a:gd name="T24" fmla="*/ 809 w 1151"/>
                <a:gd name="T25" fmla="*/ 407 h 409"/>
                <a:gd name="T26" fmla="*/ 819 w 1151"/>
                <a:gd name="T27" fmla="*/ 409 h 409"/>
                <a:gd name="T28" fmla="*/ 819 w 1151"/>
                <a:gd name="T29" fmla="*/ 409 h 409"/>
                <a:gd name="T30" fmla="*/ 819 w 1151"/>
                <a:gd name="T31" fmla="*/ 409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1" h="409">
                  <a:moveTo>
                    <a:pt x="819" y="409"/>
                  </a:moveTo>
                  <a:cubicBezTo>
                    <a:pt x="823" y="409"/>
                    <a:pt x="826" y="409"/>
                    <a:pt x="830" y="407"/>
                  </a:cubicBezTo>
                  <a:cubicBezTo>
                    <a:pt x="1130" y="283"/>
                    <a:pt x="1130" y="283"/>
                    <a:pt x="1130" y="283"/>
                  </a:cubicBezTo>
                  <a:cubicBezTo>
                    <a:pt x="1144" y="277"/>
                    <a:pt x="1151" y="261"/>
                    <a:pt x="1145" y="247"/>
                  </a:cubicBezTo>
                  <a:cubicBezTo>
                    <a:pt x="1139" y="233"/>
                    <a:pt x="1123" y="227"/>
                    <a:pt x="1109" y="232"/>
                  </a:cubicBezTo>
                  <a:cubicBezTo>
                    <a:pt x="819" y="352"/>
                    <a:pt x="819" y="352"/>
                    <a:pt x="819" y="352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5"/>
                    <a:pt x="7" y="75"/>
                    <a:pt x="17" y="79"/>
                  </a:cubicBezTo>
                  <a:cubicBezTo>
                    <a:pt x="809" y="407"/>
                    <a:pt x="809" y="407"/>
                    <a:pt x="809" y="407"/>
                  </a:cubicBezTo>
                  <a:cubicBezTo>
                    <a:pt x="812" y="409"/>
                    <a:pt x="816" y="409"/>
                    <a:pt x="819" y="409"/>
                  </a:cubicBezTo>
                  <a:close/>
                  <a:moveTo>
                    <a:pt x="819" y="409"/>
                  </a:moveTo>
                  <a:cubicBezTo>
                    <a:pt x="819" y="409"/>
                    <a:pt x="819" y="409"/>
                    <a:pt x="819" y="40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1966" y="3771"/>
              <a:ext cx="206" cy="123"/>
            </a:xfrm>
            <a:custGeom>
              <a:avLst/>
              <a:gdLst>
                <a:gd name="T0" fmla="*/ 871 w 878"/>
                <a:gd name="T1" fmla="*/ 416 h 518"/>
                <a:gd name="T2" fmla="*/ 834 w 878"/>
                <a:gd name="T3" fmla="*/ 404 h 518"/>
                <a:gd name="T4" fmla="*/ 574 w 878"/>
                <a:gd name="T5" fmla="*/ 463 h 518"/>
                <a:gd name="T6" fmla="*/ 574 w 878"/>
                <a:gd name="T7" fmla="*/ 218 h 518"/>
                <a:gd name="T8" fmla="*/ 546 w 878"/>
                <a:gd name="T9" fmla="*/ 191 h 518"/>
                <a:gd name="T10" fmla="*/ 519 w 878"/>
                <a:gd name="T11" fmla="*/ 218 h 518"/>
                <a:gd name="T12" fmla="*/ 519 w 878"/>
                <a:gd name="T13" fmla="*/ 463 h 518"/>
                <a:gd name="T14" fmla="*/ 55 w 878"/>
                <a:gd name="T15" fmla="*/ 212 h 518"/>
                <a:gd name="T16" fmla="*/ 55 w 878"/>
                <a:gd name="T17" fmla="*/ 27 h 518"/>
                <a:gd name="T18" fmla="*/ 27 w 878"/>
                <a:gd name="T19" fmla="*/ 0 h 518"/>
                <a:gd name="T20" fmla="*/ 0 w 878"/>
                <a:gd name="T21" fmla="*/ 27 h 518"/>
                <a:gd name="T22" fmla="*/ 0 w 878"/>
                <a:gd name="T23" fmla="*/ 218 h 518"/>
                <a:gd name="T24" fmla="*/ 2 w 878"/>
                <a:gd name="T25" fmla="*/ 228 h 518"/>
                <a:gd name="T26" fmla="*/ 546 w 878"/>
                <a:gd name="T27" fmla="*/ 518 h 518"/>
                <a:gd name="T28" fmla="*/ 859 w 878"/>
                <a:gd name="T29" fmla="*/ 453 h 518"/>
                <a:gd name="T30" fmla="*/ 871 w 878"/>
                <a:gd name="T31" fmla="*/ 416 h 518"/>
                <a:gd name="T32" fmla="*/ 871 w 878"/>
                <a:gd name="T33" fmla="*/ 416 h 518"/>
                <a:gd name="T34" fmla="*/ 871 w 878"/>
                <a:gd name="T35" fmla="*/ 41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8" h="518">
                  <a:moveTo>
                    <a:pt x="871" y="416"/>
                  </a:moveTo>
                  <a:cubicBezTo>
                    <a:pt x="864" y="402"/>
                    <a:pt x="848" y="397"/>
                    <a:pt x="834" y="404"/>
                  </a:cubicBezTo>
                  <a:cubicBezTo>
                    <a:pt x="783" y="429"/>
                    <a:pt x="696" y="459"/>
                    <a:pt x="574" y="463"/>
                  </a:cubicBezTo>
                  <a:cubicBezTo>
                    <a:pt x="574" y="218"/>
                    <a:pt x="574" y="218"/>
                    <a:pt x="574" y="218"/>
                  </a:cubicBezTo>
                  <a:cubicBezTo>
                    <a:pt x="574" y="203"/>
                    <a:pt x="561" y="191"/>
                    <a:pt x="546" y="191"/>
                  </a:cubicBezTo>
                  <a:cubicBezTo>
                    <a:pt x="531" y="191"/>
                    <a:pt x="519" y="203"/>
                    <a:pt x="519" y="218"/>
                  </a:cubicBezTo>
                  <a:cubicBezTo>
                    <a:pt x="519" y="463"/>
                    <a:pt x="519" y="463"/>
                    <a:pt x="519" y="463"/>
                  </a:cubicBezTo>
                  <a:cubicBezTo>
                    <a:pt x="180" y="452"/>
                    <a:pt x="70" y="247"/>
                    <a:pt x="55" y="212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2"/>
                    <a:pt x="1" y="225"/>
                    <a:pt x="2" y="228"/>
                  </a:cubicBezTo>
                  <a:cubicBezTo>
                    <a:pt x="7" y="240"/>
                    <a:pt x="123" y="518"/>
                    <a:pt x="546" y="518"/>
                  </a:cubicBezTo>
                  <a:cubicBezTo>
                    <a:pt x="694" y="518"/>
                    <a:pt x="798" y="483"/>
                    <a:pt x="859" y="453"/>
                  </a:cubicBezTo>
                  <a:cubicBezTo>
                    <a:pt x="872" y="446"/>
                    <a:pt x="878" y="429"/>
                    <a:pt x="871" y="416"/>
                  </a:cubicBezTo>
                  <a:close/>
                  <a:moveTo>
                    <a:pt x="871" y="416"/>
                  </a:moveTo>
                  <a:cubicBezTo>
                    <a:pt x="871" y="416"/>
                    <a:pt x="871" y="416"/>
                    <a:pt x="871" y="4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184" y="3939"/>
              <a:ext cx="13" cy="32"/>
            </a:xfrm>
            <a:custGeom>
              <a:avLst/>
              <a:gdLst>
                <a:gd name="T0" fmla="*/ 27 w 54"/>
                <a:gd name="T1" fmla="*/ 0 h 136"/>
                <a:gd name="T2" fmla="*/ 0 w 54"/>
                <a:gd name="T3" fmla="*/ 27 h 136"/>
                <a:gd name="T4" fmla="*/ 0 w 54"/>
                <a:gd name="T5" fmla="*/ 109 h 136"/>
                <a:gd name="T6" fmla="*/ 27 w 54"/>
                <a:gd name="T7" fmla="*/ 136 h 136"/>
                <a:gd name="T8" fmla="*/ 54 w 54"/>
                <a:gd name="T9" fmla="*/ 109 h 136"/>
                <a:gd name="T10" fmla="*/ 54 w 54"/>
                <a:gd name="T11" fmla="*/ 27 h 136"/>
                <a:gd name="T12" fmla="*/ 27 w 54"/>
                <a:gd name="T13" fmla="*/ 0 h 136"/>
                <a:gd name="T14" fmla="*/ 27 w 54"/>
                <a:gd name="T15" fmla="*/ 0 h 136"/>
                <a:gd name="T16" fmla="*/ 27 w 54"/>
                <a:gd name="T1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36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24"/>
                    <a:pt x="12" y="136"/>
                    <a:pt x="27" y="136"/>
                  </a:cubicBezTo>
                  <a:cubicBezTo>
                    <a:pt x="42" y="136"/>
                    <a:pt x="54" y="124"/>
                    <a:pt x="54" y="109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9"/>
            <p:cNvSpPr>
              <a:spLocks noEditPoints="1"/>
            </p:cNvSpPr>
            <p:nvPr/>
          </p:nvSpPr>
          <p:spPr bwMode="auto">
            <a:xfrm>
              <a:off x="1902" y="3610"/>
              <a:ext cx="385" cy="322"/>
            </a:xfrm>
            <a:custGeom>
              <a:avLst/>
              <a:gdLst>
                <a:gd name="T0" fmla="*/ 1611 w 1638"/>
                <a:gd name="T1" fmla="*/ 411 h 1366"/>
                <a:gd name="T2" fmla="*/ 1584 w 1638"/>
                <a:gd name="T3" fmla="*/ 438 h 1366"/>
                <a:gd name="T4" fmla="*/ 1584 w 1638"/>
                <a:gd name="T5" fmla="*/ 447 h 1366"/>
                <a:gd name="T6" fmla="*/ 1256 w 1638"/>
                <a:gd name="T7" fmla="*/ 582 h 1366"/>
                <a:gd name="T8" fmla="*/ 1256 w 1638"/>
                <a:gd name="T9" fmla="*/ 532 h 1366"/>
                <a:gd name="T10" fmla="*/ 1622 w 1638"/>
                <a:gd name="T11" fmla="*/ 381 h 1366"/>
                <a:gd name="T12" fmla="*/ 1638 w 1638"/>
                <a:gd name="T13" fmla="*/ 356 h 1366"/>
                <a:gd name="T14" fmla="*/ 1622 w 1638"/>
                <a:gd name="T15" fmla="*/ 331 h 1366"/>
                <a:gd name="T16" fmla="*/ 830 w 1638"/>
                <a:gd name="T17" fmla="*/ 3 h 1366"/>
                <a:gd name="T18" fmla="*/ 809 w 1638"/>
                <a:gd name="T19" fmla="*/ 3 h 1366"/>
                <a:gd name="T20" fmla="*/ 17 w 1638"/>
                <a:gd name="T21" fmla="*/ 331 h 1366"/>
                <a:gd name="T22" fmla="*/ 0 w 1638"/>
                <a:gd name="T23" fmla="*/ 356 h 1366"/>
                <a:gd name="T24" fmla="*/ 17 w 1638"/>
                <a:gd name="T25" fmla="*/ 381 h 1366"/>
                <a:gd name="T26" fmla="*/ 809 w 1638"/>
                <a:gd name="T27" fmla="*/ 709 h 1366"/>
                <a:gd name="T28" fmla="*/ 819 w 1638"/>
                <a:gd name="T29" fmla="*/ 711 h 1366"/>
                <a:gd name="T30" fmla="*/ 830 w 1638"/>
                <a:gd name="T31" fmla="*/ 709 h 1366"/>
                <a:gd name="T32" fmla="*/ 1116 w 1638"/>
                <a:gd name="T33" fmla="*/ 590 h 1366"/>
                <a:gd name="T34" fmla="*/ 1131 w 1638"/>
                <a:gd name="T35" fmla="*/ 555 h 1366"/>
                <a:gd name="T36" fmla="*/ 1095 w 1638"/>
                <a:gd name="T37" fmla="*/ 540 h 1366"/>
                <a:gd name="T38" fmla="*/ 819 w 1638"/>
                <a:gd name="T39" fmla="*/ 654 h 1366"/>
                <a:gd name="T40" fmla="*/ 99 w 1638"/>
                <a:gd name="T41" fmla="*/ 356 h 1366"/>
                <a:gd name="T42" fmla="*/ 819 w 1638"/>
                <a:gd name="T43" fmla="*/ 58 h 1366"/>
                <a:gd name="T44" fmla="*/ 1540 w 1638"/>
                <a:gd name="T45" fmla="*/ 356 h 1366"/>
                <a:gd name="T46" fmla="*/ 1226 w 1638"/>
                <a:gd name="T47" fmla="*/ 486 h 1366"/>
                <a:gd name="T48" fmla="*/ 926 w 1638"/>
                <a:gd name="T49" fmla="*/ 374 h 1366"/>
                <a:gd name="T50" fmla="*/ 928 w 1638"/>
                <a:gd name="T51" fmla="*/ 356 h 1366"/>
                <a:gd name="T52" fmla="*/ 819 w 1638"/>
                <a:gd name="T53" fmla="*/ 274 h 1366"/>
                <a:gd name="T54" fmla="*/ 710 w 1638"/>
                <a:gd name="T55" fmla="*/ 356 h 1366"/>
                <a:gd name="T56" fmla="*/ 819 w 1638"/>
                <a:gd name="T57" fmla="*/ 438 h 1366"/>
                <a:gd name="T58" fmla="*/ 890 w 1638"/>
                <a:gd name="T59" fmla="*/ 418 h 1366"/>
                <a:gd name="T60" fmla="*/ 1202 w 1638"/>
                <a:gd name="T61" fmla="*/ 535 h 1366"/>
                <a:gd name="T62" fmla="*/ 1202 w 1638"/>
                <a:gd name="T63" fmla="*/ 1208 h 1366"/>
                <a:gd name="T64" fmla="*/ 1147 w 1638"/>
                <a:gd name="T65" fmla="*/ 1284 h 1366"/>
                <a:gd name="T66" fmla="*/ 1229 w 1638"/>
                <a:gd name="T67" fmla="*/ 1366 h 1366"/>
                <a:gd name="T68" fmla="*/ 1311 w 1638"/>
                <a:gd name="T69" fmla="*/ 1284 h 1366"/>
                <a:gd name="T70" fmla="*/ 1256 w 1638"/>
                <a:gd name="T71" fmla="*/ 1208 h 1366"/>
                <a:gd name="T72" fmla="*/ 1256 w 1638"/>
                <a:gd name="T73" fmla="*/ 1053 h 1366"/>
                <a:gd name="T74" fmla="*/ 1364 w 1638"/>
                <a:gd name="T75" fmla="*/ 911 h 1366"/>
                <a:gd name="T76" fmla="*/ 1365 w 1638"/>
                <a:gd name="T77" fmla="*/ 902 h 1366"/>
                <a:gd name="T78" fmla="*/ 1365 w 1638"/>
                <a:gd name="T79" fmla="*/ 711 h 1366"/>
                <a:gd name="T80" fmla="*/ 1338 w 1638"/>
                <a:gd name="T81" fmla="*/ 684 h 1366"/>
                <a:gd name="T82" fmla="*/ 1311 w 1638"/>
                <a:gd name="T83" fmla="*/ 711 h 1366"/>
                <a:gd name="T84" fmla="*/ 1311 w 1638"/>
                <a:gd name="T85" fmla="*/ 897 h 1366"/>
                <a:gd name="T86" fmla="*/ 1256 w 1638"/>
                <a:gd name="T87" fmla="*/ 980 h 1366"/>
                <a:gd name="T88" fmla="*/ 1256 w 1638"/>
                <a:gd name="T89" fmla="*/ 641 h 1366"/>
                <a:gd name="T90" fmla="*/ 1622 w 1638"/>
                <a:gd name="T91" fmla="*/ 490 h 1366"/>
                <a:gd name="T92" fmla="*/ 1638 w 1638"/>
                <a:gd name="T93" fmla="*/ 465 h 1366"/>
                <a:gd name="T94" fmla="*/ 1638 w 1638"/>
                <a:gd name="T95" fmla="*/ 438 h 1366"/>
                <a:gd name="T96" fmla="*/ 1611 w 1638"/>
                <a:gd name="T97" fmla="*/ 411 h 1366"/>
                <a:gd name="T98" fmla="*/ 819 w 1638"/>
                <a:gd name="T99" fmla="*/ 383 h 1366"/>
                <a:gd name="T100" fmla="*/ 765 w 1638"/>
                <a:gd name="T101" fmla="*/ 356 h 1366"/>
                <a:gd name="T102" fmla="*/ 819 w 1638"/>
                <a:gd name="T103" fmla="*/ 329 h 1366"/>
                <a:gd name="T104" fmla="*/ 874 w 1638"/>
                <a:gd name="T105" fmla="*/ 356 h 1366"/>
                <a:gd name="T106" fmla="*/ 819 w 1638"/>
                <a:gd name="T107" fmla="*/ 383 h 1366"/>
                <a:gd name="T108" fmla="*/ 1229 w 1638"/>
                <a:gd name="T109" fmla="*/ 1312 h 1366"/>
                <a:gd name="T110" fmla="*/ 1202 w 1638"/>
                <a:gd name="T111" fmla="*/ 1284 h 1366"/>
                <a:gd name="T112" fmla="*/ 1229 w 1638"/>
                <a:gd name="T113" fmla="*/ 1257 h 1366"/>
                <a:gd name="T114" fmla="*/ 1256 w 1638"/>
                <a:gd name="T115" fmla="*/ 1284 h 1366"/>
                <a:gd name="T116" fmla="*/ 1229 w 1638"/>
                <a:gd name="T117" fmla="*/ 1312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8" h="1366">
                  <a:moveTo>
                    <a:pt x="1611" y="411"/>
                  </a:moveTo>
                  <a:cubicBezTo>
                    <a:pt x="1596" y="411"/>
                    <a:pt x="1584" y="423"/>
                    <a:pt x="1584" y="438"/>
                  </a:cubicBezTo>
                  <a:cubicBezTo>
                    <a:pt x="1584" y="447"/>
                    <a:pt x="1584" y="447"/>
                    <a:pt x="1584" y="447"/>
                  </a:cubicBezTo>
                  <a:cubicBezTo>
                    <a:pt x="1256" y="582"/>
                    <a:pt x="1256" y="582"/>
                    <a:pt x="1256" y="582"/>
                  </a:cubicBezTo>
                  <a:cubicBezTo>
                    <a:pt x="1256" y="532"/>
                    <a:pt x="1256" y="532"/>
                    <a:pt x="1256" y="532"/>
                  </a:cubicBezTo>
                  <a:cubicBezTo>
                    <a:pt x="1622" y="381"/>
                    <a:pt x="1622" y="381"/>
                    <a:pt x="1622" y="381"/>
                  </a:cubicBezTo>
                  <a:cubicBezTo>
                    <a:pt x="1632" y="377"/>
                    <a:pt x="1638" y="367"/>
                    <a:pt x="1638" y="356"/>
                  </a:cubicBezTo>
                  <a:cubicBezTo>
                    <a:pt x="1638" y="345"/>
                    <a:pt x="1632" y="335"/>
                    <a:pt x="1622" y="331"/>
                  </a:cubicBezTo>
                  <a:cubicBezTo>
                    <a:pt x="830" y="3"/>
                    <a:pt x="830" y="3"/>
                    <a:pt x="830" y="3"/>
                  </a:cubicBezTo>
                  <a:cubicBezTo>
                    <a:pt x="823" y="0"/>
                    <a:pt x="815" y="0"/>
                    <a:pt x="809" y="3"/>
                  </a:cubicBezTo>
                  <a:cubicBezTo>
                    <a:pt x="17" y="331"/>
                    <a:pt x="17" y="331"/>
                    <a:pt x="17" y="331"/>
                  </a:cubicBezTo>
                  <a:cubicBezTo>
                    <a:pt x="7" y="335"/>
                    <a:pt x="0" y="345"/>
                    <a:pt x="0" y="356"/>
                  </a:cubicBezTo>
                  <a:cubicBezTo>
                    <a:pt x="0" y="367"/>
                    <a:pt x="7" y="377"/>
                    <a:pt x="17" y="381"/>
                  </a:cubicBezTo>
                  <a:cubicBezTo>
                    <a:pt x="809" y="709"/>
                    <a:pt x="809" y="709"/>
                    <a:pt x="809" y="709"/>
                  </a:cubicBezTo>
                  <a:cubicBezTo>
                    <a:pt x="812" y="710"/>
                    <a:pt x="816" y="711"/>
                    <a:pt x="819" y="711"/>
                  </a:cubicBezTo>
                  <a:cubicBezTo>
                    <a:pt x="823" y="711"/>
                    <a:pt x="826" y="710"/>
                    <a:pt x="830" y="709"/>
                  </a:cubicBezTo>
                  <a:cubicBezTo>
                    <a:pt x="1116" y="590"/>
                    <a:pt x="1116" y="590"/>
                    <a:pt x="1116" y="590"/>
                  </a:cubicBezTo>
                  <a:cubicBezTo>
                    <a:pt x="1130" y="585"/>
                    <a:pt x="1137" y="569"/>
                    <a:pt x="1131" y="555"/>
                  </a:cubicBezTo>
                  <a:cubicBezTo>
                    <a:pt x="1125" y="541"/>
                    <a:pt x="1109" y="534"/>
                    <a:pt x="1095" y="540"/>
                  </a:cubicBezTo>
                  <a:cubicBezTo>
                    <a:pt x="819" y="654"/>
                    <a:pt x="819" y="654"/>
                    <a:pt x="819" y="654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819" y="58"/>
                    <a:pt x="819" y="58"/>
                    <a:pt x="819" y="58"/>
                  </a:cubicBezTo>
                  <a:cubicBezTo>
                    <a:pt x="1540" y="356"/>
                    <a:pt x="1540" y="356"/>
                    <a:pt x="1540" y="356"/>
                  </a:cubicBezTo>
                  <a:cubicBezTo>
                    <a:pt x="1226" y="486"/>
                    <a:pt x="1226" y="486"/>
                    <a:pt x="1226" y="486"/>
                  </a:cubicBezTo>
                  <a:cubicBezTo>
                    <a:pt x="926" y="374"/>
                    <a:pt x="926" y="374"/>
                    <a:pt x="926" y="374"/>
                  </a:cubicBezTo>
                  <a:cubicBezTo>
                    <a:pt x="927" y="368"/>
                    <a:pt x="928" y="362"/>
                    <a:pt x="928" y="356"/>
                  </a:cubicBezTo>
                  <a:cubicBezTo>
                    <a:pt x="928" y="310"/>
                    <a:pt x="880" y="274"/>
                    <a:pt x="819" y="274"/>
                  </a:cubicBezTo>
                  <a:cubicBezTo>
                    <a:pt x="758" y="274"/>
                    <a:pt x="710" y="310"/>
                    <a:pt x="710" y="356"/>
                  </a:cubicBezTo>
                  <a:cubicBezTo>
                    <a:pt x="710" y="402"/>
                    <a:pt x="758" y="438"/>
                    <a:pt x="819" y="438"/>
                  </a:cubicBezTo>
                  <a:cubicBezTo>
                    <a:pt x="847" y="438"/>
                    <a:pt x="871" y="430"/>
                    <a:pt x="890" y="418"/>
                  </a:cubicBezTo>
                  <a:cubicBezTo>
                    <a:pt x="1202" y="535"/>
                    <a:pt x="1202" y="535"/>
                    <a:pt x="1202" y="535"/>
                  </a:cubicBezTo>
                  <a:cubicBezTo>
                    <a:pt x="1202" y="1208"/>
                    <a:pt x="1202" y="1208"/>
                    <a:pt x="1202" y="1208"/>
                  </a:cubicBezTo>
                  <a:cubicBezTo>
                    <a:pt x="1170" y="1219"/>
                    <a:pt x="1147" y="1249"/>
                    <a:pt x="1147" y="1284"/>
                  </a:cubicBezTo>
                  <a:cubicBezTo>
                    <a:pt x="1147" y="1330"/>
                    <a:pt x="1184" y="1366"/>
                    <a:pt x="1229" y="1366"/>
                  </a:cubicBezTo>
                  <a:cubicBezTo>
                    <a:pt x="1274" y="1366"/>
                    <a:pt x="1311" y="1330"/>
                    <a:pt x="1311" y="1284"/>
                  </a:cubicBezTo>
                  <a:cubicBezTo>
                    <a:pt x="1311" y="1249"/>
                    <a:pt x="1288" y="1219"/>
                    <a:pt x="1256" y="1208"/>
                  </a:cubicBezTo>
                  <a:cubicBezTo>
                    <a:pt x="1256" y="1053"/>
                    <a:pt x="1256" y="1053"/>
                    <a:pt x="1256" y="1053"/>
                  </a:cubicBezTo>
                  <a:cubicBezTo>
                    <a:pt x="1335" y="993"/>
                    <a:pt x="1363" y="915"/>
                    <a:pt x="1364" y="911"/>
                  </a:cubicBezTo>
                  <a:cubicBezTo>
                    <a:pt x="1365" y="908"/>
                    <a:pt x="1365" y="905"/>
                    <a:pt x="1365" y="902"/>
                  </a:cubicBezTo>
                  <a:cubicBezTo>
                    <a:pt x="1365" y="711"/>
                    <a:pt x="1365" y="711"/>
                    <a:pt x="1365" y="711"/>
                  </a:cubicBezTo>
                  <a:cubicBezTo>
                    <a:pt x="1365" y="696"/>
                    <a:pt x="1353" y="684"/>
                    <a:pt x="1338" y="684"/>
                  </a:cubicBezTo>
                  <a:cubicBezTo>
                    <a:pt x="1323" y="684"/>
                    <a:pt x="1311" y="696"/>
                    <a:pt x="1311" y="711"/>
                  </a:cubicBezTo>
                  <a:cubicBezTo>
                    <a:pt x="1311" y="897"/>
                    <a:pt x="1311" y="897"/>
                    <a:pt x="1311" y="897"/>
                  </a:cubicBezTo>
                  <a:cubicBezTo>
                    <a:pt x="1306" y="909"/>
                    <a:pt x="1290" y="944"/>
                    <a:pt x="1256" y="980"/>
                  </a:cubicBezTo>
                  <a:cubicBezTo>
                    <a:pt x="1256" y="641"/>
                    <a:pt x="1256" y="641"/>
                    <a:pt x="1256" y="641"/>
                  </a:cubicBezTo>
                  <a:cubicBezTo>
                    <a:pt x="1622" y="490"/>
                    <a:pt x="1622" y="490"/>
                    <a:pt x="1622" y="490"/>
                  </a:cubicBezTo>
                  <a:cubicBezTo>
                    <a:pt x="1632" y="486"/>
                    <a:pt x="1638" y="476"/>
                    <a:pt x="1638" y="465"/>
                  </a:cubicBezTo>
                  <a:cubicBezTo>
                    <a:pt x="1638" y="438"/>
                    <a:pt x="1638" y="438"/>
                    <a:pt x="1638" y="438"/>
                  </a:cubicBezTo>
                  <a:cubicBezTo>
                    <a:pt x="1638" y="423"/>
                    <a:pt x="1626" y="411"/>
                    <a:pt x="1611" y="411"/>
                  </a:cubicBezTo>
                  <a:close/>
                  <a:moveTo>
                    <a:pt x="819" y="383"/>
                  </a:moveTo>
                  <a:cubicBezTo>
                    <a:pt x="786" y="383"/>
                    <a:pt x="765" y="367"/>
                    <a:pt x="765" y="356"/>
                  </a:cubicBezTo>
                  <a:cubicBezTo>
                    <a:pt x="765" y="345"/>
                    <a:pt x="786" y="329"/>
                    <a:pt x="819" y="329"/>
                  </a:cubicBezTo>
                  <a:cubicBezTo>
                    <a:pt x="853" y="329"/>
                    <a:pt x="874" y="345"/>
                    <a:pt x="874" y="356"/>
                  </a:cubicBezTo>
                  <a:cubicBezTo>
                    <a:pt x="874" y="367"/>
                    <a:pt x="853" y="383"/>
                    <a:pt x="819" y="383"/>
                  </a:cubicBezTo>
                  <a:close/>
                  <a:moveTo>
                    <a:pt x="1229" y="1312"/>
                  </a:moveTo>
                  <a:cubicBezTo>
                    <a:pt x="1214" y="1312"/>
                    <a:pt x="1202" y="1299"/>
                    <a:pt x="1202" y="1284"/>
                  </a:cubicBezTo>
                  <a:cubicBezTo>
                    <a:pt x="1202" y="1269"/>
                    <a:pt x="1214" y="1257"/>
                    <a:pt x="1229" y="1257"/>
                  </a:cubicBezTo>
                  <a:cubicBezTo>
                    <a:pt x="1244" y="1257"/>
                    <a:pt x="1256" y="1269"/>
                    <a:pt x="1256" y="1284"/>
                  </a:cubicBezTo>
                  <a:cubicBezTo>
                    <a:pt x="1256" y="1299"/>
                    <a:pt x="1244" y="1312"/>
                    <a:pt x="1229" y="13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Line 10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Line 11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12"/>
            <p:cNvSpPr>
              <a:spLocks noEditPoints="1"/>
            </p:cNvSpPr>
            <p:nvPr/>
          </p:nvSpPr>
          <p:spPr bwMode="auto">
            <a:xfrm>
              <a:off x="2203" y="3932"/>
              <a:ext cx="20" cy="39"/>
            </a:xfrm>
            <a:custGeom>
              <a:avLst/>
              <a:gdLst>
                <a:gd name="T0" fmla="*/ 56 w 87"/>
                <a:gd name="T1" fmla="*/ 24 h 167"/>
                <a:gd name="T2" fmla="*/ 23 w 87"/>
                <a:gd name="T3" fmla="*/ 4 h 167"/>
                <a:gd name="T4" fmla="*/ 3 w 87"/>
                <a:gd name="T5" fmla="*/ 37 h 167"/>
                <a:gd name="T6" fmla="*/ 31 w 87"/>
                <a:gd name="T7" fmla="*/ 146 h 167"/>
                <a:gd name="T8" fmla="*/ 57 w 87"/>
                <a:gd name="T9" fmla="*/ 167 h 167"/>
                <a:gd name="T10" fmla="*/ 64 w 87"/>
                <a:gd name="T11" fmla="*/ 166 h 167"/>
                <a:gd name="T12" fmla="*/ 84 w 87"/>
                <a:gd name="T13" fmla="*/ 133 h 167"/>
                <a:gd name="T14" fmla="*/ 56 w 87"/>
                <a:gd name="T15" fmla="*/ 24 h 167"/>
                <a:gd name="T16" fmla="*/ 56 w 87"/>
                <a:gd name="T17" fmla="*/ 24 h 167"/>
                <a:gd name="T18" fmla="*/ 56 w 87"/>
                <a:gd name="T19" fmla="*/ 2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67">
                  <a:moveTo>
                    <a:pt x="56" y="24"/>
                  </a:moveTo>
                  <a:cubicBezTo>
                    <a:pt x="53" y="9"/>
                    <a:pt x="38" y="0"/>
                    <a:pt x="23" y="4"/>
                  </a:cubicBezTo>
                  <a:cubicBezTo>
                    <a:pt x="8" y="8"/>
                    <a:pt x="0" y="23"/>
                    <a:pt x="3" y="37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4" y="159"/>
                    <a:pt x="45" y="167"/>
                    <a:pt x="57" y="167"/>
                  </a:cubicBezTo>
                  <a:cubicBezTo>
                    <a:pt x="59" y="167"/>
                    <a:pt x="61" y="167"/>
                    <a:pt x="64" y="166"/>
                  </a:cubicBezTo>
                  <a:cubicBezTo>
                    <a:pt x="78" y="163"/>
                    <a:pt x="87" y="148"/>
                    <a:pt x="84" y="133"/>
                  </a:cubicBezTo>
                  <a:lnTo>
                    <a:pt x="56" y="24"/>
                  </a:lnTo>
                  <a:close/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38" name="Group 15"/>
          <p:cNvGrpSpPr>
            <a:grpSpLocks noChangeAspect="1"/>
          </p:cNvGrpSpPr>
          <p:nvPr/>
        </p:nvGrpSpPr>
        <p:grpSpPr bwMode="auto">
          <a:xfrm>
            <a:off x="3741789" y="1674237"/>
            <a:ext cx="533584" cy="533584"/>
            <a:chOff x="1902" y="3610"/>
            <a:chExt cx="488" cy="488"/>
          </a:xfrm>
          <a:solidFill>
            <a:srgbClr val="00ACB8"/>
          </a:solidFill>
        </p:grpSpPr>
        <p:sp>
          <p:nvSpPr>
            <p:cNvPr id="40" name="Line 16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Line 17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Line 18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Line 19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2014" y="3610"/>
              <a:ext cx="263" cy="156"/>
            </a:xfrm>
            <a:custGeom>
              <a:avLst/>
              <a:gdLst>
                <a:gd name="T0" fmla="*/ 46 w 882"/>
                <a:gd name="T1" fmla="*/ 515 h 523"/>
                <a:gd name="T2" fmla="*/ 441 w 882"/>
                <a:gd name="T3" fmla="*/ 278 h 523"/>
                <a:gd name="T4" fmla="*/ 837 w 882"/>
                <a:gd name="T5" fmla="*/ 515 h 523"/>
                <a:gd name="T6" fmla="*/ 851 w 882"/>
                <a:gd name="T7" fmla="*/ 519 h 523"/>
                <a:gd name="T8" fmla="*/ 874 w 882"/>
                <a:gd name="T9" fmla="*/ 506 h 523"/>
                <a:gd name="T10" fmla="*/ 865 w 882"/>
                <a:gd name="T11" fmla="*/ 468 h 523"/>
                <a:gd name="T12" fmla="*/ 469 w 882"/>
                <a:gd name="T13" fmla="*/ 230 h 523"/>
                <a:gd name="T14" fmla="*/ 469 w 882"/>
                <a:gd name="T15" fmla="*/ 55 h 523"/>
                <a:gd name="T16" fmla="*/ 605 w 882"/>
                <a:gd name="T17" fmla="*/ 55 h 523"/>
                <a:gd name="T18" fmla="*/ 605 w 882"/>
                <a:gd name="T19" fmla="*/ 109 h 523"/>
                <a:gd name="T20" fmla="*/ 523 w 882"/>
                <a:gd name="T21" fmla="*/ 109 h 523"/>
                <a:gd name="T22" fmla="*/ 496 w 882"/>
                <a:gd name="T23" fmla="*/ 137 h 523"/>
                <a:gd name="T24" fmla="*/ 523 w 882"/>
                <a:gd name="T25" fmla="*/ 164 h 523"/>
                <a:gd name="T26" fmla="*/ 632 w 882"/>
                <a:gd name="T27" fmla="*/ 164 h 523"/>
                <a:gd name="T28" fmla="*/ 660 w 882"/>
                <a:gd name="T29" fmla="*/ 137 h 523"/>
                <a:gd name="T30" fmla="*/ 660 w 882"/>
                <a:gd name="T31" fmla="*/ 27 h 523"/>
                <a:gd name="T32" fmla="*/ 632 w 882"/>
                <a:gd name="T33" fmla="*/ 0 h 523"/>
                <a:gd name="T34" fmla="*/ 441 w 882"/>
                <a:gd name="T35" fmla="*/ 0 h 523"/>
                <a:gd name="T36" fmla="*/ 414 w 882"/>
                <a:gd name="T37" fmla="*/ 27 h 523"/>
                <a:gd name="T38" fmla="*/ 414 w 882"/>
                <a:gd name="T39" fmla="*/ 230 h 523"/>
                <a:gd name="T40" fmla="*/ 18 w 882"/>
                <a:gd name="T41" fmla="*/ 468 h 523"/>
                <a:gd name="T42" fmla="*/ 8 w 882"/>
                <a:gd name="T43" fmla="*/ 506 h 523"/>
                <a:gd name="T44" fmla="*/ 46 w 882"/>
                <a:gd name="T45" fmla="*/ 515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523">
                  <a:moveTo>
                    <a:pt x="46" y="515"/>
                  </a:moveTo>
                  <a:cubicBezTo>
                    <a:pt x="441" y="278"/>
                    <a:pt x="441" y="278"/>
                    <a:pt x="441" y="278"/>
                  </a:cubicBezTo>
                  <a:cubicBezTo>
                    <a:pt x="837" y="515"/>
                    <a:pt x="837" y="515"/>
                    <a:pt x="837" y="515"/>
                  </a:cubicBezTo>
                  <a:cubicBezTo>
                    <a:pt x="841" y="518"/>
                    <a:pt x="846" y="519"/>
                    <a:pt x="851" y="519"/>
                  </a:cubicBezTo>
                  <a:cubicBezTo>
                    <a:pt x="860" y="519"/>
                    <a:pt x="869" y="514"/>
                    <a:pt x="874" y="506"/>
                  </a:cubicBezTo>
                  <a:cubicBezTo>
                    <a:pt x="882" y="493"/>
                    <a:pt x="878" y="476"/>
                    <a:pt x="865" y="468"/>
                  </a:cubicBezTo>
                  <a:cubicBezTo>
                    <a:pt x="469" y="230"/>
                    <a:pt x="469" y="230"/>
                    <a:pt x="469" y="230"/>
                  </a:cubicBezTo>
                  <a:cubicBezTo>
                    <a:pt x="469" y="55"/>
                    <a:pt x="469" y="55"/>
                    <a:pt x="469" y="55"/>
                  </a:cubicBezTo>
                  <a:cubicBezTo>
                    <a:pt x="605" y="55"/>
                    <a:pt x="605" y="55"/>
                    <a:pt x="605" y="55"/>
                  </a:cubicBezTo>
                  <a:cubicBezTo>
                    <a:pt x="605" y="109"/>
                    <a:pt x="605" y="109"/>
                    <a:pt x="605" y="109"/>
                  </a:cubicBezTo>
                  <a:cubicBezTo>
                    <a:pt x="523" y="109"/>
                    <a:pt x="523" y="109"/>
                    <a:pt x="523" y="109"/>
                  </a:cubicBezTo>
                  <a:cubicBezTo>
                    <a:pt x="508" y="109"/>
                    <a:pt x="496" y="121"/>
                    <a:pt x="496" y="137"/>
                  </a:cubicBezTo>
                  <a:cubicBezTo>
                    <a:pt x="496" y="152"/>
                    <a:pt x="508" y="164"/>
                    <a:pt x="523" y="164"/>
                  </a:cubicBezTo>
                  <a:cubicBezTo>
                    <a:pt x="632" y="164"/>
                    <a:pt x="632" y="164"/>
                    <a:pt x="632" y="164"/>
                  </a:cubicBezTo>
                  <a:cubicBezTo>
                    <a:pt x="647" y="164"/>
                    <a:pt x="660" y="152"/>
                    <a:pt x="660" y="137"/>
                  </a:cubicBezTo>
                  <a:cubicBezTo>
                    <a:pt x="660" y="27"/>
                    <a:pt x="660" y="27"/>
                    <a:pt x="660" y="27"/>
                  </a:cubicBezTo>
                  <a:cubicBezTo>
                    <a:pt x="660" y="12"/>
                    <a:pt x="647" y="0"/>
                    <a:pt x="632" y="0"/>
                  </a:cubicBezTo>
                  <a:cubicBezTo>
                    <a:pt x="441" y="0"/>
                    <a:pt x="441" y="0"/>
                    <a:pt x="441" y="0"/>
                  </a:cubicBezTo>
                  <a:cubicBezTo>
                    <a:pt x="426" y="0"/>
                    <a:pt x="414" y="12"/>
                    <a:pt x="414" y="27"/>
                  </a:cubicBezTo>
                  <a:cubicBezTo>
                    <a:pt x="414" y="230"/>
                    <a:pt x="414" y="230"/>
                    <a:pt x="414" y="230"/>
                  </a:cubicBezTo>
                  <a:cubicBezTo>
                    <a:pt x="18" y="468"/>
                    <a:pt x="18" y="468"/>
                    <a:pt x="18" y="468"/>
                  </a:cubicBezTo>
                  <a:cubicBezTo>
                    <a:pt x="5" y="476"/>
                    <a:pt x="0" y="493"/>
                    <a:pt x="8" y="506"/>
                  </a:cubicBezTo>
                  <a:cubicBezTo>
                    <a:pt x="16" y="518"/>
                    <a:pt x="33" y="523"/>
                    <a:pt x="46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Line 21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Line 22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23"/>
            <p:cNvSpPr>
              <a:spLocks/>
            </p:cNvSpPr>
            <p:nvPr/>
          </p:nvSpPr>
          <p:spPr bwMode="auto">
            <a:xfrm>
              <a:off x="1951" y="3854"/>
              <a:ext cx="48" cy="65"/>
            </a:xfrm>
            <a:custGeom>
              <a:avLst/>
              <a:gdLst>
                <a:gd name="T0" fmla="*/ 136 w 164"/>
                <a:gd name="T1" fmla="*/ 219 h 219"/>
                <a:gd name="T2" fmla="*/ 164 w 164"/>
                <a:gd name="T3" fmla="*/ 191 h 219"/>
                <a:gd name="T4" fmla="*/ 164 w 164"/>
                <a:gd name="T5" fmla="*/ 28 h 219"/>
                <a:gd name="T6" fmla="*/ 136 w 164"/>
                <a:gd name="T7" fmla="*/ 0 h 219"/>
                <a:gd name="T8" fmla="*/ 27 w 164"/>
                <a:gd name="T9" fmla="*/ 0 h 219"/>
                <a:gd name="T10" fmla="*/ 0 w 164"/>
                <a:gd name="T11" fmla="*/ 28 h 219"/>
                <a:gd name="T12" fmla="*/ 0 w 164"/>
                <a:gd name="T13" fmla="*/ 82 h 219"/>
                <a:gd name="T14" fmla="*/ 27 w 164"/>
                <a:gd name="T15" fmla="*/ 109 h 219"/>
                <a:gd name="T16" fmla="*/ 54 w 164"/>
                <a:gd name="T17" fmla="*/ 82 h 219"/>
                <a:gd name="T18" fmla="*/ 54 w 164"/>
                <a:gd name="T19" fmla="*/ 55 h 219"/>
                <a:gd name="T20" fmla="*/ 109 w 164"/>
                <a:gd name="T21" fmla="*/ 55 h 219"/>
                <a:gd name="T22" fmla="*/ 109 w 164"/>
                <a:gd name="T23" fmla="*/ 191 h 219"/>
                <a:gd name="T24" fmla="*/ 136 w 164"/>
                <a:gd name="T2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219">
                  <a:moveTo>
                    <a:pt x="136" y="219"/>
                  </a:moveTo>
                  <a:cubicBezTo>
                    <a:pt x="151" y="219"/>
                    <a:pt x="164" y="206"/>
                    <a:pt x="164" y="191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42" y="109"/>
                    <a:pt x="54" y="97"/>
                    <a:pt x="54" y="82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09" y="191"/>
                    <a:pt x="109" y="191"/>
                    <a:pt x="109" y="191"/>
                  </a:cubicBezTo>
                  <a:cubicBezTo>
                    <a:pt x="109" y="206"/>
                    <a:pt x="121" y="219"/>
                    <a:pt x="13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Line 24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Line 25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26"/>
            <p:cNvSpPr>
              <a:spLocks/>
            </p:cNvSpPr>
            <p:nvPr/>
          </p:nvSpPr>
          <p:spPr bwMode="auto">
            <a:xfrm>
              <a:off x="2032" y="3781"/>
              <a:ext cx="16" cy="252"/>
            </a:xfrm>
            <a:custGeom>
              <a:avLst/>
              <a:gdLst>
                <a:gd name="T0" fmla="*/ 55 w 55"/>
                <a:gd name="T1" fmla="*/ 820 h 847"/>
                <a:gd name="T2" fmla="*/ 55 w 55"/>
                <a:gd name="T3" fmla="*/ 28 h 847"/>
                <a:gd name="T4" fmla="*/ 27 w 55"/>
                <a:gd name="T5" fmla="*/ 0 h 847"/>
                <a:gd name="T6" fmla="*/ 0 w 55"/>
                <a:gd name="T7" fmla="*/ 28 h 847"/>
                <a:gd name="T8" fmla="*/ 0 w 55"/>
                <a:gd name="T9" fmla="*/ 820 h 847"/>
                <a:gd name="T10" fmla="*/ 27 w 55"/>
                <a:gd name="T11" fmla="*/ 847 h 847"/>
                <a:gd name="T12" fmla="*/ 55 w 55"/>
                <a:gd name="T13" fmla="*/ 820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47">
                  <a:moveTo>
                    <a:pt x="55" y="820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5" y="13"/>
                    <a:pt x="42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820"/>
                    <a:pt x="0" y="820"/>
                    <a:pt x="0" y="820"/>
                  </a:cubicBezTo>
                  <a:cubicBezTo>
                    <a:pt x="0" y="835"/>
                    <a:pt x="12" y="847"/>
                    <a:pt x="27" y="847"/>
                  </a:cubicBezTo>
                  <a:cubicBezTo>
                    <a:pt x="42" y="847"/>
                    <a:pt x="55" y="835"/>
                    <a:pt x="55" y="8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Line 27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Line 28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Line 29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Line 30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Line 31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Line 32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Line 33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Line 34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35"/>
            <p:cNvSpPr>
              <a:spLocks/>
            </p:cNvSpPr>
            <p:nvPr/>
          </p:nvSpPr>
          <p:spPr bwMode="auto">
            <a:xfrm>
              <a:off x="1967" y="4082"/>
              <a:ext cx="358" cy="16"/>
            </a:xfrm>
            <a:custGeom>
              <a:avLst/>
              <a:gdLst>
                <a:gd name="T0" fmla="*/ 1175 w 1202"/>
                <a:gd name="T1" fmla="*/ 0 h 54"/>
                <a:gd name="T2" fmla="*/ 28 w 1202"/>
                <a:gd name="T3" fmla="*/ 0 h 54"/>
                <a:gd name="T4" fmla="*/ 0 w 1202"/>
                <a:gd name="T5" fmla="*/ 27 h 54"/>
                <a:gd name="T6" fmla="*/ 28 w 1202"/>
                <a:gd name="T7" fmla="*/ 54 h 54"/>
                <a:gd name="T8" fmla="*/ 1175 w 1202"/>
                <a:gd name="T9" fmla="*/ 54 h 54"/>
                <a:gd name="T10" fmla="*/ 1202 w 1202"/>
                <a:gd name="T11" fmla="*/ 27 h 54"/>
                <a:gd name="T12" fmla="*/ 1175 w 1202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2" h="54">
                  <a:moveTo>
                    <a:pt x="117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7"/>
                  </a:cubicBezTo>
                  <a:cubicBezTo>
                    <a:pt x="0" y="42"/>
                    <a:pt x="13" y="54"/>
                    <a:pt x="28" y="54"/>
                  </a:cubicBezTo>
                  <a:cubicBezTo>
                    <a:pt x="1175" y="54"/>
                    <a:pt x="1175" y="54"/>
                    <a:pt x="1175" y="54"/>
                  </a:cubicBezTo>
                  <a:cubicBezTo>
                    <a:pt x="1190" y="54"/>
                    <a:pt x="1202" y="42"/>
                    <a:pt x="1202" y="27"/>
                  </a:cubicBezTo>
                  <a:cubicBezTo>
                    <a:pt x="1202" y="12"/>
                    <a:pt x="1190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Line 36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Line 37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38"/>
            <p:cNvSpPr>
              <a:spLocks/>
            </p:cNvSpPr>
            <p:nvPr/>
          </p:nvSpPr>
          <p:spPr bwMode="auto">
            <a:xfrm>
              <a:off x="2276" y="3789"/>
              <a:ext cx="114" cy="309"/>
            </a:xfrm>
            <a:custGeom>
              <a:avLst/>
              <a:gdLst>
                <a:gd name="T0" fmla="*/ 355 w 382"/>
                <a:gd name="T1" fmla="*/ 0 h 1037"/>
                <a:gd name="T2" fmla="*/ 328 w 382"/>
                <a:gd name="T3" fmla="*/ 27 h 1037"/>
                <a:gd name="T4" fmla="*/ 328 w 382"/>
                <a:gd name="T5" fmla="*/ 54 h 1037"/>
                <a:gd name="T6" fmla="*/ 27 w 382"/>
                <a:gd name="T7" fmla="*/ 54 h 1037"/>
                <a:gd name="T8" fmla="*/ 0 w 382"/>
                <a:gd name="T9" fmla="*/ 82 h 1037"/>
                <a:gd name="T10" fmla="*/ 27 w 382"/>
                <a:gd name="T11" fmla="*/ 109 h 1037"/>
                <a:gd name="T12" fmla="*/ 328 w 382"/>
                <a:gd name="T13" fmla="*/ 109 h 1037"/>
                <a:gd name="T14" fmla="*/ 328 w 382"/>
                <a:gd name="T15" fmla="*/ 1010 h 1037"/>
                <a:gd name="T16" fmla="*/ 355 w 382"/>
                <a:gd name="T17" fmla="*/ 1037 h 1037"/>
                <a:gd name="T18" fmla="*/ 382 w 382"/>
                <a:gd name="T19" fmla="*/ 1010 h 1037"/>
                <a:gd name="T20" fmla="*/ 382 w 382"/>
                <a:gd name="T21" fmla="*/ 27 h 1037"/>
                <a:gd name="T22" fmla="*/ 355 w 382"/>
                <a:gd name="T23" fmla="*/ 0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1037">
                  <a:moveTo>
                    <a:pt x="355" y="0"/>
                  </a:moveTo>
                  <a:cubicBezTo>
                    <a:pt x="340" y="0"/>
                    <a:pt x="328" y="12"/>
                    <a:pt x="328" y="27"/>
                  </a:cubicBezTo>
                  <a:cubicBezTo>
                    <a:pt x="328" y="54"/>
                    <a:pt x="328" y="54"/>
                    <a:pt x="328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12" y="54"/>
                    <a:pt x="0" y="67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328" y="109"/>
                    <a:pt x="328" y="109"/>
                    <a:pt x="328" y="109"/>
                  </a:cubicBezTo>
                  <a:cubicBezTo>
                    <a:pt x="328" y="1010"/>
                    <a:pt x="328" y="1010"/>
                    <a:pt x="328" y="1010"/>
                  </a:cubicBezTo>
                  <a:cubicBezTo>
                    <a:pt x="328" y="1025"/>
                    <a:pt x="340" y="1037"/>
                    <a:pt x="355" y="1037"/>
                  </a:cubicBezTo>
                  <a:cubicBezTo>
                    <a:pt x="370" y="1037"/>
                    <a:pt x="382" y="1025"/>
                    <a:pt x="382" y="1010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2" y="12"/>
                    <a:pt x="370" y="0"/>
                    <a:pt x="3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Line 39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Line 40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Line 41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Line 42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Line 43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Line 44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45"/>
            <p:cNvSpPr>
              <a:spLocks/>
            </p:cNvSpPr>
            <p:nvPr/>
          </p:nvSpPr>
          <p:spPr bwMode="auto">
            <a:xfrm>
              <a:off x="2243" y="3772"/>
              <a:ext cx="17" cy="261"/>
            </a:xfrm>
            <a:custGeom>
              <a:avLst/>
              <a:gdLst>
                <a:gd name="T0" fmla="*/ 55 w 55"/>
                <a:gd name="T1" fmla="*/ 847 h 874"/>
                <a:gd name="T2" fmla="*/ 55 w 55"/>
                <a:gd name="T3" fmla="*/ 27 h 874"/>
                <a:gd name="T4" fmla="*/ 27 w 55"/>
                <a:gd name="T5" fmla="*/ 0 h 874"/>
                <a:gd name="T6" fmla="*/ 0 w 55"/>
                <a:gd name="T7" fmla="*/ 27 h 874"/>
                <a:gd name="T8" fmla="*/ 0 w 55"/>
                <a:gd name="T9" fmla="*/ 847 h 874"/>
                <a:gd name="T10" fmla="*/ 27 w 55"/>
                <a:gd name="T11" fmla="*/ 874 h 874"/>
                <a:gd name="T12" fmla="*/ 55 w 55"/>
                <a:gd name="T13" fmla="*/ 8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74">
                  <a:moveTo>
                    <a:pt x="55" y="847"/>
                  </a:move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847"/>
                    <a:pt x="0" y="847"/>
                    <a:pt x="0" y="847"/>
                  </a:cubicBezTo>
                  <a:cubicBezTo>
                    <a:pt x="0" y="862"/>
                    <a:pt x="12" y="874"/>
                    <a:pt x="27" y="874"/>
                  </a:cubicBezTo>
                  <a:cubicBezTo>
                    <a:pt x="42" y="874"/>
                    <a:pt x="55" y="862"/>
                    <a:pt x="55" y="8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Line 46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Line 47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48"/>
            <p:cNvSpPr>
              <a:spLocks/>
            </p:cNvSpPr>
            <p:nvPr/>
          </p:nvSpPr>
          <p:spPr bwMode="auto">
            <a:xfrm>
              <a:off x="2081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49"/>
            <p:cNvSpPr>
              <a:spLocks/>
            </p:cNvSpPr>
            <p:nvPr/>
          </p:nvSpPr>
          <p:spPr bwMode="auto">
            <a:xfrm>
              <a:off x="2081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50"/>
            <p:cNvSpPr>
              <a:spLocks/>
            </p:cNvSpPr>
            <p:nvPr/>
          </p:nvSpPr>
          <p:spPr bwMode="auto">
            <a:xfrm>
              <a:off x="1999" y="3952"/>
              <a:ext cx="293" cy="113"/>
            </a:xfrm>
            <a:custGeom>
              <a:avLst/>
              <a:gdLst>
                <a:gd name="T0" fmla="*/ 955 w 983"/>
                <a:gd name="T1" fmla="*/ 328 h 382"/>
                <a:gd name="T2" fmla="*/ 710 w 983"/>
                <a:gd name="T3" fmla="*/ 328 h 382"/>
                <a:gd name="T4" fmla="*/ 710 w 983"/>
                <a:gd name="T5" fmla="*/ 54 h 382"/>
                <a:gd name="T6" fmla="*/ 737 w 983"/>
                <a:gd name="T7" fmla="*/ 54 h 382"/>
                <a:gd name="T8" fmla="*/ 764 w 983"/>
                <a:gd name="T9" fmla="*/ 27 h 382"/>
                <a:gd name="T10" fmla="*/ 737 w 983"/>
                <a:gd name="T11" fmla="*/ 0 h 382"/>
                <a:gd name="T12" fmla="*/ 245 w 983"/>
                <a:gd name="T13" fmla="*/ 0 h 382"/>
                <a:gd name="T14" fmla="*/ 218 w 983"/>
                <a:gd name="T15" fmla="*/ 27 h 382"/>
                <a:gd name="T16" fmla="*/ 245 w 983"/>
                <a:gd name="T17" fmla="*/ 54 h 382"/>
                <a:gd name="T18" fmla="*/ 273 w 983"/>
                <a:gd name="T19" fmla="*/ 54 h 382"/>
                <a:gd name="T20" fmla="*/ 273 w 983"/>
                <a:gd name="T21" fmla="*/ 328 h 382"/>
                <a:gd name="T22" fmla="*/ 27 w 983"/>
                <a:gd name="T23" fmla="*/ 328 h 382"/>
                <a:gd name="T24" fmla="*/ 0 w 983"/>
                <a:gd name="T25" fmla="*/ 355 h 382"/>
                <a:gd name="T26" fmla="*/ 27 w 983"/>
                <a:gd name="T27" fmla="*/ 382 h 382"/>
                <a:gd name="T28" fmla="*/ 955 w 983"/>
                <a:gd name="T29" fmla="*/ 382 h 382"/>
                <a:gd name="T30" fmla="*/ 983 w 983"/>
                <a:gd name="T31" fmla="*/ 355 h 382"/>
                <a:gd name="T32" fmla="*/ 955 w 983"/>
                <a:gd name="T33" fmla="*/ 32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3" h="382">
                  <a:moveTo>
                    <a:pt x="955" y="328"/>
                  </a:moveTo>
                  <a:cubicBezTo>
                    <a:pt x="710" y="328"/>
                    <a:pt x="710" y="328"/>
                    <a:pt x="710" y="328"/>
                  </a:cubicBezTo>
                  <a:cubicBezTo>
                    <a:pt x="710" y="54"/>
                    <a:pt x="710" y="54"/>
                    <a:pt x="710" y="54"/>
                  </a:cubicBezTo>
                  <a:cubicBezTo>
                    <a:pt x="737" y="54"/>
                    <a:pt x="737" y="54"/>
                    <a:pt x="737" y="54"/>
                  </a:cubicBezTo>
                  <a:cubicBezTo>
                    <a:pt x="752" y="54"/>
                    <a:pt x="764" y="42"/>
                    <a:pt x="764" y="27"/>
                  </a:cubicBezTo>
                  <a:cubicBezTo>
                    <a:pt x="764" y="12"/>
                    <a:pt x="752" y="0"/>
                    <a:pt x="737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0" y="0"/>
                    <a:pt x="218" y="12"/>
                    <a:pt x="218" y="27"/>
                  </a:cubicBezTo>
                  <a:cubicBezTo>
                    <a:pt x="218" y="42"/>
                    <a:pt x="230" y="54"/>
                    <a:pt x="245" y="54"/>
                  </a:cubicBezTo>
                  <a:cubicBezTo>
                    <a:pt x="273" y="54"/>
                    <a:pt x="273" y="54"/>
                    <a:pt x="273" y="54"/>
                  </a:cubicBezTo>
                  <a:cubicBezTo>
                    <a:pt x="273" y="328"/>
                    <a:pt x="273" y="328"/>
                    <a:pt x="273" y="328"/>
                  </a:cubicBezTo>
                  <a:cubicBezTo>
                    <a:pt x="27" y="328"/>
                    <a:pt x="27" y="328"/>
                    <a:pt x="27" y="328"/>
                  </a:cubicBezTo>
                  <a:cubicBezTo>
                    <a:pt x="12" y="328"/>
                    <a:pt x="0" y="340"/>
                    <a:pt x="0" y="355"/>
                  </a:cubicBezTo>
                  <a:cubicBezTo>
                    <a:pt x="0" y="370"/>
                    <a:pt x="12" y="382"/>
                    <a:pt x="27" y="382"/>
                  </a:cubicBezTo>
                  <a:cubicBezTo>
                    <a:pt x="955" y="382"/>
                    <a:pt x="955" y="382"/>
                    <a:pt x="955" y="382"/>
                  </a:cubicBezTo>
                  <a:cubicBezTo>
                    <a:pt x="970" y="382"/>
                    <a:pt x="983" y="370"/>
                    <a:pt x="983" y="355"/>
                  </a:cubicBezTo>
                  <a:cubicBezTo>
                    <a:pt x="983" y="340"/>
                    <a:pt x="970" y="328"/>
                    <a:pt x="955" y="3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51"/>
            <p:cNvSpPr>
              <a:spLocks/>
            </p:cNvSpPr>
            <p:nvPr/>
          </p:nvSpPr>
          <p:spPr bwMode="auto">
            <a:xfrm>
              <a:off x="2292" y="3960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7 h 219"/>
                <a:gd name="T6" fmla="*/ 0 w 164"/>
                <a:gd name="T7" fmla="*/ 191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1 h 219"/>
                <a:gd name="T14" fmla="*/ 164 w 164"/>
                <a:gd name="T15" fmla="*/ 27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52"/>
            <p:cNvSpPr>
              <a:spLocks/>
            </p:cNvSpPr>
            <p:nvPr/>
          </p:nvSpPr>
          <p:spPr bwMode="auto">
            <a:xfrm>
              <a:off x="2292" y="3862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8 h 219"/>
                <a:gd name="T6" fmla="*/ 0 w 164"/>
                <a:gd name="T7" fmla="*/ 192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2 h 219"/>
                <a:gd name="T14" fmla="*/ 164 w 164"/>
                <a:gd name="T15" fmla="*/ 28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7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7"/>
                    <a:pt x="164" y="192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3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53"/>
            <p:cNvSpPr>
              <a:spLocks/>
            </p:cNvSpPr>
            <p:nvPr/>
          </p:nvSpPr>
          <p:spPr bwMode="auto">
            <a:xfrm>
              <a:off x="2162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54"/>
            <p:cNvSpPr>
              <a:spLocks/>
            </p:cNvSpPr>
            <p:nvPr/>
          </p:nvSpPr>
          <p:spPr bwMode="auto">
            <a:xfrm>
              <a:off x="1902" y="3903"/>
              <a:ext cx="81" cy="195"/>
            </a:xfrm>
            <a:custGeom>
              <a:avLst/>
              <a:gdLst>
                <a:gd name="T0" fmla="*/ 137 w 273"/>
                <a:gd name="T1" fmla="*/ 0 h 655"/>
                <a:gd name="T2" fmla="*/ 0 w 273"/>
                <a:gd name="T3" fmla="*/ 355 h 655"/>
                <a:gd name="T4" fmla="*/ 109 w 273"/>
                <a:gd name="T5" fmla="*/ 489 h 655"/>
                <a:gd name="T6" fmla="*/ 109 w 273"/>
                <a:gd name="T7" fmla="*/ 628 h 655"/>
                <a:gd name="T8" fmla="*/ 137 w 273"/>
                <a:gd name="T9" fmla="*/ 655 h 655"/>
                <a:gd name="T10" fmla="*/ 164 w 273"/>
                <a:gd name="T11" fmla="*/ 628 h 655"/>
                <a:gd name="T12" fmla="*/ 164 w 273"/>
                <a:gd name="T13" fmla="*/ 489 h 655"/>
                <a:gd name="T14" fmla="*/ 273 w 273"/>
                <a:gd name="T15" fmla="*/ 355 h 655"/>
                <a:gd name="T16" fmla="*/ 137 w 273"/>
                <a:gd name="T17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655">
                  <a:moveTo>
                    <a:pt x="137" y="0"/>
                  </a:moveTo>
                  <a:cubicBezTo>
                    <a:pt x="2" y="0"/>
                    <a:pt x="0" y="351"/>
                    <a:pt x="0" y="355"/>
                  </a:cubicBezTo>
                  <a:cubicBezTo>
                    <a:pt x="0" y="421"/>
                    <a:pt x="47" y="476"/>
                    <a:pt x="109" y="489"/>
                  </a:cubicBezTo>
                  <a:cubicBezTo>
                    <a:pt x="109" y="628"/>
                    <a:pt x="109" y="628"/>
                    <a:pt x="109" y="628"/>
                  </a:cubicBezTo>
                  <a:cubicBezTo>
                    <a:pt x="109" y="643"/>
                    <a:pt x="121" y="655"/>
                    <a:pt x="137" y="655"/>
                  </a:cubicBezTo>
                  <a:cubicBezTo>
                    <a:pt x="152" y="655"/>
                    <a:pt x="164" y="643"/>
                    <a:pt x="164" y="628"/>
                  </a:cubicBezTo>
                  <a:cubicBezTo>
                    <a:pt x="164" y="489"/>
                    <a:pt x="164" y="489"/>
                    <a:pt x="164" y="489"/>
                  </a:cubicBezTo>
                  <a:cubicBezTo>
                    <a:pt x="226" y="476"/>
                    <a:pt x="273" y="421"/>
                    <a:pt x="273" y="355"/>
                  </a:cubicBezTo>
                  <a:cubicBezTo>
                    <a:pt x="273" y="351"/>
                    <a:pt x="272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55"/>
            <p:cNvSpPr>
              <a:spLocks/>
            </p:cNvSpPr>
            <p:nvPr/>
          </p:nvSpPr>
          <p:spPr bwMode="auto">
            <a:xfrm>
              <a:off x="2162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Rectangle 56"/>
            <p:cNvSpPr>
              <a:spLocks noChangeArrowheads="1"/>
            </p:cNvSpPr>
            <p:nvPr/>
          </p:nvSpPr>
          <p:spPr bwMode="auto">
            <a:xfrm>
              <a:off x="2097" y="3870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Rectangle 57"/>
            <p:cNvSpPr>
              <a:spLocks noChangeArrowheads="1"/>
            </p:cNvSpPr>
            <p:nvPr/>
          </p:nvSpPr>
          <p:spPr bwMode="auto">
            <a:xfrm>
              <a:off x="2097" y="3772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58"/>
            <p:cNvSpPr>
              <a:spLocks/>
            </p:cNvSpPr>
            <p:nvPr/>
          </p:nvSpPr>
          <p:spPr bwMode="auto">
            <a:xfrm>
              <a:off x="2154" y="3968"/>
              <a:ext cx="41" cy="81"/>
            </a:xfrm>
            <a:custGeom>
              <a:avLst/>
              <a:gdLst>
                <a:gd name="T0" fmla="*/ 0 w 136"/>
                <a:gd name="T1" fmla="*/ 110 h 274"/>
                <a:gd name="T2" fmla="*/ 27 w 136"/>
                <a:gd name="T3" fmla="*/ 137 h 274"/>
                <a:gd name="T4" fmla="*/ 0 w 136"/>
                <a:gd name="T5" fmla="*/ 164 h 274"/>
                <a:gd name="T6" fmla="*/ 0 w 136"/>
                <a:gd name="T7" fmla="*/ 274 h 274"/>
                <a:gd name="T8" fmla="*/ 136 w 136"/>
                <a:gd name="T9" fmla="*/ 274 h 274"/>
                <a:gd name="T10" fmla="*/ 136 w 136"/>
                <a:gd name="T11" fmla="*/ 0 h 274"/>
                <a:gd name="T12" fmla="*/ 0 w 136"/>
                <a:gd name="T13" fmla="*/ 0 h 274"/>
                <a:gd name="T14" fmla="*/ 0 w 136"/>
                <a:gd name="T15" fmla="*/ 11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274">
                  <a:moveTo>
                    <a:pt x="0" y="110"/>
                  </a:moveTo>
                  <a:cubicBezTo>
                    <a:pt x="15" y="110"/>
                    <a:pt x="27" y="122"/>
                    <a:pt x="27" y="137"/>
                  </a:cubicBezTo>
                  <a:cubicBezTo>
                    <a:pt x="27" y="152"/>
                    <a:pt x="15" y="164"/>
                    <a:pt x="0" y="16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36" y="274"/>
                    <a:pt x="136" y="274"/>
                    <a:pt x="136" y="27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59"/>
            <p:cNvSpPr>
              <a:spLocks/>
            </p:cNvSpPr>
            <p:nvPr/>
          </p:nvSpPr>
          <p:spPr bwMode="auto">
            <a:xfrm>
              <a:off x="2097" y="3968"/>
              <a:ext cx="41" cy="81"/>
            </a:xfrm>
            <a:custGeom>
              <a:avLst/>
              <a:gdLst>
                <a:gd name="T0" fmla="*/ 0 w 137"/>
                <a:gd name="T1" fmla="*/ 274 h 274"/>
                <a:gd name="T2" fmla="*/ 137 w 137"/>
                <a:gd name="T3" fmla="*/ 274 h 274"/>
                <a:gd name="T4" fmla="*/ 137 w 137"/>
                <a:gd name="T5" fmla="*/ 164 h 274"/>
                <a:gd name="T6" fmla="*/ 110 w 137"/>
                <a:gd name="T7" fmla="*/ 137 h 274"/>
                <a:gd name="T8" fmla="*/ 137 w 137"/>
                <a:gd name="T9" fmla="*/ 110 h 274"/>
                <a:gd name="T10" fmla="*/ 137 w 137"/>
                <a:gd name="T11" fmla="*/ 0 h 274"/>
                <a:gd name="T12" fmla="*/ 0 w 137"/>
                <a:gd name="T13" fmla="*/ 0 h 274"/>
                <a:gd name="T14" fmla="*/ 0 w 137"/>
                <a:gd name="T15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274">
                  <a:moveTo>
                    <a:pt x="0" y="274"/>
                  </a:moveTo>
                  <a:cubicBezTo>
                    <a:pt x="137" y="274"/>
                    <a:pt x="137" y="274"/>
                    <a:pt x="137" y="274"/>
                  </a:cubicBezTo>
                  <a:cubicBezTo>
                    <a:pt x="137" y="164"/>
                    <a:pt x="137" y="164"/>
                    <a:pt x="137" y="164"/>
                  </a:cubicBezTo>
                  <a:cubicBezTo>
                    <a:pt x="122" y="164"/>
                    <a:pt x="110" y="152"/>
                    <a:pt x="110" y="137"/>
                  </a:cubicBezTo>
                  <a:cubicBezTo>
                    <a:pt x="110" y="122"/>
                    <a:pt x="122" y="110"/>
                    <a:pt x="137" y="11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Rectangle 60"/>
            <p:cNvSpPr>
              <a:spLocks noChangeArrowheads="1"/>
            </p:cNvSpPr>
            <p:nvPr/>
          </p:nvSpPr>
          <p:spPr bwMode="auto">
            <a:xfrm>
              <a:off x="2308" y="3976"/>
              <a:ext cx="17" cy="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Rectangle 61"/>
            <p:cNvSpPr>
              <a:spLocks noChangeArrowheads="1"/>
            </p:cNvSpPr>
            <p:nvPr/>
          </p:nvSpPr>
          <p:spPr bwMode="auto">
            <a:xfrm>
              <a:off x="2308" y="3878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Rectangle 62"/>
            <p:cNvSpPr>
              <a:spLocks noChangeArrowheads="1"/>
            </p:cNvSpPr>
            <p:nvPr/>
          </p:nvSpPr>
          <p:spPr bwMode="auto">
            <a:xfrm>
              <a:off x="2178" y="3870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63"/>
            <p:cNvSpPr>
              <a:spLocks/>
            </p:cNvSpPr>
            <p:nvPr/>
          </p:nvSpPr>
          <p:spPr bwMode="auto">
            <a:xfrm>
              <a:off x="1918" y="3919"/>
              <a:ext cx="49" cy="114"/>
            </a:xfrm>
            <a:custGeom>
              <a:avLst/>
              <a:gdLst>
                <a:gd name="T0" fmla="*/ 82 w 163"/>
                <a:gd name="T1" fmla="*/ 0 h 382"/>
                <a:gd name="T2" fmla="*/ 0 w 163"/>
                <a:gd name="T3" fmla="*/ 300 h 382"/>
                <a:gd name="T4" fmla="*/ 82 w 163"/>
                <a:gd name="T5" fmla="*/ 382 h 382"/>
                <a:gd name="T6" fmla="*/ 163 w 163"/>
                <a:gd name="T7" fmla="*/ 300 h 382"/>
                <a:gd name="T8" fmla="*/ 82 w 163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382">
                  <a:moveTo>
                    <a:pt x="82" y="0"/>
                  </a:moveTo>
                  <a:cubicBezTo>
                    <a:pt x="36" y="0"/>
                    <a:pt x="0" y="164"/>
                    <a:pt x="0" y="300"/>
                  </a:cubicBezTo>
                  <a:cubicBezTo>
                    <a:pt x="0" y="345"/>
                    <a:pt x="36" y="382"/>
                    <a:pt x="82" y="382"/>
                  </a:cubicBezTo>
                  <a:cubicBezTo>
                    <a:pt x="127" y="382"/>
                    <a:pt x="163" y="345"/>
                    <a:pt x="163" y="300"/>
                  </a:cubicBezTo>
                  <a:cubicBezTo>
                    <a:pt x="163" y="164"/>
                    <a:pt x="127" y="0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Rectangle 64"/>
            <p:cNvSpPr>
              <a:spLocks noChangeArrowheads="1"/>
            </p:cNvSpPr>
            <p:nvPr/>
          </p:nvSpPr>
          <p:spPr bwMode="auto">
            <a:xfrm>
              <a:off x="2178" y="3772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Line 65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Line 66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67"/>
            <p:cNvSpPr>
              <a:spLocks/>
            </p:cNvSpPr>
            <p:nvPr/>
          </p:nvSpPr>
          <p:spPr bwMode="auto">
            <a:xfrm>
              <a:off x="1902" y="3789"/>
              <a:ext cx="114" cy="106"/>
            </a:xfrm>
            <a:custGeom>
              <a:avLst/>
              <a:gdLst>
                <a:gd name="T0" fmla="*/ 27 w 382"/>
                <a:gd name="T1" fmla="*/ 355 h 355"/>
                <a:gd name="T2" fmla="*/ 55 w 382"/>
                <a:gd name="T3" fmla="*/ 327 h 355"/>
                <a:gd name="T4" fmla="*/ 55 w 382"/>
                <a:gd name="T5" fmla="*/ 109 h 355"/>
                <a:gd name="T6" fmla="*/ 355 w 382"/>
                <a:gd name="T7" fmla="*/ 109 h 355"/>
                <a:gd name="T8" fmla="*/ 382 w 382"/>
                <a:gd name="T9" fmla="*/ 82 h 355"/>
                <a:gd name="T10" fmla="*/ 355 w 382"/>
                <a:gd name="T11" fmla="*/ 54 h 355"/>
                <a:gd name="T12" fmla="*/ 55 w 382"/>
                <a:gd name="T13" fmla="*/ 54 h 355"/>
                <a:gd name="T14" fmla="*/ 55 w 382"/>
                <a:gd name="T15" fmla="*/ 27 h 355"/>
                <a:gd name="T16" fmla="*/ 27 w 382"/>
                <a:gd name="T17" fmla="*/ 0 h 355"/>
                <a:gd name="T18" fmla="*/ 0 w 382"/>
                <a:gd name="T19" fmla="*/ 27 h 355"/>
                <a:gd name="T20" fmla="*/ 0 w 382"/>
                <a:gd name="T21" fmla="*/ 327 h 355"/>
                <a:gd name="T22" fmla="*/ 27 w 382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355">
                  <a:moveTo>
                    <a:pt x="27" y="355"/>
                  </a:moveTo>
                  <a:cubicBezTo>
                    <a:pt x="42" y="355"/>
                    <a:pt x="55" y="342"/>
                    <a:pt x="55" y="327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355" y="109"/>
                    <a:pt x="355" y="109"/>
                    <a:pt x="355" y="109"/>
                  </a:cubicBezTo>
                  <a:cubicBezTo>
                    <a:pt x="370" y="109"/>
                    <a:pt x="382" y="97"/>
                    <a:pt x="382" y="82"/>
                  </a:cubicBezTo>
                  <a:cubicBezTo>
                    <a:pt x="382" y="67"/>
                    <a:pt x="370" y="54"/>
                    <a:pt x="3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0" y="342"/>
                    <a:pt x="12" y="355"/>
                    <a:pt x="27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Line 68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Line 69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5" name="Group 72"/>
          <p:cNvGrpSpPr>
            <a:grpSpLocks noChangeAspect="1"/>
          </p:cNvGrpSpPr>
          <p:nvPr/>
        </p:nvGrpSpPr>
        <p:grpSpPr bwMode="auto">
          <a:xfrm>
            <a:off x="3149111" y="2513739"/>
            <a:ext cx="456660" cy="454119"/>
            <a:chOff x="2204" y="3071"/>
            <a:chExt cx="719" cy="715"/>
          </a:xfrm>
          <a:solidFill>
            <a:srgbClr val="00ACB8"/>
          </a:solidFill>
        </p:grpSpPr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04" y="3071"/>
              <a:ext cx="719" cy="715"/>
            </a:xfrm>
            <a:custGeom>
              <a:avLst/>
              <a:gdLst>
                <a:gd name="T0" fmla="*/ 1305 w 1383"/>
                <a:gd name="T1" fmla="*/ 0 h 1373"/>
                <a:gd name="T2" fmla="*/ 78 w 1383"/>
                <a:gd name="T3" fmla="*/ 0 h 1373"/>
                <a:gd name="T4" fmla="*/ 0 w 1383"/>
                <a:gd name="T5" fmla="*/ 78 h 1373"/>
                <a:gd name="T6" fmla="*/ 0 w 1383"/>
                <a:gd name="T7" fmla="*/ 1295 h 1373"/>
                <a:gd name="T8" fmla="*/ 78 w 1383"/>
                <a:gd name="T9" fmla="*/ 1373 h 1373"/>
                <a:gd name="T10" fmla="*/ 1305 w 1383"/>
                <a:gd name="T11" fmla="*/ 1373 h 1373"/>
                <a:gd name="T12" fmla="*/ 1383 w 1383"/>
                <a:gd name="T13" fmla="*/ 1295 h 1373"/>
                <a:gd name="T14" fmla="*/ 1383 w 1383"/>
                <a:gd name="T15" fmla="*/ 78 h 1373"/>
                <a:gd name="T16" fmla="*/ 1305 w 1383"/>
                <a:gd name="T17" fmla="*/ 0 h 1373"/>
                <a:gd name="T18" fmla="*/ 78 w 1383"/>
                <a:gd name="T19" fmla="*/ 38 h 1373"/>
                <a:gd name="T20" fmla="*/ 1305 w 1383"/>
                <a:gd name="T21" fmla="*/ 38 h 1373"/>
                <a:gd name="T22" fmla="*/ 1344 w 1383"/>
                <a:gd name="T23" fmla="*/ 78 h 1373"/>
                <a:gd name="T24" fmla="*/ 1344 w 1383"/>
                <a:gd name="T25" fmla="*/ 390 h 1373"/>
                <a:gd name="T26" fmla="*/ 38 w 1383"/>
                <a:gd name="T27" fmla="*/ 390 h 1373"/>
                <a:gd name="T28" fmla="*/ 38 w 1383"/>
                <a:gd name="T29" fmla="*/ 78 h 1373"/>
                <a:gd name="T30" fmla="*/ 78 w 1383"/>
                <a:gd name="T31" fmla="*/ 38 h 1373"/>
                <a:gd name="T32" fmla="*/ 1305 w 1383"/>
                <a:gd name="T33" fmla="*/ 1334 h 1373"/>
                <a:gd name="T34" fmla="*/ 78 w 1383"/>
                <a:gd name="T35" fmla="*/ 1334 h 1373"/>
                <a:gd name="T36" fmla="*/ 38 w 1383"/>
                <a:gd name="T37" fmla="*/ 1295 h 1373"/>
                <a:gd name="T38" fmla="*/ 38 w 1383"/>
                <a:gd name="T39" fmla="*/ 429 h 1373"/>
                <a:gd name="T40" fmla="*/ 1344 w 1383"/>
                <a:gd name="T41" fmla="*/ 429 h 1373"/>
                <a:gd name="T42" fmla="*/ 1344 w 1383"/>
                <a:gd name="T43" fmla="*/ 1295 h 1373"/>
                <a:gd name="T44" fmla="*/ 1305 w 1383"/>
                <a:gd name="T45" fmla="*/ 1334 h 1373"/>
                <a:gd name="T46" fmla="*/ 1305 w 1383"/>
                <a:gd name="T47" fmla="*/ 1334 h 1373"/>
                <a:gd name="T48" fmla="*/ 1305 w 1383"/>
                <a:gd name="T49" fmla="*/ 1334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3" h="1373">
                  <a:moveTo>
                    <a:pt x="1305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35" y="0"/>
                    <a:pt x="0" y="35"/>
                    <a:pt x="0" y="78"/>
                  </a:cubicBezTo>
                  <a:cubicBezTo>
                    <a:pt x="0" y="1295"/>
                    <a:pt x="0" y="1295"/>
                    <a:pt x="0" y="1295"/>
                  </a:cubicBezTo>
                  <a:cubicBezTo>
                    <a:pt x="0" y="1338"/>
                    <a:pt x="35" y="1373"/>
                    <a:pt x="78" y="1373"/>
                  </a:cubicBezTo>
                  <a:cubicBezTo>
                    <a:pt x="1305" y="1373"/>
                    <a:pt x="1305" y="1373"/>
                    <a:pt x="1305" y="1373"/>
                  </a:cubicBezTo>
                  <a:cubicBezTo>
                    <a:pt x="1348" y="1373"/>
                    <a:pt x="1383" y="1338"/>
                    <a:pt x="1383" y="1295"/>
                  </a:cubicBezTo>
                  <a:cubicBezTo>
                    <a:pt x="1383" y="78"/>
                    <a:pt x="1383" y="78"/>
                    <a:pt x="1383" y="78"/>
                  </a:cubicBezTo>
                  <a:cubicBezTo>
                    <a:pt x="1383" y="35"/>
                    <a:pt x="1348" y="0"/>
                    <a:pt x="1305" y="0"/>
                  </a:cubicBezTo>
                  <a:close/>
                  <a:moveTo>
                    <a:pt x="78" y="38"/>
                  </a:moveTo>
                  <a:cubicBezTo>
                    <a:pt x="1305" y="38"/>
                    <a:pt x="1305" y="38"/>
                    <a:pt x="1305" y="38"/>
                  </a:cubicBezTo>
                  <a:cubicBezTo>
                    <a:pt x="1327" y="38"/>
                    <a:pt x="1344" y="56"/>
                    <a:pt x="1344" y="78"/>
                  </a:cubicBezTo>
                  <a:cubicBezTo>
                    <a:pt x="1344" y="390"/>
                    <a:pt x="1344" y="390"/>
                    <a:pt x="1344" y="390"/>
                  </a:cubicBezTo>
                  <a:cubicBezTo>
                    <a:pt x="38" y="390"/>
                    <a:pt x="38" y="390"/>
                    <a:pt x="38" y="390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56"/>
                    <a:pt x="56" y="38"/>
                    <a:pt x="78" y="38"/>
                  </a:cubicBezTo>
                  <a:close/>
                  <a:moveTo>
                    <a:pt x="1305" y="1334"/>
                  </a:moveTo>
                  <a:cubicBezTo>
                    <a:pt x="78" y="1334"/>
                    <a:pt x="78" y="1334"/>
                    <a:pt x="78" y="1334"/>
                  </a:cubicBezTo>
                  <a:cubicBezTo>
                    <a:pt x="56" y="1334"/>
                    <a:pt x="38" y="1317"/>
                    <a:pt x="38" y="1295"/>
                  </a:cubicBezTo>
                  <a:cubicBezTo>
                    <a:pt x="38" y="429"/>
                    <a:pt x="38" y="429"/>
                    <a:pt x="38" y="429"/>
                  </a:cubicBezTo>
                  <a:cubicBezTo>
                    <a:pt x="1344" y="429"/>
                    <a:pt x="1344" y="429"/>
                    <a:pt x="1344" y="429"/>
                  </a:cubicBezTo>
                  <a:cubicBezTo>
                    <a:pt x="1344" y="1295"/>
                    <a:pt x="1344" y="1295"/>
                    <a:pt x="1344" y="1295"/>
                  </a:cubicBezTo>
                  <a:cubicBezTo>
                    <a:pt x="1344" y="1317"/>
                    <a:pt x="1327" y="1334"/>
                    <a:pt x="1305" y="1334"/>
                  </a:cubicBezTo>
                  <a:close/>
                  <a:moveTo>
                    <a:pt x="1305" y="1334"/>
                  </a:moveTo>
                  <a:cubicBezTo>
                    <a:pt x="1305" y="1334"/>
                    <a:pt x="1305" y="1334"/>
                    <a:pt x="1305" y="13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57" y="3124"/>
              <a:ext cx="612" cy="123"/>
            </a:xfrm>
            <a:custGeom>
              <a:avLst/>
              <a:gdLst>
                <a:gd name="T0" fmla="*/ 19 w 1176"/>
                <a:gd name="T1" fmla="*/ 237 h 237"/>
                <a:gd name="T2" fmla="*/ 1157 w 1176"/>
                <a:gd name="T3" fmla="*/ 237 h 237"/>
                <a:gd name="T4" fmla="*/ 1176 w 1176"/>
                <a:gd name="T5" fmla="*/ 218 h 237"/>
                <a:gd name="T6" fmla="*/ 1176 w 1176"/>
                <a:gd name="T7" fmla="*/ 20 h 237"/>
                <a:gd name="T8" fmla="*/ 1157 w 1176"/>
                <a:gd name="T9" fmla="*/ 0 h 237"/>
                <a:gd name="T10" fmla="*/ 19 w 1176"/>
                <a:gd name="T11" fmla="*/ 0 h 237"/>
                <a:gd name="T12" fmla="*/ 0 w 1176"/>
                <a:gd name="T13" fmla="*/ 20 h 237"/>
                <a:gd name="T14" fmla="*/ 0 w 1176"/>
                <a:gd name="T15" fmla="*/ 218 h 237"/>
                <a:gd name="T16" fmla="*/ 19 w 1176"/>
                <a:gd name="T17" fmla="*/ 237 h 237"/>
                <a:gd name="T18" fmla="*/ 39 w 1176"/>
                <a:gd name="T19" fmla="*/ 39 h 237"/>
                <a:gd name="T20" fmla="*/ 1138 w 1176"/>
                <a:gd name="T21" fmla="*/ 39 h 237"/>
                <a:gd name="T22" fmla="*/ 1138 w 1176"/>
                <a:gd name="T23" fmla="*/ 199 h 237"/>
                <a:gd name="T24" fmla="*/ 39 w 1176"/>
                <a:gd name="T25" fmla="*/ 199 h 237"/>
                <a:gd name="T26" fmla="*/ 39 w 1176"/>
                <a:gd name="T27" fmla="*/ 39 h 237"/>
                <a:gd name="T28" fmla="*/ 39 w 1176"/>
                <a:gd name="T29" fmla="*/ 39 h 237"/>
                <a:gd name="T30" fmla="*/ 39 w 1176"/>
                <a:gd name="T31" fmla="*/ 3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6" h="237">
                  <a:moveTo>
                    <a:pt x="19" y="237"/>
                  </a:moveTo>
                  <a:cubicBezTo>
                    <a:pt x="1157" y="237"/>
                    <a:pt x="1157" y="237"/>
                    <a:pt x="1157" y="237"/>
                  </a:cubicBezTo>
                  <a:cubicBezTo>
                    <a:pt x="1168" y="237"/>
                    <a:pt x="1176" y="229"/>
                    <a:pt x="1176" y="218"/>
                  </a:cubicBezTo>
                  <a:cubicBezTo>
                    <a:pt x="1176" y="20"/>
                    <a:pt x="1176" y="20"/>
                    <a:pt x="1176" y="20"/>
                  </a:cubicBezTo>
                  <a:cubicBezTo>
                    <a:pt x="1176" y="9"/>
                    <a:pt x="1168" y="0"/>
                    <a:pt x="115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9"/>
                    <a:pt x="9" y="237"/>
                    <a:pt x="19" y="237"/>
                  </a:cubicBezTo>
                  <a:close/>
                  <a:moveTo>
                    <a:pt x="39" y="39"/>
                  </a:moveTo>
                  <a:cubicBezTo>
                    <a:pt x="1138" y="39"/>
                    <a:pt x="1138" y="39"/>
                    <a:pt x="1138" y="39"/>
                  </a:cubicBezTo>
                  <a:cubicBezTo>
                    <a:pt x="1138" y="199"/>
                    <a:pt x="1138" y="199"/>
                    <a:pt x="1138" y="199"/>
                  </a:cubicBezTo>
                  <a:cubicBezTo>
                    <a:pt x="39" y="199"/>
                    <a:pt x="39" y="199"/>
                    <a:pt x="39" y="199"/>
                  </a:cubicBezTo>
                  <a:lnTo>
                    <a:pt x="39" y="39"/>
                  </a:lnTo>
                  <a:close/>
                  <a:moveTo>
                    <a:pt x="39" y="39"/>
                  </a:moveTo>
                  <a:cubicBezTo>
                    <a:pt x="39" y="39"/>
                    <a:pt x="39" y="39"/>
                    <a:pt x="39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34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330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426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522" y="3353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34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330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426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522" y="3457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634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7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7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7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7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724" y="3474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8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8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8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8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813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724" y="3578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813" y="3578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724" y="3682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0 h 119"/>
                <a:gd name="T22" fmla="*/ 47 w 153"/>
                <a:gd name="T23" fmla="*/ 80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813" y="3682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0 h 119"/>
                <a:gd name="T22" fmla="*/ 48 w 154"/>
                <a:gd name="T23" fmla="*/ 80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634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7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7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7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7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724" y="3370"/>
              <a:ext cx="79" cy="62"/>
            </a:xfrm>
            <a:custGeom>
              <a:avLst/>
              <a:gdLst>
                <a:gd name="T0" fmla="*/ 106 w 153"/>
                <a:gd name="T1" fmla="*/ 0 h 118"/>
                <a:gd name="T2" fmla="*/ 47 w 153"/>
                <a:gd name="T3" fmla="*/ 0 h 118"/>
                <a:gd name="T4" fmla="*/ 0 w 153"/>
                <a:gd name="T5" fmla="*/ 47 h 118"/>
                <a:gd name="T6" fmla="*/ 0 w 153"/>
                <a:gd name="T7" fmla="*/ 71 h 118"/>
                <a:gd name="T8" fmla="*/ 47 w 153"/>
                <a:gd name="T9" fmla="*/ 118 h 118"/>
                <a:gd name="T10" fmla="*/ 106 w 153"/>
                <a:gd name="T11" fmla="*/ 118 h 118"/>
                <a:gd name="T12" fmla="*/ 153 w 153"/>
                <a:gd name="T13" fmla="*/ 71 h 118"/>
                <a:gd name="T14" fmla="*/ 153 w 153"/>
                <a:gd name="T15" fmla="*/ 47 h 118"/>
                <a:gd name="T16" fmla="*/ 106 w 153"/>
                <a:gd name="T17" fmla="*/ 0 h 118"/>
                <a:gd name="T18" fmla="*/ 115 w 153"/>
                <a:gd name="T19" fmla="*/ 71 h 118"/>
                <a:gd name="T20" fmla="*/ 106 w 153"/>
                <a:gd name="T21" fmla="*/ 80 h 118"/>
                <a:gd name="T22" fmla="*/ 47 w 153"/>
                <a:gd name="T23" fmla="*/ 80 h 118"/>
                <a:gd name="T24" fmla="*/ 38 w 153"/>
                <a:gd name="T25" fmla="*/ 71 h 118"/>
                <a:gd name="T26" fmla="*/ 38 w 153"/>
                <a:gd name="T27" fmla="*/ 47 h 118"/>
                <a:gd name="T28" fmla="*/ 47 w 153"/>
                <a:gd name="T29" fmla="*/ 38 h 118"/>
                <a:gd name="T30" fmla="*/ 106 w 153"/>
                <a:gd name="T31" fmla="*/ 38 h 118"/>
                <a:gd name="T32" fmla="*/ 115 w 153"/>
                <a:gd name="T33" fmla="*/ 47 h 118"/>
                <a:gd name="T34" fmla="*/ 115 w 153"/>
                <a:gd name="T35" fmla="*/ 71 h 118"/>
                <a:gd name="T36" fmla="*/ 115 w 153"/>
                <a:gd name="T37" fmla="*/ 71 h 118"/>
                <a:gd name="T38" fmla="*/ 115 w 153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3" y="97"/>
                    <a:pt x="153" y="71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1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813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8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8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8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8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2" y="118"/>
                    <a:pt x="48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234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30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426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522" y="3561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234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cubicBezTo>
                    <a:pt x="123" y="106"/>
                    <a:pt x="123" y="106"/>
                    <a:pt x="123" y="106"/>
                  </a:cubicBez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30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426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522" y="3664"/>
              <a:ext cx="83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634" y="3561"/>
              <a:ext cx="80" cy="183"/>
            </a:xfrm>
            <a:custGeom>
              <a:avLst/>
              <a:gdLst>
                <a:gd name="T0" fmla="*/ 106 w 154"/>
                <a:gd name="T1" fmla="*/ 0 h 352"/>
                <a:gd name="T2" fmla="*/ 47 w 154"/>
                <a:gd name="T3" fmla="*/ 0 h 352"/>
                <a:gd name="T4" fmla="*/ 0 w 154"/>
                <a:gd name="T5" fmla="*/ 47 h 352"/>
                <a:gd name="T6" fmla="*/ 0 w 154"/>
                <a:gd name="T7" fmla="*/ 305 h 352"/>
                <a:gd name="T8" fmla="*/ 47 w 154"/>
                <a:gd name="T9" fmla="*/ 352 h 352"/>
                <a:gd name="T10" fmla="*/ 106 w 154"/>
                <a:gd name="T11" fmla="*/ 352 h 352"/>
                <a:gd name="T12" fmla="*/ 154 w 154"/>
                <a:gd name="T13" fmla="*/ 305 h 352"/>
                <a:gd name="T14" fmla="*/ 154 w 154"/>
                <a:gd name="T15" fmla="*/ 47 h 352"/>
                <a:gd name="T16" fmla="*/ 106 w 154"/>
                <a:gd name="T17" fmla="*/ 0 h 352"/>
                <a:gd name="T18" fmla="*/ 115 w 154"/>
                <a:gd name="T19" fmla="*/ 305 h 352"/>
                <a:gd name="T20" fmla="*/ 106 w 154"/>
                <a:gd name="T21" fmla="*/ 313 h 352"/>
                <a:gd name="T22" fmla="*/ 47 w 154"/>
                <a:gd name="T23" fmla="*/ 313 h 352"/>
                <a:gd name="T24" fmla="*/ 39 w 154"/>
                <a:gd name="T25" fmla="*/ 305 h 352"/>
                <a:gd name="T26" fmla="*/ 39 w 154"/>
                <a:gd name="T27" fmla="*/ 47 h 352"/>
                <a:gd name="T28" fmla="*/ 47 w 154"/>
                <a:gd name="T29" fmla="*/ 38 h 352"/>
                <a:gd name="T30" fmla="*/ 106 w 154"/>
                <a:gd name="T31" fmla="*/ 38 h 352"/>
                <a:gd name="T32" fmla="*/ 115 w 154"/>
                <a:gd name="T33" fmla="*/ 47 h 352"/>
                <a:gd name="T34" fmla="*/ 115 w 154"/>
                <a:gd name="T35" fmla="*/ 305 h 352"/>
                <a:gd name="T36" fmla="*/ 115 w 154"/>
                <a:gd name="T37" fmla="*/ 305 h 352"/>
                <a:gd name="T38" fmla="*/ 115 w 154"/>
                <a:gd name="T39" fmla="*/ 3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352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1"/>
                    <a:pt x="21" y="352"/>
                    <a:pt x="47" y="352"/>
                  </a:cubicBezTo>
                  <a:cubicBezTo>
                    <a:pt x="106" y="352"/>
                    <a:pt x="106" y="352"/>
                    <a:pt x="106" y="352"/>
                  </a:cubicBezTo>
                  <a:cubicBezTo>
                    <a:pt x="132" y="352"/>
                    <a:pt x="154" y="331"/>
                    <a:pt x="154" y="305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305"/>
                  </a:moveTo>
                  <a:cubicBezTo>
                    <a:pt x="115" y="309"/>
                    <a:pt x="111" y="313"/>
                    <a:pt x="106" y="313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3" y="313"/>
                    <a:pt x="39" y="309"/>
                    <a:pt x="39" y="305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305"/>
                  </a:lnTo>
                  <a:close/>
                  <a:moveTo>
                    <a:pt x="115" y="305"/>
                  </a:moveTo>
                  <a:cubicBezTo>
                    <a:pt x="115" y="305"/>
                    <a:pt x="115" y="305"/>
                    <a:pt x="115" y="3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234" y="3318"/>
              <a:ext cx="371" cy="19"/>
            </a:xfrm>
            <a:custGeom>
              <a:avLst/>
              <a:gdLst>
                <a:gd name="T0" fmla="*/ 694 w 713"/>
                <a:gd name="T1" fmla="*/ 0 h 38"/>
                <a:gd name="T2" fmla="*/ 19 w 713"/>
                <a:gd name="T3" fmla="*/ 0 h 38"/>
                <a:gd name="T4" fmla="*/ 0 w 713"/>
                <a:gd name="T5" fmla="*/ 19 h 38"/>
                <a:gd name="T6" fmla="*/ 19 w 713"/>
                <a:gd name="T7" fmla="*/ 38 h 38"/>
                <a:gd name="T8" fmla="*/ 694 w 713"/>
                <a:gd name="T9" fmla="*/ 38 h 38"/>
                <a:gd name="T10" fmla="*/ 713 w 713"/>
                <a:gd name="T11" fmla="*/ 19 h 38"/>
                <a:gd name="T12" fmla="*/ 694 w 713"/>
                <a:gd name="T13" fmla="*/ 0 h 38"/>
                <a:gd name="T14" fmla="*/ 694 w 713"/>
                <a:gd name="T15" fmla="*/ 0 h 38"/>
                <a:gd name="T16" fmla="*/ 694 w 713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3" h="38">
                  <a:moveTo>
                    <a:pt x="69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694" y="38"/>
                    <a:pt x="694" y="38"/>
                    <a:pt x="694" y="38"/>
                  </a:cubicBezTo>
                  <a:cubicBezTo>
                    <a:pt x="704" y="38"/>
                    <a:pt x="713" y="29"/>
                    <a:pt x="713" y="19"/>
                  </a:cubicBezTo>
                  <a:cubicBezTo>
                    <a:pt x="713" y="8"/>
                    <a:pt x="704" y="0"/>
                    <a:pt x="694" y="0"/>
                  </a:cubicBezTo>
                  <a:close/>
                  <a:moveTo>
                    <a:pt x="694" y="0"/>
                  </a:moveTo>
                  <a:cubicBezTo>
                    <a:pt x="694" y="0"/>
                    <a:pt x="694" y="0"/>
                    <a:pt x="6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794" y="3318"/>
              <a:ext cx="99" cy="19"/>
            </a:xfrm>
            <a:custGeom>
              <a:avLst/>
              <a:gdLst>
                <a:gd name="T0" fmla="*/ 170 w 190"/>
                <a:gd name="T1" fmla="*/ 0 h 38"/>
                <a:gd name="T2" fmla="*/ 20 w 190"/>
                <a:gd name="T3" fmla="*/ 0 h 38"/>
                <a:gd name="T4" fmla="*/ 0 w 190"/>
                <a:gd name="T5" fmla="*/ 19 h 38"/>
                <a:gd name="T6" fmla="*/ 20 w 190"/>
                <a:gd name="T7" fmla="*/ 38 h 38"/>
                <a:gd name="T8" fmla="*/ 170 w 190"/>
                <a:gd name="T9" fmla="*/ 38 h 38"/>
                <a:gd name="T10" fmla="*/ 190 w 190"/>
                <a:gd name="T11" fmla="*/ 19 h 38"/>
                <a:gd name="T12" fmla="*/ 170 w 190"/>
                <a:gd name="T13" fmla="*/ 0 h 38"/>
                <a:gd name="T14" fmla="*/ 170 w 190"/>
                <a:gd name="T15" fmla="*/ 0 h 38"/>
                <a:gd name="T16" fmla="*/ 170 w 190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38">
                  <a:moveTo>
                    <a:pt x="17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20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90" y="29"/>
                    <a:pt x="190" y="19"/>
                  </a:cubicBezTo>
                  <a:cubicBezTo>
                    <a:pt x="190" y="8"/>
                    <a:pt x="181" y="0"/>
                    <a:pt x="170" y="0"/>
                  </a:cubicBezTo>
                  <a:close/>
                  <a:moveTo>
                    <a:pt x="170" y="0"/>
                  </a:moveTo>
                  <a:cubicBezTo>
                    <a:pt x="170" y="0"/>
                    <a:pt x="170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634" y="3318"/>
              <a:ext cx="98" cy="19"/>
            </a:xfrm>
            <a:custGeom>
              <a:avLst/>
              <a:gdLst>
                <a:gd name="T0" fmla="*/ 189 w 189"/>
                <a:gd name="T1" fmla="*/ 19 h 38"/>
                <a:gd name="T2" fmla="*/ 170 w 189"/>
                <a:gd name="T3" fmla="*/ 0 h 38"/>
                <a:gd name="T4" fmla="*/ 19 w 189"/>
                <a:gd name="T5" fmla="*/ 0 h 38"/>
                <a:gd name="T6" fmla="*/ 0 w 189"/>
                <a:gd name="T7" fmla="*/ 19 h 38"/>
                <a:gd name="T8" fmla="*/ 19 w 189"/>
                <a:gd name="T9" fmla="*/ 38 h 38"/>
                <a:gd name="T10" fmla="*/ 170 w 189"/>
                <a:gd name="T11" fmla="*/ 38 h 38"/>
                <a:gd name="T12" fmla="*/ 189 w 189"/>
                <a:gd name="T13" fmla="*/ 19 h 38"/>
                <a:gd name="T14" fmla="*/ 189 w 189"/>
                <a:gd name="T15" fmla="*/ 19 h 38"/>
                <a:gd name="T16" fmla="*/ 189 w 189"/>
                <a:gd name="T1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38">
                  <a:moveTo>
                    <a:pt x="189" y="19"/>
                  </a:moveTo>
                  <a:cubicBezTo>
                    <a:pt x="189" y="8"/>
                    <a:pt x="181" y="0"/>
                    <a:pt x="17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89" y="29"/>
                    <a:pt x="189" y="19"/>
                  </a:cubicBezTo>
                  <a:close/>
                  <a:moveTo>
                    <a:pt x="189" y="19"/>
                  </a:moveTo>
                  <a:cubicBezTo>
                    <a:pt x="189" y="19"/>
                    <a:pt x="189" y="19"/>
                    <a:pt x="189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2" name="Freeform 108"/>
          <p:cNvSpPr>
            <a:spLocks noEditPoints="1"/>
          </p:cNvSpPr>
          <p:nvPr/>
        </p:nvSpPr>
        <p:spPr bwMode="auto">
          <a:xfrm>
            <a:off x="4693659" y="3122332"/>
            <a:ext cx="473697" cy="557766"/>
          </a:xfrm>
          <a:custGeom>
            <a:avLst/>
            <a:gdLst>
              <a:gd name="T0" fmla="*/ 360 w 1211"/>
              <a:gd name="T1" fmla="*/ 511 h 1427"/>
              <a:gd name="T2" fmla="*/ 593 w 1211"/>
              <a:gd name="T3" fmla="*/ 217 h 1427"/>
              <a:gd name="T4" fmla="*/ 359 w 1211"/>
              <a:gd name="T5" fmla="*/ 0 h 1427"/>
              <a:gd name="T6" fmla="*/ 249 w 1211"/>
              <a:gd name="T7" fmla="*/ 480 h 1427"/>
              <a:gd name="T8" fmla="*/ 502 w 1211"/>
              <a:gd name="T9" fmla="*/ 135 h 1427"/>
              <a:gd name="T10" fmla="*/ 360 w 1211"/>
              <a:gd name="T11" fmla="*/ 64 h 1427"/>
              <a:gd name="T12" fmla="*/ 529 w 1211"/>
              <a:gd name="T13" fmla="*/ 219 h 1427"/>
              <a:gd name="T14" fmla="*/ 282 w 1211"/>
              <a:gd name="T15" fmla="*/ 425 h 1427"/>
              <a:gd name="T16" fmla="*/ 526 w 1211"/>
              <a:gd name="T17" fmla="*/ 194 h 1427"/>
              <a:gd name="T18" fmla="*/ 1065 w 1211"/>
              <a:gd name="T19" fmla="*/ 984 h 1427"/>
              <a:gd name="T20" fmla="*/ 1158 w 1211"/>
              <a:gd name="T21" fmla="*/ 974 h 1427"/>
              <a:gd name="T22" fmla="*/ 1093 w 1211"/>
              <a:gd name="T23" fmla="*/ 1042 h 1427"/>
              <a:gd name="T24" fmla="*/ 1050 w 1211"/>
              <a:gd name="T25" fmla="*/ 1027 h 1427"/>
              <a:gd name="T26" fmla="*/ 598 w 1211"/>
              <a:gd name="T27" fmla="*/ 895 h 1427"/>
              <a:gd name="T28" fmla="*/ 661 w 1211"/>
              <a:gd name="T29" fmla="*/ 884 h 1427"/>
              <a:gd name="T30" fmla="*/ 360 w 1211"/>
              <a:gd name="T31" fmla="*/ 577 h 1427"/>
              <a:gd name="T32" fmla="*/ 77 w 1211"/>
              <a:gd name="T33" fmla="*/ 784 h 1427"/>
              <a:gd name="T34" fmla="*/ 8 w 1211"/>
              <a:gd name="T35" fmla="*/ 1218 h 1427"/>
              <a:gd name="T36" fmla="*/ 421 w 1211"/>
              <a:gd name="T37" fmla="*/ 1230 h 1427"/>
              <a:gd name="T38" fmla="*/ 421 w 1211"/>
              <a:gd name="T39" fmla="*/ 1165 h 1427"/>
              <a:gd name="T40" fmla="*/ 140 w 1211"/>
              <a:gd name="T41" fmla="*/ 795 h 1427"/>
              <a:gd name="T42" fmla="*/ 314 w 1211"/>
              <a:gd name="T43" fmla="*/ 820 h 1427"/>
              <a:gd name="T44" fmla="*/ 267 w 1211"/>
              <a:gd name="T45" fmla="*/ 852 h 1427"/>
              <a:gd name="T46" fmla="*/ 299 w 1211"/>
              <a:gd name="T47" fmla="*/ 1063 h 1427"/>
              <a:gd name="T48" fmla="*/ 452 w 1211"/>
              <a:gd name="T49" fmla="*/ 1031 h 1427"/>
              <a:gd name="T50" fmla="*/ 421 w 1211"/>
              <a:gd name="T51" fmla="*/ 820 h 1427"/>
              <a:gd name="T52" fmla="*/ 469 w 1211"/>
              <a:gd name="T53" fmla="*/ 663 h 1427"/>
              <a:gd name="T54" fmla="*/ 388 w 1211"/>
              <a:gd name="T55" fmla="*/ 999 h 1427"/>
              <a:gd name="T56" fmla="*/ 331 w 1211"/>
              <a:gd name="T57" fmla="*/ 884 h 1427"/>
              <a:gd name="T58" fmla="*/ 388 w 1211"/>
              <a:gd name="T59" fmla="*/ 999 h 1427"/>
              <a:gd name="T60" fmla="*/ 313 w 1211"/>
              <a:gd name="T61" fmla="*/ 645 h 1427"/>
              <a:gd name="T62" fmla="*/ 408 w 1211"/>
              <a:gd name="T63" fmla="*/ 645 h 1427"/>
              <a:gd name="T64" fmla="*/ 1211 w 1211"/>
              <a:gd name="T65" fmla="*/ 1145 h 1427"/>
              <a:gd name="T66" fmla="*/ 1123 w 1211"/>
              <a:gd name="T67" fmla="*/ 1177 h 1427"/>
              <a:gd name="T68" fmla="*/ 1123 w 1211"/>
              <a:gd name="T69" fmla="*/ 1113 h 1427"/>
              <a:gd name="T70" fmla="*/ 1211 w 1211"/>
              <a:gd name="T71" fmla="*/ 1145 h 1427"/>
              <a:gd name="T72" fmla="*/ 1129 w 1211"/>
              <a:gd name="T73" fmla="*/ 1334 h 1427"/>
              <a:gd name="T74" fmla="*/ 1065 w 1211"/>
              <a:gd name="T75" fmla="*/ 1305 h 1427"/>
              <a:gd name="T76" fmla="*/ 1093 w 1211"/>
              <a:gd name="T77" fmla="*/ 1248 h 1427"/>
              <a:gd name="T78" fmla="*/ 1158 w 1211"/>
              <a:gd name="T79" fmla="*/ 1316 h 1427"/>
              <a:gd name="T80" fmla="*/ 940 w 1211"/>
              <a:gd name="T81" fmla="*/ 922 h 1427"/>
              <a:gd name="T82" fmla="*/ 562 w 1211"/>
              <a:gd name="T83" fmla="*/ 1006 h 1427"/>
              <a:gd name="T84" fmla="*/ 529 w 1211"/>
              <a:gd name="T85" fmla="*/ 1395 h 1427"/>
              <a:gd name="T86" fmla="*/ 593 w 1211"/>
              <a:gd name="T87" fmla="*/ 1395 h 1427"/>
              <a:gd name="T88" fmla="*/ 717 w 1211"/>
              <a:gd name="T89" fmla="*/ 1284 h 1427"/>
              <a:gd name="T90" fmla="*/ 970 w 1211"/>
              <a:gd name="T91" fmla="*/ 1364 h 1427"/>
              <a:gd name="T92" fmla="*/ 983 w 1211"/>
              <a:gd name="T93" fmla="*/ 952 h 1427"/>
              <a:gd name="T94" fmla="*/ 692 w 1211"/>
              <a:gd name="T95" fmla="*/ 1220 h 1427"/>
              <a:gd name="T96" fmla="*/ 593 w 1211"/>
              <a:gd name="T97" fmla="*/ 1070 h 1427"/>
              <a:gd name="T98" fmla="*/ 692 w 1211"/>
              <a:gd name="T99" fmla="*/ 1220 h 1427"/>
              <a:gd name="T100" fmla="*/ 756 w 1211"/>
              <a:gd name="T101" fmla="*/ 1231 h 1427"/>
              <a:gd name="T102" fmla="*/ 919 w 1211"/>
              <a:gd name="T103" fmla="*/ 998 h 1427"/>
              <a:gd name="T104" fmla="*/ 919 w 1211"/>
              <a:gd name="T105" fmla="*/ 1292 h 1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11" h="1427">
                <a:moveTo>
                  <a:pt x="249" y="480"/>
                </a:moveTo>
                <a:cubicBezTo>
                  <a:pt x="284" y="500"/>
                  <a:pt x="322" y="511"/>
                  <a:pt x="360" y="511"/>
                </a:cubicBezTo>
                <a:cubicBezTo>
                  <a:pt x="399" y="511"/>
                  <a:pt x="437" y="500"/>
                  <a:pt x="472" y="480"/>
                </a:cubicBezTo>
                <a:cubicBezTo>
                  <a:pt x="553" y="432"/>
                  <a:pt x="597" y="336"/>
                  <a:pt x="593" y="217"/>
                </a:cubicBezTo>
                <a:cubicBezTo>
                  <a:pt x="588" y="73"/>
                  <a:pt x="469" y="4"/>
                  <a:pt x="362" y="0"/>
                </a:cubicBezTo>
                <a:cubicBezTo>
                  <a:pt x="361" y="0"/>
                  <a:pt x="360" y="0"/>
                  <a:pt x="359" y="0"/>
                </a:cubicBezTo>
                <a:cubicBezTo>
                  <a:pt x="252" y="4"/>
                  <a:pt x="133" y="73"/>
                  <a:pt x="128" y="217"/>
                </a:cubicBezTo>
                <a:cubicBezTo>
                  <a:pt x="123" y="336"/>
                  <a:pt x="168" y="432"/>
                  <a:pt x="249" y="480"/>
                </a:cubicBezTo>
                <a:close/>
                <a:moveTo>
                  <a:pt x="360" y="64"/>
                </a:moveTo>
                <a:cubicBezTo>
                  <a:pt x="415" y="66"/>
                  <a:pt x="470" y="89"/>
                  <a:pt x="502" y="135"/>
                </a:cubicBezTo>
                <a:cubicBezTo>
                  <a:pt x="412" y="175"/>
                  <a:pt x="301" y="201"/>
                  <a:pt x="193" y="207"/>
                </a:cubicBezTo>
                <a:cubicBezTo>
                  <a:pt x="202" y="113"/>
                  <a:pt x="282" y="67"/>
                  <a:pt x="360" y="64"/>
                </a:cubicBezTo>
                <a:close/>
                <a:moveTo>
                  <a:pt x="526" y="194"/>
                </a:moveTo>
                <a:cubicBezTo>
                  <a:pt x="528" y="202"/>
                  <a:pt x="529" y="210"/>
                  <a:pt x="529" y="219"/>
                </a:cubicBezTo>
                <a:cubicBezTo>
                  <a:pt x="533" y="314"/>
                  <a:pt x="500" y="389"/>
                  <a:pt x="439" y="425"/>
                </a:cubicBezTo>
                <a:cubicBezTo>
                  <a:pt x="391" y="454"/>
                  <a:pt x="330" y="454"/>
                  <a:pt x="282" y="425"/>
                </a:cubicBezTo>
                <a:cubicBezTo>
                  <a:pt x="233" y="396"/>
                  <a:pt x="202" y="341"/>
                  <a:pt x="194" y="271"/>
                </a:cubicBezTo>
                <a:cubicBezTo>
                  <a:pt x="309" y="265"/>
                  <a:pt x="429" y="237"/>
                  <a:pt x="526" y="194"/>
                </a:cubicBezTo>
                <a:close/>
                <a:moveTo>
                  <a:pt x="1050" y="1027"/>
                </a:moveTo>
                <a:cubicBezTo>
                  <a:pt x="1042" y="1011"/>
                  <a:pt x="1049" y="992"/>
                  <a:pt x="1065" y="984"/>
                </a:cubicBezTo>
                <a:cubicBezTo>
                  <a:pt x="1115" y="960"/>
                  <a:pt x="1115" y="960"/>
                  <a:pt x="1115" y="960"/>
                </a:cubicBezTo>
                <a:cubicBezTo>
                  <a:pt x="1131" y="952"/>
                  <a:pt x="1150" y="958"/>
                  <a:pt x="1158" y="974"/>
                </a:cubicBezTo>
                <a:cubicBezTo>
                  <a:pt x="1166" y="990"/>
                  <a:pt x="1159" y="1009"/>
                  <a:pt x="1143" y="1017"/>
                </a:cubicBezTo>
                <a:cubicBezTo>
                  <a:pt x="1093" y="1042"/>
                  <a:pt x="1093" y="1042"/>
                  <a:pt x="1093" y="1042"/>
                </a:cubicBezTo>
                <a:cubicBezTo>
                  <a:pt x="1088" y="1044"/>
                  <a:pt x="1084" y="1045"/>
                  <a:pt x="1079" y="1045"/>
                </a:cubicBezTo>
                <a:cubicBezTo>
                  <a:pt x="1067" y="1045"/>
                  <a:pt x="1056" y="1039"/>
                  <a:pt x="1050" y="1027"/>
                </a:cubicBezTo>
                <a:close/>
                <a:moveTo>
                  <a:pt x="579" y="795"/>
                </a:moveTo>
                <a:cubicBezTo>
                  <a:pt x="598" y="895"/>
                  <a:pt x="598" y="895"/>
                  <a:pt x="598" y="895"/>
                </a:cubicBezTo>
                <a:cubicBezTo>
                  <a:pt x="601" y="913"/>
                  <a:pt x="618" y="924"/>
                  <a:pt x="635" y="921"/>
                </a:cubicBezTo>
                <a:cubicBezTo>
                  <a:pt x="652" y="918"/>
                  <a:pt x="664" y="901"/>
                  <a:pt x="661" y="884"/>
                </a:cubicBezTo>
                <a:cubicBezTo>
                  <a:pt x="642" y="784"/>
                  <a:pt x="642" y="784"/>
                  <a:pt x="642" y="784"/>
                </a:cubicBezTo>
                <a:cubicBezTo>
                  <a:pt x="616" y="641"/>
                  <a:pt x="481" y="577"/>
                  <a:pt x="360" y="577"/>
                </a:cubicBezTo>
                <a:cubicBezTo>
                  <a:pt x="359" y="577"/>
                  <a:pt x="359" y="577"/>
                  <a:pt x="359" y="577"/>
                </a:cubicBezTo>
                <a:cubicBezTo>
                  <a:pt x="238" y="577"/>
                  <a:pt x="103" y="641"/>
                  <a:pt x="77" y="784"/>
                </a:cubicBezTo>
                <a:cubicBezTo>
                  <a:pt x="2" y="1191"/>
                  <a:pt x="2" y="1191"/>
                  <a:pt x="2" y="1191"/>
                </a:cubicBezTo>
                <a:cubicBezTo>
                  <a:pt x="0" y="1201"/>
                  <a:pt x="2" y="1211"/>
                  <a:pt x="8" y="1218"/>
                </a:cubicBezTo>
                <a:cubicBezTo>
                  <a:pt x="14" y="1225"/>
                  <a:pt x="24" y="1230"/>
                  <a:pt x="33" y="1230"/>
                </a:cubicBezTo>
                <a:cubicBezTo>
                  <a:pt x="421" y="1230"/>
                  <a:pt x="421" y="1230"/>
                  <a:pt x="421" y="1230"/>
                </a:cubicBezTo>
                <a:cubicBezTo>
                  <a:pt x="439" y="1230"/>
                  <a:pt x="453" y="1215"/>
                  <a:pt x="453" y="1197"/>
                </a:cubicBezTo>
                <a:cubicBezTo>
                  <a:pt x="453" y="1180"/>
                  <a:pt x="439" y="1165"/>
                  <a:pt x="421" y="1165"/>
                </a:cubicBezTo>
                <a:cubicBezTo>
                  <a:pt x="71" y="1165"/>
                  <a:pt x="71" y="1165"/>
                  <a:pt x="71" y="1165"/>
                </a:cubicBezTo>
                <a:cubicBezTo>
                  <a:pt x="140" y="795"/>
                  <a:pt x="140" y="795"/>
                  <a:pt x="140" y="795"/>
                </a:cubicBezTo>
                <a:cubicBezTo>
                  <a:pt x="152" y="730"/>
                  <a:pt x="197" y="686"/>
                  <a:pt x="251" y="663"/>
                </a:cubicBezTo>
                <a:cubicBezTo>
                  <a:pt x="314" y="820"/>
                  <a:pt x="314" y="820"/>
                  <a:pt x="314" y="820"/>
                </a:cubicBezTo>
                <a:cubicBezTo>
                  <a:pt x="299" y="820"/>
                  <a:pt x="299" y="820"/>
                  <a:pt x="299" y="820"/>
                </a:cubicBezTo>
                <a:cubicBezTo>
                  <a:pt x="281" y="820"/>
                  <a:pt x="267" y="835"/>
                  <a:pt x="267" y="852"/>
                </a:cubicBezTo>
                <a:cubicBezTo>
                  <a:pt x="267" y="1031"/>
                  <a:pt x="267" y="1031"/>
                  <a:pt x="267" y="1031"/>
                </a:cubicBezTo>
                <a:cubicBezTo>
                  <a:pt x="267" y="1049"/>
                  <a:pt x="281" y="1063"/>
                  <a:pt x="299" y="1063"/>
                </a:cubicBezTo>
                <a:cubicBezTo>
                  <a:pt x="421" y="1063"/>
                  <a:pt x="421" y="1063"/>
                  <a:pt x="421" y="1063"/>
                </a:cubicBezTo>
                <a:cubicBezTo>
                  <a:pt x="439" y="1063"/>
                  <a:pt x="452" y="1049"/>
                  <a:pt x="452" y="1031"/>
                </a:cubicBezTo>
                <a:cubicBezTo>
                  <a:pt x="452" y="852"/>
                  <a:pt x="452" y="852"/>
                  <a:pt x="452" y="852"/>
                </a:cubicBezTo>
                <a:cubicBezTo>
                  <a:pt x="452" y="835"/>
                  <a:pt x="439" y="820"/>
                  <a:pt x="421" y="820"/>
                </a:cubicBezTo>
                <a:cubicBezTo>
                  <a:pt x="407" y="820"/>
                  <a:pt x="407" y="820"/>
                  <a:pt x="407" y="820"/>
                </a:cubicBezTo>
                <a:cubicBezTo>
                  <a:pt x="469" y="663"/>
                  <a:pt x="469" y="663"/>
                  <a:pt x="469" y="663"/>
                </a:cubicBezTo>
                <a:cubicBezTo>
                  <a:pt x="523" y="687"/>
                  <a:pt x="567" y="730"/>
                  <a:pt x="579" y="795"/>
                </a:cubicBezTo>
                <a:close/>
                <a:moveTo>
                  <a:pt x="388" y="999"/>
                </a:moveTo>
                <a:cubicBezTo>
                  <a:pt x="331" y="999"/>
                  <a:pt x="331" y="999"/>
                  <a:pt x="331" y="999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88" y="884"/>
                  <a:pt x="388" y="884"/>
                  <a:pt x="388" y="884"/>
                </a:cubicBezTo>
                <a:lnTo>
                  <a:pt x="388" y="999"/>
                </a:lnTo>
                <a:close/>
                <a:moveTo>
                  <a:pt x="360" y="764"/>
                </a:moveTo>
                <a:cubicBezTo>
                  <a:pt x="313" y="645"/>
                  <a:pt x="313" y="645"/>
                  <a:pt x="313" y="645"/>
                </a:cubicBezTo>
                <a:cubicBezTo>
                  <a:pt x="328" y="642"/>
                  <a:pt x="344" y="641"/>
                  <a:pt x="360" y="641"/>
                </a:cubicBezTo>
                <a:cubicBezTo>
                  <a:pt x="376" y="641"/>
                  <a:pt x="392" y="642"/>
                  <a:pt x="408" y="645"/>
                </a:cubicBezTo>
                <a:lnTo>
                  <a:pt x="360" y="764"/>
                </a:lnTo>
                <a:close/>
                <a:moveTo>
                  <a:pt x="1211" y="1145"/>
                </a:moveTo>
                <a:cubicBezTo>
                  <a:pt x="1211" y="1163"/>
                  <a:pt x="1196" y="1177"/>
                  <a:pt x="1179" y="1177"/>
                </a:cubicBezTo>
                <a:cubicBezTo>
                  <a:pt x="1123" y="1177"/>
                  <a:pt x="1123" y="1177"/>
                  <a:pt x="1123" y="1177"/>
                </a:cubicBezTo>
                <a:cubicBezTo>
                  <a:pt x="1105" y="1177"/>
                  <a:pt x="1091" y="1163"/>
                  <a:pt x="1091" y="1145"/>
                </a:cubicBezTo>
                <a:cubicBezTo>
                  <a:pt x="1091" y="1127"/>
                  <a:pt x="1105" y="1113"/>
                  <a:pt x="1123" y="1113"/>
                </a:cubicBezTo>
                <a:cubicBezTo>
                  <a:pt x="1179" y="1113"/>
                  <a:pt x="1179" y="1113"/>
                  <a:pt x="1179" y="1113"/>
                </a:cubicBezTo>
                <a:cubicBezTo>
                  <a:pt x="1196" y="1113"/>
                  <a:pt x="1211" y="1127"/>
                  <a:pt x="1211" y="1145"/>
                </a:cubicBezTo>
                <a:close/>
                <a:moveTo>
                  <a:pt x="1158" y="1316"/>
                </a:moveTo>
                <a:cubicBezTo>
                  <a:pt x="1152" y="1327"/>
                  <a:pt x="1141" y="1334"/>
                  <a:pt x="1129" y="1334"/>
                </a:cubicBezTo>
                <a:cubicBezTo>
                  <a:pt x="1124" y="1334"/>
                  <a:pt x="1120" y="1332"/>
                  <a:pt x="1115" y="1330"/>
                </a:cubicBezTo>
                <a:cubicBezTo>
                  <a:pt x="1065" y="1305"/>
                  <a:pt x="1065" y="1305"/>
                  <a:pt x="1065" y="1305"/>
                </a:cubicBezTo>
                <a:cubicBezTo>
                  <a:pt x="1049" y="1298"/>
                  <a:pt x="1042" y="1278"/>
                  <a:pt x="1050" y="1263"/>
                </a:cubicBezTo>
                <a:cubicBezTo>
                  <a:pt x="1058" y="1247"/>
                  <a:pt x="1077" y="1240"/>
                  <a:pt x="1093" y="1248"/>
                </a:cubicBezTo>
                <a:cubicBezTo>
                  <a:pt x="1143" y="1273"/>
                  <a:pt x="1143" y="1273"/>
                  <a:pt x="1143" y="1273"/>
                </a:cubicBezTo>
                <a:cubicBezTo>
                  <a:pt x="1159" y="1281"/>
                  <a:pt x="1166" y="1300"/>
                  <a:pt x="1158" y="1316"/>
                </a:cubicBezTo>
                <a:close/>
                <a:moveTo>
                  <a:pt x="970" y="926"/>
                </a:moveTo>
                <a:cubicBezTo>
                  <a:pt x="961" y="920"/>
                  <a:pt x="950" y="919"/>
                  <a:pt x="940" y="922"/>
                </a:cubicBezTo>
                <a:cubicBezTo>
                  <a:pt x="717" y="1006"/>
                  <a:pt x="717" y="1006"/>
                  <a:pt x="717" y="1006"/>
                </a:cubicBezTo>
                <a:cubicBezTo>
                  <a:pt x="562" y="1006"/>
                  <a:pt x="562" y="1006"/>
                  <a:pt x="562" y="1006"/>
                </a:cubicBezTo>
                <a:cubicBezTo>
                  <a:pt x="545" y="1006"/>
                  <a:pt x="529" y="1019"/>
                  <a:pt x="529" y="1037"/>
                </a:cubicBezTo>
                <a:cubicBezTo>
                  <a:pt x="529" y="1395"/>
                  <a:pt x="529" y="1395"/>
                  <a:pt x="529" y="1395"/>
                </a:cubicBezTo>
                <a:cubicBezTo>
                  <a:pt x="529" y="1413"/>
                  <a:pt x="543" y="1427"/>
                  <a:pt x="561" y="1427"/>
                </a:cubicBezTo>
                <a:cubicBezTo>
                  <a:pt x="579" y="1427"/>
                  <a:pt x="593" y="1413"/>
                  <a:pt x="593" y="1395"/>
                </a:cubicBezTo>
                <a:cubicBezTo>
                  <a:pt x="593" y="1284"/>
                  <a:pt x="593" y="1284"/>
                  <a:pt x="593" y="1284"/>
                </a:cubicBezTo>
                <a:cubicBezTo>
                  <a:pt x="717" y="1284"/>
                  <a:pt x="717" y="1284"/>
                  <a:pt x="717" y="1284"/>
                </a:cubicBezTo>
                <a:cubicBezTo>
                  <a:pt x="940" y="1367"/>
                  <a:pt x="940" y="1367"/>
                  <a:pt x="940" y="1367"/>
                </a:cubicBezTo>
                <a:cubicBezTo>
                  <a:pt x="950" y="1371"/>
                  <a:pt x="961" y="1370"/>
                  <a:pt x="970" y="1364"/>
                </a:cubicBezTo>
                <a:cubicBezTo>
                  <a:pt x="978" y="1358"/>
                  <a:pt x="983" y="1348"/>
                  <a:pt x="983" y="1338"/>
                </a:cubicBezTo>
                <a:cubicBezTo>
                  <a:pt x="983" y="952"/>
                  <a:pt x="983" y="952"/>
                  <a:pt x="983" y="952"/>
                </a:cubicBezTo>
                <a:cubicBezTo>
                  <a:pt x="983" y="942"/>
                  <a:pt x="978" y="932"/>
                  <a:pt x="970" y="926"/>
                </a:cubicBezTo>
                <a:close/>
                <a:moveTo>
                  <a:pt x="692" y="1220"/>
                </a:moveTo>
                <a:cubicBezTo>
                  <a:pt x="593" y="1220"/>
                  <a:pt x="593" y="1220"/>
                  <a:pt x="593" y="1220"/>
                </a:cubicBezTo>
                <a:cubicBezTo>
                  <a:pt x="593" y="1070"/>
                  <a:pt x="593" y="1070"/>
                  <a:pt x="593" y="1070"/>
                </a:cubicBezTo>
                <a:cubicBezTo>
                  <a:pt x="692" y="1070"/>
                  <a:pt x="692" y="1070"/>
                  <a:pt x="692" y="1070"/>
                </a:cubicBezTo>
                <a:lnTo>
                  <a:pt x="692" y="1220"/>
                </a:lnTo>
                <a:close/>
                <a:moveTo>
                  <a:pt x="919" y="1292"/>
                </a:moveTo>
                <a:cubicBezTo>
                  <a:pt x="756" y="1231"/>
                  <a:pt x="756" y="1231"/>
                  <a:pt x="756" y="1231"/>
                </a:cubicBezTo>
                <a:cubicBezTo>
                  <a:pt x="756" y="1059"/>
                  <a:pt x="756" y="1059"/>
                  <a:pt x="756" y="1059"/>
                </a:cubicBezTo>
                <a:cubicBezTo>
                  <a:pt x="919" y="998"/>
                  <a:pt x="919" y="998"/>
                  <a:pt x="919" y="998"/>
                </a:cubicBezTo>
                <a:lnTo>
                  <a:pt x="919" y="1292"/>
                </a:lnTo>
                <a:close/>
                <a:moveTo>
                  <a:pt x="919" y="1292"/>
                </a:moveTo>
                <a:cubicBezTo>
                  <a:pt x="919" y="1292"/>
                  <a:pt x="919" y="1292"/>
                  <a:pt x="919" y="12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34" name="Group 111"/>
          <p:cNvGrpSpPr>
            <a:grpSpLocks noChangeAspect="1"/>
          </p:cNvGrpSpPr>
          <p:nvPr/>
        </p:nvGrpSpPr>
        <p:grpSpPr bwMode="auto">
          <a:xfrm>
            <a:off x="4114280" y="3875411"/>
            <a:ext cx="511042" cy="451736"/>
            <a:chOff x="2217" y="2435"/>
            <a:chExt cx="810" cy="716"/>
          </a:xfrm>
          <a:solidFill>
            <a:srgbClr val="00ACB8"/>
          </a:solidFill>
        </p:grpSpPr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217" y="2435"/>
              <a:ext cx="810" cy="716"/>
            </a:xfrm>
            <a:custGeom>
              <a:avLst/>
              <a:gdLst>
                <a:gd name="T0" fmla="*/ 3735 w 4320"/>
                <a:gd name="T1" fmla="*/ 831 h 3822"/>
                <a:gd name="T2" fmla="*/ 2991 w 4320"/>
                <a:gd name="T3" fmla="*/ 831 h 3822"/>
                <a:gd name="T4" fmla="*/ 2991 w 4320"/>
                <a:gd name="T5" fmla="*/ 502 h 3822"/>
                <a:gd name="T6" fmla="*/ 2491 w 4320"/>
                <a:gd name="T7" fmla="*/ 0 h 3822"/>
                <a:gd name="T8" fmla="*/ 1824 w 4320"/>
                <a:gd name="T9" fmla="*/ 0 h 3822"/>
                <a:gd name="T10" fmla="*/ 1329 w 4320"/>
                <a:gd name="T11" fmla="*/ 502 h 3822"/>
                <a:gd name="T12" fmla="*/ 1329 w 4320"/>
                <a:gd name="T13" fmla="*/ 831 h 3822"/>
                <a:gd name="T14" fmla="*/ 580 w 4320"/>
                <a:gd name="T15" fmla="*/ 831 h 3822"/>
                <a:gd name="T16" fmla="*/ 0 w 4320"/>
                <a:gd name="T17" fmla="*/ 1416 h 3822"/>
                <a:gd name="T18" fmla="*/ 0 w 4320"/>
                <a:gd name="T19" fmla="*/ 3243 h 3822"/>
                <a:gd name="T20" fmla="*/ 580 w 4320"/>
                <a:gd name="T21" fmla="*/ 3822 h 3822"/>
                <a:gd name="T22" fmla="*/ 3735 w 4320"/>
                <a:gd name="T23" fmla="*/ 3822 h 3822"/>
                <a:gd name="T24" fmla="*/ 4320 w 4320"/>
                <a:gd name="T25" fmla="*/ 3243 h 3822"/>
                <a:gd name="T26" fmla="*/ 4320 w 4320"/>
                <a:gd name="T27" fmla="*/ 1416 h 3822"/>
                <a:gd name="T28" fmla="*/ 3735 w 4320"/>
                <a:gd name="T29" fmla="*/ 831 h 3822"/>
                <a:gd name="T30" fmla="*/ 1495 w 4320"/>
                <a:gd name="T31" fmla="*/ 502 h 3822"/>
                <a:gd name="T32" fmla="*/ 1824 w 4320"/>
                <a:gd name="T33" fmla="*/ 166 h 3822"/>
                <a:gd name="T34" fmla="*/ 2491 w 4320"/>
                <a:gd name="T35" fmla="*/ 166 h 3822"/>
                <a:gd name="T36" fmla="*/ 2825 w 4320"/>
                <a:gd name="T37" fmla="*/ 502 h 3822"/>
                <a:gd name="T38" fmla="*/ 2825 w 4320"/>
                <a:gd name="T39" fmla="*/ 831 h 3822"/>
                <a:gd name="T40" fmla="*/ 1495 w 4320"/>
                <a:gd name="T41" fmla="*/ 831 h 3822"/>
                <a:gd name="T42" fmla="*/ 1495 w 4320"/>
                <a:gd name="T43" fmla="*/ 502 h 3822"/>
                <a:gd name="T44" fmla="*/ 4154 w 4320"/>
                <a:gd name="T45" fmla="*/ 3243 h 3822"/>
                <a:gd name="T46" fmla="*/ 3735 w 4320"/>
                <a:gd name="T47" fmla="*/ 3656 h 3822"/>
                <a:gd name="T48" fmla="*/ 580 w 4320"/>
                <a:gd name="T49" fmla="*/ 3656 h 3822"/>
                <a:gd name="T50" fmla="*/ 166 w 4320"/>
                <a:gd name="T51" fmla="*/ 3243 h 3822"/>
                <a:gd name="T52" fmla="*/ 166 w 4320"/>
                <a:gd name="T53" fmla="*/ 1416 h 3822"/>
                <a:gd name="T54" fmla="*/ 580 w 4320"/>
                <a:gd name="T55" fmla="*/ 997 h 3822"/>
                <a:gd name="T56" fmla="*/ 1410 w 4320"/>
                <a:gd name="T57" fmla="*/ 997 h 3822"/>
                <a:gd name="T58" fmla="*/ 2905 w 4320"/>
                <a:gd name="T59" fmla="*/ 997 h 3822"/>
                <a:gd name="T60" fmla="*/ 3735 w 4320"/>
                <a:gd name="T61" fmla="*/ 997 h 3822"/>
                <a:gd name="T62" fmla="*/ 4154 w 4320"/>
                <a:gd name="T63" fmla="*/ 1416 h 3822"/>
                <a:gd name="T64" fmla="*/ 4154 w 4320"/>
                <a:gd name="T65" fmla="*/ 3243 h 3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20" h="3822">
                  <a:moveTo>
                    <a:pt x="3735" y="831"/>
                  </a:moveTo>
                  <a:cubicBezTo>
                    <a:pt x="2991" y="831"/>
                    <a:pt x="2991" y="831"/>
                    <a:pt x="2991" y="831"/>
                  </a:cubicBezTo>
                  <a:cubicBezTo>
                    <a:pt x="2991" y="502"/>
                    <a:pt x="2991" y="502"/>
                    <a:pt x="2991" y="502"/>
                  </a:cubicBezTo>
                  <a:cubicBezTo>
                    <a:pt x="2991" y="227"/>
                    <a:pt x="2765" y="0"/>
                    <a:pt x="2491" y="0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550" y="0"/>
                    <a:pt x="1329" y="227"/>
                    <a:pt x="1329" y="502"/>
                  </a:cubicBezTo>
                  <a:cubicBezTo>
                    <a:pt x="1329" y="831"/>
                    <a:pt x="1329" y="831"/>
                    <a:pt x="1329" y="831"/>
                  </a:cubicBezTo>
                  <a:cubicBezTo>
                    <a:pt x="580" y="831"/>
                    <a:pt x="580" y="831"/>
                    <a:pt x="580" y="831"/>
                  </a:cubicBezTo>
                  <a:cubicBezTo>
                    <a:pt x="259" y="831"/>
                    <a:pt x="0" y="1095"/>
                    <a:pt x="0" y="1416"/>
                  </a:cubicBezTo>
                  <a:cubicBezTo>
                    <a:pt x="0" y="3243"/>
                    <a:pt x="0" y="3243"/>
                    <a:pt x="0" y="3243"/>
                  </a:cubicBezTo>
                  <a:cubicBezTo>
                    <a:pt x="0" y="3564"/>
                    <a:pt x="259" y="3822"/>
                    <a:pt x="580" y="3822"/>
                  </a:cubicBezTo>
                  <a:cubicBezTo>
                    <a:pt x="3735" y="3822"/>
                    <a:pt x="3735" y="3822"/>
                    <a:pt x="3735" y="3822"/>
                  </a:cubicBezTo>
                  <a:cubicBezTo>
                    <a:pt x="4056" y="3822"/>
                    <a:pt x="4320" y="3564"/>
                    <a:pt x="4320" y="3243"/>
                  </a:cubicBezTo>
                  <a:cubicBezTo>
                    <a:pt x="4320" y="1416"/>
                    <a:pt x="4320" y="1416"/>
                    <a:pt x="4320" y="1416"/>
                  </a:cubicBezTo>
                  <a:cubicBezTo>
                    <a:pt x="4320" y="1095"/>
                    <a:pt x="4056" y="831"/>
                    <a:pt x="3735" y="831"/>
                  </a:cubicBezTo>
                  <a:close/>
                  <a:moveTo>
                    <a:pt x="1495" y="502"/>
                  </a:moveTo>
                  <a:cubicBezTo>
                    <a:pt x="1495" y="319"/>
                    <a:pt x="1642" y="166"/>
                    <a:pt x="1824" y="166"/>
                  </a:cubicBezTo>
                  <a:cubicBezTo>
                    <a:pt x="2491" y="166"/>
                    <a:pt x="2491" y="166"/>
                    <a:pt x="2491" y="166"/>
                  </a:cubicBezTo>
                  <a:cubicBezTo>
                    <a:pt x="2673" y="166"/>
                    <a:pt x="2825" y="319"/>
                    <a:pt x="2825" y="502"/>
                  </a:cubicBezTo>
                  <a:cubicBezTo>
                    <a:pt x="2825" y="831"/>
                    <a:pt x="2825" y="831"/>
                    <a:pt x="2825" y="831"/>
                  </a:cubicBezTo>
                  <a:cubicBezTo>
                    <a:pt x="1495" y="831"/>
                    <a:pt x="1495" y="831"/>
                    <a:pt x="1495" y="831"/>
                  </a:cubicBezTo>
                  <a:lnTo>
                    <a:pt x="1495" y="502"/>
                  </a:lnTo>
                  <a:close/>
                  <a:moveTo>
                    <a:pt x="4154" y="3243"/>
                  </a:moveTo>
                  <a:cubicBezTo>
                    <a:pt x="4154" y="3473"/>
                    <a:pt x="3965" y="3656"/>
                    <a:pt x="3735" y="3656"/>
                  </a:cubicBezTo>
                  <a:cubicBezTo>
                    <a:pt x="580" y="3656"/>
                    <a:pt x="580" y="3656"/>
                    <a:pt x="580" y="3656"/>
                  </a:cubicBezTo>
                  <a:cubicBezTo>
                    <a:pt x="350" y="3656"/>
                    <a:pt x="166" y="3473"/>
                    <a:pt x="166" y="3243"/>
                  </a:cubicBezTo>
                  <a:cubicBezTo>
                    <a:pt x="166" y="1416"/>
                    <a:pt x="166" y="1416"/>
                    <a:pt x="166" y="1416"/>
                  </a:cubicBezTo>
                  <a:cubicBezTo>
                    <a:pt x="166" y="1187"/>
                    <a:pt x="350" y="997"/>
                    <a:pt x="580" y="997"/>
                  </a:cubicBezTo>
                  <a:cubicBezTo>
                    <a:pt x="1410" y="997"/>
                    <a:pt x="1410" y="997"/>
                    <a:pt x="1410" y="997"/>
                  </a:cubicBezTo>
                  <a:cubicBezTo>
                    <a:pt x="2905" y="997"/>
                    <a:pt x="2905" y="997"/>
                    <a:pt x="2905" y="997"/>
                  </a:cubicBezTo>
                  <a:cubicBezTo>
                    <a:pt x="3735" y="997"/>
                    <a:pt x="3735" y="997"/>
                    <a:pt x="3735" y="997"/>
                  </a:cubicBezTo>
                  <a:cubicBezTo>
                    <a:pt x="3965" y="997"/>
                    <a:pt x="4154" y="1187"/>
                    <a:pt x="4154" y="1416"/>
                  </a:cubicBezTo>
                  <a:lnTo>
                    <a:pt x="4154" y="32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66" y="2715"/>
              <a:ext cx="312" cy="312"/>
            </a:xfrm>
            <a:custGeom>
              <a:avLst/>
              <a:gdLst>
                <a:gd name="T0" fmla="*/ 1576 w 1662"/>
                <a:gd name="T1" fmla="*/ 498 h 1661"/>
                <a:gd name="T2" fmla="*/ 1163 w 1662"/>
                <a:gd name="T3" fmla="*/ 498 h 1661"/>
                <a:gd name="T4" fmla="*/ 1163 w 1662"/>
                <a:gd name="T5" fmla="*/ 86 h 1661"/>
                <a:gd name="T6" fmla="*/ 1078 w 1662"/>
                <a:gd name="T7" fmla="*/ 0 h 1661"/>
                <a:gd name="T8" fmla="*/ 579 w 1662"/>
                <a:gd name="T9" fmla="*/ 0 h 1661"/>
                <a:gd name="T10" fmla="*/ 499 w 1662"/>
                <a:gd name="T11" fmla="*/ 86 h 1661"/>
                <a:gd name="T12" fmla="*/ 499 w 1662"/>
                <a:gd name="T13" fmla="*/ 498 h 1661"/>
                <a:gd name="T14" fmla="*/ 81 w 1662"/>
                <a:gd name="T15" fmla="*/ 498 h 1661"/>
                <a:gd name="T16" fmla="*/ 0 w 1662"/>
                <a:gd name="T17" fmla="*/ 584 h 1661"/>
                <a:gd name="T18" fmla="*/ 0 w 1662"/>
                <a:gd name="T19" fmla="*/ 1083 h 1661"/>
                <a:gd name="T20" fmla="*/ 81 w 1662"/>
                <a:gd name="T21" fmla="*/ 1163 h 1661"/>
                <a:gd name="T22" fmla="*/ 499 w 1662"/>
                <a:gd name="T23" fmla="*/ 1163 h 1661"/>
                <a:gd name="T24" fmla="*/ 499 w 1662"/>
                <a:gd name="T25" fmla="*/ 1581 h 1661"/>
                <a:gd name="T26" fmla="*/ 579 w 1662"/>
                <a:gd name="T27" fmla="*/ 1661 h 1661"/>
                <a:gd name="T28" fmla="*/ 1078 w 1662"/>
                <a:gd name="T29" fmla="*/ 1661 h 1661"/>
                <a:gd name="T30" fmla="*/ 1163 w 1662"/>
                <a:gd name="T31" fmla="*/ 1581 h 1661"/>
                <a:gd name="T32" fmla="*/ 1163 w 1662"/>
                <a:gd name="T33" fmla="*/ 1163 h 1661"/>
                <a:gd name="T34" fmla="*/ 1576 w 1662"/>
                <a:gd name="T35" fmla="*/ 1163 h 1661"/>
                <a:gd name="T36" fmla="*/ 1662 w 1662"/>
                <a:gd name="T37" fmla="*/ 1083 h 1661"/>
                <a:gd name="T38" fmla="*/ 1662 w 1662"/>
                <a:gd name="T39" fmla="*/ 584 h 1661"/>
                <a:gd name="T40" fmla="*/ 1576 w 1662"/>
                <a:gd name="T41" fmla="*/ 498 h 1661"/>
                <a:gd name="T42" fmla="*/ 1496 w 1662"/>
                <a:gd name="T43" fmla="*/ 997 h 1661"/>
                <a:gd name="T44" fmla="*/ 1078 w 1662"/>
                <a:gd name="T45" fmla="*/ 997 h 1661"/>
                <a:gd name="T46" fmla="*/ 997 w 1662"/>
                <a:gd name="T47" fmla="*/ 1083 h 1661"/>
                <a:gd name="T48" fmla="*/ 997 w 1662"/>
                <a:gd name="T49" fmla="*/ 1495 h 1661"/>
                <a:gd name="T50" fmla="*/ 665 w 1662"/>
                <a:gd name="T51" fmla="*/ 1495 h 1661"/>
                <a:gd name="T52" fmla="*/ 665 w 1662"/>
                <a:gd name="T53" fmla="*/ 1083 h 1661"/>
                <a:gd name="T54" fmla="*/ 579 w 1662"/>
                <a:gd name="T55" fmla="*/ 997 h 1661"/>
                <a:gd name="T56" fmla="*/ 166 w 1662"/>
                <a:gd name="T57" fmla="*/ 997 h 1661"/>
                <a:gd name="T58" fmla="*/ 166 w 1662"/>
                <a:gd name="T59" fmla="*/ 664 h 1661"/>
                <a:gd name="T60" fmla="*/ 579 w 1662"/>
                <a:gd name="T61" fmla="*/ 664 h 1661"/>
                <a:gd name="T62" fmla="*/ 665 w 1662"/>
                <a:gd name="T63" fmla="*/ 584 h 1661"/>
                <a:gd name="T64" fmla="*/ 665 w 1662"/>
                <a:gd name="T65" fmla="*/ 166 h 1661"/>
                <a:gd name="T66" fmla="*/ 997 w 1662"/>
                <a:gd name="T67" fmla="*/ 166 h 1661"/>
                <a:gd name="T68" fmla="*/ 997 w 1662"/>
                <a:gd name="T69" fmla="*/ 584 h 1661"/>
                <a:gd name="T70" fmla="*/ 1078 w 1662"/>
                <a:gd name="T71" fmla="*/ 664 h 1661"/>
                <a:gd name="T72" fmla="*/ 1496 w 1662"/>
                <a:gd name="T73" fmla="*/ 664 h 1661"/>
                <a:gd name="T74" fmla="*/ 1496 w 1662"/>
                <a:gd name="T75" fmla="*/ 997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2" h="1661">
                  <a:moveTo>
                    <a:pt x="1576" y="498"/>
                  </a:moveTo>
                  <a:cubicBezTo>
                    <a:pt x="1163" y="498"/>
                    <a:pt x="1163" y="498"/>
                    <a:pt x="1163" y="498"/>
                  </a:cubicBezTo>
                  <a:cubicBezTo>
                    <a:pt x="1163" y="86"/>
                    <a:pt x="1163" y="86"/>
                    <a:pt x="1163" y="86"/>
                  </a:cubicBezTo>
                  <a:cubicBezTo>
                    <a:pt x="1163" y="40"/>
                    <a:pt x="1124" y="0"/>
                    <a:pt x="107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33" y="0"/>
                    <a:pt x="499" y="40"/>
                    <a:pt x="499" y="86"/>
                  </a:cubicBezTo>
                  <a:cubicBezTo>
                    <a:pt x="499" y="498"/>
                    <a:pt x="499" y="498"/>
                    <a:pt x="499" y="498"/>
                  </a:cubicBezTo>
                  <a:cubicBezTo>
                    <a:pt x="81" y="498"/>
                    <a:pt x="81" y="498"/>
                    <a:pt x="81" y="498"/>
                  </a:cubicBezTo>
                  <a:cubicBezTo>
                    <a:pt x="35" y="498"/>
                    <a:pt x="0" y="539"/>
                    <a:pt x="0" y="584"/>
                  </a:cubicBezTo>
                  <a:cubicBezTo>
                    <a:pt x="0" y="1083"/>
                    <a:pt x="0" y="1083"/>
                    <a:pt x="0" y="1083"/>
                  </a:cubicBezTo>
                  <a:cubicBezTo>
                    <a:pt x="0" y="1129"/>
                    <a:pt x="35" y="1163"/>
                    <a:pt x="81" y="1163"/>
                  </a:cubicBezTo>
                  <a:cubicBezTo>
                    <a:pt x="499" y="1163"/>
                    <a:pt x="499" y="1163"/>
                    <a:pt x="499" y="1163"/>
                  </a:cubicBezTo>
                  <a:cubicBezTo>
                    <a:pt x="499" y="1581"/>
                    <a:pt x="499" y="1581"/>
                    <a:pt x="499" y="1581"/>
                  </a:cubicBezTo>
                  <a:cubicBezTo>
                    <a:pt x="499" y="1627"/>
                    <a:pt x="533" y="1661"/>
                    <a:pt x="579" y="1661"/>
                  </a:cubicBezTo>
                  <a:cubicBezTo>
                    <a:pt x="1078" y="1661"/>
                    <a:pt x="1078" y="1661"/>
                    <a:pt x="1078" y="1661"/>
                  </a:cubicBezTo>
                  <a:cubicBezTo>
                    <a:pt x="1124" y="1661"/>
                    <a:pt x="1163" y="1627"/>
                    <a:pt x="1163" y="1581"/>
                  </a:cubicBezTo>
                  <a:cubicBezTo>
                    <a:pt x="1163" y="1163"/>
                    <a:pt x="1163" y="1163"/>
                    <a:pt x="1163" y="1163"/>
                  </a:cubicBezTo>
                  <a:cubicBezTo>
                    <a:pt x="1576" y="1163"/>
                    <a:pt x="1576" y="1163"/>
                    <a:pt x="1576" y="1163"/>
                  </a:cubicBezTo>
                  <a:cubicBezTo>
                    <a:pt x="1622" y="1163"/>
                    <a:pt x="1662" y="1129"/>
                    <a:pt x="1662" y="1083"/>
                  </a:cubicBezTo>
                  <a:cubicBezTo>
                    <a:pt x="1662" y="584"/>
                    <a:pt x="1662" y="584"/>
                    <a:pt x="1662" y="584"/>
                  </a:cubicBezTo>
                  <a:cubicBezTo>
                    <a:pt x="1662" y="539"/>
                    <a:pt x="1622" y="498"/>
                    <a:pt x="1576" y="498"/>
                  </a:cubicBezTo>
                  <a:close/>
                  <a:moveTo>
                    <a:pt x="1496" y="997"/>
                  </a:moveTo>
                  <a:cubicBezTo>
                    <a:pt x="1078" y="997"/>
                    <a:pt x="1078" y="997"/>
                    <a:pt x="1078" y="997"/>
                  </a:cubicBezTo>
                  <a:cubicBezTo>
                    <a:pt x="1032" y="997"/>
                    <a:pt x="997" y="1037"/>
                    <a:pt x="997" y="1083"/>
                  </a:cubicBezTo>
                  <a:cubicBezTo>
                    <a:pt x="997" y="1495"/>
                    <a:pt x="997" y="1495"/>
                    <a:pt x="997" y="1495"/>
                  </a:cubicBezTo>
                  <a:cubicBezTo>
                    <a:pt x="665" y="1495"/>
                    <a:pt x="665" y="1495"/>
                    <a:pt x="665" y="1495"/>
                  </a:cubicBezTo>
                  <a:cubicBezTo>
                    <a:pt x="665" y="1083"/>
                    <a:pt x="665" y="1083"/>
                    <a:pt x="665" y="1083"/>
                  </a:cubicBezTo>
                  <a:cubicBezTo>
                    <a:pt x="665" y="1037"/>
                    <a:pt x="625" y="997"/>
                    <a:pt x="579" y="997"/>
                  </a:cubicBezTo>
                  <a:cubicBezTo>
                    <a:pt x="166" y="997"/>
                    <a:pt x="166" y="997"/>
                    <a:pt x="166" y="997"/>
                  </a:cubicBezTo>
                  <a:cubicBezTo>
                    <a:pt x="166" y="664"/>
                    <a:pt x="166" y="664"/>
                    <a:pt x="166" y="664"/>
                  </a:cubicBezTo>
                  <a:cubicBezTo>
                    <a:pt x="579" y="664"/>
                    <a:pt x="579" y="664"/>
                    <a:pt x="579" y="664"/>
                  </a:cubicBezTo>
                  <a:cubicBezTo>
                    <a:pt x="625" y="664"/>
                    <a:pt x="665" y="630"/>
                    <a:pt x="665" y="584"/>
                  </a:cubicBezTo>
                  <a:cubicBezTo>
                    <a:pt x="665" y="166"/>
                    <a:pt x="665" y="166"/>
                    <a:pt x="665" y="166"/>
                  </a:cubicBezTo>
                  <a:cubicBezTo>
                    <a:pt x="997" y="166"/>
                    <a:pt x="997" y="166"/>
                    <a:pt x="997" y="166"/>
                  </a:cubicBezTo>
                  <a:cubicBezTo>
                    <a:pt x="997" y="584"/>
                    <a:pt x="997" y="584"/>
                    <a:pt x="997" y="584"/>
                  </a:cubicBezTo>
                  <a:cubicBezTo>
                    <a:pt x="997" y="630"/>
                    <a:pt x="1032" y="664"/>
                    <a:pt x="1078" y="664"/>
                  </a:cubicBezTo>
                  <a:cubicBezTo>
                    <a:pt x="1496" y="664"/>
                    <a:pt x="1496" y="664"/>
                    <a:pt x="1496" y="664"/>
                  </a:cubicBezTo>
                  <a:lnTo>
                    <a:pt x="1496" y="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39" name="Group 116"/>
          <p:cNvGrpSpPr>
            <a:grpSpLocks noChangeAspect="1"/>
          </p:cNvGrpSpPr>
          <p:nvPr/>
        </p:nvGrpSpPr>
        <p:grpSpPr bwMode="auto">
          <a:xfrm>
            <a:off x="5079014" y="4622224"/>
            <a:ext cx="342343" cy="398343"/>
            <a:chOff x="2275" y="339"/>
            <a:chExt cx="3130" cy="3642"/>
          </a:xfrm>
          <a:solidFill>
            <a:srgbClr val="00ACB8"/>
          </a:solidFill>
        </p:grpSpPr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3435" y="1953"/>
              <a:ext cx="848" cy="1531"/>
            </a:xfrm>
            <a:custGeom>
              <a:avLst/>
              <a:gdLst>
                <a:gd name="T0" fmla="*/ 223 w 358"/>
                <a:gd name="T1" fmla="*/ 284 h 647"/>
                <a:gd name="T2" fmla="*/ 135 w 358"/>
                <a:gd name="T3" fmla="*/ 284 h 647"/>
                <a:gd name="T4" fmla="*/ 77 w 358"/>
                <a:gd name="T5" fmla="*/ 226 h 647"/>
                <a:gd name="T6" fmla="*/ 135 w 358"/>
                <a:gd name="T7" fmla="*/ 168 h 647"/>
                <a:gd name="T8" fmla="*/ 290 w 358"/>
                <a:gd name="T9" fmla="*/ 168 h 647"/>
                <a:gd name="T10" fmla="*/ 328 w 358"/>
                <a:gd name="T11" fmla="*/ 130 h 647"/>
                <a:gd name="T12" fmla="*/ 290 w 358"/>
                <a:gd name="T13" fmla="*/ 91 h 647"/>
                <a:gd name="T14" fmla="*/ 217 w 358"/>
                <a:gd name="T15" fmla="*/ 91 h 647"/>
                <a:gd name="T16" fmla="*/ 217 w 358"/>
                <a:gd name="T17" fmla="*/ 38 h 647"/>
                <a:gd name="T18" fmla="*/ 179 w 358"/>
                <a:gd name="T19" fmla="*/ 0 h 647"/>
                <a:gd name="T20" fmla="*/ 140 w 358"/>
                <a:gd name="T21" fmla="*/ 38 h 647"/>
                <a:gd name="T22" fmla="*/ 140 w 358"/>
                <a:gd name="T23" fmla="*/ 91 h 647"/>
                <a:gd name="T24" fmla="*/ 135 w 358"/>
                <a:gd name="T25" fmla="*/ 91 h 647"/>
                <a:gd name="T26" fmla="*/ 0 w 358"/>
                <a:gd name="T27" fmla="*/ 226 h 647"/>
                <a:gd name="T28" fmla="*/ 135 w 358"/>
                <a:gd name="T29" fmla="*/ 361 h 647"/>
                <a:gd name="T30" fmla="*/ 223 w 358"/>
                <a:gd name="T31" fmla="*/ 361 h 647"/>
                <a:gd name="T32" fmla="*/ 281 w 358"/>
                <a:gd name="T33" fmla="*/ 419 h 647"/>
                <a:gd name="T34" fmla="*/ 223 w 358"/>
                <a:gd name="T35" fmla="*/ 477 h 647"/>
                <a:gd name="T36" fmla="*/ 65 w 358"/>
                <a:gd name="T37" fmla="*/ 477 h 647"/>
                <a:gd name="T38" fmla="*/ 27 w 358"/>
                <a:gd name="T39" fmla="*/ 515 h 647"/>
                <a:gd name="T40" fmla="*/ 65 w 358"/>
                <a:gd name="T41" fmla="*/ 554 h 647"/>
                <a:gd name="T42" fmla="*/ 141 w 358"/>
                <a:gd name="T43" fmla="*/ 554 h 647"/>
                <a:gd name="T44" fmla="*/ 141 w 358"/>
                <a:gd name="T45" fmla="*/ 608 h 647"/>
                <a:gd name="T46" fmla="*/ 179 w 358"/>
                <a:gd name="T47" fmla="*/ 647 h 647"/>
                <a:gd name="T48" fmla="*/ 218 w 358"/>
                <a:gd name="T49" fmla="*/ 608 h 647"/>
                <a:gd name="T50" fmla="*/ 218 w 358"/>
                <a:gd name="T51" fmla="*/ 554 h 647"/>
                <a:gd name="T52" fmla="*/ 225 w 358"/>
                <a:gd name="T53" fmla="*/ 554 h 647"/>
                <a:gd name="T54" fmla="*/ 358 w 358"/>
                <a:gd name="T55" fmla="*/ 419 h 647"/>
                <a:gd name="T56" fmla="*/ 223 w 358"/>
                <a:gd name="T57" fmla="*/ 284 h 647"/>
                <a:gd name="T58" fmla="*/ 223 w 358"/>
                <a:gd name="T59" fmla="*/ 284 h 647"/>
                <a:gd name="T60" fmla="*/ 223 w 358"/>
                <a:gd name="T61" fmla="*/ 28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8" h="647">
                  <a:moveTo>
                    <a:pt x="223" y="284"/>
                  </a:moveTo>
                  <a:cubicBezTo>
                    <a:pt x="135" y="284"/>
                    <a:pt x="135" y="284"/>
                    <a:pt x="135" y="284"/>
                  </a:cubicBezTo>
                  <a:cubicBezTo>
                    <a:pt x="103" y="284"/>
                    <a:pt x="77" y="258"/>
                    <a:pt x="77" y="226"/>
                  </a:cubicBezTo>
                  <a:cubicBezTo>
                    <a:pt x="77" y="194"/>
                    <a:pt x="103" y="168"/>
                    <a:pt x="135" y="168"/>
                  </a:cubicBezTo>
                  <a:cubicBezTo>
                    <a:pt x="290" y="168"/>
                    <a:pt x="290" y="168"/>
                    <a:pt x="290" y="168"/>
                  </a:cubicBezTo>
                  <a:cubicBezTo>
                    <a:pt x="311" y="168"/>
                    <a:pt x="328" y="151"/>
                    <a:pt x="328" y="130"/>
                  </a:cubicBezTo>
                  <a:cubicBezTo>
                    <a:pt x="328" y="109"/>
                    <a:pt x="311" y="91"/>
                    <a:pt x="290" y="91"/>
                  </a:cubicBezTo>
                  <a:cubicBezTo>
                    <a:pt x="217" y="91"/>
                    <a:pt x="217" y="91"/>
                    <a:pt x="217" y="91"/>
                  </a:cubicBezTo>
                  <a:cubicBezTo>
                    <a:pt x="217" y="38"/>
                    <a:pt x="217" y="38"/>
                    <a:pt x="217" y="38"/>
                  </a:cubicBezTo>
                  <a:cubicBezTo>
                    <a:pt x="217" y="17"/>
                    <a:pt x="200" y="0"/>
                    <a:pt x="179" y="0"/>
                  </a:cubicBezTo>
                  <a:cubicBezTo>
                    <a:pt x="158" y="0"/>
                    <a:pt x="140" y="17"/>
                    <a:pt x="140" y="3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61" y="91"/>
                    <a:pt x="0" y="152"/>
                    <a:pt x="0" y="226"/>
                  </a:cubicBezTo>
                  <a:cubicBezTo>
                    <a:pt x="0" y="300"/>
                    <a:pt x="61" y="361"/>
                    <a:pt x="135" y="361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55" y="361"/>
                    <a:pt x="281" y="387"/>
                    <a:pt x="281" y="419"/>
                  </a:cubicBezTo>
                  <a:cubicBezTo>
                    <a:pt x="281" y="451"/>
                    <a:pt x="255" y="477"/>
                    <a:pt x="223" y="477"/>
                  </a:cubicBezTo>
                  <a:cubicBezTo>
                    <a:pt x="65" y="477"/>
                    <a:pt x="65" y="477"/>
                    <a:pt x="65" y="477"/>
                  </a:cubicBezTo>
                  <a:cubicBezTo>
                    <a:pt x="44" y="477"/>
                    <a:pt x="27" y="494"/>
                    <a:pt x="27" y="515"/>
                  </a:cubicBezTo>
                  <a:cubicBezTo>
                    <a:pt x="27" y="536"/>
                    <a:pt x="44" y="554"/>
                    <a:pt x="65" y="554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608"/>
                    <a:pt x="141" y="608"/>
                    <a:pt x="141" y="608"/>
                  </a:cubicBezTo>
                  <a:cubicBezTo>
                    <a:pt x="141" y="629"/>
                    <a:pt x="158" y="647"/>
                    <a:pt x="179" y="647"/>
                  </a:cubicBezTo>
                  <a:cubicBezTo>
                    <a:pt x="200" y="647"/>
                    <a:pt x="218" y="629"/>
                    <a:pt x="218" y="608"/>
                  </a:cubicBezTo>
                  <a:cubicBezTo>
                    <a:pt x="218" y="554"/>
                    <a:pt x="218" y="554"/>
                    <a:pt x="218" y="554"/>
                  </a:cubicBezTo>
                  <a:cubicBezTo>
                    <a:pt x="225" y="554"/>
                    <a:pt x="225" y="554"/>
                    <a:pt x="225" y="554"/>
                  </a:cubicBezTo>
                  <a:cubicBezTo>
                    <a:pt x="298" y="553"/>
                    <a:pt x="358" y="492"/>
                    <a:pt x="358" y="419"/>
                  </a:cubicBezTo>
                  <a:cubicBezTo>
                    <a:pt x="358" y="345"/>
                    <a:pt x="297" y="284"/>
                    <a:pt x="223" y="284"/>
                  </a:cubicBezTo>
                  <a:close/>
                  <a:moveTo>
                    <a:pt x="223" y="284"/>
                  </a:moveTo>
                  <a:cubicBezTo>
                    <a:pt x="223" y="284"/>
                    <a:pt x="223" y="284"/>
                    <a:pt x="223" y="2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275" y="339"/>
              <a:ext cx="3130" cy="3642"/>
            </a:xfrm>
            <a:custGeom>
              <a:avLst/>
              <a:gdLst>
                <a:gd name="T0" fmla="*/ 1246 w 1322"/>
                <a:gd name="T1" fmla="*/ 879 h 1539"/>
                <a:gd name="T2" fmla="*/ 1080 w 1322"/>
                <a:gd name="T3" fmla="*/ 612 h 1539"/>
                <a:gd name="T4" fmla="*/ 867 w 1322"/>
                <a:gd name="T5" fmla="*/ 410 h 1539"/>
                <a:gd name="T6" fmla="*/ 1030 w 1322"/>
                <a:gd name="T7" fmla="*/ 107 h 1539"/>
                <a:gd name="T8" fmla="*/ 1023 w 1322"/>
                <a:gd name="T9" fmla="*/ 61 h 1539"/>
                <a:gd name="T10" fmla="*/ 886 w 1322"/>
                <a:gd name="T11" fmla="*/ 0 h 1539"/>
                <a:gd name="T12" fmla="*/ 762 w 1322"/>
                <a:gd name="T13" fmla="*/ 33 h 1539"/>
                <a:gd name="T14" fmla="*/ 684 w 1322"/>
                <a:gd name="T15" fmla="*/ 56 h 1539"/>
                <a:gd name="T16" fmla="*/ 665 w 1322"/>
                <a:gd name="T17" fmla="*/ 53 h 1539"/>
                <a:gd name="T18" fmla="*/ 474 w 1322"/>
                <a:gd name="T19" fmla="*/ 8 h 1539"/>
                <a:gd name="T20" fmla="*/ 281 w 1322"/>
                <a:gd name="T21" fmla="*/ 98 h 1539"/>
                <a:gd name="T22" fmla="*/ 277 w 1322"/>
                <a:gd name="T23" fmla="*/ 146 h 1539"/>
                <a:gd name="T24" fmla="*/ 453 w 1322"/>
                <a:gd name="T25" fmla="*/ 412 h 1539"/>
                <a:gd name="T26" fmla="*/ 243 w 1322"/>
                <a:gd name="T27" fmla="*/ 612 h 1539"/>
                <a:gd name="T28" fmla="*/ 76 w 1322"/>
                <a:gd name="T29" fmla="*/ 879 h 1539"/>
                <a:gd name="T30" fmla="*/ 0 w 1322"/>
                <a:gd name="T31" fmla="*/ 1241 h 1539"/>
                <a:gd name="T32" fmla="*/ 298 w 1322"/>
                <a:gd name="T33" fmla="*/ 1539 h 1539"/>
                <a:gd name="T34" fmla="*/ 1024 w 1322"/>
                <a:gd name="T35" fmla="*/ 1539 h 1539"/>
                <a:gd name="T36" fmla="*/ 1322 w 1322"/>
                <a:gd name="T37" fmla="*/ 1241 h 1539"/>
                <a:gd name="T38" fmla="*/ 1246 w 1322"/>
                <a:gd name="T39" fmla="*/ 879 h 1539"/>
                <a:gd name="T40" fmla="*/ 359 w 1322"/>
                <a:gd name="T41" fmla="*/ 130 h 1539"/>
                <a:gd name="T42" fmla="*/ 474 w 1322"/>
                <a:gd name="T43" fmla="*/ 84 h 1539"/>
                <a:gd name="T44" fmla="*/ 639 w 1322"/>
                <a:gd name="T45" fmla="*/ 124 h 1539"/>
                <a:gd name="T46" fmla="*/ 683 w 1322"/>
                <a:gd name="T47" fmla="*/ 132 h 1539"/>
                <a:gd name="T48" fmla="*/ 791 w 1322"/>
                <a:gd name="T49" fmla="*/ 103 h 1539"/>
                <a:gd name="T50" fmla="*/ 885 w 1322"/>
                <a:gd name="T51" fmla="*/ 76 h 1539"/>
                <a:gd name="T52" fmla="*/ 947 w 1322"/>
                <a:gd name="T53" fmla="*/ 97 h 1539"/>
                <a:gd name="T54" fmla="*/ 794 w 1322"/>
                <a:gd name="T55" fmla="*/ 383 h 1539"/>
                <a:gd name="T56" fmla="*/ 526 w 1322"/>
                <a:gd name="T57" fmla="*/ 383 h 1539"/>
                <a:gd name="T58" fmla="*/ 359 w 1322"/>
                <a:gd name="T59" fmla="*/ 130 h 1539"/>
                <a:gd name="T60" fmla="*/ 1024 w 1322"/>
                <a:gd name="T61" fmla="*/ 1462 h 1539"/>
                <a:gd name="T62" fmla="*/ 298 w 1322"/>
                <a:gd name="T63" fmla="*/ 1462 h 1539"/>
                <a:gd name="T64" fmla="*/ 77 w 1322"/>
                <a:gd name="T65" fmla="*/ 1241 h 1539"/>
                <a:gd name="T66" fmla="*/ 300 w 1322"/>
                <a:gd name="T67" fmla="*/ 663 h 1539"/>
                <a:gd name="T68" fmla="*/ 517 w 1322"/>
                <a:gd name="T69" fmla="*/ 460 h 1539"/>
                <a:gd name="T70" fmla="*/ 804 w 1322"/>
                <a:gd name="T71" fmla="*/ 460 h 1539"/>
                <a:gd name="T72" fmla="*/ 1022 w 1322"/>
                <a:gd name="T73" fmla="*/ 663 h 1539"/>
                <a:gd name="T74" fmla="*/ 1245 w 1322"/>
                <a:gd name="T75" fmla="*/ 1241 h 1539"/>
                <a:gd name="T76" fmla="*/ 1024 w 1322"/>
                <a:gd name="T77" fmla="*/ 1462 h 1539"/>
                <a:gd name="T78" fmla="*/ 1024 w 1322"/>
                <a:gd name="T79" fmla="*/ 1462 h 1539"/>
                <a:gd name="T80" fmla="*/ 1024 w 1322"/>
                <a:gd name="T81" fmla="*/ 1462 h 1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2" h="1539">
                  <a:moveTo>
                    <a:pt x="1246" y="879"/>
                  </a:moveTo>
                  <a:cubicBezTo>
                    <a:pt x="1206" y="786"/>
                    <a:pt x="1150" y="696"/>
                    <a:pt x="1080" y="612"/>
                  </a:cubicBezTo>
                  <a:cubicBezTo>
                    <a:pt x="995" y="510"/>
                    <a:pt x="910" y="441"/>
                    <a:pt x="867" y="410"/>
                  </a:cubicBezTo>
                  <a:cubicBezTo>
                    <a:pt x="1030" y="107"/>
                    <a:pt x="1030" y="107"/>
                    <a:pt x="1030" y="107"/>
                  </a:cubicBezTo>
                  <a:cubicBezTo>
                    <a:pt x="1038" y="92"/>
                    <a:pt x="1035" y="73"/>
                    <a:pt x="1023" y="61"/>
                  </a:cubicBezTo>
                  <a:cubicBezTo>
                    <a:pt x="980" y="20"/>
                    <a:pt x="936" y="0"/>
                    <a:pt x="886" y="0"/>
                  </a:cubicBezTo>
                  <a:cubicBezTo>
                    <a:pt x="840" y="0"/>
                    <a:pt x="798" y="17"/>
                    <a:pt x="762" y="33"/>
                  </a:cubicBezTo>
                  <a:cubicBezTo>
                    <a:pt x="733" y="44"/>
                    <a:pt x="706" y="56"/>
                    <a:pt x="684" y="56"/>
                  </a:cubicBezTo>
                  <a:cubicBezTo>
                    <a:pt x="677" y="56"/>
                    <a:pt x="671" y="55"/>
                    <a:pt x="665" y="53"/>
                  </a:cubicBezTo>
                  <a:cubicBezTo>
                    <a:pt x="589" y="25"/>
                    <a:pt x="531" y="8"/>
                    <a:pt x="474" y="8"/>
                  </a:cubicBezTo>
                  <a:cubicBezTo>
                    <a:pt x="402" y="8"/>
                    <a:pt x="341" y="36"/>
                    <a:pt x="281" y="98"/>
                  </a:cubicBezTo>
                  <a:cubicBezTo>
                    <a:pt x="269" y="111"/>
                    <a:pt x="267" y="131"/>
                    <a:pt x="277" y="146"/>
                  </a:cubicBezTo>
                  <a:cubicBezTo>
                    <a:pt x="453" y="412"/>
                    <a:pt x="453" y="412"/>
                    <a:pt x="453" y="412"/>
                  </a:cubicBezTo>
                  <a:cubicBezTo>
                    <a:pt x="409" y="444"/>
                    <a:pt x="326" y="512"/>
                    <a:pt x="243" y="612"/>
                  </a:cubicBezTo>
                  <a:cubicBezTo>
                    <a:pt x="172" y="696"/>
                    <a:pt x="116" y="786"/>
                    <a:pt x="76" y="879"/>
                  </a:cubicBezTo>
                  <a:cubicBezTo>
                    <a:pt x="26" y="996"/>
                    <a:pt x="0" y="1118"/>
                    <a:pt x="0" y="1241"/>
                  </a:cubicBezTo>
                  <a:cubicBezTo>
                    <a:pt x="0" y="1405"/>
                    <a:pt x="134" y="1539"/>
                    <a:pt x="298" y="1539"/>
                  </a:cubicBezTo>
                  <a:cubicBezTo>
                    <a:pt x="1024" y="1539"/>
                    <a:pt x="1024" y="1539"/>
                    <a:pt x="1024" y="1539"/>
                  </a:cubicBezTo>
                  <a:cubicBezTo>
                    <a:pt x="1188" y="1539"/>
                    <a:pt x="1322" y="1405"/>
                    <a:pt x="1322" y="1241"/>
                  </a:cubicBezTo>
                  <a:cubicBezTo>
                    <a:pt x="1322" y="1118"/>
                    <a:pt x="1297" y="996"/>
                    <a:pt x="1246" y="879"/>
                  </a:cubicBezTo>
                  <a:close/>
                  <a:moveTo>
                    <a:pt x="359" y="130"/>
                  </a:moveTo>
                  <a:cubicBezTo>
                    <a:pt x="396" y="98"/>
                    <a:pt x="431" y="84"/>
                    <a:pt x="474" y="84"/>
                  </a:cubicBezTo>
                  <a:cubicBezTo>
                    <a:pt x="519" y="84"/>
                    <a:pt x="571" y="99"/>
                    <a:pt x="639" y="124"/>
                  </a:cubicBezTo>
                  <a:cubicBezTo>
                    <a:pt x="653" y="130"/>
                    <a:pt x="668" y="132"/>
                    <a:pt x="683" y="132"/>
                  </a:cubicBezTo>
                  <a:cubicBezTo>
                    <a:pt x="721" y="132"/>
                    <a:pt x="756" y="117"/>
                    <a:pt x="791" y="103"/>
                  </a:cubicBezTo>
                  <a:cubicBezTo>
                    <a:pt x="824" y="89"/>
                    <a:pt x="855" y="76"/>
                    <a:pt x="885" y="76"/>
                  </a:cubicBezTo>
                  <a:cubicBezTo>
                    <a:pt x="900" y="76"/>
                    <a:pt x="921" y="79"/>
                    <a:pt x="947" y="97"/>
                  </a:cubicBezTo>
                  <a:cubicBezTo>
                    <a:pt x="794" y="383"/>
                    <a:pt x="794" y="383"/>
                    <a:pt x="794" y="383"/>
                  </a:cubicBezTo>
                  <a:cubicBezTo>
                    <a:pt x="526" y="383"/>
                    <a:pt x="526" y="383"/>
                    <a:pt x="526" y="383"/>
                  </a:cubicBezTo>
                  <a:lnTo>
                    <a:pt x="359" y="130"/>
                  </a:lnTo>
                  <a:close/>
                  <a:moveTo>
                    <a:pt x="1024" y="1462"/>
                  </a:moveTo>
                  <a:cubicBezTo>
                    <a:pt x="298" y="1462"/>
                    <a:pt x="298" y="1462"/>
                    <a:pt x="298" y="1462"/>
                  </a:cubicBezTo>
                  <a:cubicBezTo>
                    <a:pt x="176" y="1462"/>
                    <a:pt x="77" y="1363"/>
                    <a:pt x="77" y="1241"/>
                  </a:cubicBezTo>
                  <a:cubicBezTo>
                    <a:pt x="77" y="1036"/>
                    <a:pt x="152" y="842"/>
                    <a:pt x="300" y="663"/>
                  </a:cubicBezTo>
                  <a:cubicBezTo>
                    <a:pt x="393" y="550"/>
                    <a:pt x="488" y="480"/>
                    <a:pt x="517" y="460"/>
                  </a:cubicBezTo>
                  <a:cubicBezTo>
                    <a:pt x="804" y="460"/>
                    <a:pt x="804" y="460"/>
                    <a:pt x="804" y="460"/>
                  </a:cubicBezTo>
                  <a:cubicBezTo>
                    <a:pt x="834" y="480"/>
                    <a:pt x="928" y="550"/>
                    <a:pt x="1022" y="663"/>
                  </a:cubicBezTo>
                  <a:cubicBezTo>
                    <a:pt x="1170" y="842"/>
                    <a:pt x="1245" y="1036"/>
                    <a:pt x="1245" y="1241"/>
                  </a:cubicBezTo>
                  <a:cubicBezTo>
                    <a:pt x="1245" y="1363"/>
                    <a:pt x="1146" y="1462"/>
                    <a:pt x="1024" y="1462"/>
                  </a:cubicBezTo>
                  <a:close/>
                  <a:moveTo>
                    <a:pt x="1024" y="1462"/>
                  </a:moveTo>
                  <a:cubicBezTo>
                    <a:pt x="1024" y="1462"/>
                    <a:pt x="1024" y="1462"/>
                    <a:pt x="1024" y="146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0" name="Espaço Reservado para Conteúdo 2"/>
          <p:cNvSpPr txBox="1">
            <a:spLocks/>
          </p:cNvSpPr>
          <p:nvPr/>
        </p:nvSpPr>
        <p:spPr>
          <a:xfrm>
            <a:off x="8199229" y="3715624"/>
            <a:ext cx="3702259" cy="127976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trata-se de uma percepção positiva, que vem crescendo ao longo desses 5 anos da pesquisa, ainda que de certa forma represente um entendimento menor da importância e da amplitude dos serviços oferecidos pela instituição</a:t>
            </a:r>
          </a:p>
        </p:txBody>
      </p:sp>
      <p:sp>
        <p:nvSpPr>
          <p:cNvPr id="129" name="CaixaDeTexto 128">
            <a:extLst>
              <a:ext uri="{FF2B5EF4-FFF2-40B4-BE49-F238E27FC236}">
                <a16:creationId xmlns:a16="http://schemas.microsoft.com/office/drawing/2014/main" id="{A7B2A051-AE3B-4803-A47F-074E6B2B18D5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9FCE257D-12CE-44BE-B949-6CB527663643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198C04AE-4A53-439E-BD47-B21C6303C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66CB5BB8-4D75-4EE2-9527-C97A1CDDC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FAEF0AE7-803D-4039-A98D-D8652C7AFD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89A70A6C-F9FB-413B-99C6-B3576E646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33" name="legenda 2015">
            <a:extLst>
              <a:ext uri="{FF2B5EF4-FFF2-40B4-BE49-F238E27FC236}">
                <a16:creationId xmlns:a16="http://schemas.microsoft.com/office/drawing/2014/main" id="{B7A0BC89-0EE1-438B-9D2E-CCDB84E167B0}"/>
              </a:ext>
            </a:extLst>
          </p:cNvPr>
          <p:cNvGrpSpPr/>
          <p:nvPr/>
        </p:nvGrpSpPr>
        <p:grpSpPr>
          <a:xfrm>
            <a:off x="10013276" y="5624351"/>
            <a:ext cx="601447" cy="338554"/>
            <a:chOff x="10348919" y="2496860"/>
            <a:chExt cx="601447" cy="338554"/>
          </a:xfrm>
        </p:grpSpPr>
        <p:sp>
          <p:nvSpPr>
            <p:cNvPr id="135" name="CaixaDeTexto 134">
              <a:extLst>
                <a:ext uri="{FF2B5EF4-FFF2-40B4-BE49-F238E27FC236}">
                  <a16:creationId xmlns:a16="http://schemas.microsoft.com/office/drawing/2014/main" id="{DB26DA2E-E836-4EF0-9F01-0F50BBF121BA}"/>
                </a:ext>
              </a:extLst>
            </p:cNvPr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2016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138" name="Conector reto 137">
              <a:extLst>
                <a:ext uri="{FF2B5EF4-FFF2-40B4-BE49-F238E27FC236}">
                  <a16:creationId xmlns:a16="http://schemas.microsoft.com/office/drawing/2014/main" id="{786F8E76-2579-43C0-9700-7FB6077949A1}"/>
                </a:ext>
              </a:extLst>
            </p:cNvPr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ED7D3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" name="legenda 2015">
            <a:extLst>
              <a:ext uri="{FF2B5EF4-FFF2-40B4-BE49-F238E27FC236}">
                <a16:creationId xmlns:a16="http://schemas.microsoft.com/office/drawing/2014/main" id="{B7A0BC89-0EE1-438B-9D2E-CCDB84E167B0}"/>
              </a:ext>
            </a:extLst>
          </p:cNvPr>
          <p:cNvGrpSpPr/>
          <p:nvPr/>
        </p:nvGrpSpPr>
        <p:grpSpPr>
          <a:xfrm>
            <a:off x="9004983" y="5624351"/>
            <a:ext cx="601447" cy="338554"/>
            <a:chOff x="10348919" y="2496860"/>
            <a:chExt cx="601447" cy="338554"/>
          </a:xfrm>
        </p:grpSpPr>
        <p:sp>
          <p:nvSpPr>
            <p:cNvPr id="144" name="CaixaDeTexto 143">
              <a:extLst>
                <a:ext uri="{FF2B5EF4-FFF2-40B4-BE49-F238E27FC236}">
                  <a16:creationId xmlns:a16="http://schemas.microsoft.com/office/drawing/2014/main" id="{DB26DA2E-E836-4EF0-9F01-0F50BBF121BA}"/>
                </a:ext>
              </a:extLst>
            </p:cNvPr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2018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786F8E76-2579-43C0-9700-7FB6077949A1}"/>
                </a:ext>
              </a:extLst>
            </p:cNvPr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A163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legenda 2015">
            <a:extLst>
              <a:ext uri="{FF2B5EF4-FFF2-40B4-BE49-F238E27FC236}">
                <a16:creationId xmlns:a16="http://schemas.microsoft.com/office/drawing/2014/main" id="{2C7A0C89-8621-48A9-9923-F614229C034A}"/>
              </a:ext>
            </a:extLst>
          </p:cNvPr>
          <p:cNvGrpSpPr/>
          <p:nvPr/>
        </p:nvGrpSpPr>
        <p:grpSpPr>
          <a:xfrm>
            <a:off x="9509188" y="5613801"/>
            <a:ext cx="601447" cy="338554"/>
            <a:chOff x="10348919" y="2496860"/>
            <a:chExt cx="601447" cy="338554"/>
          </a:xfrm>
        </p:grpSpPr>
        <p:sp>
          <p:nvSpPr>
            <p:cNvPr id="147" name="CaixaDeTexto 146">
              <a:extLst>
                <a:ext uri="{FF2B5EF4-FFF2-40B4-BE49-F238E27FC236}">
                  <a16:creationId xmlns:a16="http://schemas.microsoft.com/office/drawing/2014/main" id="{8B55CEEE-5E46-45BA-8129-5D2051F91784}"/>
                </a:ext>
              </a:extLst>
            </p:cNvPr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2017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0938390E-6EA2-4BAA-9553-F3484A22C137}"/>
                </a:ext>
              </a:extLst>
            </p:cNvPr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5B9BD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53" name="Gráfico 152"/>
          <p:cNvGraphicFramePr/>
          <p:nvPr>
            <p:extLst>
              <p:ext uri="{D42A27DB-BD31-4B8C-83A1-F6EECF244321}">
                <p14:modId xmlns:p14="http://schemas.microsoft.com/office/powerpoint/2010/main" val="1531522774"/>
              </p:ext>
            </p:extLst>
          </p:nvPr>
        </p:nvGraphicFramePr>
        <p:xfrm>
          <a:off x="6012202" y="1217205"/>
          <a:ext cx="3308023" cy="5281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249308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39" dur="500"/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42" dur="500"/>
                                        <p:tgtEl>
                                          <p:spTgt spid="2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8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</p:childTnLst>
        </p:cTn>
      </p:par>
    </p:tnLst>
    <p:bldLst>
      <p:bldGraphic spid="21" grpId="0" uiExpand="1">
        <p:bldSub>
          <a:bldChart bld="series"/>
        </p:bldSub>
      </p:bldGraphic>
      <p:bldP spid="11" grpId="0"/>
      <p:bldP spid="32" grpId="0"/>
      <p:bldP spid="132" grpId="0" animBg="1"/>
      <p:bldP spid="130" grpId="0"/>
      <p:bldGraphic spid="153" grpId="0">
        <p:bldAsOne/>
      </p:bldGraphic>
      <p:bldGraphic spid="153" grpId="1">
        <p:bldAsOne/>
      </p:bldGraphic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áfico 4"/>
          <p:cNvGraphicFramePr/>
          <p:nvPr>
            <p:extLst/>
          </p:nvPr>
        </p:nvGraphicFramePr>
        <p:xfrm>
          <a:off x="4801921" y="980360"/>
          <a:ext cx="3392791" cy="51251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4" name="Gráfico 143"/>
          <p:cNvGraphicFramePr/>
          <p:nvPr>
            <p:extLst/>
          </p:nvPr>
        </p:nvGraphicFramePr>
        <p:xfrm>
          <a:off x="4793928" y="635702"/>
          <a:ext cx="3392791" cy="51251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" name="Espaço Reservado para Conteúdo 2"/>
          <p:cNvSpPr txBox="1">
            <a:spLocks/>
          </p:cNvSpPr>
          <p:nvPr/>
        </p:nvSpPr>
        <p:spPr>
          <a:xfrm>
            <a:off x="8802762" y="901969"/>
            <a:ext cx="2889333" cy="193171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forma como o Sebrae é associado aos diferentes tipos de ‘instituições’ impacta levemente a própria avaliação da imagem, e de certa forma sinaliza as expectativas quanto ao papel esperado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(p7/p10)</a:t>
            </a:r>
          </a:p>
        </p:txBody>
      </p:sp>
      <p:grpSp>
        <p:nvGrpSpPr>
          <p:cNvPr id="18" name="Group 4"/>
          <p:cNvGrpSpPr>
            <a:grpSpLocks noChangeAspect="1"/>
          </p:cNvGrpSpPr>
          <p:nvPr/>
        </p:nvGrpSpPr>
        <p:grpSpPr bwMode="auto">
          <a:xfrm>
            <a:off x="4924861" y="1745745"/>
            <a:ext cx="574458" cy="538647"/>
            <a:chOff x="1902" y="3610"/>
            <a:chExt cx="385" cy="361"/>
          </a:xfrm>
          <a:solidFill>
            <a:srgbClr val="00ACB8"/>
          </a:solidFill>
        </p:grpSpPr>
        <p:sp>
          <p:nvSpPr>
            <p:cNvPr id="19" name="Freeform 5"/>
            <p:cNvSpPr>
              <a:spLocks noEditPoints="1"/>
            </p:cNvSpPr>
            <p:nvPr/>
          </p:nvSpPr>
          <p:spPr bwMode="auto">
            <a:xfrm>
              <a:off x="2158" y="3932"/>
              <a:ext cx="20" cy="39"/>
            </a:xfrm>
            <a:custGeom>
              <a:avLst/>
              <a:gdLst>
                <a:gd name="T0" fmla="*/ 64 w 88"/>
                <a:gd name="T1" fmla="*/ 4 h 167"/>
                <a:gd name="T2" fmla="*/ 31 w 88"/>
                <a:gd name="T3" fmla="*/ 24 h 167"/>
                <a:gd name="T4" fmla="*/ 4 w 88"/>
                <a:gd name="T5" fmla="*/ 133 h 167"/>
                <a:gd name="T6" fmla="*/ 24 w 88"/>
                <a:gd name="T7" fmla="*/ 166 h 167"/>
                <a:gd name="T8" fmla="*/ 31 w 88"/>
                <a:gd name="T9" fmla="*/ 167 h 167"/>
                <a:gd name="T10" fmla="*/ 57 w 88"/>
                <a:gd name="T11" fmla="*/ 146 h 167"/>
                <a:gd name="T12" fmla="*/ 84 w 88"/>
                <a:gd name="T13" fmla="*/ 37 h 167"/>
                <a:gd name="T14" fmla="*/ 64 w 88"/>
                <a:gd name="T15" fmla="*/ 4 h 167"/>
                <a:gd name="T16" fmla="*/ 64 w 88"/>
                <a:gd name="T17" fmla="*/ 4 h 167"/>
                <a:gd name="T18" fmla="*/ 64 w 88"/>
                <a:gd name="T19" fmla="*/ 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167">
                  <a:moveTo>
                    <a:pt x="64" y="4"/>
                  </a:moveTo>
                  <a:cubicBezTo>
                    <a:pt x="50" y="0"/>
                    <a:pt x="35" y="9"/>
                    <a:pt x="31" y="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0" y="148"/>
                    <a:pt x="9" y="163"/>
                    <a:pt x="24" y="166"/>
                  </a:cubicBezTo>
                  <a:cubicBezTo>
                    <a:pt x="26" y="167"/>
                    <a:pt x="28" y="167"/>
                    <a:pt x="31" y="167"/>
                  </a:cubicBezTo>
                  <a:cubicBezTo>
                    <a:pt x="43" y="167"/>
                    <a:pt x="54" y="159"/>
                    <a:pt x="57" y="146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8" y="23"/>
                    <a:pt x="79" y="8"/>
                    <a:pt x="64" y="4"/>
                  </a:cubicBezTo>
                  <a:close/>
                  <a:moveTo>
                    <a:pt x="64" y="4"/>
                  </a:moveTo>
                  <a:cubicBezTo>
                    <a:pt x="64" y="4"/>
                    <a:pt x="64" y="4"/>
                    <a:pt x="64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1902" y="3707"/>
              <a:ext cx="270" cy="97"/>
            </a:xfrm>
            <a:custGeom>
              <a:avLst/>
              <a:gdLst>
                <a:gd name="T0" fmla="*/ 819 w 1151"/>
                <a:gd name="T1" fmla="*/ 409 h 409"/>
                <a:gd name="T2" fmla="*/ 830 w 1151"/>
                <a:gd name="T3" fmla="*/ 407 h 409"/>
                <a:gd name="T4" fmla="*/ 1130 w 1151"/>
                <a:gd name="T5" fmla="*/ 283 h 409"/>
                <a:gd name="T6" fmla="*/ 1145 w 1151"/>
                <a:gd name="T7" fmla="*/ 247 h 409"/>
                <a:gd name="T8" fmla="*/ 1109 w 1151"/>
                <a:gd name="T9" fmla="*/ 232 h 409"/>
                <a:gd name="T10" fmla="*/ 819 w 1151"/>
                <a:gd name="T11" fmla="*/ 352 h 409"/>
                <a:gd name="T12" fmla="*/ 55 w 1151"/>
                <a:gd name="T13" fmla="*/ 36 h 409"/>
                <a:gd name="T14" fmla="*/ 55 w 1151"/>
                <a:gd name="T15" fmla="*/ 27 h 409"/>
                <a:gd name="T16" fmla="*/ 27 w 1151"/>
                <a:gd name="T17" fmla="*/ 0 h 409"/>
                <a:gd name="T18" fmla="*/ 0 w 1151"/>
                <a:gd name="T19" fmla="*/ 27 h 409"/>
                <a:gd name="T20" fmla="*/ 0 w 1151"/>
                <a:gd name="T21" fmla="*/ 54 h 409"/>
                <a:gd name="T22" fmla="*/ 17 w 1151"/>
                <a:gd name="T23" fmla="*/ 79 h 409"/>
                <a:gd name="T24" fmla="*/ 809 w 1151"/>
                <a:gd name="T25" fmla="*/ 407 h 409"/>
                <a:gd name="T26" fmla="*/ 819 w 1151"/>
                <a:gd name="T27" fmla="*/ 409 h 409"/>
                <a:gd name="T28" fmla="*/ 819 w 1151"/>
                <a:gd name="T29" fmla="*/ 409 h 409"/>
                <a:gd name="T30" fmla="*/ 819 w 1151"/>
                <a:gd name="T31" fmla="*/ 409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1" h="409">
                  <a:moveTo>
                    <a:pt x="819" y="409"/>
                  </a:moveTo>
                  <a:cubicBezTo>
                    <a:pt x="823" y="409"/>
                    <a:pt x="826" y="409"/>
                    <a:pt x="830" y="407"/>
                  </a:cubicBezTo>
                  <a:cubicBezTo>
                    <a:pt x="1130" y="283"/>
                    <a:pt x="1130" y="283"/>
                    <a:pt x="1130" y="283"/>
                  </a:cubicBezTo>
                  <a:cubicBezTo>
                    <a:pt x="1144" y="277"/>
                    <a:pt x="1151" y="261"/>
                    <a:pt x="1145" y="247"/>
                  </a:cubicBezTo>
                  <a:cubicBezTo>
                    <a:pt x="1139" y="233"/>
                    <a:pt x="1123" y="227"/>
                    <a:pt x="1109" y="232"/>
                  </a:cubicBezTo>
                  <a:cubicBezTo>
                    <a:pt x="819" y="352"/>
                    <a:pt x="819" y="352"/>
                    <a:pt x="819" y="352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5"/>
                    <a:pt x="7" y="75"/>
                    <a:pt x="17" y="79"/>
                  </a:cubicBezTo>
                  <a:cubicBezTo>
                    <a:pt x="809" y="407"/>
                    <a:pt x="809" y="407"/>
                    <a:pt x="809" y="407"/>
                  </a:cubicBezTo>
                  <a:cubicBezTo>
                    <a:pt x="812" y="409"/>
                    <a:pt x="816" y="409"/>
                    <a:pt x="819" y="409"/>
                  </a:cubicBezTo>
                  <a:close/>
                  <a:moveTo>
                    <a:pt x="819" y="409"/>
                  </a:moveTo>
                  <a:cubicBezTo>
                    <a:pt x="819" y="409"/>
                    <a:pt x="819" y="409"/>
                    <a:pt x="819" y="40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1966" y="3771"/>
              <a:ext cx="206" cy="123"/>
            </a:xfrm>
            <a:custGeom>
              <a:avLst/>
              <a:gdLst>
                <a:gd name="T0" fmla="*/ 871 w 878"/>
                <a:gd name="T1" fmla="*/ 416 h 518"/>
                <a:gd name="T2" fmla="*/ 834 w 878"/>
                <a:gd name="T3" fmla="*/ 404 h 518"/>
                <a:gd name="T4" fmla="*/ 574 w 878"/>
                <a:gd name="T5" fmla="*/ 463 h 518"/>
                <a:gd name="T6" fmla="*/ 574 w 878"/>
                <a:gd name="T7" fmla="*/ 218 h 518"/>
                <a:gd name="T8" fmla="*/ 546 w 878"/>
                <a:gd name="T9" fmla="*/ 191 h 518"/>
                <a:gd name="T10" fmla="*/ 519 w 878"/>
                <a:gd name="T11" fmla="*/ 218 h 518"/>
                <a:gd name="T12" fmla="*/ 519 w 878"/>
                <a:gd name="T13" fmla="*/ 463 h 518"/>
                <a:gd name="T14" fmla="*/ 55 w 878"/>
                <a:gd name="T15" fmla="*/ 212 h 518"/>
                <a:gd name="T16" fmla="*/ 55 w 878"/>
                <a:gd name="T17" fmla="*/ 27 h 518"/>
                <a:gd name="T18" fmla="*/ 27 w 878"/>
                <a:gd name="T19" fmla="*/ 0 h 518"/>
                <a:gd name="T20" fmla="*/ 0 w 878"/>
                <a:gd name="T21" fmla="*/ 27 h 518"/>
                <a:gd name="T22" fmla="*/ 0 w 878"/>
                <a:gd name="T23" fmla="*/ 218 h 518"/>
                <a:gd name="T24" fmla="*/ 2 w 878"/>
                <a:gd name="T25" fmla="*/ 228 h 518"/>
                <a:gd name="T26" fmla="*/ 546 w 878"/>
                <a:gd name="T27" fmla="*/ 518 h 518"/>
                <a:gd name="T28" fmla="*/ 859 w 878"/>
                <a:gd name="T29" fmla="*/ 453 h 518"/>
                <a:gd name="T30" fmla="*/ 871 w 878"/>
                <a:gd name="T31" fmla="*/ 416 h 518"/>
                <a:gd name="T32" fmla="*/ 871 w 878"/>
                <a:gd name="T33" fmla="*/ 416 h 518"/>
                <a:gd name="T34" fmla="*/ 871 w 878"/>
                <a:gd name="T35" fmla="*/ 41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8" h="518">
                  <a:moveTo>
                    <a:pt x="871" y="416"/>
                  </a:moveTo>
                  <a:cubicBezTo>
                    <a:pt x="864" y="402"/>
                    <a:pt x="848" y="397"/>
                    <a:pt x="834" y="404"/>
                  </a:cubicBezTo>
                  <a:cubicBezTo>
                    <a:pt x="783" y="429"/>
                    <a:pt x="696" y="459"/>
                    <a:pt x="574" y="463"/>
                  </a:cubicBezTo>
                  <a:cubicBezTo>
                    <a:pt x="574" y="218"/>
                    <a:pt x="574" y="218"/>
                    <a:pt x="574" y="218"/>
                  </a:cubicBezTo>
                  <a:cubicBezTo>
                    <a:pt x="574" y="203"/>
                    <a:pt x="561" y="191"/>
                    <a:pt x="546" y="191"/>
                  </a:cubicBezTo>
                  <a:cubicBezTo>
                    <a:pt x="531" y="191"/>
                    <a:pt x="519" y="203"/>
                    <a:pt x="519" y="218"/>
                  </a:cubicBezTo>
                  <a:cubicBezTo>
                    <a:pt x="519" y="463"/>
                    <a:pt x="519" y="463"/>
                    <a:pt x="519" y="463"/>
                  </a:cubicBezTo>
                  <a:cubicBezTo>
                    <a:pt x="180" y="452"/>
                    <a:pt x="70" y="247"/>
                    <a:pt x="55" y="212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2"/>
                    <a:pt x="1" y="225"/>
                    <a:pt x="2" y="228"/>
                  </a:cubicBezTo>
                  <a:cubicBezTo>
                    <a:pt x="7" y="240"/>
                    <a:pt x="123" y="518"/>
                    <a:pt x="546" y="518"/>
                  </a:cubicBezTo>
                  <a:cubicBezTo>
                    <a:pt x="694" y="518"/>
                    <a:pt x="798" y="483"/>
                    <a:pt x="859" y="453"/>
                  </a:cubicBezTo>
                  <a:cubicBezTo>
                    <a:pt x="872" y="446"/>
                    <a:pt x="878" y="429"/>
                    <a:pt x="871" y="416"/>
                  </a:cubicBezTo>
                  <a:close/>
                  <a:moveTo>
                    <a:pt x="871" y="416"/>
                  </a:moveTo>
                  <a:cubicBezTo>
                    <a:pt x="871" y="416"/>
                    <a:pt x="871" y="416"/>
                    <a:pt x="871" y="4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2184" y="3939"/>
              <a:ext cx="13" cy="32"/>
            </a:xfrm>
            <a:custGeom>
              <a:avLst/>
              <a:gdLst>
                <a:gd name="T0" fmla="*/ 27 w 54"/>
                <a:gd name="T1" fmla="*/ 0 h 136"/>
                <a:gd name="T2" fmla="*/ 0 w 54"/>
                <a:gd name="T3" fmla="*/ 27 h 136"/>
                <a:gd name="T4" fmla="*/ 0 w 54"/>
                <a:gd name="T5" fmla="*/ 109 h 136"/>
                <a:gd name="T6" fmla="*/ 27 w 54"/>
                <a:gd name="T7" fmla="*/ 136 h 136"/>
                <a:gd name="T8" fmla="*/ 54 w 54"/>
                <a:gd name="T9" fmla="*/ 109 h 136"/>
                <a:gd name="T10" fmla="*/ 54 w 54"/>
                <a:gd name="T11" fmla="*/ 27 h 136"/>
                <a:gd name="T12" fmla="*/ 27 w 54"/>
                <a:gd name="T13" fmla="*/ 0 h 136"/>
                <a:gd name="T14" fmla="*/ 27 w 54"/>
                <a:gd name="T15" fmla="*/ 0 h 136"/>
                <a:gd name="T16" fmla="*/ 27 w 54"/>
                <a:gd name="T1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36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24"/>
                    <a:pt x="12" y="136"/>
                    <a:pt x="27" y="136"/>
                  </a:cubicBezTo>
                  <a:cubicBezTo>
                    <a:pt x="42" y="136"/>
                    <a:pt x="54" y="124"/>
                    <a:pt x="54" y="109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9"/>
            <p:cNvSpPr>
              <a:spLocks noEditPoints="1"/>
            </p:cNvSpPr>
            <p:nvPr/>
          </p:nvSpPr>
          <p:spPr bwMode="auto">
            <a:xfrm>
              <a:off x="1902" y="3610"/>
              <a:ext cx="385" cy="322"/>
            </a:xfrm>
            <a:custGeom>
              <a:avLst/>
              <a:gdLst>
                <a:gd name="T0" fmla="*/ 1611 w 1638"/>
                <a:gd name="T1" fmla="*/ 411 h 1366"/>
                <a:gd name="T2" fmla="*/ 1584 w 1638"/>
                <a:gd name="T3" fmla="*/ 438 h 1366"/>
                <a:gd name="T4" fmla="*/ 1584 w 1638"/>
                <a:gd name="T5" fmla="*/ 447 h 1366"/>
                <a:gd name="T6" fmla="*/ 1256 w 1638"/>
                <a:gd name="T7" fmla="*/ 582 h 1366"/>
                <a:gd name="T8" fmla="*/ 1256 w 1638"/>
                <a:gd name="T9" fmla="*/ 532 h 1366"/>
                <a:gd name="T10" fmla="*/ 1622 w 1638"/>
                <a:gd name="T11" fmla="*/ 381 h 1366"/>
                <a:gd name="T12" fmla="*/ 1638 w 1638"/>
                <a:gd name="T13" fmla="*/ 356 h 1366"/>
                <a:gd name="T14" fmla="*/ 1622 w 1638"/>
                <a:gd name="T15" fmla="*/ 331 h 1366"/>
                <a:gd name="T16" fmla="*/ 830 w 1638"/>
                <a:gd name="T17" fmla="*/ 3 h 1366"/>
                <a:gd name="T18" fmla="*/ 809 w 1638"/>
                <a:gd name="T19" fmla="*/ 3 h 1366"/>
                <a:gd name="T20" fmla="*/ 17 w 1638"/>
                <a:gd name="T21" fmla="*/ 331 h 1366"/>
                <a:gd name="T22" fmla="*/ 0 w 1638"/>
                <a:gd name="T23" fmla="*/ 356 h 1366"/>
                <a:gd name="T24" fmla="*/ 17 w 1638"/>
                <a:gd name="T25" fmla="*/ 381 h 1366"/>
                <a:gd name="T26" fmla="*/ 809 w 1638"/>
                <a:gd name="T27" fmla="*/ 709 h 1366"/>
                <a:gd name="T28" fmla="*/ 819 w 1638"/>
                <a:gd name="T29" fmla="*/ 711 h 1366"/>
                <a:gd name="T30" fmla="*/ 830 w 1638"/>
                <a:gd name="T31" fmla="*/ 709 h 1366"/>
                <a:gd name="T32" fmla="*/ 1116 w 1638"/>
                <a:gd name="T33" fmla="*/ 590 h 1366"/>
                <a:gd name="T34" fmla="*/ 1131 w 1638"/>
                <a:gd name="T35" fmla="*/ 555 h 1366"/>
                <a:gd name="T36" fmla="*/ 1095 w 1638"/>
                <a:gd name="T37" fmla="*/ 540 h 1366"/>
                <a:gd name="T38" fmla="*/ 819 w 1638"/>
                <a:gd name="T39" fmla="*/ 654 h 1366"/>
                <a:gd name="T40" fmla="*/ 99 w 1638"/>
                <a:gd name="T41" fmla="*/ 356 h 1366"/>
                <a:gd name="T42" fmla="*/ 819 w 1638"/>
                <a:gd name="T43" fmla="*/ 58 h 1366"/>
                <a:gd name="T44" fmla="*/ 1540 w 1638"/>
                <a:gd name="T45" fmla="*/ 356 h 1366"/>
                <a:gd name="T46" fmla="*/ 1226 w 1638"/>
                <a:gd name="T47" fmla="*/ 486 h 1366"/>
                <a:gd name="T48" fmla="*/ 926 w 1638"/>
                <a:gd name="T49" fmla="*/ 374 h 1366"/>
                <a:gd name="T50" fmla="*/ 928 w 1638"/>
                <a:gd name="T51" fmla="*/ 356 h 1366"/>
                <a:gd name="T52" fmla="*/ 819 w 1638"/>
                <a:gd name="T53" fmla="*/ 274 h 1366"/>
                <a:gd name="T54" fmla="*/ 710 w 1638"/>
                <a:gd name="T55" fmla="*/ 356 h 1366"/>
                <a:gd name="T56" fmla="*/ 819 w 1638"/>
                <a:gd name="T57" fmla="*/ 438 h 1366"/>
                <a:gd name="T58" fmla="*/ 890 w 1638"/>
                <a:gd name="T59" fmla="*/ 418 h 1366"/>
                <a:gd name="T60" fmla="*/ 1202 w 1638"/>
                <a:gd name="T61" fmla="*/ 535 h 1366"/>
                <a:gd name="T62" fmla="*/ 1202 w 1638"/>
                <a:gd name="T63" fmla="*/ 1208 h 1366"/>
                <a:gd name="T64" fmla="*/ 1147 w 1638"/>
                <a:gd name="T65" fmla="*/ 1284 h 1366"/>
                <a:gd name="T66" fmla="*/ 1229 w 1638"/>
                <a:gd name="T67" fmla="*/ 1366 h 1366"/>
                <a:gd name="T68" fmla="*/ 1311 w 1638"/>
                <a:gd name="T69" fmla="*/ 1284 h 1366"/>
                <a:gd name="T70" fmla="*/ 1256 w 1638"/>
                <a:gd name="T71" fmla="*/ 1208 h 1366"/>
                <a:gd name="T72" fmla="*/ 1256 w 1638"/>
                <a:gd name="T73" fmla="*/ 1053 h 1366"/>
                <a:gd name="T74" fmla="*/ 1364 w 1638"/>
                <a:gd name="T75" fmla="*/ 911 h 1366"/>
                <a:gd name="T76" fmla="*/ 1365 w 1638"/>
                <a:gd name="T77" fmla="*/ 902 h 1366"/>
                <a:gd name="T78" fmla="*/ 1365 w 1638"/>
                <a:gd name="T79" fmla="*/ 711 h 1366"/>
                <a:gd name="T80" fmla="*/ 1338 w 1638"/>
                <a:gd name="T81" fmla="*/ 684 h 1366"/>
                <a:gd name="T82" fmla="*/ 1311 w 1638"/>
                <a:gd name="T83" fmla="*/ 711 h 1366"/>
                <a:gd name="T84" fmla="*/ 1311 w 1638"/>
                <a:gd name="T85" fmla="*/ 897 h 1366"/>
                <a:gd name="T86" fmla="*/ 1256 w 1638"/>
                <a:gd name="T87" fmla="*/ 980 h 1366"/>
                <a:gd name="T88" fmla="*/ 1256 w 1638"/>
                <a:gd name="T89" fmla="*/ 641 h 1366"/>
                <a:gd name="T90" fmla="*/ 1622 w 1638"/>
                <a:gd name="T91" fmla="*/ 490 h 1366"/>
                <a:gd name="T92" fmla="*/ 1638 w 1638"/>
                <a:gd name="T93" fmla="*/ 465 h 1366"/>
                <a:gd name="T94" fmla="*/ 1638 w 1638"/>
                <a:gd name="T95" fmla="*/ 438 h 1366"/>
                <a:gd name="T96" fmla="*/ 1611 w 1638"/>
                <a:gd name="T97" fmla="*/ 411 h 1366"/>
                <a:gd name="T98" fmla="*/ 819 w 1638"/>
                <a:gd name="T99" fmla="*/ 383 h 1366"/>
                <a:gd name="T100" fmla="*/ 765 w 1638"/>
                <a:gd name="T101" fmla="*/ 356 h 1366"/>
                <a:gd name="T102" fmla="*/ 819 w 1638"/>
                <a:gd name="T103" fmla="*/ 329 h 1366"/>
                <a:gd name="T104" fmla="*/ 874 w 1638"/>
                <a:gd name="T105" fmla="*/ 356 h 1366"/>
                <a:gd name="T106" fmla="*/ 819 w 1638"/>
                <a:gd name="T107" fmla="*/ 383 h 1366"/>
                <a:gd name="T108" fmla="*/ 1229 w 1638"/>
                <a:gd name="T109" fmla="*/ 1312 h 1366"/>
                <a:gd name="T110" fmla="*/ 1202 w 1638"/>
                <a:gd name="T111" fmla="*/ 1284 h 1366"/>
                <a:gd name="T112" fmla="*/ 1229 w 1638"/>
                <a:gd name="T113" fmla="*/ 1257 h 1366"/>
                <a:gd name="T114" fmla="*/ 1256 w 1638"/>
                <a:gd name="T115" fmla="*/ 1284 h 1366"/>
                <a:gd name="T116" fmla="*/ 1229 w 1638"/>
                <a:gd name="T117" fmla="*/ 1312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8" h="1366">
                  <a:moveTo>
                    <a:pt x="1611" y="411"/>
                  </a:moveTo>
                  <a:cubicBezTo>
                    <a:pt x="1596" y="411"/>
                    <a:pt x="1584" y="423"/>
                    <a:pt x="1584" y="438"/>
                  </a:cubicBezTo>
                  <a:cubicBezTo>
                    <a:pt x="1584" y="447"/>
                    <a:pt x="1584" y="447"/>
                    <a:pt x="1584" y="447"/>
                  </a:cubicBezTo>
                  <a:cubicBezTo>
                    <a:pt x="1256" y="582"/>
                    <a:pt x="1256" y="582"/>
                    <a:pt x="1256" y="582"/>
                  </a:cubicBezTo>
                  <a:cubicBezTo>
                    <a:pt x="1256" y="532"/>
                    <a:pt x="1256" y="532"/>
                    <a:pt x="1256" y="532"/>
                  </a:cubicBezTo>
                  <a:cubicBezTo>
                    <a:pt x="1622" y="381"/>
                    <a:pt x="1622" y="381"/>
                    <a:pt x="1622" y="381"/>
                  </a:cubicBezTo>
                  <a:cubicBezTo>
                    <a:pt x="1632" y="377"/>
                    <a:pt x="1638" y="367"/>
                    <a:pt x="1638" y="356"/>
                  </a:cubicBezTo>
                  <a:cubicBezTo>
                    <a:pt x="1638" y="345"/>
                    <a:pt x="1632" y="335"/>
                    <a:pt x="1622" y="331"/>
                  </a:cubicBezTo>
                  <a:cubicBezTo>
                    <a:pt x="830" y="3"/>
                    <a:pt x="830" y="3"/>
                    <a:pt x="830" y="3"/>
                  </a:cubicBezTo>
                  <a:cubicBezTo>
                    <a:pt x="823" y="0"/>
                    <a:pt x="815" y="0"/>
                    <a:pt x="809" y="3"/>
                  </a:cubicBezTo>
                  <a:cubicBezTo>
                    <a:pt x="17" y="331"/>
                    <a:pt x="17" y="331"/>
                    <a:pt x="17" y="331"/>
                  </a:cubicBezTo>
                  <a:cubicBezTo>
                    <a:pt x="7" y="335"/>
                    <a:pt x="0" y="345"/>
                    <a:pt x="0" y="356"/>
                  </a:cubicBezTo>
                  <a:cubicBezTo>
                    <a:pt x="0" y="367"/>
                    <a:pt x="7" y="377"/>
                    <a:pt x="17" y="381"/>
                  </a:cubicBezTo>
                  <a:cubicBezTo>
                    <a:pt x="809" y="709"/>
                    <a:pt x="809" y="709"/>
                    <a:pt x="809" y="709"/>
                  </a:cubicBezTo>
                  <a:cubicBezTo>
                    <a:pt x="812" y="710"/>
                    <a:pt x="816" y="711"/>
                    <a:pt x="819" y="711"/>
                  </a:cubicBezTo>
                  <a:cubicBezTo>
                    <a:pt x="823" y="711"/>
                    <a:pt x="826" y="710"/>
                    <a:pt x="830" y="709"/>
                  </a:cubicBezTo>
                  <a:cubicBezTo>
                    <a:pt x="1116" y="590"/>
                    <a:pt x="1116" y="590"/>
                    <a:pt x="1116" y="590"/>
                  </a:cubicBezTo>
                  <a:cubicBezTo>
                    <a:pt x="1130" y="585"/>
                    <a:pt x="1137" y="569"/>
                    <a:pt x="1131" y="555"/>
                  </a:cubicBezTo>
                  <a:cubicBezTo>
                    <a:pt x="1125" y="541"/>
                    <a:pt x="1109" y="534"/>
                    <a:pt x="1095" y="540"/>
                  </a:cubicBezTo>
                  <a:cubicBezTo>
                    <a:pt x="819" y="654"/>
                    <a:pt x="819" y="654"/>
                    <a:pt x="819" y="654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819" y="58"/>
                    <a:pt x="819" y="58"/>
                    <a:pt x="819" y="58"/>
                  </a:cubicBezTo>
                  <a:cubicBezTo>
                    <a:pt x="1540" y="356"/>
                    <a:pt x="1540" y="356"/>
                    <a:pt x="1540" y="356"/>
                  </a:cubicBezTo>
                  <a:cubicBezTo>
                    <a:pt x="1226" y="486"/>
                    <a:pt x="1226" y="486"/>
                    <a:pt x="1226" y="486"/>
                  </a:cubicBezTo>
                  <a:cubicBezTo>
                    <a:pt x="926" y="374"/>
                    <a:pt x="926" y="374"/>
                    <a:pt x="926" y="374"/>
                  </a:cubicBezTo>
                  <a:cubicBezTo>
                    <a:pt x="927" y="368"/>
                    <a:pt x="928" y="362"/>
                    <a:pt x="928" y="356"/>
                  </a:cubicBezTo>
                  <a:cubicBezTo>
                    <a:pt x="928" y="310"/>
                    <a:pt x="880" y="274"/>
                    <a:pt x="819" y="274"/>
                  </a:cubicBezTo>
                  <a:cubicBezTo>
                    <a:pt x="758" y="274"/>
                    <a:pt x="710" y="310"/>
                    <a:pt x="710" y="356"/>
                  </a:cubicBezTo>
                  <a:cubicBezTo>
                    <a:pt x="710" y="402"/>
                    <a:pt x="758" y="438"/>
                    <a:pt x="819" y="438"/>
                  </a:cubicBezTo>
                  <a:cubicBezTo>
                    <a:pt x="847" y="438"/>
                    <a:pt x="871" y="430"/>
                    <a:pt x="890" y="418"/>
                  </a:cubicBezTo>
                  <a:cubicBezTo>
                    <a:pt x="1202" y="535"/>
                    <a:pt x="1202" y="535"/>
                    <a:pt x="1202" y="535"/>
                  </a:cubicBezTo>
                  <a:cubicBezTo>
                    <a:pt x="1202" y="1208"/>
                    <a:pt x="1202" y="1208"/>
                    <a:pt x="1202" y="1208"/>
                  </a:cubicBezTo>
                  <a:cubicBezTo>
                    <a:pt x="1170" y="1219"/>
                    <a:pt x="1147" y="1249"/>
                    <a:pt x="1147" y="1284"/>
                  </a:cubicBezTo>
                  <a:cubicBezTo>
                    <a:pt x="1147" y="1330"/>
                    <a:pt x="1184" y="1366"/>
                    <a:pt x="1229" y="1366"/>
                  </a:cubicBezTo>
                  <a:cubicBezTo>
                    <a:pt x="1274" y="1366"/>
                    <a:pt x="1311" y="1330"/>
                    <a:pt x="1311" y="1284"/>
                  </a:cubicBezTo>
                  <a:cubicBezTo>
                    <a:pt x="1311" y="1249"/>
                    <a:pt x="1288" y="1219"/>
                    <a:pt x="1256" y="1208"/>
                  </a:cubicBezTo>
                  <a:cubicBezTo>
                    <a:pt x="1256" y="1053"/>
                    <a:pt x="1256" y="1053"/>
                    <a:pt x="1256" y="1053"/>
                  </a:cubicBezTo>
                  <a:cubicBezTo>
                    <a:pt x="1335" y="993"/>
                    <a:pt x="1363" y="915"/>
                    <a:pt x="1364" y="911"/>
                  </a:cubicBezTo>
                  <a:cubicBezTo>
                    <a:pt x="1365" y="908"/>
                    <a:pt x="1365" y="905"/>
                    <a:pt x="1365" y="902"/>
                  </a:cubicBezTo>
                  <a:cubicBezTo>
                    <a:pt x="1365" y="711"/>
                    <a:pt x="1365" y="711"/>
                    <a:pt x="1365" y="711"/>
                  </a:cubicBezTo>
                  <a:cubicBezTo>
                    <a:pt x="1365" y="696"/>
                    <a:pt x="1353" y="684"/>
                    <a:pt x="1338" y="684"/>
                  </a:cubicBezTo>
                  <a:cubicBezTo>
                    <a:pt x="1323" y="684"/>
                    <a:pt x="1311" y="696"/>
                    <a:pt x="1311" y="711"/>
                  </a:cubicBezTo>
                  <a:cubicBezTo>
                    <a:pt x="1311" y="897"/>
                    <a:pt x="1311" y="897"/>
                    <a:pt x="1311" y="897"/>
                  </a:cubicBezTo>
                  <a:cubicBezTo>
                    <a:pt x="1306" y="909"/>
                    <a:pt x="1290" y="944"/>
                    <a:pt x="1256" y="980"/>
                  </a:cubicBezTo>
                  <a:cubicBezTo>
                    <a:pt x="1256" y="641"/>
                    <a:pt x="1256" y="641"/>
                    <a:pt x="1256" y="641"/>
                  </a:cubicBezTo>
                  <a:cubicBezTo>
                    <a:pt x="1622" y="490"/>
                    <a:pt x="1622" y="490"/>
                    <a:pt x="1622" y="490"/>
                  </a:cubicBezTo>
                  <a:cubicBezTo>
                    <a:pt x="1632" y="486"/>
                    <a:pt x="1638" y="476"/>
                    <a:pt x="1638" y="465"/>
                  </a:cubicBezTo>
                  <a:cubicBezTo>
                    <a:pt x="1638" y="438"/>
                    <a:pt x="1638" y="438"/>
                    <a:pt x="1638" y="438"/>
                  </a:cubicBezTo>
                  <a:cubicBezTo>
                    <a:pt x="1638" y="423"/>
                    <a:pt x="1626" y="411"/>
                    <a:pt x="1611" y="411"/>
                  </a:cubicBezTo>
                  <a:close/>
                  <a:moveTo>
                    <a:pt x="819" y="383"/>
                  </a:moveTo>
                  <a:cubicBezTo>
                    <a:pt x="786" y="383"/>
                    <a:pt x="765" y="367"/>
                    <a:pt x="765" y="356"/>
                  </a:cubicBezTo>
                  <a:cubicBezTo>
                    <a:pt x="765" y="345"/>
                    <a:pt x="786" y="329"/>
                    <a:pt x="819" y="329"/>
                  </a:cubicBezTo>
                  <a:cubicBezTo>
                    <a:pt x="853" y="329"/>
                    <a:pt x="874" y="345"/>
                    <a:pt x="874" y="356"/>
                  </a:cubicBezTo>
                  <a:cubicBezTo>
                    <a:pt x="874" y="367"/>
                    <a:pt x="853" y="383"/>
                    <a:pt x="819" y="383"/>
                  </a:cubicBezTo>
                  <a:close/>
                  <a:moveTo>
                    <a:pt x="1229" y="1312"/>
                  </a:moveTo>
                  <a:cubicBezTo>
                    <a:pt x="1214" y="1312"/>
                    <a:pt x="1202" y="1299"/>
                    <a:pt x="1202" y="1284"/>
                  </a:cubicBezTo>
                  <a:cubicBezTo>
                    <a:pt x="1202" y="1269"/>
                    <a:pt x="1214" y="1257"/>
                    <a:pt x="1229" y="1257"/>
                  </a:cubicBezTo>
                  <a:cubicBezTo>
                    <a:pt x="1244" y="1257"/>
                    <a:pt x="1256" y="1269"/>
                    <a:pt x="1256" y="1284"/>
                  </a:cubicBezTo>
                  <a:cubicBezTo>
                    <a:pt x="1256" y="1299"/>
                    <a:pt x="1244" y="1312"/>
                    <a:pt x="1229" y="13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Line 10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Line 11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2"/>
            <p:cNvSpPr>
              <a:spLocks noEditPoints="1"/>
            </p:cNvSpPr>
            <p:nvPr/>
          </p:nvSpPr>
          <p:spPr bwMode="auto">
            <a:xfrm>
              <a:off x="2203" y="3932"/>
              <a:ext cx="20" cy="39"/>
            </a:xfrm>
            <a:custGeom>
              <a:avLst/>
              <a:gdLst>
                <a:gd name="T0" fmla="*/ 56 w 87"/>
                <a:gd name="T1" fmla="*/ 24 h 167"/>
                <a:gd name="T2" fmla="*/ 23 w 87"/>
                <a:gd name="T3" fmla="*/ 4 h 167"/>
                <a:gd name="T4" fmla="*/ 3 w 87"/>
                <a:gd name="T5" fmla="*/ 37 h 167"/>
                <a:gd name="T6" fmla="*/ 31 w 87"/>
                <a:gd name="T7" fmla="*/ 146 h 167"/>
                <a:gd name="T8" fmla="*/ 57 w 87"/>
                <a:gd name="T9" fmla="*/ 167 h 167"/>
                <a:gd name="T10" fmla="*/ 64 w 87"/>
                <a:gd name="T11" fmla="*/ 166 h 167"/>
                <a:gd name="T12" fmla="*/ 84 w 87"/>
                <a:gd name="T13" fmla="*/ 133 h 167"/>
                <a:gd name="T14" fmla="*/ 56 w 87"/>
                <a:gd name="T15" fmla="*/ 24 h 167"/>
                <a:gd name="T16" fmla="*/ 56 w 87"/>
                <a:gd name="T17" fmla="*/ 24 h 167"/>
                <a:gd name="T18" fmla="*/ 56 w 87"/>
                <a:gd name="T19" fmla="*/ 2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67">
                  <a:moveTo>
                    <a:pt x="56" y="24"/>
                  </a:moveTo>
                  <a:cubicBezTo>
                    <a:pt x="53" y="9"/>
                    <a:pt x="38" y="0"/>
                    <a:pt x="23" y="4"/>
                  </a:cubicBezTo>
                  <a:cubicBezTo>
                    <a:pt x="8" y="8"/>
                    <a:pt x="0" y="23"/>
                    <a:pt x="3" y="37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4" y="159"/>
                    <a:pt x="45" y="167"/>
                    <a:pt x="57" y="167"/>
                  </a:cubicBezTo>
                  <a:cubicBezTo>
                    <a:pt x="59" y="167"/>
                    <a:pt x="61" y="167"/>
                    <a:pt x="64" y="166"/>
                  </a:cubicBezTo>
                  <a:cubicBezTo>
                    <a:pt x="78" y="163"/>
                    <a:pt x="87" y="148"/>
                    <a:pt x="84" y="133"/>
                  </a:cubicBezTo>
                  <a:lnTo>
                    <a:pt x="56" y="24"/>
                  </a:lnTo>
                  <a:close/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7" name="Group 15"/>
          <p:cNvGrpSpPr>
            <a:grpSpLocks noChangeAspect="1"/>
          </p:cNvGrpSpPr>
          <p:nvPr/>
        </p:nvGrpSpPr>
        <p:grpSpPr bwMode="auto">
          <a:xfrm>
            <a:off x="4264341" y="5055029"/>
            <a:ext cx="533584" cy="533584"/>
            <a:chOff x="1902" y="3610"/>
            <a:chExt cx="488" cy="488"/>
          </a:xfrm>
          <a:solidFill>
            <a:srgbClr val="00ACB8"/>
          </a:solidFill>
        </p:grpSpPr>
        <p:sp>
          <p:nvSpPr>
            <p:cNvPr id="28" name="Line 16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Line 17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Line 18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Line 19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2014" y="3610"/>
              <a:ext cx="263" cy="156"/>
            </a:xfrm>
            <a:custGeom>
              <a:avLst/>
              <a:gdLst>
                <a:gd name="T0" fmla="*/ 46 w 882"/>
                <a:gd name="T1" fmla="*/ 515 h 523"/>
                <a:gd name="T2" fmla="*/ 441 w 882"/>
                <a:gd name="T3" fmla="*/ 278 h 523"/>
                <a:gd name="T4" fmla="*/ 837 w 882"/>
                <a:gd name="T5" fmla="*/ 515 h 523"/>
                <a:gd name="T6" fmla="*/ 851 w 882"/>
                <a:gd name="T7" fmla="*/ 519 h 523"/>
                <a:gd name="T8" fmla="*/ 874 w 882"/>
                <a:gd name="T9" fmla="*/ 506 h 523"/>
                <a:gd name="T10" fmla="*/ 865 w 882"/>
                <a:gd name="T11" fmla="*/ 468 h 523"/>
                <a:gd name="T12" fmla="*/ 469 w 882"/>
                <a:gd name="T13" fmla="*/ 230 h 523"/>
                <a:gd name="T14" fmla="*/ 469 w 882"/>
                <a:gd name="T15" fmla="*/ 55 h 523"/>
                <a:gd name="T16" fmla="*/ 605 w 882"/>
                <a:gd name="T17" fmla="*/ 55 h 523"/>
                <a:gd name="T18" fmla="*/ 605 w 882"/>
                <a:gd name="T19" fmla="*/ 109 h 523"/>
                <a:gd name="T20" fmla="*/ 523 w 882"/>
                <a:gd name="T21" fmla="*/ 109 h 523"/>
                <a:gd name="T22" fmla="*/ 496 w 882"/>
                <a:gd name="T23" fmla="*/ 137 h 523"/>
                <a:gd name="T24" fmla="*/ 523 w 882"/>
                <a:gd name="T25" fmla="*/ 164 h 523"/>
                <a:gd name="T26" fmla="*/ 632 w 882"/>
                <a:gd name="T27" fmla="*/ 164 h 523"/>
                <a:gd name="T28" fmla="*/ 660 w 882"/>
                <a:gd name="T29" fmla="*/ 137 h 523"/>
                <a:gd name="T30" fmla="*/ 660 w 882"/>
                <a:gd name="T31" fmla="*/ 27 h 523"/>
                <a:gd name="T32" fmla="*/ 632 w 882"/>
                <a:gd name="T33" fmla="*/ 0 h 523"/>
                <a:gd name="T34" fmla="*/ 441 w 882"/>
                <a:gd name="T35" fmla="*/ 0 h 523"/>
                <a:gd name="T36" fmla="*/ 414 w 882"/>
                <a:gd name="T37" fmla="*/ 27 h 523"/>
                <a:gd name="T38" fmla="*/ 414 w 882"/>
                <a:gd name="T39" fmla="*/ 230 h 523"/>
                <a:gd name="T40" fmla="*/ 18 w 882"/>
                <a:gd name="T41" fmla="*/ 468 h 523"/>
                <a:gd name="T42" fmla="*/ 8 w 882"/>
                <a:gd name="T43" fmla="*/ 506 h 523"/>
                <a:gd name="T44" fmla="*/ 46 w 882"/>
                <a:gd name="T45" fmla="*/ 515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523">
                  <a:moveTo>
                    <a:pt x="46" y="515"/>
                  </a:moveTo>
                  <a:cubicBezTo>
                    <a:pt x="441" y="278"/>
                    <a:pt x="441" y="278"/>
                    <a:pt x="441" y="278"/>
                  </a:cubicBezTo>
                  <a:cubicBezTo>
                    <a:pt x="837" y="515"/>
                    <a:pt x="837" y="515"/>
                    <a:pt x="837" y="515"/>
                  </a:cubicBezTo>
                  <a:cubicBezTo>
                    <a:pt x="841" y="518"/>
                    <a:pt x="846" y="519"/>
                    <a:pt x="851" y="519"/>
                  </a:cubicBezTo>
                  <a:cubicBezTo>
                    <a:pt x="860" y="519"/>
                    <a:pt x="869" y="514"/>
                    <a:pt x="874" y="506"/>
                  </a:cubicBezTo>
                  <a:cubicBezTo>
                    <a:pt x="882" y="493"/>
                    <a:pt x="878" y="476"/>
                    <a:pt x="865" y="468"/>
                  </a:cubicBezTo>
                  <a:cubicBezTo>
                    <a:pt x="469" y="230"/>
                    <a:pt x="469" y="230"/>
                    <a:pt x="469" y="230"/>
                  </a:cubicBezTo>
                  <a:cubicBezTo>
                    <a:pt x="469" y="55"/>
                    <a:pt x="469" y="55"/>
                    <a:pt x="469" y="55"/>
                  </a:cubicBezTo>
                  <a:cubicBezTo>
                    <a:pt x="605" y="55"/>
                    <a:pt x="605" y="55"/>
                    <a:pt x="605" y="55"/>
                  </a:cubicBezTo>
                  <a:cubicBezTo>
                    <a:pt x="605" y="109"/>
                    <a:pt x="605" y="109"/>
                    <a:pt x="605" y="109"/>
                  </a:cubicBezTo>
                  <a:cubicBezTo>
                    <a:pt x="523" y="109"/>
                    <a:pt x="523" y="109"/>
                    <a:pt x="523" y="109"/>
                  </a:cubicBezTo>
                  <a:cubicBezTo>
                    <a:pt x="508" y="109"/>
                    <a:pt x="496" y="121"/>
                    <a:pt x="496" y="137"/>
                  </a:cubicBezTo>
                  <a:cubicBezTo>
                    <a:pt x="496" y="152"/>
                    <a:pt x="508" y="164"/>
                    <a:pt x="523" y="164"/>
                  </a:cubicBezTo>
                  <a:cubicBezTo>
                    <a:pt x="632" y="164"/>
                    <a:pt x="632" y="164"/>
                    <a:pt x="632" y="164"/>
                  </a:cubicBezTo>
                  <a:cubicBezTo>
                    <a:pt x="647" y="164"/>
                    <a:pt x="660" y="152"/>
                    <a:pt x="660" y="137"/>
                  </a:cubicBezTo>
                  <a:cubicBezTo>
                    <a:pt x="660" y="27"/>
                    <a:pt x="660" y="27"/>
                    <a:pt x="660" y="27"/>
                  </a:cubicBezTo>
                  <a:cubicBezTo>
                    <a:pt x="660" y="12"/>
                    <a:pt x="647" y="0"/>
                    <a:pt x="632" y="0"/>
                  </a:cubicBezTo>
                  <a:cubicBezTo>
                    <a:pt x="441" y="0"/>
                    <a:pt x="441" y="0"/>
                    <a:pt x="441" y="0"/>
                  </a:cubicBezTo>
                  <a:cubicBezTo>
                    <a:pt x="426" y="0"/>
                    <a:pt x="414" y="12"/>
                    <a:pt x="414" y="27"/>
                  </a:cubicBezTo>
                  <a:cubicBezTo>
                    <a:pt x="414" y="230"/>
                    <a:pt x="414" y="230"/>
                    <a:pt x="414" y="230"/>
                  </a:cubicBezTo>
                  <a:cubicBezTo>
                    <a:pt x="18" y="468"/>
                    <a:pt x="18" y="468"/>
                    <a:pt x="18" y="468"/>
                  </a:cubicBezTo>
                  <a:cubicBezTo>
                    <a:pt x="5" y="476"/>
                    <a:pt x="0" y="493"/>
                    <a:pt x="8" y="506"/>
                  </a:cubicBezTo>
                  <a:cubicBezTo>
                    <a:pt x="16" y="518"/>
                    <a:pt x="33" y="523"/>
                    <a:pt x="46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Line 21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Line 22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23"/>
            <p:cNvSpPr>
              <a:spLocks/>
            </p:cNvSpPr>
            <p:nvPr/>
          </p:nvSpPr>
          <p:spPr bwMode="auto">
            <a:xfrm>
              <a:off x="1951" y="3854"/>
              <a:ext cx="48" cy="65"/>
            </a:xfrm>
            <a:custGeom>
              <a:avLst/>
              <a:gdLst>
                <a:gd name="T0" fmla="*/ 136 w 164"/>
                <a:gd name="T1" fmla="*/ 219 h 219"/>
                <a:gd name="T2" fmla="*/ 164 w 164"/>
                <a:gd name="T3" fmla="*/ 191 h 219"/>
                <a:gd name="T4" fmla="*/ 164 w 164"/>
                <a:gd name="T5" fmla="*/ 28 h 219"/>
                <a:gd name="T6" fmla="*/ 136 w 164"/>
                <a:gd name="T7" fmla="*/ 0 h 219"/>
                <a:gd name="T8" fmla="*/ 27 w 164"/>
                <a:gd name="T9" fmla="*/ 0 h 219"/>
                <a:gd name="T10" fmla="*/ 0 w 164"/>
                <a:gd name="T11" fmla="*/ 28 h 219"/>
                <a:gd name="T12" fmla="*/ 0 w 164"/>
                <a:gd name="T13" fmla="*/ 82 h 219"/>
                <a:gd name="T14" fmla="*/ 27 w 164"/>
                <a:gd name="T15" fmla="*/ 109 h 219"/>
                <a:gd name="T16" fmla="*/ 54 w 164"/>
                <a:gd name="T17" fmla="*/ 82 h 219"/>
                <a:gd name="T18" fmla="*/ 54 w 164"/>
                <a:gd name="T19" fmla="*/ 55 h 219"/>
                <a:gd name="T20" fmla="*/ 109 w 164"/>
                <a:gd name="T21" fmla="*/ 55 h 219"/>
                <a:gd name="T22" fmla="*/ 109 w 164"/>
                <a:gd name="T23" fmla="*/ 191 h 219"/>
                <a:gd name="T24" fmla="*/ 136 w 164"/>
                <a:gd name="T2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219">
                  <a:moveTo>
                    <a:pt x="136" y="219"/>
                  </a:moveTo>
                  <a:cubicBezTo>
                    <a:pt x="151" y="219"/>
                    <a:pt x="164" y="206"/>
                    <a:pt x="164" y="191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42" y="109"/>
                    <a:pt x="54" y="97"/>
                    <a:pt x="54" y="82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09" y="191"/>
                    <a:pt x="109" y="191"/>
                    <a:pt x="109" y="191"/>
                  </a:cubicBezTo>
                  <a:cubicBezTo>
                    <a:pt x="109" y="206"/>
                    <a:pt x="121" y="219"/>
                    <a:pt x="13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Line 24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Line 25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2032" y="3781"/>
              <a:ext cx="16" cy="252"/>
            </a:xfrm>
            <a:custGeom>
              <a:avLst/>
              <a:gdLst>
                <a:gd name="T0" fmla="*/ 55 w 55"/>
                <a:gd name="T1" fmla="*/ 820 h 847"/>
                <a:gd name="T2" fmla="*/ 55 w 55"/>
                <a:gd name="T3" fmla="*/ 28 h 847"/>
                <a:gd name="T4" fmla="*/ 27 w 55"/>
                <a:gd name="T5" fmla="*/ 0 h 847"/>
                <a:gd name="T6" fmla="*/ 0 w 55"/>
                <a:gd name="T7" fmla="*/ 28 h 847"/>
                <a:gd name="T8" fmla="*/ 0 w 55"/>
                <a:gd name="T9" fmla="*/ 820 h 847"/>
                <a:gd name="T10" fmla="*/ 27 w 55"/>
                <a:gd name="T11" fmla="*/ 847 h 847"/>
                <a:gd name="T12" fmla="*/ 55 w 55"/>
                <a:gd name="T13" fmla="*/ 820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47">
                  <a:moveTo>
                    <a:pt x="55" y="820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5" y="13"/>
                    <a:pt x="42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820"/>
                    <a:pt x="0" y="820"/>
                    <a:pt x="0" y="820"/>
                  </a:cubicBezTo>
                  <a:cubicBezTo>
                    <a:pt x="0" y="835"/>
                    <a:pt x="12" y="847"/>
                    <a:pt x="27" y="847"/>
                  </a:cubicBezTo>
                  <a:cubicBezTo>
                    <a:pt x="42" y="847"/>
                    <a:pt x="55" y="835"/>
                    <a:pt x="55" y="8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Line 27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Line 28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Line 29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Line 30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Line 31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Line 32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Line 33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Line 34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35"/>
            <p:cNvSpPr>
              <a:spLocks/>
            </p:cNvSpPr>
            <p:nvPr/>
          </p:nvSpPr>
          <p:spPr bwMode="auto">
            <a:xfrm>
              <a:off x="1967" y="4082"/>
              <a:ext cx="358" cy="16"/>
            </a:xfrm>
            <a:custGeom>
              <a:avLst/>
              <a:gdLst>
                <a:gd name="T0" fmla="*/ 1175 w 1202"/>
                <a:gd name="T1" fmla="*/ 0 h 54"/>
                <a:gd name="T2" fmla="*/ 28 w 1202"/>
                <a:gd name="T3" fmla="*/ 0 h 54"/>
                <a:gd name="T4" fmla="*/ 0 w 1202"/>
                <a:gd name="T5" fmla="*/ 27 h 54"/>
                <a:gd name="T6" fmla="*/ 28 w 1202"/>
                <a:gd name="T7" fmla="*/ 54 h 54"/>
                <a:gd name="T8" fmla="*/ 1175 w 1202"/>
                <a:gd name="T9" fmla="*/ 54 h 54"/>
                <a:gd name="T10" fmla="*/ 1202 w 1202"/>
                <a:gd name="T11" fmla="*/ 27 h 54"/>
                <a:gd name="T12" fmla="*/ 1175 w 1202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2" h="54">
                  <a:moveTo>
                    <a:pt x="117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7"/>
                  </a:cubicBezTo>
                  <a:cubicBezTo>
                    <a:pt x="0" y="42"/>
                    <a:pt x="13" y="54"/>
                    <a:pt x="28" y="54"/>
                  </a:cubicBezTo>
                  <a:cubicBezTo>
                    <a:pt x="1175" y="54"/>
                    <a:pt x="1175" y="54"/>
                    <a:pt x="1175" y="54"/>
                  </a:cubicBezTo>
                  <a:cubicBezTo>
                    <a:pt x="1190" y="54"/>
                    <a:pt x="1202" y="42"/>
                    <a:pt x="1202" y="27"/>
                  </a:cubicBezTo>
                  <a:cubicBezTo>
                    <a:pt x="1202" y="12"/>
                    <a:pt x="1190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Line 36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Line 37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38"/>
            <p:cNvSpPr>
              <a:spLocks/>
            </p:cNvSpPr>
            <p:nvPr/>
          </p:nvSpPr>
          <p:spPr bwMode="auto">
            <a:xfrm>
              <a:off x="2276" y="3789"/>
              <a:ext cx="114" cy="309"/>
            </a:xfrm>
            <a:custGeom>
              <a:avLst/>
              <a:gdLst>
                <a:gd name="T0" fmla="*/ 355 w 382"/>
                <a:gd name="T1" fmla="*/ 0 h 1037"/>
                <a:gd name="T2" fmla="*/ 328 w 382"/>
                <a:gd name="T3" fmla="*/ 27 h 1037"/>
                <a:gd name="T4" fmla="*/ 328 w 382"/>
                <a:gd name="T5" fmla="*/ 54 h 1037"/>
                <a:gd name="T6" fmla="*/ 27 w 382"/>
                <a:gd name="T7" fmla="*/ 54 h 1037"/>
                <a:gd name="T8" fmla="*/ 0 w 382"/>
                <a:gd name="T9" fmla="*/ 82 h 1037"/>
                <a:gd name="T10" fmla="*/ 27 w 382"/>
                <a:gd name="T11" fmla="*/ 109 h 1037"/>
                <a:gd name="T12" fmla="*/ 328 w 382"/>
                <a:gd name="T13" fmla="*/ 109 h 1037"/>
                <a:gd name="T14" fmla="*/ 328 w 382"/>
                <a:gd name="T15" fmla="*/ 1010 h 1037"/>
                <a:gd name="T16" fmla="*/ 355 w 382"/>
                <a:gd name="T17" fmla="*/ 1037 h 1037"/>
                <a:gd name="T18" fmla="*/ 382 w 382"/>
                <a:gd name="T19" fmla="*/ 1010 h 1037"/>
                <a:gd name="T20" fmla="*/ 382 w 382"/>
                <a:gd name="T21" fmla="*/ 27 h 1037"/>
                <a:gd name="T22" fmla="*/ 355 w 382"/>
                <a:gd name="T23" fmla="*/ 0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1037">
                  <a:moveTo>
                    <a:pt x="355" y="0"/>
                  </a:moveTo>
                  <a:cubicBezTo>
                    <a:pt x="340" y="0"/>
                    <a:pt x="328" y="12"/>
                    <a:pt x="328" y="27"/>
                  </a:cubicBezTo>
                  <a:cubicBezTo>
                    <a:pt x="328" y="54"/>
                    <a:pt x="328" y="54"/>
                    <a:pt x="328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12" y="54"/>
                    <a:pt x="0" y="67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328" y="109"/>
                    <a:pt x="328" y="109"/>
                    <a:pt x="328" y="109"/>
                  </a:cubicBezTo>
                  <a:cubicBezTo>
                    <a:pt x="328" y="1010"/>
                    <a:pt x="328" y="1010"/>
                    <a:pt x="328" y="1010"/>
                  </a:cubicBezTo>
                  <a:cubicBezTo>
                    <a:pt x="328" y="1025"/>
                    <a:pt x="340" y="1037"/>
                    <a:pt x="355" y="1037"/>
                  </a:cubicBezTo>
                  <a:cubicBezTo>
                    <a:pt x="370" y="1037"/>
                    <a:pt x="382" y="1025"/>
                    <a:pt x="382" y="1010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2" y="12"/>
                    <a:pt x="370" y="0"/>
                    <a:pt x="3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Line 39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Line 40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Line 41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Line 42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Line 43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Line 44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45"/>
            <p:cNvSpPr>
              <a:spLocks/>
            </p:cNvSpPr>
            <p:nvPr/>
          </p:nvSpPr>
          <p:spPr bwMode="auto">
            <a:xfrm>
              <a:off x="2243" y="3772"/>
              <a:ext cx="17" cy="261"/>
            </a:xfrm>
            <a:custGeom>
              <a:avLst/>
              <a:gdLst>
                <a:gd name="T0" fmla="*/ 55 w 55"/>
                <a:gd name="T1" fmla="*/ 847 h 874"/>
                <a:gd name="T2" fmla="*/ 55 w 55"/>
                <a:gd name="T3" fmla="*/ 27 h 874"/>
                <a:gd name="T4" fmla="*/ 27 w 55"/>
                <a:gd name="T5" fmla="*/ 0 h 874"/>
                <a:gd name="T6" fmla="*/ 0 w 55"/>
                <a:gd name="T7" fmla="*/ 27 h 874"/>
                <a:gd name="T8" fmla="*/ 0 w 55"/>
                <a:gd name="T9" fmla="*/ 847 h 874"/>
                <a:gd name="T10" fmla="*/ 27 w 55"/>
                <a:gd name="T11" fmla="*/ 874 h 874"/>
                <a:gd name="T12" fmla="*/ 55 w 55"/>
                <a:gd name="T13" fmla="*/ 8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74">
                  <a:moveTo>
                    <a:pt x="55" y="847"/>
                  </a:move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847"/>
                    <a:pt x="0" y="847"/>
                    <a:pt x="0" y="847"/>
                  </a:cubicBezTo>
                  <a:cubicBezTo>
                    <a:pt x="0" y="862"/>
                    <a:pt x="12" y="874"/>
                    <a:pt x="27" y="874"/>
                  </a:cubicBezTo>
                  <a:cubicBezTo>
                    <a:pt x="42" y="874"/>
                    <a:pt x="55" y="862"/>
                    <a:pt x="55" y="8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Line 46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Line 47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48"/>
            <p:cNvSpPr>
              <a:spLocks/>
            </p:cNvSpPr>
            <p:nvPr/>
          </p:nvSpPr>
          <p:spPr bwMode="auto">
            <a:xfrm>
              <a:off x="2081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49"/>
            <p:cNvSpPr>
              <a:spLocks/>
            </p:cNvSpPr>
            <p:nvPr/>
          </p:nvSpPr>
          <p:spPr bwMode="auto">
            <a:xfrm>
              <a:off x="2081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50"/>
            <p:cNvSpPr>
              <a:spLocks/>
            </p:cNvSpPr>
            <p:nvPr/>
          </p:nvSpPr>
          <p:spPr bwMode="auto">
            <a:xfrm>
              <a:off x="1999" y="3952"/>
              <a:ext cx="293" cy="113"/>
            </a:xfrm>
            <a:custGeom>
              <a:avLst/>
              <a:gdLst>
                <a:gd name="T0" fmla="*/ 955 w 983"/>
                <a:gd name="T1" fmla="*/ 328 h 382"/>
                <a:gd name="T2" fmla="*/ 710 w 983"/>
                <a:gd name="T3" fmla="*/ 328 h 382"/>
                <a:gd name="T4" fmla="*/ 710 w 983"/>
                <a:gd name="T5" fmla="*/ 54 h 382"/>
                <a:gd name="T6" fmla="*/ 737 w 983"/>
                <a:gd name="T7" fmla="*/ 54 h 382"/>
                <a:gd name="T8" fmla="*/ 764 w 983"/>
                <a:gd name="T9" fmla="*/ 27 h 382"/>
                <a:gd name="T10" fmla="*/ 737 w 983"/>
                <a:gd name="T11" fmla="*/ 0 h 382"/>
                <a:gd name="T12" fmla="*/ 245 w 983"/>
                <a:gd name="T13" fmla="*/ 0 h 382"/>
                <a:gd name="T14" fmla="*/ 218 w 983"/>
                <a:gd name="T15" fmla="*/ 27 h 382"/>
                <a:gd name="T16" fmla="*/ 245 w 983"/>
                <a:gd name="T17" fmla="*/ 54 h 382"/>
                <a:gd name="T18" fmla="*/ 273 w 983"/>
                <a:gd name="T19" fmla="*/ 54 h 382"/>
                <a:gd name="T20" fmla="*/ 273 w 983"/>
                <a:gd name="T21" fmla="*/ 328 h 382"/>
                <a:gd name="T22" fmla="*/ 27 w 983"/>
                <a:gd name="T23" fmla="*/ 328 h 382"/>
                <a:gd name="T24" fmla="*/ 0 w 983"/>
                <a:gd name="T25" fmla="*/ 355 h 382"/>
                <a:gd name="T26" fmla="*/ 27 w 983"/>
                <a:gd name="T27" fmla="*/ 382 h 382"/>
                <a:gd name="T28" fmla="*/ 955 w 983"/>
                <a:gd name="T29" fmla="*/ 382 h 382"/>
                <a:gd name="T30" fmla="*/ 983 w 983"/>
                <a:gd name="T31" fmla="*/ 355 h 382"/>
                <a:gd name="T32" fmla="*/ 955 w 983"/>
                <a:gd name="T33" fmla="*/ 32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3" h="382">
                  <a:moveTo>
                    <a:pt x="955" y="328"/>
                  </a:moveTo>
                  <a:cubicBezTo>
                    <a:pt x="710" y="328"/>
                    <a:pt x="710" y="328"/>
                    <a:pt x="710" y="328"/>
                  </a:cubicBezTo>
                  <a:cubicBezTo>
                    <a:pt x="710" y="54"/>
                    <a:pt x="710" y="54"/>
                    <a:pt x="710" y="54"/>
                  </a:cubicBezTo>
                  <a:cubicBezTo>
                    <a:pt x="737" y="54"/>
                    <a:pt x="737" y="54"/>
                    <a:pt x="737" y="54"/>
                  </a:cubicBezTo>
                  <a:cubicBezTo>
                    <a:pt x="752" y="54"/>
                    <a:pt x="764" y="42"/>
                    <a:pt x="764" y="27"/>
                  </a:cubicBezTo>
                  <a:cubicBezTo>
                    <a:pt x="764" y="12"/>
                    <a:pt x="752" y="0"/>
                    <a:pt x="737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0" y="0"/>
                    <a:pt x="218" y="12"/>
                    <a:pt x="218" y="27"/>
                  </a:cubicBezTo>
                  <a:cubicBezTo>
                    <a:pt x="218" y="42"/>
                    <a:pt x="230" y="54"/>
                    <a:pt x="245" y="54"/>
                  </a:cubicBezTo>
                  <a:cubicBezTo>
                    <a:pt x="273" y="54"/>
                    <a:pt x="273" y="54"/>
                    <a:pt x="273" y="54"/>
                  </a:cubicBezTo>
                  <a:cubicBezTo>
                    <a:pt x="273" y="328"/>
                    <a:pt x="273" y="328"/>
                    <a:pt x="273" y="328"/>
                  </a:cubicBezTo>
                  <a:cubicBezTo>
                    <a:pt x="27" y="328"/>
                    <a:pt x="27" y="328"/>
                    <a:pt x="27" y="328"/>
                  </a:cubicBezTo>
                  <a:cubicBezTo>
                    <a:pt x="12" y="328"/>
                    <a:pt x="0" y="340"/>
                    <a:pt x="0" y="355"/>
                  </a:cubicBezTo>
                  <a:cubicBezTo>
                    <a:pt x="0" y="370"/>
                    <a:pt x="12" y="382"/>
                    <a:pt x="27" y="382"/>
                  </a:cubicBezTo>
                  <a:cubicBezTo>
                    <a:pt x="955" y="382"/>
                    <a:pt x="955" y="382"/>
                    <a:pt x="955" y="382"/>
                  </a:cubicBezTo>
                  <a:cubicBezTo>
                    <a:pt x="970" y="382"/>
                    <a:pt x="983" y="370"/>
                    <a:pt x="983" y="355"/>
                  </a:cubicBezTo>
                  <a:cubicBezTo>
                    <a:pt x="983" y="340"/>
                    <a:pt x="970" y="328"/>
                    <a:pt x="955" y="3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51"/>
            <p:cNvSpPr>
              <a:spLocks/>
            </p:cNvSpPr>
            <p:nvPr/>
          </p:nvSpPr>
          <p:spPr bwMode="auto">
            <a:xfrm>
              <a:off x="2292" y="3960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7 h 219"/>
                <a:gd name="T6" fmla="*/ 0 w 164"/>
                <a:gd name="T7" fmla="*/ 191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1 h 219"/>
                <a:gd name="T14" fmla="*/ 164 w 164"/>
                <a:gd name="T15" fmla="*/ 27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52"/>
            <p:cNvSpPr>
              <a:spLocks/>
            </p:cNvSpPr>
            <p:nvPr/>
          </p:nvSpPr>
          <p:spPr bwMode="auto">
            <a:xfrm>
              <a:off x="2292" y="3862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8 h 219"/>
                <a:gd name="T6" fmla="*/ 0 w 164"/>
                <a:gd name="T7" fmla="*/ 192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2 h 219"/>
                <a:gd name="T14" fmla="*/ 164 w 164"/>
                <a:gd name="T15" fmla="*/ 28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7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7"/>
                    <a:pt x="164" y="192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3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2162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54"/>
            <p:cNvSpPr>
              <a:spLocks/>
            </p:cNvSpPr>
            <p:nvPr/>
          </p:nvSpPr>
          <p:spPr bwMode="auto">
            <a:xfrm>
              <a:off x="1902" y="3903"/>
              <a:ext cx="81" cy="195"/>
            </a:xfrm>
            <a:custGeom>
              <a:avLst/>
              <a:gdLst>
                <a:gd name="T0" fmla="*/ 137 w 273"/>
                <a:gd name="T1" fmla="*/ 0 h 655"/>
                <a:gd name="T2" fmla="*/ 0 w 273"/>
                <a:gd name="T3" fmla="*/ 355 h 655"/>
                <a:gd name="T4" fmla="*/ 109 w 273"/>
                <a:gd name="T5" fmla="*/ 489 h 655"/>
                <a:gd name="T6" fmla="*/ 109 w 273"/>
                <a:gd name="T7" fmla="*/ 628 h 655"/>
                <a:gd name="T8" fmla="*/ 137 w 273"/>
                <a:gd name="T9" fmla="*/ 655 h 655"/>
                <a:gd name="T10" fmla="*/ 164 w 273"/>
                <a:gd name="T11" fmla="*/ 628 h 655"/>
                <a:gd name="T12" fmla="*/ 164 w 273"/>
                <a:gd name="T13" fmla="*/ 489 h 655"/>
                <a:gd name="T14" fmla="*/ 273 w 273"/>
                <a:gd name="T15" fmla="*/ 355 h 655"/>
                <a:gd name="T16" fmla="*/ 137 w 273"/>
                <a:gd name="T17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655">
                  <a:moveTo>
                    <a:pt x="137" y="0"/>
                  </a:moveTo>
                  <a:cubicBezTo>
                    <a:pt x="2" y="0"/>
                    <a:pt x="0" y="351"/>
                    <a:pt x="0" y="355"/>
                  </a:cubicBezTo>
                  <a:cubicBezTo>
                    <a:pt x="0" y="421"/>
                    <a:pt x="47" y="476"/>
                    <a:pt x="109" y="489"/>
                  </a:cubicBezTo>
                  <a:cubicBezTo>
                    <a:pt x="109" y="628"/>
                    <a:pt x="109" y="628"/>
                    <a:pt x="109" y="628"/>
                  </a:cubicBezTo>
                  <a:cubicBezTo>
                    <a:pt x="109" y="643"/>
                    <a:pt x="121" y="655"/>
                    <a:pt x="137" y="655"/>
                  </a:cubicBezTo>
                  <a:cubicBezTo>
                    <a:pt x="152" y="655"/>
                    <a:pt x="164" y="643"/>
                    <a:pt x="164" y="628"/>
                  </a:cubicBezTo>
                  <a:cubicBezTo>
                    <a:pt x="164" y="489"/>
                    <a:pt x="164" y="489"/>
                    <a:pt x="164" y="489"/>
                  </a:cubicBezTo>
                  <a:cubicBezTo>
                    <a:pt x="226" y="476"/>
                    <a:pt x="273" y="421"/>
                    <a:pt x="273" y="355"/>
                  </a:cubicBezTo>
                  <a:cubicBezTo>
                    <a:pt x="273" y="351"/>
                    <a:pt x="272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55"/>
            <p:cNvSpPr>
              <a:spLocks/>
            </p:cNvSpPr>
            <p:nvPr/>
          </p:nvSpPr>
          <p:spPr bwMode="auto">
            <a:xfrm>
              <a:off x="2162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Rectangle 56"/>
            <p:cNvSpPr>
              <a:spLocks noChangeArrowheads="1"/>
            </p:cNvSpPr>
            <p:nvPr/>
          </p:nvSpPr>
          <p:spPr bwMode="auto">
            <a:xfrm>
              <a:off x="2097" y="3870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Rectangle 57"/>
            <p:cNvSpPr>
              <a:spLocks noChangeArrowheads="1"/>
            </p:cNvSpPr>
            <p:nvPr/>
          </p:nvSpPr>
          <p:spPr bwMode="auto">
            <a:xfrm>
              <a:off x="2097" y="3772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58"/>
            <p:cNvSpPr>
              <a:spLocks/>
            </p:cNvSpPr>
            <p:nvPr/>
          </p:nvSpPr>
          <p:spPr bwMode="auto">
            <a:xfrm>
              <a:off x="2154" y="3968"/>
              <a:ext cx="41" cy="81"/>
            </a:xfrm>
            <a:custGeom>
              <a:avLst/>
              <a:gdLst>
                <a:gd name="T0" fmla="*/ 0 w 136"/>
                <a:gd name="T1" fmla="*/ 110 h 274"/>
                <a:gd name="T2" fmla="*/ 27 w 136"/>
                <a:gd name="T3" fmla="*/ 137 h 274"/>
                <a:gd name="T4" fmla="*/ 0 w 136"/>
                <a:gd name="T5" fmla="*/ 164 h 274"/>
                <a:gd name="T6" fmla="*/ 0 w 136"/>
                <a:gd name="T7" fmla="*/ 274 h 274"/>
                <a:gd name="T8" fmla="*/ 136 w 136"/>
                <a:gd name="T9" fmla="*/ 274 h 274"/>
                <a:gd name="T10" fmla="*/ 136 w 136"/>
                <a:gd name="T11" fmla="*/ 0 h 274"/>
                <a:gd name="T12" fmla="*/ 0 w 136"/>
                <a:gd name="T13" fmla="*/ 0 h 274"/>
                <a:gd name="T14" fmla="*/ 0 w 136"/>
                <a:gd name="T15" fmla="*/ 11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274">
                  <a:moveTo>
                    <a:pt x="0" y="110"/>
                  </a:moveTo>
                  <a:cubicBezTo>
                    <a:pt x="15" y="110"/>
                    <a:pt x="27" y="122"/>
                    <a:pt x="27" y="137"/>
                  </a:cubicBezTo>
                  <a:cubicBezTo>
                    <a:pt x="27" y="152"/>
                    <a:pt x="15" y="164"/>
                    <a:pt x="0" y="16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36" y="274"/>
                    <a:pt x="136" y="274"/>
                    <a:pt x="136" y="27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59"/>
            <p:cNvSpPr>
              <a:spLocks/>
            </p:cNvSpPr>
            <p:nvPr/>
          </p:nvSpPr>
          <p:spPr bwMode="auto">
            <a:xfrm>
              <a:off x="2097" y="3968"/>
              <a:ext cx="41" cy="81"/>
            </a:xfrm>
            <a:custGeom>
              <a:avLst/>
              <a:gdLst>
                <a:gd name="T0" fmla="*/ 0 w 137"/>
                <a:gd name="T1" fmla="*/ 274 h 274"/>
                <a:gd name="T2" fmla="*/ 137 w 137"/>
                <a:gd name="T3" fmla="*/ 274 h 274"/>
                <a:gd name="T4" fmla="*/ 137 w 137"/>
                <a:gd name="T5" fmla="*/ 164 h 274"/>
                <a:gd name="T6" fmla="*/ 110 w 137"/>
                <a:gd name="T7" fmla="*/ 137 h 274"/>
                <a:gd name="T8" fmla="*/ 137 w 137"/>
                <a:gd name="T9" fmla="*/ 110 h 274"/>
                <a:gd name="T10" fmla="*/ 137 w 137"/>
                <a:gd name="T11" fmla="*/ 0 h 274"/>
                <a:gd name="T12" fmla="*/ 0 w 137"/>
                <a:gd name="T13" fmla="*/ 0 h 274"/>
                <a:gd name="T14" fmla="*/ 0 w 137"/>
                <a:gd name="T15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274">
                  <a:moveTo>
                    <a:pt x="0" y="274"/>
                  </a:moveTo>
                  <a:cubicBezTo>
                    <a:pt x="137" y="274"/>
                    <a:pt x="137" y="274"/>
                    <a:pt x="137" y="274"/>
                  </a:cubicBezTo>
                  <a:cubicBezTo>
                    <a:pt x="137" y="164"/>
                    <a:pt x="137" y="164"/>
                    <a:pt x="137" y="164"/>
                  </a:cubicBezTo>
                  <a:cubicBezTo>
                    <a:pt x="122" y="164"/>
                    <a:pt x="110" y="152"/>
                    <a:pt x="110" y="137"/>
                  </a:cubicBezTo>
                  <a:cubicBezTo>
                    <a:pt x="110" y="122"/>
                    <a:pt x="122" y="110"/>
                    <a:pt x="137" y="11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Rectangle 60"/>
            <p:cNvSpPr>
              <a:spLocks noChangeArrowheads="1"/>
            </p:cNvSpPr>
            <p:nvPr/>
          </p:nvSpPr>
          <p:spPr bwMode="auto">
            <a:xfrm>
              <a:off x="2308" y="3976"/>
              <a:ext cx="17" cy="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Rectangle 61"/>
            <p:cNvSpPr>
              <a:spLocks noChangeArrowheads="1"/>
            </p:cNvSpPr>
            <p:nvPr/>
          </p:nvSpPr>
          <p:spPr bwMode="auto">
            <a:xfrm>
              <a:off x="2308" y="3878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Rectangle 62"/>
            <p:cNvSpPr>
              <a:spLocks noChangeArrowheads="1"/>
            </p:cNvSpPr>
            <p:nvPr/>
          </p:nvSpPr>
          <p:spPr bwMode="auto">
            <a:xfrm>
              <a:off x="2178" y="3870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63"/>
            <p:cNvSpPr>
              <a:spLocks/>
            </p:cNvSpPr>
            <p:nvPr/>
          </p:nvSpPr>
          <p:spPr bwMode="auto">
            <a:xfrm>
              <a:off x="1918" y="3919"/>
              <a:ext cx="49" cy="114"/>
            </a:xfrm>
            <a:custGeom>
              <a:avLst/>
              <a:gdLst>
                <a:gd name="T0" fmla="*/ 82 w 163"/>
                <a:gd name="T1" fmla="*/ 0 h 382"/>
                <a:gd name="T2" fmla="*/ 0 w 163"/>
                <a:gd name="T3" fmla="*/ 300 h 382"/>
                <a:gd name="T4" fmla="*/ 82 w 163"/>
                <a:gd name="T5" fmla="*/ 382 h 382"/>
                <a:gd name="T6" fmla="*/ 163 w 163"/>
                <a:gd name="T7" fmla="*/ 300 h 382"/>
                <a:gd name="T8" fmla="*/ 82 w 163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382">
                  <a:moveTo>
                    <a:pt x="82" y="0"/>
                  </a:moveTo>
                  <a:cubicBezTo>
                    <a:pt x="36" y="0"/>
                    <a:pt x="0" y="164"/>
                    <a:pt x="0" y="300"/>
                  </a:cubicBezTo>
                  <a:cubicBezTo>
                    <a:pt x="0" y="345"/>
                    <a:pt x="36" y="382"/>
                    <a:pt x="82" y="382"/>
                  </a:cubicBezTo>
                  <a:cubicBezTo>
                    <a:pt x="127" y="382"/>
                    <a:pt x="163" y="345"/>
                    <a:pt x="163" y="300"/>
                  </a:cubicBezTo>
                  <a:cubicBezTo>
                    <a:pt x="163" y="164"/>
                    <a:pt x="127" y="0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Rectangle 64"/>
            <p:cNvSpPr>
              <a:spLocks noChangeArrowheads="1"/>
            </p:cNvSpPr>
            <p:nvPr/>
          </p:nvSpPr>
          <p:spPr bwMode="auto">
            <a:xfrm>
              <a:off x="2178" y="3772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Line 65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Line 66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67"/>
            <p:cNvSpPr>
              <a:spLocks/>
            </p:cNvSpPr>
            <p:nvPr/>
          </p:nvSpPr>
          <p:spPr bwMode="auto">
            <a:xfrm>
              <a:off x="1902" y="3789"/>
              <a:ext cx="114" cy="106"/>
            </a:xfrm>
            <a:custGeom>
              <a:avLst/>
              <a:gdLst>
                <a:gd name="T0" fmla="*/ 27 w 382"/>
                <a:gd name="T1" fmla="*/ 355 h 355"/>
                <a:gd name="T2" fmla="*/ 55 w 382"/>
                <a:gd name="T3" fmla="*/ 327 h 355"/>
                <a:gd name="T4" fmla="*/ 55 w 382"/>
                <a:gd name="T5" fmla="*/ 109 h 355"/>
                <a:gd name="T6" fmla="*/ 355 w 382"/>
                <a:gd name="T7" fmla="*/ 109 h 355"/>
                <a:gd name="T8" fmla="*/ 382 w 382"/>
                <a:gd name="T9" fmla="*/ 82 h 355"/>
                <a:gd name="T10" fmla="*/ 355 w 382"/>
                <a:gd name="T11" fmla="*/ 54 h 355"/>
                <a:gd name="T12" fmla="*/ 55 w 382"/>
                <a:gd name="T13" fmla="*/ 54 h 355"/>
                <a:gd name="T14" fmla="*/ 55 w 382"/>
                <a:gd name="T15" fmla="*/ 27 h 355"/>
                <a:gd name="T16" fmla="*/ 27 w 382"/>
                <a:gd name="T17" fmla="*/ 0 h 355"/>
                <a:gd name="T18" fmla="*/ 0 w 382"/>
                <a:gd name="T19" fmla="*/ 27 h 355"/>
                <a:gd name="T20" fmla="*/ 0 w 382"/>
                <a:gd name="T21" fmla="*/ 327 h 355"/>
                <a:gd name="T22" fmla="*/ 27 w 382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355">
                  <a:moveTo>
                    <a:pt x="27" y="355"/>
                  </a:moveTo>
                  <a:cubicBezTo>
                    <a:pt x="42" y="355"/>
                    <a:pt x="55" y="342"/>
                    <a:pt x="55" y="327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355" y="109"/>
                    <a:pt x="355" y="109"/>
                    <a:pt x="355" y="109"/>
                  </a:cubicBezTo>
                  <a:cubicBezTo>
                    <a:pt x="370" y="109"/>
                    <a:pt x="382" y="97"/>
                    <a:pt x="382" y="82"/>
                  </a:cubicBezTo>
                  <a:cubicBezTo>
                    <a:pt x="382" y="67"/>
                    <a:pt x="370" y="54"/>
                    <a:pt x="3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0" y="342"/>
                    <a:pt x="12" y="355"/>
                    <a:pt x="27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Line 68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Line 69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2" name="Group 72"/>
          <p:cNvGrpSpPr>
            <a:grpSpLocks noChangeAspect="1"/>
          </p:cNvGrpSpPr>
          <p:nvPr/>
        </p:nvGrpSpPr>
        <p:grpSpPr bwMode="auto">
          <a:xfrm>
            <a:off x="4623922" y="3407522"/>
            <a:ext cx="456660" cy="454119"/>
            <a:chOff x="2204" y="3071"/>
            <a:chExt cx="719" cy="715"/>
          </a:xfrm>
          <a:solidFill>
            <a:srgbClr val="00ACB8"/>
          </a:solidFill>
        </p:grpSpPr>
        <p:sp>
          <p:nvSpPr>
            <p:cNvPr id="83" name="Freeform 73"/>
            <p:cNvSpPr>
              <a:spLocks noEditPoints="1"/>
            </p:cNvSpPr>
            <p:nvPr/>
          </p:nvSpPr>
          <p:spPr bwMode="auto">
            <a:xfrm>
              <a:off x="2204" y="3071"/>
              <a:ext cx="719" cy="715"/>
            </a:xfrm>
            <a:custGeom>
              <a:avLst/>
              <a:gdLst>
                <a:gd name="T0" fmla="*/ 1305 w 1383"/>
                <a:gd name="T1" fmla="*/ 0 h 1373"/>
                <a:gd name="T2" fmla="*/ 78 w 1383"/>
                <a:gd name="T3" fmla="*/ 0 h 1373"/>
                <a:gd name="T4" fmla="*/ 0 w 1383"/>
                <a:gd name="T5" fmla="*/ 78 h 1373"/>
                <a:gd name="T6" fmla="*/ 0 w 1383"/>
                <a:gd name="T7" fmla="*/ 1295 h 1373"/>
                <a:gd name="T8" fmla="*/ 78 w 1383"/>
                <a:gd name="T9" fmla="*/ 1373 h 1373"/>
                <a:gd name="T10" fmla="*/ 1305 w 1383"/>
                <a:gd name="T11" fmla="*/ 1373 h 1373"/>
                <a:gd name="T12" fmla="*/ 1383 w 1383"/>
                <a:gd name="T13" fmla="*/ 1295 h 1373"/>
                <a:gd name="T14" fmla="*/ 1383 w 1383"/>
                <a:gd name="T15" fmla="*/ 78 h 1373"/>
                <a:gd name="T16" fmla="*/ 1305 w 1383"/>
                <a:gd name="T17" fmla="*/ 0 h 1373"/>
                <a:gd name="T18" fmla="*/ 78 w 1383"/>
                <a:gd name="T19" fmla="*/ 38 h 1373"/>
                <a:gd name="T20" fmla="*/ 1305 w 1383"/>
                <a:gd name="T21" fmla="*/ 38 h 1373"/>
                <a:gd name="T22" fmla="*/ 1344 w 1383"/>
                <a:gd name="T23" fmla="*/ 78 h 1373"/>
                <a:gd name="T24" fmla="*/ 1344 w 1383"/>
                <a:gd name="T25" fmla="*/ 390 h 1373"/>
                <a:gd name="T26" fmla="*/ 38 w 1383"/>
                <a:gd name="T27" fmla="*/ 390 h 1373"/>
                <a:gd name="T28" fmla="*/ 38 w 1383"/>
                <a:gd name="T29" fmla="*/ 78 h 1373"/>
                <a:gd name="T30" fmla="*/ 78 w 1383"/>
                <a:gd name="T31" fmla="*/ 38 h 1373"/>
                <a:gd name="T32" fmla="*/ 1305 w 1383"/>
                <a:gd name="T33" fmla="*/ 1334 h 1373"/>
                <a:gd name="T34" fmla="*/ 78 w 1383"/>
                <a:gd name="T35" fmla="*/ 1334 h 1373"/>
                <a:gd name="T36" fmla="*/ 38 w 1383"/>
                <a:gd name="T37" fmla="*/ 1295 h 1373"/>
                <a:gd name="T38" fmla="*/ 38 w 1383"/>
                <a:gd name="T39" fmla="*/ 429 h 1373"/>
                <a:gd name="T40" fmla="*/ 1344 w 1383"/>
                <a:gd name="T41" fmla="*/ 429 h 1373"/>
                <a:gd name="T42" fmla="*/ 1344 w 1383"/>
                <a:gd name="T43" fmla="*/ 1295 h 1373"/>
                <a:gd name="T44" fmla="*/ 1305 w 1383"/>
                <a:gd name="T45" fmla="*/ 1334 h 1373"/>
                <a:gd name="T46" fmla="*/ 1305 w 1383"/>
                <a:gd name="T47" fmla="*/ 1334 h 1373"/>
                <a:gd name="T48" fmla="*/ 1305 w 1383"/>
                <a:gd name="T49" fmla="*/ 1334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3" h="1373">
                  <a:moveTo>
                    <a:pt x="1305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35" y="0"/>
                    <a:pt x="0" y="35"/>
                    <a:pt x="0" y="78"/>
                  </a:cubicBezTo>
                  <a:cubicBezTo>
                    <a:pt x="0" y="1295"/>
                    <a:pt x="0" y="1295"/>
                    <a:pt x="0" y="1295"/>
                  </a:cubicBezTo>
                  <a:cubicBezTo>
                    <a:pt x="0" y="1338"/>
                    <a:pt x="35" y="1373"/>
                    <a:pt x="78" y="1373"/>
                  </a:cubicBezTo>
                  <a:cubicBezTo>
                    <a:pt x="1305" y="1373"/>
                    <a:pt x="1305" y="1373"/>
                    <a:pt x="1305" y="1373"/>
                  </a:cubicBezTo>
                  <a:cubicBezTo>
                    <a:pt x="1348" y="1373"/>
                    <a:pt x="1383" y="1338"/>
                    <a:pt x="1383" y="1295"/>
                  </a:cubicBezTo>
                  <a:cubicBezTo>
                    <a:pt x="1383" y="78"/>
                    <a:pt x="1383" y="78"/>
                    <a:pt x="1383" y="78"/>
                  </a:cubicBezTo>
                  <a:cubicBezTo>
                    <a:pt x="1383" y="35"/>
                    <a:pt x="1348" y="0"/>
                    <a:pt x="1305" y="0"/>
                  </a:cubicBezTo>
                  <a:close/>
                  <a:moveTo>
                    <a:pt x="78" y="38"/>
                  </a:moveTo>
                  <a:cubicBezTo>
                    <a:pt x="1305" y="38"/>
                    <a:pt x="1305" y="38"/>
                    <a:pt x="1305" y="38"/>
                  </a:cubicBezTo>
                  <a:cubicBezTo>
                    <a:pt x="1327" y="38"/>
                    <a:pt x="1344" y="56"/>
                    <a:pt x="1344" y="78"/>
                  </a:cubicBezTo>
                  <a:cubicBezTo>
                    <a:pt x="1344" y="390"/>
                    <a:pt x="1344" y="390"/>
                    <a:pt x="1344" y="390"/>
                  </a:cubicBezTo>
                  <a:cubicBezTo>
                    <a:pt x="38" y="390"/>
                    <a:pt x="38" y="390"/>
                    <a:pt x="38" y="390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56"/>
                    <a:pt x="56" y="38"/>
                    <a:pt x="78" y="38"/>
                  </a:cubicBezTo>
                  <a:close/>
                  <a:moveTo>
                    <a:pt x="1305" y="1334"/>
                  </a:moveTo>
                  <a:cubicBezTo>
                    <a:pt x="78" y="1334"/>
                    <a:pt x="78" y="1334"/>
                    <a:pt x="78" y="1334"/>
                  </a:cubicBezTo>
                  <a:cubicBezTo>
                    <a:pt x="56" y="1334"/>
                    <a:pt x="38" y="1317"/>
                    <a:pt x="38" y="1295"/>
                  </a:cubicBezTo>
                  <a:cubicBezTo>
                    <a:pt x="38" y="429"/>
                    <a:pt x="38" y="429"/>
                    <a:pt x="38" y="429"/>
                  </a:cubicBezTo>
                  <a:cubicBezTo>
                    <a:pt x="1344" y="429"/>
                    <a:pt x="1344" y="429"/>
                    <a:pt x="1344" y="429"/>
                  </a:cubicBezTo>
                  <a:cubicBezTo>
                    <a:pt x="1344" y="1295"/>
                    <a:pt x="1344" y="1295"/>
                    <a:pt x="1344" y="1295"/>
                  </a:cubicBezTo>
                  <a:cubicBezTo>
                    <a:pt x="1344" y="1317"/>
                    <a:pt x="1327" y="1334"/>
                    <a:pt x="1305" y="1334"/>
                  </a:cubicBezTo>
                  <a:close/>
                  <a:moveTo>
                    <a:pt x="1305" y="1334"/>
                  </a:moveTo>
                  <a:cubicBezTo>
                    <a:pt x="1305" y="1334"/>
                    <a:pt x="1305" y="1334"/>
                    <a:pt x="1305" y="13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74"/>
            <p:cNvSpPr>
              <a:spLocks noEditPoints="1"/>
            </p:cNvSpPr>
            <p:nvPr/>
          </p:nvSpPr>
          <p:spPr bwMode="auto">
            <a:xfrm>
              <a:off x="2257" y="3124"/>
              <a:ext cx="612" cy="123"/>
            </a:xfrm>
            <a:custGeom>
              <a:avLst/>
              <a:gdLst>
                <a:gd name="T0" fmla="*/ 19 w 1176"/>
                <a:gd name="T1" fmla="*/ 237 h 237"/>
                <a:gd name="T2" fmla="*/ 1157 w 1176"/>
                <a:gd name="T3" fmla="*/ 237 h 237"/>
                <a:gd name="T4" fmla="*/ 1176 w 1176"/>
                <a:gd name="T5" fmla="*/ 218 h 237"/>
                <a:gd name="T6" fmla="*/ 1176 w 1176"/>
                <a:gd name="T7" fmla="*/ 20 h 237"/>
                <a:gd name="T8" fmla="*/ 1157 w 1176"/>
                <a:gd name="T9" fmla="*/ 0 h 237"/>
                <a:gd name="T10" fmla="*/ 19 w 1176"/>
                <a:gd name="T11" fmla="*/ 0 h 237"/>
                <a:gd name="T12" fmla="*/ 0 w 1176"/>
                <a:gd name="T13" fmla="*/ 20 h 237"/>
                <a:gd name="T14" fmla="*/ 0 w 1176"/>
                <a:gd name="T15" fmla="*/ 218 h 237"/>
                <a:gd name="T16" fmla="*/ 19 w 1176"/>
                <a:gd name="T17" fmla="*/ 237 h 237"/>
                <a:gd name="T18" fmla="*/ 39 w 1176"/>
                <a:gd name="T19" fmla="*/ 39 h 237"/>
                <a:gd name="T20" fmla="*/ 1138 w 1176"/>
                <a:gd name="T21" fmla="*/ 39 h 237"/>
                <a:gd name="T22" fmla="*/ 1138 w 1176"/>
                <a:gd name="T23" fmla="*/ 199 h 237"/>
                <a:gd name="T24" fmla="*/ 39 w 1176"/>
                <a:gd name="T25" fmla="*/ 199 h 237"/>
                <a:gd name="T26" fmla="*/ 39 w 1176"/>
                <a:gd name="T27" fmla="*/ 39 h 237"/>
                <a:gd name="T28" fmla="*/ 39 w 1176"/>
                <a:gd name="T29" fmla="*/ 39 h 237"/>
                <a:gd name="T30" fmla="*/ 39 w 1176"/>
                <a:gd name="T31" fmla="*/ 3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6" h="237">
                  <a:moveTo>
                    <a:pt x="19" y="237"/>
                  </a:moveTo>
                  <a:cubicBezTo>
                    <a:pt x="1157" y="237"/>
                    <a:pt x="1157" y="237"/>
                    <a:pt x="1157" y="237"/>
                  </a:cubicBezTo>
                  <a:cubicBezTo>
                    <a:pt x="1168" y="237"/>
                    <a:pt x="1176" y="229"/>
                    <a:pt x="1176" y="218"/>
                  </a:cubicBezTo>
                  <a:cubicBezTo>
                    <a:pt x="1176" y="20"/>
                    <a:pt x="1176" y="20"/>
                    <a:pt x="1176" y="20"/>
                  </a:cubicBezTo>
                  <a:cubicBezTo>
                    <a:pt x="1176" y="9"/>
                    <a:pt x="1168" y="0"/>
                    <a:pt x="115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9"/>
                    <a:pt x="9" y="237"/>
                    <a:pt x="19" y="237"/>
                  </a:cubicBezTo>
                  <a:close/>
                  <a:moveTo>
                    <a:pt x="39" y="39"/>
                  </a:moveTo>
                  <a:cubicBezTo>
                    <a:pt x="1138" y="39"/>
                    <a:pt x="1138" y="39"/>
                    <a:pt x="1138" y="39"/>
                  </a:cubicBezTo>
                  <a:cubicBezTo>
                    <a:pt x="1138" y="199"/>
                    <a:pt x="1138" y="199"/>
                    <a:pt x="1138" y="199"/>
                  </a:cubicBezTo>
                  <a:cubicBezTo>
                    <a:pt x="39" y="199"/>
                    <a:pt x="39" y="199"/>
                    <a:pt x="39" y="199"/>
                  </a:cubicBezTo>
                  <a:lnTo>
                    <a:pt x="39" y="39"/>
                  </a:lnTo>
                  <a:close/>
                  <a:moveTo>
                    <a:pt x="39" y="39"/>
                  </a:moveTo>
                  <a:cubicBezTo>
                    <a:pt x="39" y="39"/>
                    <a:pt x="39" y="39"/>
                    <a:pt x="39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75"/>
            <p:cNvSpPr>
              <a:spLocks noEditPoints="1"/>
            </p:cNvSpPr>
            <p:nvPr/>
          </p:nvSpPr>
          <p:spPr bwMode="auto">
            <a:xfrm>
              <a:off x="2234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76"/>
            <p:cNvSpPr>
              <a:spLocks noEditPoints="1"/>
            </p:cNvSpPr>
            <p:nvPr/>
          </p:nvSpPr>
          <p:spPr bwMode="auto">
            <a:xfrm>
              <a:off x="2330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77"/>
            <p:cNvSpPr>
              <a:spLocks noEditPoints="1"/>
            </p:cNvSpPr>
            <p:nvPr/>
          </p:nvSpPr>
          <p:spPr bwMode="auto">
            <a:xfrm>
              <a:off x="2426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78"/>
            <p:cNvSpPr>
              <a:spLocks noEditPoints="1"/>
            </p:cNvSpPr>
            <p:nvPr/>
          </p:nvSpPr>
          <p:spPr bwMode="auto">
            <a:xfrm>
              <a:off x="2522" y="3353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79"/>
            <p:cNvSpPr>
              <a:spLocks noEditPoints="1"/>
            </p:cNvSpPr>
            <p:nvPr/>
          </p:nvSpPr>
          <p:spPr bwMode="auto">
            <a:xfrm>
              <a:off x="2234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80"/>
            <p:cNvSpPr>
              <a:spLocks noEditPoints="1"/>
            </p:cNvSpPr>
            <p:nvPr/>
          </p:nvSpPr>
          <p:spPr bwMode="auto">
            <a:xfrm>
              <a:off x="2330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81"/>
            <p:cNvSpPr>
              <a:spLocks noEditPoints="1"/>
            </p:cNvSpPr>
            <p:nvPr/>
          </p:nvSpPr>
          <p:spPr bwMode="auto">
            <a:xfrm>
              <a:off x="2426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Freeform 82"/>
            <p:cNvSpPr>
              <a:spLocks noEditPoints="1"/>
            </p:cNvSpPr>
            <p:nvPr/>
          </p:nvSpPr>
          <p:spPr bwMode="auto">
            <a:xfrm>
              <a:off x="2522" y="3457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Freeform 83"/>
            <p:cNvSpPr>
              <a:spLocks noEditPoints="1"/>
            </p:cNvSpPr>
            <p:nvPr/>
          </p:nvSpPr>
          <p:spPr bwMode="auto">
            <a:xfrm>
              <a:off x="2634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7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7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7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7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Freeform 84"/>
            <p:cNvSpPr>
              <a:spLocks noEditPoints="1"/>
            </p:cNvSpPr>
            <p:nvPr/>
          </p:nvSpPr>
          <p:spPr bwMode="auto">
            <a:xfrm>
              <a:off x="2724" y="3474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8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8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8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8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85"/>
            <p:cNvSpPr>
              <a:spLocks noEditPoints="1"/>
            </p:cNvSpPr>
            <p:nvPr/>
          </p:nvSpPr>
          <p:spPr bwMode="auto">
            <a:xfrm>
              <a:off x="2813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86"/>
            <p:cNvSpPr>
              <a:spLocks noEditPoints="1"/>
            </p:cNvSpPr>
            <p:nvPr/>
          </p:nvSpPr>
          <p:spPr bwMode="auto">
            <a:xfrm>
              <a:off x="2724" y="3578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87"/>
            <p:cNvSpPr>
              <a:spLocks noEditPoints="1"/>
            </p:cNvSpPr>
            <p:nvPr/>
          </p:nvSpPr>
          <p:spPr bwMode="auto">
            <a:xfrm>
              <a:off x="2813" y="3578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88"/>
            <p:cNvSpPr>
              <a:spLocks noEditPoints="1"/>
            </p:cNvSpPr>
            <p:nvPr/>
          </p:nvSpPr>
          <p:spPr bwMode="auto">
            <a:xfrm>
              <a:off x="2724" y="3682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0 h 119"/>
                <a:gd name="T22" fmla="*/ 47 w 153"/>
                <a:gd name="T23" fmla="*/ 80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89"/>
            <p:cNvSpPr>
              <a:spLocks noEditPoints="1"/>
            </p:cNvSpPr>
            <p:nvPr/>
          </p:nvSpPr>
          <p:spPr bwMode="auto">
            <a:xfrm>
              <a:off x="2813" y="3682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0 h 119"/>
                <a:gd name="T22" fmla="*/ 48 w 154"/>
                <a:gd name="T23" fmla="*/ 80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90"/>
            <p:cNvSpPr>
              <a:spLocks noEditPoints="1"/>
            </p:cNvSpPr>
            <p:nvPr/>
          </p:nvSpPr>
          <p:spPr bwMode="auto">
            <a:xfrm>
              <a:off x="2634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7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7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7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7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91"/>
            <p:cNvSpPr>
              <a:spLocks noEditPoints="1"/>
            </p:cNvSpPr>
            <p:nvPr/>
          </p:nvSpPr>
          <p:spPr bwMode="auto">
            <a:xfrm>
              <a:off x="2724" y="3370"/>
              <a:ext cx="79" cy="62"/>
            </a:xfrm>
            <a:custGeom>
              <a:avLst/>
              <a:gdLst>
                <a:gd name="T0" fmla="*/ 106 w 153"/>
                <a:gd name="T1" fmla="*/ 0 h 118"/>
                <a:gd name="T2" fmla="*/ 47 w 153"/>
                <a:gd name="T3" fmla="*/ 0 h 118"/>
                <a:gd name="T4" fmla="*/ 0 w 153"/>
                <a:gd name="T5" fmla="*/ 47 h 118"/>
                <a:gd name="T6" fmla="*/ 0 w 153"/>
                <a:gd name="T7" fmla="*/ 71 h 118"/>
                <a:gd name="T8" fmla="*/ 47 w 153"/>
                <a:gd name="T9" fmla="*/ 118 h 118"/>
                <a:gd name="T10" fmla="*/ 106 w 153"/>
                <a:gd name="T11" fmla="*/ 118 h 118"/>
                <a:gd name="T12" fmla="*/ 153 w 153"/>
                <a:gd name="T13" fmla="*/ 71 h 118"/>
                <a:gd name="T14" fmla="*/ 153 w 153"/>
                <a:gd name="T15" fmla="*/ 47 h 118"/>
                <a:gd name="T16" fmla="*/ 106 w 153"/>
                <a:gd name="T17" fmla="*/ 0 h 118"/>
                <a:gd name="T18" fmla="*/ 115 w 153"/>
                <a:gd name="T19" fmla="*/ 71 h 118"/>
                <a:gd name="T20" fmla="*/ 106 w 153"/>
                <a:gd name="T21" fmla="*/ 80 h 118"/>
                <a:gd name="T22" fmla="*/ 47 w 153"/>
                <a:gd name="T23" fmla="*/ 80 h 118"/>
                <a:gd name="T24" fmla="*/ 38 w 153"/>
                <a:gd name="T25" fmla="*/ 71 h 118"/>
                <a:gd name="T26" fmla="*/ 38 w 153"/>
                <a:gd name="T27" fmla="*/ 47 h 118"/>
                <a:gd name="T28" fmla="*/ 47 w 153"/>
                <a:gd name="T29" fmla="*/ 38 h 118"/>
                <a:gd name="T30" fmla="*/ 106 w 153"/>
                <a:gd name="T31" fmla="*/ 38 h 118"/>
                <a:gd name="T32" fmla="*/ 115 w 153"/>
                <a:gd name="T33" fmla="*/ 47 h 118"/>
                <a:gd name="T34" fmla="*/ 115 w 153"/>
                <a:gd name="T35" fmla="*/ 71 h 118"/>
                <a:gd name="T36" fmla="*/ 115 w 153"/>
                <a:gd name="T37" fmla="*/ 71 h 118"/>
                <a:gd name="T38" fmla="*/ 115 w 153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3" y="97"/>
                    <a:pt x="153" y="71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1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92"/>
            <p:cNvSpPr>
              <a:spLocks noEditPoints="1"/>
            </p:cNvSpPr>
            <p:nvPr/>
          </p:nvSpPr>
          <p:spPr bwMode="auto">
            <a:xfrm>
              <a:off x="2813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8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8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8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8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2" y="118"/>
                    <a:pt x="48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93"/>
            <p:cNvSpPr>
              <a:spLocks noEditPoints="1"/>
            </p:cNvSpPr>
            <p:nvPr/>
          </p:nvSpPr>
          <p:spPr bwMode="auto">
            <a:xfrm>
              <a:off x="2234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94"/>
            <p:cNvSpPr>
              <a:spLocks noEditPoints="1"/>
            </p:cNvSpPr>
            <p:nvPr/>
          </p:nvSpPr>
          <p:spPr bwMode="auto">
            <a:xfrm>
              <a:off x="2330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95"/>
            <p:cNvSpPr>
              <a:spLocks noEditPoints="1"/>
            </p:cNvSpPr>
            <p:nvPr/>
          </p:nvSpPr>
          <p:spPr bwMode="auto">
            <a:xfrm>
              <a:off x="2426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96"/>
            <p:cNvSpPr>
              <a:spLocks noEditPoints="1"/>
            </p:cNvSpPr>
            <p:nvPr/>
          </p:nvSpPr>
          <p:spPr bwMode="auto">
            <a:xfrm>
              <a:off x="2522" y="3561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97"/>
            <p:cNvSpPr>
              <a:spLocks noEditPoints="1"/>
            </p:cNvSpPr>
            <p:nvPr/>
          </p:nvSpPr>
          <p:spPr bwMode="auto">
            <a:xfrm>
              <a:off x="2234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cubicBezTo>
                    <a:pt x="123" y="106"/>
                    <a:pt x="123" y="106"/>
                    <a:pt x="123" y="106"/>
                  </a:cubicBez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98"/>
            <p:cNvSpPr>
              <a:spLocks noEditPoints="1"/>
            </p:cNvSpPr>
            <p:nvPr/>
          </p:nvSpPr>
          <p:spPr bwMode="auto">
            <a:xfrm>
              <a:off x="2330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99"/>
            <p:cNvSpPr>
              <a:spLocks noEditPoints="1"/>
            </p:cNvSpPr>
            <p:nvPr/>
          </p:nvSpPr>
          <p:spPr bwMode="auto">
            <a:xfrm>
              <a:off x="2426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100"/>
            <p:cNvSpPr>
              <a:spLocks noEditPoints="1"/>
            </p:cNvSpPr>
            <p:nvPr/>
          </p:nvSpPr>
          <p:spPr bwMode="auto">
            <a:xfrm>
              <a:off x="2522" y="3664"/>
              <a:ext cx="83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101"/>
            <p:cNvSpPr>
              <a:spLocks noEditPoints="1"/>
            </p:cNvSpPr>
            <p:nvPr/>
          </p:nvSpPr>
          <p:spPr bwMode="auto">
            <a:xfrm>
              <a:off x="2634" y="3561"/>
              <a:ext cx="80" cy="183"/>
            </a:xfrm>
            <a:custGeom>
              <a:avLst/>
              <a:gdLst>
                <a:gd name="T0" fmla="*/ 106 w 154"/>
                <a:gd name="T1" fmla="*/ 0 h 352"/>
                <a:gd name="T2" fmla="*/ 47 w 154"/>
                <a:gd name="T3" fmla="*/ 0 h 352"/>
                <a:gd name="T4" fmla="*/ 0 w 154"/>
                <a:gd name="T5" fmla="*/ 47 h 352"/>
                <a:gd name="T6" fmla="*/ 0 w 154"/>
                <a:gd name="T7" fmla="*/ 305 h 352"/>
                <a:gd name="T8" fmla="*/ 47 w 154"/>
                <a:gd name="T9" fmla="*/ 352 h 352"/>
                <a:gd name="T10" fmla="*/ 106 w 154"/>
                <a:gd name="T11" fmla="*/ 352 h 352"/>
                <a:gd name="T12" fmla="*/ 154 w 154"/>
                <a:gd name="T13" fmla="*/ 305 h 352"/>
                <a:gd name="T14" fmla="*/ 154 w 154"/>
                <a:gd name="T15" fmla="*/ 47 h 352"/>
                <a:gd name="T16" fmla="*/ 106 w 154"/>
                <a:gd name="T17" fmla="*/ 0 h 352"/>
                <a:gd name="T18" fmla="*/ 115 w 154"/>
                <a:gd name="T19" fmla="*/ 305 h 352"/>
                <a:gd name="T20" fmla="*/ 106 w 154"/>
                <a:gd name="T21" fmla="*/ 313 h 352"/>
                <a:gd name="T22" fmla="*/ 47 w 154"/>
                <a:gd name="T23" fmla="*/ 313 h 352"/>
                <a:gd name="T24" fmla="*/ 39 w 154"/>
                <a:gd name="T25" fmla="*/ 305 h 352"/>
                <a:gd name="T26" fmla="*/ 39 w 154"/>
                <a:gd name="T27" fmla="*/ 47 h 352"/>
                <a:gd name="T28" fmla="*/ 47 w 154"/>
                <a:gd name="T29" fmla="*/ 38 h 352"/>
                <a:gd name="T30" fmla="*/ 106 w 154"/>
                <a:gd name="T31" fmla="*/ 38 h 352"/>
                <a:gd name="T32" fmla="*/ 115 w 154"/>
                <a:gd name="T33" fmla="*/ 47 h 352"/>
                <a:gd name="T34" fmla="*/ 115 w 154"/>
                <a:gd name="T35" fmla="*/ 305 h 352"/>
                <a:gd name="T36" fmla="*/ 115 w 154"/>
                <a:gd name="T37" fmla="*/ 305 h 352"/>
                <a:gd name="T38" fmla="*/ 115 w 154"/>
                <a:gd name="T39" fmla="*/ 3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352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1"/>
                    <a:pt x="21" y="352"/>
                    <a:pt x="47" y="352"/>
                  </a:cubicBezTo>
                  <a:cubicBezTo>
                    <a:pt x="106" y="352"/>
                    <a:pt x="106" y="352"/>
                    <a:pt x="106" y="352"/>
                  </a:cubicBezTo>
                  <a:cubicBezTo>
                    <a:pt x="132" y="352"/>
                    <a:pt x="154" y="331"/>
                    <a:pt x="154" y="305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305"/>
                  </a:moveTo>
                  <a:cubicBezTo>
                    <a:pt x="115" y="309"/>
                    <a:pt x="111" y="313"/>
                    <a:pt x="106" y="313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3" y="313"/>
                    <a:pt x="39" y="309"/>
                    <a:pt x="39" y="305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305"/>
                  </a:lnTo>
                  <a:close/>
                  <a:moveTo>
                    <a:pt x="115" y="305"/>
                  </a:moveTo>
                  <a:cubicBezTo>
                    <a:pt x="115" y="305"/>
                    <a:pt x="115" y="305"/>
                    <a:pt x="115" y="3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102"/>
            <p:cNvSpPr>
              <a:spLocks noEditPoints="1"/>
            </p:cNvSpPr>
            <p:nvPr/>
          </p:nvSpPr>
          <p:spPr bwMode="auto">
            <a:xfrm>
              <a:off x="2234" y="3318"/>
              <a:ext cx="371" cy="19"/>
            </a:xfrm>
            <a:custGeom>
              <a:avLst/>
              <a:gdLst>
                <a:gd name="T0" fmla="*/ 694 w 713"/>
                <a:gd name="T1" fmla="*/ 0 h 38"/>
                <a:gd name="T2" fmla="*/ 19 w 713"/>
                <a:gd name="T3" fmla="*/ 0 h 38"/>
                <a:gd name="T4" fmla="*/ 0 w 713"/>
                <a:gd name="T5" fmla="*/ 19 h 38"/>
                <a:gd name="T6" fmla="*/ 19 w 713"/>
                <a:gd name="T7" fmla="*/ 38 h 38"/>
                <a:gd name="T8" fmla="*/ 694 w 713"/>
                <a:gd name="T9" fmla="*/ 38 h 38"/>
                <a:gd name="T10" fmla="*/ 713 w 713"/>
                <a:gd name="T11" fmla="*/ 19 h 38"/>
                <a:gd name="T12" fmla="*/ 694 w 713"/>
                <a:gd name="T13" fmla="*/ 0 h 38"/>
                <a:gd name="T14" fmla="*/ 694 w 713"/>
                <a:gd name="T15" fmla="*/ 0 h 38"/>
                <a:gd name="T16" fmla="*/ 694 w 713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3" h="38">
                  <a:moveTo>
                    <a:pt x="69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694" y="38"/>
                    <a:pt x="694" y="38"/>
                    <a:pt x="694" y="38"/>
                  </a:cubicBezTo>
                  <a:cubicBezTo>
                    <a:pt x="704" y="38"/>
                    <a:pt x="713" y="29"/>
                    <a:pt x="713" y="19"/>
                  </a:cubicBezTo>
                  <a:cubicBezTo>
                    <a:pt x="713" y="8"/>
                    <a:pt x="704" y="0"/>
                    <a:pt x="694" y="0"/>
                  </a:cubicBezTo>
                  <a:close/>
                  <a:moveTo>
                    <a:pt x="694" y="0"/>
                  </a:moveTo>
                  <a:cubicBezTo>
                    <a:pt x="694" y="0"/>
                    <a:pt x="694" y="0"/>
                    <a:pt x="6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103"/>
            <p:cNvSpPr>
              <a:spLocks noEditPoints="1"/>
            </p:cNvSpPr>
            <p:nvPr/>
          </p:nvSpPr>
          <p:spPr bwMode="auto">
            <a:xfrm>
              <a:off x="2794" y="3318"/>
              <a:ext cx="99" cy="19"/>
            </a:xfrm>
            <a:custGeom>
              <a:avLst/>
              <a:gdLst>
                <a:gd name="T0" fmla="*/ 170 w 190"/>
                <a:gd name="T1" fmla="*/ 0 h 38"/>
                <a:gd name="T2" fmla="*/ 20 w 190"/>
                <a:gd name="T3" fmla="*/ 0 h 38"/>
                <a:gd name="T4" fmla="*/ 0 w 190"/>
                <a:gd name="T5" fmla="*/ 19 h 38"/>
                <a:gd name="T6" fmla="*/ 20 w 190"/>
                <a:gd name="T7" fmla="*/ 38 h 38"/>
                <a:gd name="T8" fmla="*/ 170 w 190"/>
                <a:gd name="T9" fmla="*/ 38 h 38"/>
                <a:gd name="T10" fmla="*/ 190 w 190"/>
                <a:gd name="T11" fmla="*/ 19 h 38"/>
                <a:gd name="T12" fmla="*/ 170 w 190"/>
                <a:gd name="T13" fmla="*/ 0 h 38"/>
                <a:gd name="T14" fmla="*/ 170 w 190"/>
                <a:gd name="T15" fmla="*/ 0 h 38"/>
                <a:gd name="T16" fmla="*/ 170 w 190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38">
                  <a:moveTo>
                    <a:pt x="17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20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90" y="29"/>
                    <a:pt x="190" y="19"/>
                  </a:cubicBezTo>
                  <a:cubicBezTo>
                    <a:pt x="190" y="8"/>
                    <a:pt x="181" y="0"/>
                    <a:pt x="170" y="0"/>
                  </a:cubicBezTo>
                  <a:close/>
                  <a:moveTo>
                    <a:pt x="170" y="0"/>
                  </a:moveTo>
                  <a:cubicBezTo>
                    <a:pt x="170" y="0"/>
                    <a:pt x="170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104"/>
            <p:cNvSpPr>
              <a:spLocks noEditPoints="1"/>
            </p:cNvSpPr>
            <p:nvPr/>
          </p:nvSpPr>
          <p:spPr bwMode="auto">
            <a:xfrm>
              <a:off x="2634" y="3318"/>
              <a:ext cx="98" cy="19"/>
            </a:xfrm>
            <a:custGeom>
              <a:avLst/>
              <a:gdLst>
                <a:gd name="T0" fmla="*/ 189 w 189"/>
                <a:gd name="T1" fmla="*/ 19 h 38"/>
                <a:gd name="T2" fmla="*/ 170 w 189"/>
                <a:gd name="T3" fmla="*/ 0 h 38"/>
                <a:gd name="T4" fmla="*/ 19 w 189"/>
                <a:gd name="T5" fmla="*/ 0 h 38"/>
                <a:gd name="T6" fmla="*/ 0 w 189"/>
                <a:gd name="T7" fmla="*/ 19 h 38"/>
                <a:gd name="T8" fmla="*/ 19 w 189"/>
                <a:gd name="T9" fmla="*/ 38 h 38"/>
                <a:gd name="T10" fmla="*/ 170 w 189"/>
                <a:gd name="T11" fmla="*/ 38 h 38"/>
                <a:gd name="T12" fmla="*/ 189 w 189"/>
                <a:gd name="T13" fmla="*/ 19 h 38"/>
                <a:gd name="T14" fmla="*/ 189 w 189"/>
                <a:gd name="T15" fmla="*/ 19 h 38"/>
                <a:gd name="T16" fmla="*/ 189 w 189"/>
                <a:gd name="T1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38">
                  <a:moveTo>
                    <a:pt x="189" y="19"/>
                  </a:moveTo>
                  <a:cubicBezTo>
                    <a:pt x="189" y="8"/>
                    <a:pt x="181" y="0"/>
                    <a:pt x="17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89" y="29"/>
                    <a:pt x="189" y="19"/>
                  </a:cubicBezTo>
                  <a:close/>
                  <a:moveTo>
                    <a:pt x="189" y="19"/>
                  </a:moveTo>
                  <a:cubicBezTo>
                    <a:pt x="189" y="19"/>
                    <a:pt x="189" y="19"/>
                    <a:pt x="189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5" name="Freeform 108"/>
          <p:cNvSpPr>
            <a:spLocks noEditPoints="1"/>
          </p:cNvSpPr>
          <p:nvPr/>
        </p:nvSpPr>
        <p:spPr bwMode="auto">
          <a:xfrm>
            <a:off x="4926402" y="4222743"/>
            <a:ext cx="473697" cy="557766"/>
          </a:xfrm>
          <a:custGeom>
            <a:avLst/>
            <a:gdLst>
              <a:gd name="T0" fmla="*/ 360 w 1211"/>
              <a:gd name="T1" fmla="*/ 511 h 1427"/>
              <a:gd name="T2" fmla="*/ 593 w 1211"/>
              <a:gd name="T3" fmla="*/ 217 h 1427"/>
              <a:gd name="T4" fmla="*/ 359 w 1211"/>
              <a:gd name="T5" fmla="*/ 0 h 1427"/>
              <a:gd name="T6" fmla="*/ 249 w 1211"/>
              <a:gd name="T7" fmla="*/ 480 h 1427"/>
              <a:gd name="T8" fmla="*/ 502 w 1211"/>
              <a:gd name="T9" fmla="*/ 135 h 1427"/>
              <a:gd name="T10" fmla="*/ 360 w 1211"/>
              <a:gd name="T11" fmla="*/ 64 h 1427"/>
              <a:gd name="T12" fmla="*/ 529 w 1211"/>
              <a:gd name="T13" fmla="*/ 219 h 1427"/>
              <a:gd name="T14" fmla="*/ 282 w 1211"/>
              <a:gd name="T15" fmla="*/ 425 h 1427"/>
              <a:gd name="T16" fmla="*/ 526 w 1211"/>
              <a:gd name="T17" fmla="*/ 194 h 1427"/>
              <a:gd name="T18" fmla="*/ 1065 w 1211"/>
              <a:gd name="T19" fmla="*/ 984 h 1427"/>
              <a:gd name="T20" fmla="*/ 1158 w 1211"/>
              <a:gd name="T21" fmla="*/ 974 h 1427"/>
              <a:gd name="T22" fmla="*/ 1093 w 1211"/>
              <a:gd name="T23" fmla="*/ 1042 h 1427"/>
              <a:gd name="T24" fmla="*/ 1050 w 1211"/>
              <a:gd name="T25" fmla="*/ 1027 h 1427"/>
              <a:gd name="T26" fmla="*/ 598 w 1211"/>
              <a:gd name="T27" fmla="*/ 895 h 1427"/>
              <a:gd name="T28" fmla="*/ 661 w 1211"/>
              <a:gd name="T29" fmla="*/ 884 h 1427"/>
              <a:gd name="T30" fmla="*/ 360 w 1211"/>
              <a:gd name="T31" fmla="*/ 577 h 1427"/>
              <a:gd name="T32" fmla="*/ 77 w 1211"/>
              <a:gd name="T33" fmla="*/ 784 h 1427"/>
              <a:gd name="T34" fmla="*/ 8 w 1211"/>
              <a:gd name="T35" fmla="*/ 1218 h 1427"/>
              <a:gd name="T36" fmla="*/ 421 w 1211"/>
              <a:gd name="T37" fmla="*/ 1230 h 1427"/>
              <a:gd name="T38" fmla="*/ 421 w 1211"/>
              <a:gd name="T39" fmla="*/ 1165 h 1427"/>
              <a:gd name="T40" fmla="*/ 140 w 1211"/>
              <a:gd name="T41" fmla="*/ 795 h 1427"/>
              <a:gd name="T42" fmla="*/ 314 w 1211"/>
              <a:gd name="T43" fmla="*/ 820 h 1427"/>
              <a:gd name="T44" fmla="*/ 267 w 1211"/>
              <a:gd name="T45" fmla="*/ 852 h 1427"/>
              <a:gd name="T46" fmla="*/ 299 w 1211"/>
              <a:gd name="T47" fmla="*/ 1063 h 1427"/>
              <a:gd name="T48" fmla="*/ 452 w 1211"/>
              <a:gd name="T49" fmla="*/ 1031 h 1427"/>
              <a:gd name="T50" fmla="*/ 421 w 1211"/>
              <a:gd name="T51" fmla="*/ 820 h 1427"/>
              <a:gd name="T52" fmla="*/ 469 w 1211"/>
              <a:gd name="T53" fmla="*/ 663 h 1427"/>
              <a:gd name="T54" fmla="*/ 388 w 1211"/>
              <a:gd name="T55" fmla="*/ 999 h 1427"/>
              <a:gd name="T56" fmla="*/ 331 w 1211"/>
              <a:gd name="T57" fmla="*/ 884 h 1427"/>
              <a:gd name="T58" fmla="*/ 388 w 1211"/>
              <a:gd name="T59" fmla="*/ 999 h 1427"/>
              <a:gd name="T60" fmla="*/ 313 w 1211"/>
              <a:gd name="T61" fmla="*/ 645 h 1427"/>
              <a:gd name="T62" fmla="*/ 408 w 1211"/>
              <a:gd name="T63" fmla="*/ 645 h 1427"/>
              <a:gd name="T64" fmla="*/ 1211 w 1211"/>
              <a:gd name="T65" fmla="*/ 1145 h 1427"/>
              <a:gd name="T66" fmla="*/ 1123 w 1211"/>
              <a:gd name="T67" fmla="*/ 1177 h 1427"/>
              <a:gd name="T68" fmla="*/ 1123 w 1211"/>
              <a:gd name="T69" fmla="*/ 1113 h 1427"/>
              <a:gd name="T70" fmla="*/ 1211 w 1211"/>
              <a:gd name="T71" fmla="*/ 1145 h 1427"/>
              <a:gd name="T72" fmla="*/ 1129 w 1211"/>
              <a:gd name="T73" fmla="*/ 1334 h 1427"/>
              <a:gd name="T74" fmla="*/ 1065 w 1211"/>
              <a:gd name="T75" fmla="*/ 1305 h 1427"/>
              <a:gd name="T76" fmla="*/ 1093 w 1211"/>
              <a:gd name="T77" fmla="*/ 1248 h 1427"/>
              <a:gd name="T78" fmla="*/ 1158 w 1211"/>
              <a:gd name="T79" fmla="*/ 1316 h 1427"/>
              <a:gd name="T80" fmla="*/ 940 w 1211"/>
              <a:gd name="T81" fmla="*/ 922 h 1427"/>
              <a:gd name="T82" fmla="*/ 562 w 1211"/>
              <a:gd name="T83" fmla="*/ 1006 h 1427"/>
              <a:gd name="T84" fmla="*/ 529 w 1211"/>
              <a:gd name="T85" fmla="*/ 1395 h 1427"/>
              <a:gd name="T86" fmla="*/ 593 w 1211"/>
              <a:gd name="T87" fmla="*/ 1395 h 1427"/>
              <a:gd name="T88" fmla="*/ 717 w 1211"/>
              <a:gd name="T89" fmla="*/ 1284 h 1427"/>
              <a:gd name="T90" fmla="*/ 970 w 1211"/>
              <a:gd name="T91" fmla="*/ 1364 h 1427"/>
              <a:gd name="T92" fmla="*/ 983 w 1211"/>
              <a:gd name="T93" fmla="*/ 952 h 1427"/>
              <a:gd name="T94" fmla="*/ 692 w 1211"/>
              <a:gd name="T95" fmla="*/ 1220 h 1427"/>
              <a:gd name="T96" fmla="*/ 593 w 1211"/>
              <a:gd name="T97" fmla="*/ 1070 h 1427"/>
              <a:gd name="T98" fmla="*/ 692 w 1211"/>
              <a:gd name="T99" fmla="*/ 1220 h 1427"/>
              <a:gd name="T100" fmla="*/ 756 w 1211"/>
              <a:gd name="T101" fmla="*/ 1231 h 1427"/>
              <a:gd name="T102" fmla="*/ 919 w 1211"/>
              <a:gd name="T103" fmla="*/ 998 h 1427"/>
              <a:gd name="T104" fmla="*/ 919 w 1211"/>
              <a:gd name="T105" fmla="*/ 1292 h 1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11" h="1427">
                <a:moveTo>
                  <a:pt x="249" y="480"/>
                </a:moveTo>
                <a:cubicBezTo>
                  <a:pt x="284" y="500"/>
                  <a:pt x="322" y="511"/>
                  <a:pt x="360" y="511"/>
                </a:cubicBezTo>
                <a:cubicBezTo>
                  <a:pt x="399" y="511"/>
                  <a:pt x="437" y="500"/>
                  <a:pt x="472" y="480"/>
                </a:cubicBezTo>
                <a:cubicBezTo>
                  <a:pt x="553" y="432"/>
                  <a:pt x="597" y="336"/>
                  <a:pt x="593" y="217"/>
                </a:cubicBezTo>
                <a:cubicBezTo>
                  <a:pt x="588" y="73"/>
                  <a:pt x="469" y="4"/>
                  <a:pt x="362" y="0"/>
                </a:cubicBezTo>
                <a:cubicBezTo>
                  <a:pt x="361" y="0"/>
                  <a:pt x="360" y="0"/>
                  <a:pt x="359" y="0"/>
                </a:cubicBezTo>
                <a:cubicBezTo>
                  <a:pt x="252" y="4"/>
                  <a:pt x="133" y="73"/>
                  <a:pt x="128" y="217"/>
                </a:cubicBezTo>
                <a:cubicBezTo>
                  <a:pt x="123" y="336"/>
                  <a:pt x="168" y="432"/>
                  <a:pt x="249" y="480"/>
                </a:cubicBezTo>
                <a:close/>
                <a:moveTo>
                  <a:pt x="360" y="64"/>
                </a:moveTo>
                <a:cubicBezTo>
                  <a:pt x="415" y="66"/>
                  <a:pt x="470" y="89"/>
                  <a:pt x="502" y="135"/>
                </a:cubicBezTo>
                <a:cubicBezTo>
                  <a:pt x="412" y="175"/>
                  <a:pt x="301" y="201"/>
                  <a:pt x="193" y="207"/>
                </a:cubicBezTo>
                <a:cubicBezTo>
                  <a:pt x="202" y="113"/>
                  <a:pt x="282" y="67"/>
                  <a:pt x="360" y="64"/>
                </a:cubicBezTo>
                <a:close/>
                <a:moveTo>
                  <a:pt x="526" y="194"/>
                </a:moveTo>
                <a:cubicBezTo>
                  <a:pt x="528" y="202"/>
                  <a:pt x="529" y="210"/>
                  <a:pt x="529" y="219"/>
                </a:cubicBezTo>
                <a:cubicBezTo>
                  <a:pt x="533" y="314"/>
                  <a:pt x="500" y="389"/>
                  <a:pt x="439" y="425"/>
                </a:cubicBezTo>
                <a:cubicBezTo>
                  <a:pt x="391" y="454"/>
                  <a:pt x="330" y="454"/>
                  <a:pt x="282" y="425"/>
                </a:cubicBezTo>
                <a:cubicBezTo>
                  <a:pt x="233" y="396"/>
                  <a:pt x="202" y="341"/>
                  <a:pt x="194" y="271"/>
                </a:cubicBezTo>
                <a:cubicBezTo>
                  <a:pt x="309" y="265"/>
                  <a:pt x="429" y="237"/>
                  <a:pt x="526" y="194"/>
                </a:cubicBezTo>
                <a:close/>
                <a:moveTo>
                  <a:pt x="1050" y="1027"/>
                </a:moveTo>
                <a:cubicBezTo>
                  <a:pt x="1042" y="1011"/>
                  <a:pt x="1049" y="992"/>
                  <a:pt x="1065" y="984"/>
                </a:cubicBezTo>
                <a:cubicBezTo>
                  <a:pt x="1115" y="960"/>
                  <a:pt x="1115" y="960"/>
                  <a:pt x="1115" y="960"/>
                </a:cubicBezTo>
                <a:cubicBezTo>
                  <a:pt x="1131" y="952"/>
                  <a:pt x="1150" y="958"/>
                  <a:pt x="1158" y="974"/>
                </a:cubicBezTo>
                <a:cubicBezTo>
                  <a:pt x="1166" y="990"/>
                  <a:pt x="1159" y="1009"/>
                  <a:pt x="1143" y="1017"/>
                </a:cubicBezTo>
                <a:cubicBezTo>
                  <a:pt x="1093" y="1042"/>
                  <a:pt x="1093" y="1042"/>
                  <a:pt x="1093" y="1042"/>
                </a:cubicBezTo>
                <a:cubicBezTo>
                  <a:pt x="1088" y="1044"/>
                  <a:pt x="1084" y="1045"/>
                  <a:pt x="1079" y="1045"/>
                </a:cubicBezTo>
                <a:cubicBezTo>
                  <a:pt x="1067" y="1045"/>
                  <a:pt x="1056" y="1039"/>
                  <a:pt x="1050" y="1027"/>
                </a:cubicBezTo>
                <a:close/>
                <a:moveTo>
                  <a:pt x="579" y="795"/>
                </a:moveTo>
                <a:cubicBezTo>
                  <a:pt x="598" y="895"/>
                  <a:pt x="598" y="895"/>
                  <a:pt x="598" y="895"/>
                </a:cubicBezTo>
                <a:cubicBezTo>
                  <a:pt x="601" y="913"/>
                  <a:pt x="618" y="924"/>
                  <a:pt x="635" y="921"/>
                </a:cubicBezTo>
                <a:cubicBezTo>
                  <a:pt x="652" y="918"/>
                  <a:pt x="664" y="901"/>
                  <a:pt x="661" y="884"/>
                </a:cubicBezTo>
                <a:cubicBezTo>
                  <a:pt x="642" y="784"/>
                  <a:pt x="642" y="784"/>
                  <a:pt x="642" y="784"/>
                </a:cubicBezTo>
                <a:cubicBezTo>
                  <a:pt x="616" y="641"/>
                  <a:pt x="481" y="577"/>
                  <a:pt x="360" y="577"/>
                </a:cubicBezTo>
                <a:cubicBezTo>
                  <a:pt x="359" y="577"/>
                  <a:pt x="359" y="577"/>
                  <a:pt x="359" y="577"/>
                </a:cubicBezTo>
                <a:cubicBezTo>
                  <a:pt x="238" y="577"/>
                  <a:pt x="103" y="641"/>
                  <a:pt x="77" y="784"/>
                </a:cubicBezTo>
                <a:cubicBezTo>
                  <a:pt x="2" y="1191"/>
                  <a:pt x="2" y="1191"/>
                  <a:pt x="2" y="1191"/>
                </a:cubicBezTo>
                <a:cubicBezTo>
                  <a:pt x="0" y="1201"/>
                  <a:pt x="2" y="1211"/>
                  <a:pt x="8" y="1218"/>
                </a:cubicBezTo>
                <a:cubicBezTo>
                  <a:pt x="14" y="1225"/>
                  <a:pt x="24" y="1230"/>
                  <a:pt x="33" y="1230"/>
                </a:cubicBezTo>
                <a:cubicBezTo>
                  <a:pt x="421" y="1230"/>
                  <a:pt x="421" y="1230"/>
                  <a:pt x="421" y="1230"/>
                </a:cubicBezTo>
                <a:cubicBezTo>
                  <a:pt x="439" y="1230"/>
                  <a:pt x="453" y="1215"/>
                  <a:pt x="453" y="1197"/>
                </a:cubicBezTo>
                <a:cubicBezTo>
                  <a:pt x="453" y="1180"/>
                  <a:pt x="439" y="1165"/>
                  <a:pt x="421" y="1165"/>
                </a:cubicBezTo>
                <a:cubicBezTo>
                  <a:pt x="71" y="1165"/>
                  <a:pt x="71" y="1165"/>
                  <a:pt x="71" y="1165"/>
                </a:cubicBezTo>
                <a:cubicBezTo>
                  <a:pt x="140" y="795"/>
                  <a:pt x="140" y="795"/>
                  <a:pt x="140" y="795"/>
                </a:cubicBezTo>
                <a:cubicBezTo>
                  <a:pt x="152" y="730"/>
                  <a:pt x="197" y="686"/>
                  <a:pt x="251" y="663"/>
                </a:cubicBezTo>
                <a:cubicBezTo>
                  <a:pt x="314" y="820"/>
                  <a:pt x="314" y="820"/>
                  <a:pt x="314" y="820"/>
                </a:cubicBezTo>
                <a:cubicBezTo>
                  <a:pt x="299" y="820"/>
                  <a:pt x="299" y="820"/>
                  <a:pt x="299" y="820"/>
                </a:cubicBezTo>
                <a:cubicBezTo>
                  <a:pt x="281" y="820"/>
                  <a:pt x="267" y="835"/>
                  <a:pt x="267" y="852"/>
                </a:cubicBezTo>
                <a:cubicBezTo>
                  <a:pt x="267" y="1031"/>
                  <a:pt x="267" y="1031"/>
                  <a:pt x="267" y="1031"/>
                </a:cubicBezTo>
                <a:cubicBezTo>
                  <a:pt x="267" y="1049"/>
                  <a:pt x="281" y="1063"/>
                  <a:pt x="299" y="1063"/>
                </a:cubicBezTo>
                <a:cubicBezTo>
                  <a:pt x="421" y="1063"/>
                  <a:pt x="421" y="1063"/>
                  <a:pt x="421" y="1063"/>
                </a:cubicBezTo>
                <a:cubicBezTo>
                  <a:pt x="439" y="1063"/>
                  <a:pt x="452" y="1049"/>
                  <a:pt x="452" y="1031"/>
                </a:cubicBezTo>
                <a:cubicBezTo>
                  <a:pt x="452" y="852"/>
                  <a:pt x="452" y="852"/>
                  <a:pt x="452" y="852"/>
                </a:cubicBezTo>
                <a:cubicBezTo>
                  <a:pt x="452" y="835"/>
                  <a:pt x="439" y="820"/>
                  <a:pt x="421" y="820"/>
                </a:cubicBezTo>
                <a:cubicBezTo>
                  <a:pt x="407" y="820"/>
                  <a:pt x="407" y="820"/>
                  <a:pt x="407" y="820"/>
                </a:cubicBezTo>
                <a:cubicBezTo>
                  <a:pt x="469" y="663"/>
                  <a:pt x="469" y="663"/>
                  <a:pt x="469" y="663"/>
                </a:cubicBezTo>
                <a:cubicBezTo>
                  <a:pt x="523" y="687"/>
                  <a:pt x="567" y="730"/>
                  <a:pt x="579" y="795"/>
                </a:cubicBezTo>
                <a:close/>
                <a:moveTo>
                  <a:pt x="388" y="999"/>
                </a:moveTo>
                <a:cubicBezTo>
                  <a:pt x="331" y="999"/>
                  <a:pt x="331" y="999"/>
                  <a:pt x="331" y="999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88" y="884"/>
                  <a:pt x="388" y="884"/>
                  <a:pt x="388" y="884"/>
                </a:cubicBezTo>
                <a:lnTo>
                  <a:pt x="388" y="999"/>
                </a:lnTo>
                <a:close/>
                <a:moveTo>
                  <a:pt x="360" y="764"/>
                </a:moveTo>
                <a:cubicBezTo>
                  <a:pt x="313" y="645"/>
                  <a:pt x="313" y="645"/>
                  <a:pt x="313" y="645"/>
                </a:cubicBezTo>
                <a:cubicBezTo>
                  <a:pt x="328" y="642"/>
                  <a:pt x="344" y="641"/>
                  <a:pt x="360" y="641"/>
                </a:cubicBezTo>
                <a:cubicBezTo>
                  <a:pt x="376" y="641"/>
                  <a:pt x="392" y="642"/>
                  <a:pt x="408" y="645"/>
                </a:cubicBezTo>
                <a:lnTo>
                  <a:pt x="360" y="764"/>
                </a:lnTo>
                <a:close/>
                <a:moveTo>
                  <a:pt x="1211" y="1145"/>
                </a:moveTo>
                <a:cubicBezTo>
                  <a:pt x="1211" y="1163"/>
                  <a:pt x="1196" y="1177"/>
                  <a:pt x="1179" y="1177"/>
                </a:cubicBezTo>
                <a:cubicBezTo>
                  <a:pt x="1123" y="1177"/>
                  <a:pt x="1123" y="1177"/>
                  <a:pt x="1123" y="1177"/>
                </a:cubicBezTo>
                <a:cubicBezTo>
                  <a:pt x="1105" y="1177"/>
                  <a:pt x="1091" y="1163"/>
                  <a:pt x="1091" y="1145"/>
                </a:cubicBezTo>
                <a:cubicBezTo>
                  <a:pt x="1091" y="1127"/>
                  <a:pt x="1105" y="1113"/>
                  <a:pt x="1123" y="1113"/>
                </a:cubicBezTo>
                <a:cubicBezTo>
                  <a:pt x="1179" y="1113"/>
                  <a:pt x="1179" y="1113"/>
                  <a:pt x="1179" y="1113"/>
                </a:cubicBezTo>
                <a:cubicBezTo>
                  <a:pt x="1196" y="1113"/>
                  <a:pt x="1211" y="1127"/>
                  <a:pt x="1211" y="1145"/>
                </a:cubicBezTo>
                <a:close/>
                <a:moveTo>
                  <a:pt x="1158" y="1316"/>
                </a:moveTo>
                <a:cubicBezTo>
                  <a:pt x="1152" y="1327"/>
                  <a:pt x="1141" y="1334"/>
                  <a:pt x="1129" y="1334"/>
                </a:cubicBezTo>
                <a:cubicBezTo>
                  <a:pt x="1124" y="1334"/>
                  <a:pt x="1120" y="1332"/>
                  <a:pt x="1115" y="1330"/>
                </a:cubicBezTo>
                <a:cubicBezTo>
                  <a:pt x="1065" y="1305"/>
                  <a:pt x="1065" y="1305"/>
                  <a:pt x="1065" y="1305"/>
                </a:cubicBezTo>
                <a:cubicBezTo>
                  <a:pt x="1049" y="1298"/>
                  <a:pt x="1042" y="1278"/>
                  <a:pt x="1050" y="1263"/>
                </a:cubicBezTo>
                <a:cubicBezTo>
                  <a:pt x="1058" y="1247"/>
                  <a:pt x="1077" y="1240"/>
                  <a:pt x="1093" y="1248"/>
                </a:cubicBezTo>
                <a:cubicBezTo>
                  <a:pt x="1143" y="1273"/>
                  <a:pt x="1143" y="1273"/>
                  <a:pt x="1143" y="1273"/>
                </a:cubicBezTo>
                <a:cubicBezTo>
                  <a:pt x="1159" y="1281"/>
                  <a:pt x="1166" y="1300"/>
                  <a:pt x="1158" y="1316"/>
                </a:cubicBezTo>
                <a:close/>
                <a:moveTo>
                  <a:pt x="970" y="926"/>
                </a:moveTo>
                <a:cubicBezTo>
                  <a:pt x="961" y="920"/>
                  <a:pt x="950" y="919"/>
                  <a:pt x="940" y="922"/>
                </a:cubicBezTo>
                <a:cubicBezTo>
                  <a:pt x="717" y="1006"/>
                  <a:pt x="717" y="1006"/>
                  <a:pt x="717" y="1006"/>
                </a:cubicBezTo>
                <a:cubicBezTo>
                  <a:pt x="562" y="1006"/>
                  <a:pt x="562" y="1006"/>
                  <a:pt x="562" y="1006"/>
                </a:cubicBezTo>
                <a:cubicBezTo>
                  <a:pt x="545" y="1006"/>
                  <a:pt x="529" y="1019"/>
                  <a:pt x="529" y="1037"/>
                </a:cubicBezTo>
                <a:cubicBezTo>
                  <a:pt x="529" y="1395"/>
                  <a:pt x="529" y="1395"/>
                  <a:pt x="529" y="1395"/>
                </a:cubicBezTo>
                <a:cubicBezTo>
                  <a:pt x="529" y="1413"/>
                  <a:pt x="543" y="1427"/>
                  <a:pt x="561" y="1427"/>
                </a:cubicBezTo>
                <a:cubicBezTo>
                  <a:pt x="579" y="1427"/>
                  <a:pt x="593" y="1413"/>
                  <a:pt x="593" y="1395"/>
                </a:cubicBezTo>
                <a:cubicBezTo>
                  <a:pt x="593" y="1284"/>
                  <a:pt x="593" y="1284"/>
                  <a:pt x="593" y="1284"/>
                </a:cubicBezTo>
                <a:cubicBezTo>
                  <a:pt x="717" y="1284"/>
                  <a:pt x="717" y="1284"/>
                  <a:pt x="717" y="1284"/>
                </a:cubicBezTo>
                <a:cubicBezTo>
                  <a:pt x="940" y="1367"/>
                  <a:pt x="940" y="1367"/>
                  <a:pt x="940" y="1367"/>
                </a:cubicBezTo>
                <a:cubicBezTo>
                  <a:pt x="950" y="1371"/>
                  <a:pt x="961" y="1370"/>
                  <a:pt x="970" y="1364"/>
                </a:cubicBezTo>
                <a:cubicBezTo>
                  <a:pt x="978" y="1358"/>
                  <a:pt x="983" y="1348"/>
                  <a:pt x="983" y="1338"/>
                </a:cubicBezTo>
                <a:cubicBezTo>
                  <a:pt x="983" y="952"/>
                  <a:pt x="983" y="952"/>
                  <a:pt x="983" y="952"/>
                </a:cubicBezTo>
                <a:cubicBezTo>
                  <a:pt x="983" y="942"/>
                  <a:pt x="978" y="932"/>
                  <a:pt x="970" y="926"/>
                </a:cubicBezTo>
                <a:close/>
                <a:moveTo>
                  <a:pt x="692" y="1220"/>
                </a:moveTo>
                <a:cubicBezTo>
                  <a:pt x="593" y="1220"/>
                  <a:pt x="593" y="1220"/>
                  <a:pt x="593" y="1220"/>
                </a:cubicBezTo>
                <a:cubicBezTo>
                  <a:pt x="593" y="1070"/>
                  <a:pt x="593" y="1070"/>
                  <a:pt x="593" y="1070"/>
                </a:cubicBezTo>
                <a:cubicBezTo>
                  <a:pt x="692" y="1070"/>
                  <a:pt x="692" y="1070"/>
                  <a:pt x="692" y="1070"/>
                </a:cubicBezTo>
                <a:lnTo>
                  <a:pt x="692" y="1220"/>
                </a:lnTo>
                <a:close/>
                <a:moveTo>
                  <a:pt x="919" y="1292"/>
                </a:moveTo>
                <a:cubicBezTo>
                  <a:pt x="756" y="1231"/>
                  <a:pt x="756" y="1231"/>
                  <a:pt x="756" y="1231"/>
                </a:cubicBezTo>
                <a:cubicBezTo>
                  <a:pt x="756" y="1059"/>
                  <a:pt x="756" y="1059"/>
                  <a:pt x="756" y="1059"/>
                </a:cubicBezTo>
                <a:cubicBezTo>
                  <a:pt x="919" y="998"/>
                  <a:pt x="919" y="998"/>
                  <a:pt x="919" y="998"/>
                </a:cubicBezTo>
                <a:lnTo>
                  <a:pt x="919" y="1292"/>
                </a:lnTo>
                <a:close/>
                <a:moveTo>
                  <a:pt x="919" y="1292"/>
                </a:moveTo>
                <a:cubicBezTo>
                  <a:pt x="919" y="1292"/>
                  <a:pt x="919" y="1292"/>
                  <a:pt x="919" y="12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16" name="Group 111"/>
          <p:cNvGrpSpPr>
            <a:grpSpLocks noChangeAspect="1"/>
          </p:cNvGrpSpPr>
          <p:nvPr/>
        </p:nvGrpSpPr>
        <p:grpSpPr bwMode="auto">
          <a:xfrm>
            <a:off x="4471216" y="901969"/>
            <a:ext cx="511042" cy="451736"/>
            <a:chOff x="2217" y="2435"/>
            <a:chExt cx="810" cy="716"/>
          </a:xfrm>
          <a:solidFill>
            <a:srgbClr val="00ACB8"/>
          </a:solidFill>
        </p:grpSpPr>
        <p:sp>
          <p:nvSpPr>
            <p:cNvPr id="117" name="Freeform 112"/>
            <p:cNvSpPr>
              <a:spLocks noEditPoints="1"/>
            </p:cNvSpPr>
            <p:nvPr/>
          </p:nvSpPr>
          <p:spPr bwMode="auto">
            <a:xfrm>
              <a:off x="2217" y="2435"/>
              <a:ext cx="810" cy="716"/>
            </a:xfrm>
            <a:custGeom>
              <a:avLst/>
              <a:gdLst>
                <a:gd name="T0" fmla="*/ 3735 w 4320"/>
                <a:gd name="T1" fmla="*/ 831 h 3822"/>
                <a:gd name="T2" fmla="*/ 2991 w 4320"/>
                <a:gd name="T3" fmla="*/ 831 h 3822"/>
                <a:gd name="T4" fmla="*/ 2991 w 4320"/>
                <a:gd name="T5" fmla="*/ 502 h 3822"/>
                <a:gd name="T6" fmla="*/ 2491 w 4320"/>
                <a:gd name="T7" fmla="*/ 0 h 3822"/>
                <a:gd name="T8" fmla="*/ 1824 w 4320"/>
                <a:gd name="T9" fmla="*/ 0 h 3822"/>
                <a:gd name="T10" fmla="*/ 1329 w 4320"/>
                <a:gd name="T11" fmla="*/ 502 h 3822"/>
                <a:gd name="T12" fmla="*/ 1329 w 4320"/>
                <a:gd name="T13" fmla="*/ 831 h 3822"/>
                <a:gd name="T14" fmla="*/ 580 w 4320"/>
                <a:gd name="T15" fmla="*/ 831 h 3822"/>
                <a:gd name="T16" fmla="*/ 0 w 4320"/>
                <a:gd name="T17" fmla="*/ 1416 h 3822"/>
                <a:gd name="T18" fmla="*/ 0 w 4320"/>
                <a:gd name="T19" fmla="*/ 3243 h 3822"/>
                <a:gd name="T20" fmla="*/ 580 w 4320"/>
                <a:gd name="T21" fmla="*/ 3822 h 3822"/>
                <a:gd name="T22" fmla="*/ 3735 w 4320"/>
                <a:gd name="T23" fmla="*/ 3822 h 3822"/>
                <a:gd name="T24" fmla="*/ 4320 w 4320"/>
                <a:gd name="T25" fmla="*/ 3243 h 3822"/>
                <a:gd name="T26" fmla="*/ 4320 w 4320"/>
                <a:gd name="T27" fmla="*/ 1416 h 3822"/>
                <a:gd name="T28" fmla="*/ 3735 w 4320"/>
                <a:gd name="T29" fmla="*/ 831 h 3822"/>
                <a:gd name="T30" fmla="*/ 1495 w 4320"/>
                <a:gd name="T31" fmla="*/ 502 h 3822"/>
                <a:gd name="T32" fmla="*/ 1824 w 4320"/>
                <a:gd name="T33" fmla="*/ 166 h 3822"/>
                <a:gd name="T34" fmla="*/ 2491 w 4320"/>
                <a:gd name="T35" fmla="*/ 166 h 3822"/>
                <a:gd name="T36" fmla="*/ 2825 w 4320"/>
                <a:gd name="T37" fmla="*/ 502 h 3822"/>
                <a:gd name="T38" fmla="*/ 2825 w 4320"/>
                <a:gd name="T39" fmla="*/ 831 h 3822"/>
                <a:gd name="T40" fmla="*/ 1495 w 4320"/>
                <a:gd name="T41" fmla="*/ 831 h 3822"/>
                <a:gd name="T42" fmla="*/ 1495 w 4320"/>
                <a:gd name="T43" fmla="*/ 502 h 3822"/>
                <a:gd name="T44" fmla="*/ 4154 w 4320"/>
                <a:gd name="T45" fmla="*/ 3243 h 3822"/>
                <a:gd name="T46" fmla="*/ 3735 w 4320"/>
                <a:gd name="T47" fmla="*/ 3656 h 3822"/>
                <a:gd name="T48" fmla="*/ 580 w 4320"/>
                <a:gd name="T49" fmla="*/ 3656 h 3822"/>
                <a:gd name="T50" fmla="*/ 166 w 4320"/>
                <a:gd name="T51" fmla="*/ 3243 h 3822"/>
                <a:gd name="T52" fmla="*/ 166 w 4320"/>
                <a:gd name="T53" fmla="*/ 1416 h 3822"/>
                <a:gd name="T54" fmla="*/ 580 w 4320"/>
                <a:gd name="T55" fmla="*/ 997 h 3822"/>
                <a:gd name="T56" fmla="*/ 1410 w 4320"/>
                <a:gd name="T57" fmla="*/ 997 h 3822"/>
                <a:gd name="T58" fmla="*/ 2905 w 4320"/>
                <a:gd name="T59" fmla="*/ 997 h 3822"/>
                <a:gd name="T60" fmla="*/ 3735 w 4320"/>
                <a:gd name="T61" fmla="*/ 997 h 3822"/>
                <a:gd name="T62" fmla="*/ 4154 w 4320"/>
                <a:gd name="T63" fmla="*/ 1416 h 3822"/>
                <a:gd name="T64" fmla="*/ 4154 w 4320"/>
                <a:gd name="T65" fmla="*/ 3243 h 3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20" h="3822">
                  <a:moveTo>
                    <a:pt x="3735" y="831"/>
                  </a:moveTo>
                  <a:cubicBezTo>
                    <a:pt x="2991" y="831"/>
                    <a:pt x="2991" y="831"/>
                    <a:pt x="2991" y="831"/>
                  </a:cubicBezTo>
                  <a:cubicBezTo>
                    <a:pt x="2991" y="502"/>
                    <a:pt x="2991" y="502"/>
                    <a:pt x="2991" y="502"/>
                  </a:cubicBezTo>
                  <a:cubicBezTo>
                    <a:pt x="2991" y="227"/>
                    <a:pt x="2765" y="0"/>
                    <a:pt x="2491" y="0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550" y="0"/>
                    <a:pt x="1329" y="227"/>
                    <a:pt x="1329" y="502"/>
                  </a:cubicBezTo>
                  <a:cubicBezTo>
                    <a:pt x="1329" y="831"/>
                    <a:pt x="1329" y="831"/>
                    <a:pt x="1329" y="831"/>
                  </a:cubicBezTo>
                  <a:cubicBezTo>
                    <a:pt x="580" y="831"/>
                    <a:pt x="580" y="831"/>
                    <a:pt x="580" y="831"/>
                  </a:cubicBezTo>
                  <a:cubicBezTo>
                    <a:pt x="259" y="831"/>
                    <a:pt x="0" y="1095"/>
                    <a:pt x="0" y="1416"/>
                  </a:cubicBezTo>
                  <a:cubicBezTo>
                    <a:pt x="0" y="3243"/>
                    <a:pt x="0" y="3243"/>
                    <a:pt x="0" y="3243"/>
                  </a:cubicBezTo>
                  <a:cubicBezTo>
                    <a:pt x="0" y="3564"/>
                    <a:pt x="259" y="3822"/>
                    <a:pt x="580" y="3822"/>
                  </a:cubicBezTo>
                  <a:cubicBezTo>
                    <a:pt x="3735" y="3822"/>
                    <a:pt x="3735" y="3822"/>
                    <a:pt x="3735" y="3822"/>
                  </a:cubicBezTo>
                  <a:cubicBezTo>
                    <a:pt x="4056" y="3822"/>
                    <a:pt x="4320" y="3564"/>
                    <a:pt x="4320" y="3243"/>
                  </a:cubicBezTo>
                  <a:cubicBezTo>
                    <a:pt x="4320" y="1416"/>
                    <a:pt x="4320" y="1416"/>
                    <a:pt x="4320" y="1416"/>
                  </a:cubicBezTo>
                  <a:cubicBezTo>
                    <a:pt x="4320" y="1095"/>
                    <a:pt x="4056" y="831"/>
                    <a:pt x="3735" y="831"/>
                  </a:cubicBezTo>
                  <a:close/>
                  <a:moveTo>
                    <a:pt x="1495" y="502"/>
                  </a:moveTo>
                  <a:cubicBezTo>
                    <a:pt x="1495" y="319"/>
                    <a:pt x="1642" y="166"/>
                    <a:pt x="1824" y="166"/>
                  </a:cubicBezTo>
                  <a:cubicBezTo>
                    <a:pt x="2491" y="166"/>
                    <a:pt x="2491" y="166"/>
                    <a:pt x="2491" y="166"/>
                  </a:cubicBezTo>
                  <a:cubicBezTo>
                    <a:pt x="2673" y="166"/>
                    <a:pt x="2825" y="319"/>
                    <a:pt x="2825" y="502"/>
                  </a:cubicBezTo>
                  <a:cubicBezTo>
                    <a:pt x="2825" y="831"/>
                    <a:pt x="2825" y="831"/>
                    <a:pt x="2825" y="831"/>
                  </a:cubicBezTo>
                  <a:cubicBezTo>
                    <a:pt x="1495" y="831"/>
                    <a:pt x="1495" y="831"/>
                    <a:pt x="1495" y="831"/>
                  </a:cubicBezTo>
                  <a:lnTo>
                    <a:pt x="1495" y="502"/>
                  </a:lnTo>
                  <a:close/>
                  <a:moveTo>
                    <a:pt x="4154" y="3243"/>
                  </a:moveTo>
                  <a:cubicBezTo>
                    <a:pt x="4154" y="3473"/>
                    <a:pt x="3965" y="3656"/>
                    <a:pt x="3735" y="3656"/>
                  </a:cubicBezTo>
                  <a:cubicBezTo>
                    <a:pt x="580" y="3656"/>
                    <a:pt x="580" y="3656"/>
                    <a:pt x="580" y="3656"/>
                  </a:cubicBezTo>
                  <a:cubicBezTo>
                    <a:pt x="350" y="3656"/>
                    <a:pt x="166" y="3473"/>
                    <a:pt x="166" y="3243"/>
                  </a:cubicBezTo>
                  <a:cubicBezTo>
                    <a:pt x="166" y="1416"/>
                    <a:pt x="166" y="1416"/>
                    <a:pt x="166" y="1416"/>
                  </a:cubicBezTo>
                  <a:cubicBezTo>
                    <a:pt x="166" y="1187"/>
                    <a:pt x="350" y="997"/>
                    <a:pt x="580" y="997"/>
                  </a:cubicBezTo>
                  <a:cubicBezTo>
                    <a:pt x="1410" y="997"/>
                    <a:pt x="1410" y="997"/>
                    <a:pt x="1410" y="997"/>
                  </a:cubicBezTo>
                  <a:cubicBezTo>
                    <a:pt x="2905" y="997"/>
                    <a:pt x="2905" y="997"/>
                    <a:pt x="2905" y="997"/>
                  </a:cubicBezTo>
                  <a:cubicBezTo>
                    <a:pt x="3735" y="997"/>
                    <a:pt x="3735" y="997"/>
                    <a:pt x="3735" y="997"/>
                  </a:cubicBezTo>
                  <a:cubicBezTo>
                    <a:pt x="3965" y="997"/>
                    <a:pt x="4154" y="1187"/>
                    <a:pt x="4154" y="1416"/>
                  </a:cubicBezTo>
                  <a:lnTo>
                    <a:pt x="4154" y="32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113"/>
            <p:cNvSpPr>
              <a:spLocks noEditPoints="1"/>
            </p:cNvSpPr>
            <p:nvPr/>
          </p:nvSpPr>
          <p:spPr bwMode="auto">
            <a:xfrm>
              <a:off x="2466" y="2715"/>
              <a:ext cx="312" cy="312"/>
            </a:xfrm>
            <a:custGeom>
              <a:avLst/>
              <a:gdLst>
                <a:gd name="T0" fmla="*/ 1576 w 1662"/>
                <a:gd name="T1" fmla="*/ 498 h 1661"/>
                <a:gd name="T2" fmla="*/ 1163 w 1662"/>
                <a:gd name="T3" fmla="*/ 498 h 1661"/>
                <a:gd name="T4" fmla="*/ 1163 w 1662"/>
                <a:gd name="T5" fmla="*/ 86 h 1661"/>
                <a:gd name="T6" fmla="*/ 1078 w 1662"/>
                <a:gd name="T7" fmla="*/ 0 h 1661"/>
                <a:gd name="T8" fmla="*/ 579 w 1662"/>
                <a:gd name="T9" fmla="*/ 0 h 1661"/>
                <a:gd name="T10" fmla="*/ 499 w 1662"/>
                <a:gd name="T11" fmla="*/ 86 h 1661"/>
                <a:gd name="T12" fmla="*/ 499 w 1662"/>
                <a:gd name="T13" fmla="*/ 498 h 1661"/>
                <a:gd name="T14" fmla="*/ 81 w 1662"/>
                <a:gd name="T15" fmla="*/ 498 h 1661"/>
                <a:gd name="T16" fmla="*/ 0 w 1662"/>
                <a:gd name="T17" fmla="*/ 584 h 1661"/>
                <a:gd name="T18" fmla="*/ 0 w 1662"/>
                <a:gd name="T19" fmla="*/ 1083 h 1661"/>
                <a:gd name="T20" fmla="*/ 81 w 1662"/>
                <a:gd name="T21" fmla="*/ 1163 h 1661"/>
                <a:gd name="T22" fmla="*/ 499 w 1662"/>
                <a:gd name="T23" fmla="*/ 1163 h 1661"/>
                <a:gd name="T24" fmla="*/ 499 w 1662"/>
                <a:gd name="T25" fmla="*/ 1581 h 1661"/>
                <a:gd name="T26" fmla="*/ 579 w 1662"/>
                <a:gd name="T27" fmla="*/ 1661 h 1661"/>
                <a:gd name="T28" fmla="*/ 1078 w 1662"/>
                <a:gd name="T29" fmla="*/ 1661 h 1661"/>
                <a:gd name="T30" fmla="*/ 1163 w 1662"/>
                <a:gd name="T31" fmla="*/ 1581 h 1661"/>
                <a:gd name="T32" fmla="*/ 1163 w 1662"/>
                <a:gd name="T33" fmla="*/ 1163 h 1661"/>
                <a:gd name="T34" fmla="*/ 1576 w 1662"/>
                <a:gd name="T35" fmla="*/ 1163 h 1661"/>
                <a:gd name="T36" fmla="*/ 1662 w 1662"/>
                <a:gd name="T37" fmla="*/ 1083 h 1661"/>
                <a:gd name="T38" fmla="*/ 1662 w 1662"/>
                <a:gd name="T39" fmla="*/ 584 h 1661"/>
                <a:gd name="T40" fmla="*/ 1576 w 1662"/>
                <a:gd name="T41" fmla="*/ 498 h 1661"/>
                <a:gd name="T42" fmla="*/ 1496 w 1662"/>
                <a:gd name="T43" fmla="*/ 997 h 1661"/>
                <a:gd name="T44" fmla="*/ 1078 w 1662"/>
                <a:gd name="T45" fmla="*/ 997 h 1661"/>
                <a:gd name="T46" fmla="*/ 997 w 1662"/>
                <a:gd name="T47" fmla="*/ 1083 h 1661"/>
                <a:gd name="T48" fmla="*/ 997 w 1662"/>
                <a:gd name="T49" fmla="*/ 1495 h 1661"/>
                <a:gd name="T50" fmla="*/ 665 w 1662"/>
                <a:gd name="T51" fmla="*/ 1495 h 1661"/>
                <a:gd name="T52" fmla="*/ 665 w 1662"/>
                <a:gd name="T53" fmla="*/ 1083 h 1661"/>
                <a:gd name="T54" fmla="*/ 579 w 1662"/>
                <a:gd name="T55" fmla="*/ 997 h 1661"/>
                <a:gd name="T56" fmla="*/ 166 w 1662"/>
                <a:gd name="T57" fmla="*/ 997 h 1661"/>
                <a:gd name="T58" fmla="*/ 166 w 1662"/>
                <a:gd name="T59" fmla="*/ 664 h 1661"/>
                <a:gd name="T60" fmla="*/ 579 w 1662"/>
                <a:gd name="T61" fmla="*/ 664 h 1661"/>
                <a:gd name="T62" fmla="*/ 665 w 1662"/>
                <a:gd name="T63" fmla="*/ 584 h 1661"/>
                <a:gd name="T64" fmla="*/ 665 w 1662"/>
                <a:gd name="T65" fmla="*/ 166 h 1661"/>
                <a:gd name="T66" fmla="*/ 997 w 1662"/>
                <a:gd name="T67" fmla="*/ 166 h 1661"/>
                <a:gd name="T68" fmla="*/ 997 w 1662"/>
                <a:gd name="T69" fmla="*/ 584 h 1661"/>
                <a:gd name="T70" fmla="*/ 1078 w 1662"/>
                <a:gd name="T71" fmla="*/ 664 h 1661"/>
                <a:gd name="T72" fmla="*/ 1496 w 1662"/>
                <a:gd name="T73" fmla="*/ 664 h 1661"/>
                <a:gd name="T74" fmla="*/ 1496 w 1662"/>
                <a:gd name="T75" fmla="*/ 997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2" h="1661">
                  <a:moveTo>
                    <a:pt x="1576" y="498"/>
                  </a:moveTo>
                  <a:cubicBezTo>
                    <a:pt x="1163" y="498"/>
                    <a:pt x="1163" y="498"/>
                    <a:pt x="1163" y="498"/>
                  </a:cubicBezTo>
                  <a:cubicBezTo>
                    <a:pt x="1163" y="86"/>
                    <a:pt x="1163" y="86"/>
                    <a:pt x="1163" y="86"/>
                  </a:cubicBezTo>
                  <a:cubicBezTo>
                    <a:pt x="1163" y="40"/>
                    <a:pt x="1124" y="0"/>
                    <a:pt x="107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33" y="0"/>
                    <a:pt x="499" y="40"/>
                    <a:pt x="499" y="86"/>
                  </a:cubicBezTo>
                  <a:cubicBezTo>
                    <a:pt x="499" y="498"/>
                    <a:pt x="499" y="498"/>
                    <a:pt x="499" y="498"/>
                  </a:cubicBezTo>
                  <a:cubicBezTo>
                    <a:pt x="81" y="498"/>
                    <a:pt x="81" y="498"/>
                    <a:pt x="81" y="498"/>
                  </a:cubicBezTo>
                  <a:cubicBezTo>
                    <a:pt x="35" y="498"/>
                    <a:pt x="0" y="539"/>
                    <a:pt x="0" y="584"/>
                  </a:cubicBezTo>
                  <a:cubicBezTo>
                    <a:pt x="0" y="1083"/>
                    <a:pt x="0" y="1083"/>
                    <a:pt x="0" y="1083"/>
                  </a:cubicBezTo>
                  <a:cubicBezTo>
                    <a:pt x="0" y="1129"/>
                    <a:pt x="35" y="1163"/>
                    <a:pt x="81" y="1163"/>
                  </a:cubicBezTo>
                  <a:cubicBezTo>
                    <a:pt x="499" y="1163"/>
                    <a:pt x="499" y="1163"/>
                    <a:pt x="499" y="1163"/>
                  </a:cubicBezTo>
                  <a:cubicBezTo>
                    <a:pt x="499" y="1581"/>
                    <a:pt x="499" y="1581"/>
                    <a:pt x="499" y="1581"/>
                  </a:cubicBezTo>
                  <a:cubicBezTo>
                    <a:pt x="499" y="1627"/>
                    <a:pt x="533" y="1661"/>
                    <a:pt x="579" y="1661"/>
                  </a:cubicBezTo>
                  <a:cubicBezTo>
                    <a:pt x="1078" y="1661"/>
                    <a:pt x="1078" y="1661"/>
                    <a:pt x="1078" y="1661"/>
                  </a:cubicBezTo>
                  <a:cubicBezTo>
                    <a:pt x="1124" y="1661"/>
                    <a:pt x="1163" y="1627"/>
                    <a:pt x="1163" y="1581"/>
                  </a:cubicBezTo>
                  <a:cubicBezTo>
                    <a:pt x="1163" y="1163"/>
                    <a:pt x="1163" y="1163"/>
                    <a:pt x="1163" y="1163"/>
                  </a:cubicBezTo>
                  <a:cubicBezTo>
                    <a:pt x="1576" y="1163"/>
                    <a:pt x="1576" y="1163"/>
                    <a:pt x="1576" y="1163"/>
                  </a:cubicBezTo>
                  <a:cubicBezTo>
                    <a:pt x="1622" y="1163"/>
                    <a:pt x="1662" y="1129"/>
                    <a:pt x="1662" y="1083"/>
                  </a:cubicBezTo>
                  <a:cubicBezTo>
                    <a:pt x="1662" y="584"/>
                    <a:pt x="1662" y="584"/>
                    <a:pt x="1662" y="584"/>
                  </a:cubicBezTo>
                  <a:cubicBezTo>
                    <a:pt x="1662" y="539"/>
                    <a:pt x="1622" y="498"/>
                    <a:pt x="1576" y="498"/>
                  </a:cubicBezTo>
                  <a:close/>
                  <a:moveTo>
                    <a:pt x="1496" y="997"/>
                  </a:moveTo>
                  <a:cubicBezTo>
                    <a:pt x="1078" y="997"/>
                    <a:pt x="1078" y="997"/>
                    <a:pt x="1078" y="997"/>
                  </a:cubicBezTo>
                  <a:cubicBezTo>
                    <a:pt x="1032" y="997"/>
                    <a:pt x="997" y="1037"/>
                    <a:pt x="997" y="1083"/>
                  </a:cubicBezTo>
                  <a:cubicBezTo>
                    <a:pt x="997" y="1495"/>
                    <a:pt x="997" y="1495"/>
                    <a:pt x="997" y="1495"/>
                  </a:cubicBezTo>
                  <a:cubicBezTo>
                    <a:pt x="665" y="1495"/>
                    <a:pt x="665" y="1495"/>
                    <a:pt x="665" y="1495"/>
                  </a:cubicBezTo>
                  <a:cubicBezTo>
                    <a:pt x="665" y="1083"/>
                    <a:pt x="665" y="1083"/>
                    <a:pt x="665" y="1083"/>
                  </a:cubicBezTo>
                  <a:cubicBezTo>
                    <a:pt x="665" y="1037"/>
                    <a:pt x="625" y="997"/>
                    <a:pt x="579" y="997"/>
                  </a:cubicBezTo>
                  <a:cubicBezTo>
                    <a:pt x="166" y="997"/>
                    <a:pt x="166" y="997"/>
                    <a:pt x="166" y="997"/>
                  </a:cubicBezTo>
                  <a:cubicBezTo>
                    <a:pt x="166" y="664"/>
                    <a:pt x="166" y="664"/>
                    <a:pt x="166" y="664"/>
                  </a:cubicBezTo>
                  <a:cubicBezTo>
                    <a:pt x="579" y="664"/>
                    <a:pt x="579" y="664"/>
                    <a:pt x="579" y="664"/>
                  </a:cubicBezTo>
                  <a:cubicBezTo>
                    <a:pt x="625" y="664"/>
                    <a:pt x="665" y="630"/>
                    <a:pt x="665" y="584"/>
                  </a:cubicBezTo>
                  <a:cubicBezTo>
                    <a:pt x="665" y="166"/>
                    <a:pt x="665" y="166"/>
                    <a:pt x="665" y="166"/>
                  </a:cubicBezTo>
                  <a:cubicBezTo>
                    <a:pt x="997" y="166"/>
                    <a:pt x="997" y="166"/>
                    <a:pt x="997" y="166"/>
                  </a:cubicBezTo>
                  <a:cubicBezTo>
                    <a:pt x="997" y="584"/>
                    <a:pt x="997" y="584"/>
                    <a:pt x="997" y="584"/>
                  </a:cubicBezTo>
                  <a:cubicBezTo>
                    <a:pt x="997" y="630"/>
                    <a:pt x="1032" y="664"/>
                    <a:pt x="1078" y="664"/>
                  </a:cubicBezTo>
                  <a:cubicBezTo>
                    <a:pt x="1496" y="664"/>
                    <a:pt x="1496" y="664"/>
                    <a:pt x="1496" y="664"/>
                  </a:cubicBezTo>
                  <a:lnTo>
                    <a:pt x="1496" y="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19" name="Group 116"/>
          <p:cNvGrpSpPr>
            <a:grpSpLocks noChangeAspect="1"/>
          </p:cNvGrpSpPr>
          <p:nvPr/>
        </p:nvGrpSpPr>
        <p:grpSpPr bwMode="auto">
          <a:xfrm>
            <a:off x="5178379" y="2614838"/>
            <a:ext cx="342343" cy="398343"/>
            <a:chOff x="2275" y="339"/>
            <a:chExt cx="3130" cy="3642"/>
          </a:xfrm>
          <a:solidFill>
            <a:srgbClr val="00ACB8"/>
          </a:solidFill>
        </p:grpSpPr>
        <p:sp>
          <p:nvSpPr>
            <p:cNvPr id="120" name="Freeform 117"/>
            <p:cNvSpPr>
              <a:spLocks noEditPoints="1"/>
            </p:cNvSpPr>
            <p:nvPr/>
          </p:nvSpPr>
          <p:spPr bwMode="auto">
            <a:xfrm>
              <a:off x="3435" y="1953"/>
              <a:ext cx="848" cy="1531"/>
            </a:xfrm>
            <a:custGeom>
              <a:avLst/>
              <a:gdLst>
                <a:gd name="T0" fmla="*/ 223 w 358"/>
                <a:gd name="T1" fmla="*/ 284 h 647"/>
                <a:gd name="T2" fmla="*/ 135 w 358"/>
                <a:gd name="T3" fmla="*/ 284 h 647"/>
                <a:gd name="T4" fmla="*/ 77 w 358"/>
                <a:gd name="T5" fmla="*/ 226 h 647"/>
                <a:gd name="T6" fmla="*/ 135 w 358"/>
                <a:gd name="T7" fmla="*/ 168 h 647"/>
                <a:gd name="T8" fmla="*/ 290 w 358"/>
                <a:gd name="T9" fmla="*/ 168 h 647"/>
                <a:gd name="T10" fmla="*/ 328 w 358"/>
                <a:gd name="T11" fmla="*/ 130 h 647"/>
                <a:gd name="T12" fmla="*/ 290 w 358"/>
                <a:gd name="T13" fmla="*/ 91 h 647"/>
                <a:gd name="T14" fmla="*/ 217 w 358"/>
                <a:gd name="T15" fmla="*/ 91 h 647"/>
                <a:gd name="T16" fmla="*/ 217 w 358"/>
                <a:gd name="T17" fmla="*/ 38 h 647"/>
                <a:gd name="T18" fmla="*/ 179 w 358"/>
                <a:gd name="T19" fmla="*/ 0 h 647"/>
                <a:gd name="T20" fmla="*/ 140 w 358"/>
                <a:gd name="T21" fmla="*/ 38 h 647"/>
                <a:gd name="T22" fmla="*/ 140 w 358"/>
                <a:gd name="T23" fmla="*/ 91 h 647"/>
                <a:gd name="T24" fmla="*/ 135 w 358"/>
                <a:gd name="T25" fmla="*/ 91 h 647"/>
                <a:gd name="T26" fmla="*/ 0 w 358"/>
                <a:gd name="T27" fmla="*/ 226 h 647"/>
                <a:gd name="T28" fmla="*/ 135 w 358"/>
                <a:gd name="T29" fmla="*/ 361 h 647"/>
                <a:gd name="T30" fmla="*/ 223 w 358"/>
                <a:gd name="T31" fmla="*/ 361 h 647"/>
                <a:gd name="T32" fmla="*/ 281 w 358"/>
                <a:gd name="T33" fmla="*/ 419 h 647"/>
                <a:gd name="T34" fmla="*/ 223 w 358"/>
                <a:gd name="T35" fmla="*/ 477 h 647"/>
                <a:gd name="T36" fmla="*/ 65 w 358"/>
                <a:gd name="T37" fmla="*/ 477 h 647"/>
                <a:gd name="T38" fmla="*/ 27 w 358"/>
                <a:gd name="T39" fmla="*/ 515 h 647"/>
                <a:gd name="T40" fmla="*/ 65 w 358"/>
                <a:gd name="T41" fmla="*/ 554 h 647"/>
                <a:gd name="T42" fmla="*/ 141 w 358"/>
                <a:gd name="T43" fmla="*/ 554 h 647"/>
                <a:gd name="T44" fmla="*/ 141 w 358"/>
                <a:gd name="T45" fmla="*/ 608 h 647"/>
                <a:gd name="T46" fmla="*/ 179 w 358"/>
                <a:gd name="T47" fmla="*/ 647 h 647"/>
                <a:gd name="T48" fmla="*/ 218 w 358"/>
                <a:gd name="T49" fmla="*/ 608 h 647"/>
                <a:gd name="T50" fmla="*/ 218 w 358"/>
                <a:gd name="T51" fmla="*/ 554 h 647"/>
                <a:gd name="T52" fmla="*/ 225 w 358"/>
                <a:gd name="T53" fmla="*/ 554 h 647"/>
                <a:gd name="T54" fmla="*/ 358 w 358"/>
                <a:gd name="T55" fmla="*/ 419 h 647"/>
                <a:gd name="T56" fmla="*/ 223 w 358"/>
                <a:gd name="T57" fmla="*/ 284 h 647"/>
                <a:gd name="T58" fmla="*/ 223 w 358"/>
                <a:gd name="T59" fmla="*/ 284 h 647"/>
                <a:gd name="T60" fmla="*/ 223 w 358"/>
                <a:gd name="T61" fmla="*/ 28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8" h="647">
                  <a:moveTo>
                    <a:pt x="223" y="284"/>
                  </a:moveTo>
                  <a:cubicBezTo>
                    <a:pt x="135" y="284"/>
                    <a:pt x="135" y="284"/>
                    <a:pt x="135" y="284"/>
                  </a:cubicBezTo>
                  <a:cubicBezTo>
                    <a:pt x="103" y="284"/>
                    <a:pt x="77" y="258"/>
                    <a:pt x="77" y="226"/>
                  </a:cubicBezTo>
                  <a:cubicBezTo>
                    <a:pt x="77" y="194"/>
                    <a:pt x="103" y="168"/>
                    <a:pt x="135" y="168"/>
                  </a:cubicBezTo>
                  <a:cubicBezTo>
                    <a:pt x="290" y="168"/>
                    <a:pt x="290" y="168"/>
                    <a:pt x="290" y="168"/>
                  </a:cubicBezTo>
                  <a:cubicBezTo>
                    <a:pt x="311" y="168"/>
                    <a:pt x="328" y="151"/>
                    <a:pt x="328" y="130"/>
                  </a:cubicBezTo>
                  <a:cubicBezTo>
                    <a:pt x="328" y="109"/>
                    <a:pt x="311" y="91"/>
                    <a:pt x="290" y="91"/>
                  </a:cubicBezTo>
                  <a:cubicBezTo>
                    <a:pt x="217" y="91"/>
                    <a:pt x="217" y="91"/>
                    <a:pt x="217" y="91"/>
                  </a:cubicBezTo>
                  <a:cubicBezTo>
                    <a:pt x="217" y="38"/>
                    <a:pt x="217" y="38"/>
                    <a:pt x="217" y="38"/>
                  </a:cubicBezTo>
                  <a:cubicBezTo>
                    <a:pt x="217" y="17"/>
                    <a:pt x="200" y="0"/>
                    <a:pt x="179" y="0"/>
                  </a:cubicBezTo>
                  <a:cubicBezTo>
                    <a:pt x="158" y="0"/>
                    <a:pt x="140" y="17"/>
                    <a:pt x="140" y="3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61" y="91"/>
                    <a:pt x="0" y="152"/>
                    <a:pt x="0" y="226"/>
                  </a:cubicBezTo>
                  <a:cubicBezTo>
                    <a:pt x="0" y="300"/>
                    <a:pt x="61" y="361"/>
                    <a:pt x="135" y="361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55" y="361"/>
                    <a:pt x="281" y="387"/>
                    <a:pt x="281" y="419"/>
                  </a:cubicBezTo>
                  <a:cubicBezTo>
                    <a:pt x="281" y="451"/>
                    <a:pt x="255" y="477"/>
                    <a:pt x="223" y="477"/>
                  </a:cubicBezTo>
                  <a:cubicBezTo>
                    <a:pt x="65" y="477"/>
                    <a:pt x="65" y="477"/>
                    <a:pt x="65" y="477"/>
                  </a:cubicBezTo>
                  <a:cubicBezTo>
                    <a:pt x="44" y="477"/>
                    <a:pt x="27" y="494"/>
                    <a:pt x="27" y="515"/>
                  </a:cubicBezTo>
                  <a:cubicBezTo>
                    <a:pt x="27" y="536"/>
                    <a:pt x="44" y="554"/>
                    <a:pt x="65" y="554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608"/>
                    <a:pt x="141" y="608"/>
                    <a:pt x="141" y="608"/>
                  </a:cubicBezTo>
                  <a:cubicBezTo>
                    <a:pt x="141" y="629"/>
                    <a:pt x="158" y="647"/>
                    <a:pt x="179" y="647"/>
                  </a:cubicBezTo>
                  <a:cubicBezTo>
                    <a:pt x="200" y="647"/>
                    <a:pt x="218" y="629"/>
                    <a:pt x="218" y="608"/>
                  </a:cubicBezTo>
                  <a:cubicBezTo>
                    <a:pt x="218" y="554"/>
                    <a:pt x="218" y="554"/>
                    <a:pt x="218" y="554"/>
                  </a:cubicBezTo>
                  <a:cubicBezTo>
                    <a:pt x="225" y="554"/>
                    <a:pt x="225" y="554"/>
                    <a:pt x="225" y="554"/>
                  </a:cubicBezTo>
                  <a:cubicBezTo>
                    <a:pt x="298" y="553"/>
                    <a:pt x="358" y="492"/>
                    <a:pt x="358" y="419"/>
                  </a:cubicBezTo>
                  <a:cubicBezTo>
                    <a:pt x="358" y="345"/>
                    <a:pt x="297" y="284"/>
                    <a:pt x="223" y="284"/>
                  </a:cubicBezTo>
                  <a:close/>
                  <a:moveTo>
                    <a:pt x="223" y="284"/>
                  </a:moveTo>
                  <a:cubicBezTo>
                    <a:pt x="223" y="284"/>
                    <a:pt x="223" y="284"/>
                    <a:pt x="223" y="2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118"/>
            <p:cNvSpPr>
              <a:spLocks noEditPoints="1"/>
            </p:cNvSpPr>
            <p:nvPr/>
          </p:nvSpPr>
          <p:spPr bwMode="auto">
            <a:xfrm>
              <a:off x="2275" y="339"/>
              <a:ext cx="3130" cy="3642"/>
            </a:xfrm>
            <a:custGeom>
              <a:avLst/>
              <a:gdLst>
                <a:gd name="T0" fmla="*/ 1246 w 1322"/>
                <a:gd name="T1" fmla="*/ 879 h 1539"/>
                <a:gd name="T2" fmla="*/ 1080 w 1322"/>
                <a:gd name="T3" fmla="*/ 612 h 1539"/>
                <a:gd name="T4" fmla="*/ 867 w 1322"/>
                <a:gd name="T5" fmla="*/ 410 h 1539"/>
                <a:gd name="T6" fmla="*/ 1030 w 1322"/>
                <a:gd name="T7" fmla="*/ 107 h 1539"/>
                <a:gd name="T8" fmla="*/ 1023 w 1322"/>
                <a:gd name="T9" fmla="*/ 61 h 1539"/>
                <a:gd name="T10" fmla="*/ 886 w 1322"/>
                <a:gd name="T11" fmla="*/ 0 h 1539"/>
                <a:gd name="T12" fmla="*/ 762 w 1322"/>
                <a:gd name="T13" fmla="*/ 33 h 1539"/>
                <a:gd name="T14" fmla="*/ 684 w 1322"/>
                <a:gd name="T15" fmla="*/ 56 h 1539"/>
                <a:gd name="T16" fmla="*/ 665 w 1322"/>
                <a:gd name="T17" fmla="*/ 53 h 1539"/>
                <a:gd name="T18" fmla="*/ 474 w 1322"/>
                <a:gd name="T19" fmla="*/ 8 h 1539"/>
                <a:gd name="T20" fmla="*/ 281 w 1322"/>
                <a:gd name="T21" fmla="*/ 98 h 1539"/>
                <a:gd name="T22" fmla="*/ 277 w 1322"/>
                <a:gd name="T23" fmla="*/ 146 h 1539"/>
                <a:gd name="T24" fmla="*/ 453 w 1322"/>
                <a:gd name="T25" fmla="*/ 412 h 1539"/>
                <a:gd name="T26" fmla="*/ 243 w 1322"/>
                <a:gd name="T27" fmla="*/ 612 h 1539"/>
                <a:gd name="T28" fmla="*/ 76 w 1322"/>
                <a:gd name="T29" fmla="*/ 879 h 1539"/>
                <a:gd name="T30" fmla="*/ 0 w 1322"/>
                <a:gd name="T31" fmla="*/ 1241 h 1539"/>
                <a:gd name="T32" fmla="*/ 298 w 1322"/>
                <a:gd name="T33" fmla="*/ 1539 h 1539"/>
                <a:gd name="T34" fmla="*/ 1024 w 1322"/>
                <a:gd name="T35" fmla="*/ 1539 h 1539"/>
                <a:gd name="T36" fmla="*/ 1322 w 1322"/>
                <a:gd name="T37" fmla="*/ 1241 h 1539"/>
                <a:gd name="T38" fmla="*/ 1246 w 1322"/>
                <a:gd name="T39" fmla="*/ 879 h 1539"/>
                <a:gd name="T40" fmla="*/ 359 w 1322"/>
                <a:gd name="T41" fmla="*/ 130 h 1539"/>
                <a:gd name="T42" fmla="*/ 474 w 1322"/>
                <a:gd name="T43" fmla="*/ 84 h 1539"/>
                <a:gd name="T44" fmla="*/ 639 w 1322"/>
                <a:gd name="T45" fmla="*/ 124 h 1539"/>
                <a:gd name="T46" fmla="*/ 683 w 1322"/>
                <a:gd name="T47" fmla="*/ 132 h 1539"/>
                <a:gd name="T48" fmla="*/ 791 w 1322"/>
                <a:gd name="T49" fmla="*/ 103 h 1539"/>
                <a:gd name="T50" fmla="*/ 885 w 1322"/>
                <a:gd name="T51" fmla="*/ 76 h 1539"/>
                <a:gd name="T52" fmla="*/ 947 w 1322"/>
                <a:gd name="T53" fmla="*/ 97 h 1539"/>
                <a:gd name="T54" fmla="*/ 794 w 1322"/>
                <a:gd name="T55" fmla="*/ 383 h 1539"/>
                <a:gd name="T56" fmla="*/ 526 w 1322"/>
                <a:gd name="T57" fmla="*/ 383 h 1539"/>
                <a:gd name="T58" fmla="*/ 359 w 1322"/>
                <a:gd name="T59" fmla="*/ 130 h 1539"/>
                <a:gd name="T60" fmla="*/ 1024 w 1322"/>
                <a:gd name="T61" fmla="*/ 1462 h 1539"/>
                <a:gd name="T62" fmla="*/ 298 w 1322"/>
                <a:gd name="T63" fmla="*/ 1462 h 1539"/>
                <a:gd name="T64" fmla="*/ 77 w 1322"/>
                <a:gd name="T65" fmla="*/ 1241 h 1539"/>
                <a:gd name="T66" fmla="*/ 300 w 1322"/>
                <a:gd name="T67" fmla="*/ 663 h 1539"/>
                <a:gd name="T68" fmla="*/ 517 w 1322"/>
                <a:gd name="T69" fmla="*/ 460 h 1539"/>
                <a:gd name="T70" fmla="*/ 804 w 1322"/>
                <a:gd name="T71" fmla="*/ 460 h 1539"/>
                <a:gd name="T72" fmla="*/ 1022 w 1322"/>
                <a:gd name="T73" fmla="*/ 663 h 1539"/>
                <a:gd name="T74" fmla="*/ 1245 w 1322"/>
                <a:gd name="T75" fmla="*/ 1241 h 1539"/>
                <a:gd name="T76" fmla="*/ 1024 w 1322"/>
                <a:gd name="T77" fmla="*/ 1462 h 1539"/>
                <a:gd name="T78" fmla="*/ 1024 w 1322"/>
                <a:gd name="T79" fmla="*/ 1462 h 1539"/>
                <a:gd name="T80" fmla="*/ 1024 w 1322"/>
                <a:gd name="T81" fmla="*/ 1462 h 1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2" h="1539">
                  <a:moveTo>
                    <a:pt x="1246" y="879"/>
                  </a:moveTo>
                  <a:cubicBezTo>
                    <a:pt x="1206" y="786"/>
                    <a:pt x="1150" y="696"/>
                    <a:pt x="1080" y="612"/>
                  </a:cubicBezTo>
                  <a:cubicBezTo>
                    <a:pt x="995" y="510"/>
                    <a:pt x="910" y="441"/>
                    <a:pt x="867" y="410"/>
                  </a:cubicBezTo>
                  <a:cubicBezTo>
                    <a:pt x="1030" y="107"/>
                    <a:pt x="1030" y="107"/>
                    <a:pt x="1030" y="107"/>
                  </a:cubicBezTo>
                  <a:cubicBezTo>
                    <a:pt x="1038" y="92"/>
                    <a:pt x="1035" y="73"/>
                    <a:pt x="1023" y="61"/>
                  </a:cubicBezTo>
                  <a:cubicBezTo>
                    <a:pt x="980" y="20"/>
                    <a:pt x="936" y="0"/>
                    <a:pt x="886" y="0"/>
                  </a:cubicBezTo>
                  <a:cubicBezTo>
                    <a:pt x="840" y="0"/>
                    <a:pt x="798" y="17"/>
                    <a:pt x="762" y="33"/>
                  </a:cubicBezTo>
                  <a:cubicBezTo>
                    <a:pt x="733" y="44"/>
                    <a:pt x="706" y="56"/>
                    <a:pt x="684" y="56"/>
                  </a:cubicBezTo>
                  <a:cubicBezTo>
                    <a:pt x="677" y="56"/>
                    <a:pt x="671" y="55"/>
                    <a:pt x="665" y="53"/>
                  </a:cubicBezTo>
                  <a:cubicBezTo>
                    <a:pt x="589" y="25"/>
                    <a:pt x="531" y="8"/>
                    <a:pt x="474" y="8"/>
                  </a:cubicBezTo>
                  <a:cubicBezTo>
                    <a:pt x="402" y="8"/>
                    <a:pt x="341" y="36"/>
                    <a:pt x="281" y="98"/>
                  </a:cubicBezTo>
                  <a:cubicBezTo>
                    <a:pt x="269" y="111"/>
                    <a:pt x="267" y="131"/>
                    <a:pt x="277" y="146"/>
                  </a:cubicBezTo>
                  <a:cubicBezTo>
                    <a:pt x="453" y="412"/>
                    <a:pt x="453" y="412"/>
                    <a:pt x="453" y="412"/>
                  </a:cubicBezTo>
                  <a:cubicBezTo>
                    <a:pt x="409" y="444"/>
                    <a:pt x="326" y="512"/>
                    <a:pt x="243" y="612"/>
                  </a:cubicBezTo>
                  <a:cubicBezTo>
                    <a:pt x="172" y="696"/>
                    <a:pt x="116" y="786"/>
                    <a:pt x="76" y="879"/>
                  </a:cubicBezTo>
                  <a:cubicBezTo>
                    <a:pt x="26" y="996"/>
                    <a:pt x="0" y="1118"/>
                    <a:pt x="0" y="1241"/>
                  </a:cubicBezTo>
                  <a:cubicBezTo>
                    <a:pt x="0" y="1405"/>
                    <a:pt x="134" y="1539"/>
                    <a:pt x="298" y="1539"/>
                  </a:cubicBezTo>
                  <a:cubicBezTo>
                    <a:pt x="1024" y="1539"/>
                    <a:pt x="1024" y="1539"/>
                    <a:pt x="1024" y="1539"/>
                  </a:cubicBezTo>
                  <a:cubicBezTo>
                    <a:pt x="1188" y="1539"/>
                    <a:pt x="1322" y="1405"/>
                    <a:pt x="1322" y="1241"/>
                  </a:cubicBezTo>
                  <a:cubicBezTo>
                    <a:pt x="1322" y="1118"/>
                    <a:pt x="1297" y="996"/>
                    <a:pt x="1246" y="879"/>
                  </a:cubicBezTo>
                  <a:close/>
                  <a:moveTo>
                    <a:pt x="359" y="130"/>
                  </a:moveTo>
                  <a:cubicBezTo>
                    <a:pt x="396" y="98"/>
                    <a:pt x="431" y="84"/>
                    <a:pt x="474" y="84"/>
                  </a:cubicBezTo>
                  <a:cubicBezTo>
                    <a:pt x="519" y="84"/>
                    <a:pt x="571" y="99"/>
                    <a:pt x="639" y="124"/>
                  </a:cubicBezTo>
                  <a:cubicBezTo>
                    <a:pt x="653" y="130"/>
                    <a:pt x="668" y="132"/>
                    <a:pt x="683" y="132"/>
                  </a:cubicBezTo>
                  <a:cubicBezTo>
                    <a:pt x="721" y="132"/>
                    <a:pt x="756" y="117"/>
                    <a:pt x="791" y="103"/>
                  </a:cubicBezTo>
                  <a:cubicBezTo>
                    <a:pt x="824" y="89"/>
                    <a:pt x="855" y="76"/>
                    <a:pt x="885" y="76"/>
                  </a:cubicBezTo>
                  <a:cubicBezTo>
                    <a:pt x="900" y="76"/>
                    <a:pt x="921" y="79"/>
                    <a:pt x="947" y="97"/>
                  </a:cubicBezTo>
                  <a:cubicBezTo>
                    <a:pt x="794" y="383"/>
                    <a:pt x="794" y="383"/>
                    <a:pt x="794" y="383"/>
                  </a:cubicBezTo>
                  <a:cubicBezTo>
                    <a:pt x="526" y="383"/>
                    <a:pt x="526" y="383"/>
                    <a:pt x="526" y="383"/>
                  </a:cubicBezTo>
                  <a:lnTo>
                    <a:pt x="359" y="130"/>
                  </a:lnTo>
                  <a:close/>
                  <a:moveTo>
                    <a:pt x="1024" y="1462"/>
                  </a:moveTo>
                  <a:cubicBezTo>
                    <a:pt x="298" y="1462"/>
                    <a:pt x="298" y="1462"/>
                    <a:pt x="298" y="1462"/>
                  </a:cubicBezTo>
                  <a:cubicBezTo>
                    <a:pt x="176" y="1462"/>
                    <a:pt x="77" y="1363"/>
                    <a:pt x="77" y="1241"/>
                  </a:cubicBezTo>
                  <a:cubicBezTo>
                    <a:pt x="77" y="1036"/>
                    <a:pt x="152" y="842"/>
                    <a:pt x="300" y="663"/>
                  </a:cubicBezTo>
                  <a:cubicBezTo>
                    <a:pt x="393" y="550"/>
                    <a:pt x="488" y="480"/>
                    <a:pt x="517" y="460"/>
                  </a:cubicBezTo>
                  <a:cubicBezTo>
                    <a:pt x="804" y="460"/>
                    <a:pt x="804" y="460"/>
                    <a:pt x="804" y="460"/>
                  </a:cubicBezTo>
                  <a:cubicBezTo>
                    <a:pt x="834" y="480"/>
                    <a:pt x="928" y="550"/>
                    <a:pt x="1022" y="663"/>
                  </a:cubicBezTo>
                  <a:cubicBezTo>
                    <a:pt x="1170" y="842"/>
                    <a:pt x="1245" y="1036"/>
                    <a:pt x="1245" y="1241"/>
                  </a:cubicBezTo>
                  <a:cubicBezTo>
                    <a:pt x="1245" y="1363"/>
                    <a:pt x="1146" y="1462"/>
                    <a:pt x="1024" y="1462"/>
                  </a:cubicBezTo>
                  <a:close/>
                  <a:moveTo>
                    <a:pt x="1024" y="1462"/>
                  </a:moveTo>
                  <a:cubicBezTo>
                    <a:pt x="1024" y="1462"/>
                    <a:pt x="1024" y="1462"/>
                    <a:pt x="1024" y="146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27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8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9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0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1" name="CaixaDeTexto 130"/>
          <p:cNvSpPr txBox="1"/>
          <p:nvPr/>
        </p:nvSpPr>
        <p:spPr>
          <a:xfrm>
            <a:off x="963614" y="6450177"/>
            <a:ext cx="1050869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  <a:p>
            <a:r>
              <a:rPr lang="pt-BR" sz="1100" b="1" dirty="0">
                <a:solidFill>
                  <a:schemeClr val="bg1"/>
                </a:solidFill>
              </a:rPr>
              <a:t>P10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grpSp>
        <p:nvGrpSpPr>
          <p:cNvPr id="4" name="Grupo 3"/>
          <p:cNvGrpSpPr/>
          <p:nvPr/>
        </p:nvGrpSpPr>
        <p:grpSpPr>
          <a:xfrm>
            <a:off x="9876696" y="5805565"/>
            <a:ext cx="709258" cy="338554"/>
            <a:chOff x="9876696" y="5802343"/>
            <a:chExt cx="709258" cy="338554"/>
          </a:xfrm>
        </p:grpSpPr>
        <p:sp>
          <p:nvSpPr>
            <p:cNvPr id="122" name="CaixaDeTexto 121"/>
            <p:cNvSpPr txBox="1"/>
            <p:nvPr/>
          </p:nvSpPr>
          <p:spPr>
            <a:xfrm>
              <a:off x="9876696" y="5802343"/>
              <a:ext cx="70925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2016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133" name="Conector reto 132"/>
            <p:cNvCxnSpPr/>
            <p:nvPr/>
          </p:nvCxnSpPr>
          <p:spPr>
            <a:xfrm>
              <a:off x="10006963" y="5817546"/>
              <a:ext cx="363954" cy="0"/>
            </a:xfrm>
            <a:prstGeom prst="line">
              <a:avLst/>
            </a:prstGeom>
            <a:ln w="57150">
              <a:solidFill>
                <a:srgbClr val="00ACB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disparo historico"/>
          <p:cNvGrpSpPr/>
          <p:nvPr/>
        </p:nvGrpSpPr>
        <p:grpSpPr>
          <a:xfrm>
            <a:off x="10493211" y="5019997"/>
            <a:ext cx="1069593" cy="497735"/>
            <a:chOff x="10807700" y="5128364"/>
            <a:chExt cx="1069593" cy="497735"/>
          </a:xfrm>
        </p:grpSpPr>
        <p:sp>
          <p:nvSpPr>
            <p:cNvPr id="136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137" name="Imagem 136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138" name="Retângulo 137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2" name="CaixaDeTexto 131">
            <a:extLst>
              <a:ext uri="{FF2B5EF4-FFF2-40B4-BE49-F238E27FC236}">
                <a16:creationId xmlns:a16="http://schemas.microsoft.com/office/drawing/2014/main" id="{1C9E2375-9646-4A6E-A793-0588FE58EE20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134" name="Group 4">
            <a:extLst>
              <a:ext uri="{FF2B5EF4-FFF2-40B4-BE49-F238E27FC236}">
                <a16:creationId xmlns:a16="http://schemas.microsoft.com/office/drawing/2014/main" id="{9F9C07F2-7EEA-4E03-AFA7-9AD6879C5290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139" name="Freeform 5">
              <a:extLst>
                <a:ext uri="{FF2B5EF4-FFF2-40B4-BE49-F238E27FC236}">
                  <a16:creationId xmlns:a16="http://schemas.microsoft.com/office/drawing/2014/main" id="{8EC36554-ACF9-4888-B447-1044E4B7C9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0" name="Freeform 6">
              <a:extLst>
                <a:ext uri="{FF2B5EF4-FFF2-40B4-BE49-F238E27FC236}">
                  <a16:creationId xmlns:a16="http://schemas.microsoft.com/office/drawing/2014/main" id="{BBF38D98-FFE7-4972-A239-B512648F9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1" name="Freeform 7">
              <a:extLst>
                <a:ext uri="{FF2B5EF4-FFF2-40B4-BE49-F238E27FC236}">
                  <a16:creationId xmlns:a16="http://schemas.microsoft.com/office/drawing/2014/main" id="{6E60DC44-4599-4CF9-AE5F-CC37A72214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8">
              <a:extLst>
                <a:ext uri="{FF2B5EF4-FFF2-40B4-BE49-F238E27FC236}">
                  <a16:creationId xmlns:a16="http://schemas.microsoft.com/office/drawing/2014/main" id="{9D13F93D-28F9-4B15-8B5E-633882038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3" name="CaixaDeTexto 142">
            <a:extLst>
              <a:ext uri="{FF2B5EF4-FFF2-40B4-BE49-F238E27FC236}">
                <a16:creationId xmlns:a16="http://schemas.microsoft.com/office/drawing/2014/main" id="{F75D4B34-87A1-40EC-B978-4067B7FBFA73}"/>
              </a:ext>
            </a:extLst>
          </p:cNvPr>
          <p:cNvSpPr txBox="1"/>
          <p:nvPr/>
        </p:nvSpPr>
        <p:spPr>
          <a:xfrm>
            <a:off x="453491" y="1625430"/>
            <a:ext cx="2364257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imagem do Sebrae a partir da opinião sobre a forma de atuação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10493211" y="5805565"/>
            <a:ext cx="709258" cy="338554"/>
            <a:chOff x="10493211" y="5808787"/>
            <a:chExt cx="709258" cy="338554"/>
          </a:xfrm>
        </p:grpSpPr>
        <p:sp>
          <p:nvSpPr>
            <p:cNvPr id="145" name="CaixaDeTexto 144">
              <a:extLst>
                <a:ext uri="{FF2B5EF4-FFF2-40B4-BE49-F238E27FC236}">
                  <a16:creationId xmlns:a16="http://schemas.microsoft.com/office/drawing/2014/main" id="{0B526CF5-2AF2-4AE2-9480-8EB53B27CE0D}"/>
                </a:ext>
              </a:extLst>
            </p:cNvPr>
            <p:cNvSpPr txBox="1"/>
            <p:nvPr/>
          </p:nvSpPr>
          <p:spPr>
            <a:xfrm>
              <a:off x="10493211" y="5808787"/>
              <a:ext cx="70925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2015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2081C217-2F17-4018-B200-5E3CCD2803B5}"/>
                </a:ext>
              </a:extLst>
            </p:cNvPr>
            <p:cNvCxnSpPr/>
            <p:nvPr/>
          </p:nvCxnSpPr>
          <p:spPr>
            <a:xfrm>
              <a:off x="10623478" y="5823990"/>
              <a:ext cx="363954" cy="0"/>
            </a:xfrm>
            <a:prstGeom prst="line">
              <a:avLst/>
            </a:prstGeom>
            <a:ln w="57150">
              <a:solidFill>
                <a:srgbClr val="FECF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7" name="Espaço Reservado para Conteúdo 2">
            <a:extLst>
              <a:ext uri="{FF2B5EF4-FFF2-40B4-BE49-F238E27FC236}">
                <a16:creationId xmlns:a16="http://schemas.microsoft.com/office/drawing/2014/main" id="{8E1F9E46-9CE5-4B13-A01B-E6DBB74D202E}"/>
              </a:ext>
            </a:extLst>
          </p:cNvPr>
          <p:cNvSpPr txBox="1">
            <a:spLocks/>
          </p:cNvSpPr>
          <p:nvPr/>
        </p:nvSpPr>
        <p:spPr>
          <a:xfrm>
            <a:off x="8821083" y="2845678"/>
            <a:ext cx="2889333" cy="193171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de qualquer maneira, quase todas essas avaliações melhoraram em comparação com os resultados de 2016, com exceção daqueles que vêm o Sebrae como ‘repartição pública’</a:t>
            </a:r>
            <a:endParaRPr lang="pt-BR" sz="12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3" name="Grupo 2"/>
          <p:cNvGrpSpPr/>
          <p:nvPr/>
        </p:nvGrpSpPr>
        <p:grpSpPr>
          <a:xfrm>
            <a:off x="9278943" y="5805565"/>
            <a:ext cx="709258" cy="338554"/>
            <a:chOff x="9278943" y="5802343"/>
            <a:chExt cx="709258" cy="338554"/>
          </a:xfrm>
        </p:grpSpPr>
        <p:sp>
          <p:nvSpPr>
            <p:cNvPr id="150" name="CaixaDeTexto 149"/>
            <p:cNvSpPr txBox="1"/>
            <p:nvPr/>
          </p:nvSpPr>
          <p:spPr>
            <a:xfrm>
              <a:off x="9278943" y="5802343"/>
              <a:ext cx="70925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2017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151" name="Conector reto 150"/>
            <p:cNvCxnSpPr/>
            <p:nvPr/>
          </p:nvCxnSpPr>
          <p:spPr>
            <a:xfrm>
              <a:off x="9409210" y="5817546"/>
              <a:ext cx="363954" cy="0"/>
            </a:xfrm>
            <a:prstGeom prst="line">
              <a:avLst/>
            </a:prstGeom>
            <a:ln w="57150">
              <a:solidFill>
                <a:srgbClr val="A163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11089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14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44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144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44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144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44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144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1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"/>
                  </p:tgtEl>
                </p:cond>
              </p:nextCondLst>
            </p:seq>
          </p:childTnLst>
        </p:cTn>
      </p:par>
    </p:tnLst>
    <p:bldLst>
      <p:bldGraphic spid="5" grpId="0">
        <p:bldAsOne/>
      </p:bldGraphic>
      <p:bldGraphic spid="5" grpId="1">
        <p:bldAsOne/>
      </p:bldGraphic>
      <p:bldGraphic spid="144" grpId="0">
        <p:bldSub>
          <a:bldChart bld="category"/>
        </p:bldSub>
      </p:bldGraphic>
      <p:bldP spid="17" grpId="0"/>
      <p:bldP spid="115" grpId="0" animBg="1"/>
      <p:bldP spid="143" grpId="0"/>
      <p:bldP spid="147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P10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sp>
        <p:nvSpPr>
          <p:cNvPr id="19" name="CaixaDeTexto 18"/>
          <p:cNvSpPr txBox="1"/>
          <p:nvPr/>
        </p:nvSpPr>
        <p:spPr>
          <a:xfrm>
            <a:off x="5253692" y="4977173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20" name="Tabela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284556"/>
              </p:ext>
            </p:extLst>
          </p:nvPr>
        </p:nvGraphicFramePr>
        <p:xfrm>
          <a:off x="5693739" y="4943204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1" name="CaixaDeTexto 20"/>
          <p:cNvSpPr txBox="1"/>
          <p:nvPr/>
        </p:nvSpPr>
        <p:spPr>
          <a:xfrm>
            <a:off x="5807049" y="110059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22" name="Conector reto 21"/>
          <p:cNvCxnSpPr/>
          <p:nvPr/>
        </p:nvCxnSpPr>
        <p:spPr>
          <a:xfrm>
            <a:off x="7152173" y="132682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5" name="Tabela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6230523"/>
              </p:ext>
            </p:extLst>
          </p:nvPr>
        </p:nvGraphicFramePr>
        <p:xfrm>
          <a:off x="5672341" y="2158342"/>
          <a:ext cx="2674740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6" name="Tabela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6249182"/>
              </p:ext>
            </p:extLst>
          </p:nvPr>
        </p:nvGraphicFramePr>
        <p:xfrm>
          <a:off x="3349115" y="2410915"/>
          <a:ext cx="2371598" cy="24837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15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escola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repartição pública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escritório de contabilidade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sindicato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pronto-socorro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47" name="Tabela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5179219"/>
              </p:ext>
            </p:extLst>
          </p:nvPr>
        </p:nvGraphicFramePr>
        <p:xfrm>
          <a:off x="8864499" y="4943204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8" name="CaixaDeTexto 47"/>
          <p:cNvSpPr txBox="1"/>
          <p:nvPr/>
        </p:nvSpPr>
        <p:spPr>
          <a:xfrm>
            <a:off x="8975114" y="110059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9" name="Conector reto 48"/>
          <p:cNvCxnSpPr/>
          <p:nvPr/>
        </p:nvCxnSpPr>
        <p:spPr>
          <a:xfrm>
            <a:off x="10893574" y="132682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50" name="Tabela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6789819"/>
              </p:ext>
            </p:extLst>
          </p:nvPr>
        </p:nvGraphicFramePr>
        <p:xfrm>
          <a:off x="8864499" y="2158342"/>
          <a:ext cx="2650490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6" name="CaixaDeTexto 65"/>
          <p:cNvSpPr txBox="1"/>
          <p:nvPr/>
        </p:nvSpPr>
        <p:spPr>
          <a:xfrm>
            <a:off x="3795334" y="1909864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67" name="CaixaDeTexto 66">
            <a:extLst>
              <a:ext uri="{FF2B5EF4-FFF2-40B4-BE49-F238E27FC236}">
                <a16:creationId xmlns:a16="http://schemas.microsoft.com/office/drawing/2014/main" id="{73951353-4E55-4A86-9833-60127EDD0C70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68" name="Group 4">
            <a:extLst>
              <a:ext uri="{FF2B5EF4-FFF2-40B4-BE49-F238E27FC236}">
                <a16:creationId xmlns:a16="http://schemas.microsoft.com/office/drawing/2014/main" id="{E9E7743D-FDEA-45E0-BB1A-411B8113E4A3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69" name="Freeform 5">
              <a:extLst>
                <a:ext uri="{FF2B5EF4-FFF2-40B4-BE49-F238E27FC236}">
                  <a16:creationId xmlns:a16="http://schemas.microsoft.com/office/drawing/2014/main" id="{0F0C1652-CAFB-400C-BC3F-2E355E1280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CA51BE3D-0E55-4E86-8966-F507D2C30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E097DBF8-18B7-41E0-9A45-22E88E88EF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30DD15DF-4C48-4046-BB3D-D6061E857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3" name="Group 4">
            <a:extLst>
              <a:ext uri="{FF2B5EF4-FFF2-40B4-BE49-F238E27FC236}">
                <a16:creationId xmlns:a16="http://schemas.microsoft.com/office/drawing/2014/main" id="{DE3D80FB-7571-4700-B1DA-24E13BF3DB7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30264" y="1685189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74" name="Freeform 5">
              <a:extLst>
                <a:ext uri="{FF2B5EF4-FFF2-40B4-BE49-F238E27FC236}">
                  <a16:creationId xmlns:a16="http://schemas.microsoft.com/office/drawing/2014/main" id="{F4CBBE8C-FE49-45AC-B408-CD6CE22C6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9FA1553E-399A-4CD9-BC6B-CF68E26278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051D5C49-79ED-43D7-BEAD-4E16F181F1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2BF60AE1-049E-4E24-B05B-391A6CD30B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E6A1EFF9-7E14-4D76-A06C-7A171CF1BE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361BFD47-9CB7-480D-8F1A-860A3CA0F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0" name="Grupo 34">
            <a:extLst>
              <a:ext uri="{FF2B5EF4-FFF2-40B4-BE49-F238E27FC236}">
                <a16:creationId xmlns:a16="http://schemas.microsoft.com/office/drawing/2014/main" id="{F4A7D7FA-D2EF-4526-9858-70BCCE2E4FE1}"/>
              </a:ext>
            </a:extLst>
          </p:cNvPr>
          <p:cNvGrpSpPr/>
          <p:nvPr/>
        </p:nvGrpSpPr>
        <p:grpSpPr>
          <a:xfrm>
            <a:off x="10686679" y="1640020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81" name="Freeform 15">
              <a:extLst>
                <a:ext uri="{FF2B5EF4-FFF2-40B4-BE49-F238E27FC236}">
                  <a16:creationId xmlns:a16="http://schemas.microsoft.com/office/drawing/2014/main" id="{8B80589E-A57F-4751-BD34-6D97DB8C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16">
              <a:extLst>
                <a:ext uri="{FF2B5EF4-FFF2-40B4-BE49-F238E27FC236}">
                  <a16:creationId xmlns:a16="http://schemas.microsoft.com/office/drawing/2014/main" id="{1464DC82-507E-4A80-9442-DB255521ED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3" name="Freeform 17">
              <a:extLst>
                <a:ext uri="{FF2B5EF4-FFF2-40B4-BE49-F238E27FC236}">
                  <a16:creationId xmlns:a16="http://schemas.microsoft.com/office/drawing/2014/main" id="{20B3B19D-7CD9-4C0B-8A82-AD077DC18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18">
              <a:extLst>
                <a:ext uri="{FF2B5EF4-FFF2-40B4-BE49-F238E27FC236}">
                  <a16:creationId xmlns:a16="http://schemas.microsoft.com/office/drawing/2014/main" id="{56C49A80-48E0-4DD3-8578-125A3058D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19">
              <a:extLst>
                <a:ext uri="{FF2B5EF4-FFF2-40B4-BE49-F238E27FC236}">
                  <a16:creationId xmlns:a16="http://schemas.microsoft.com/office/drawing/2014/main" id="{6B2923D1-0BAA-453F-B324-9B5514F6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6" name="Group 35">
            <a:extLst>
              <a:ext uri="{FF2B5EF4-FFF2-40B4-BE49-F238E27FC236}">
                <a16:creationId xmlns:a16="http://schemas.microsoft.com/office/drawing/2014/main" id="{E1E72F37-3A13-44AE-9007-5CE616A896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93886" y="1566008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87" name="Rectangle 40">
              <a:extLst>
                <a:ext uri="{FF2B5EF4-FFF2-40B4-BE49-F238E27FC236}">
                  <a16:creationId xmlns:a16="http://schemas.microsoft.com/office/drawing/2014/main" id="{885A9DAC-2A0F-4BAE-8EEB-6EE182110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41">
              <a:extLst>
                <a:ext uri="{FF2B5EF4-FFF2-40B4-BE49-F238E27FC236}">
                  <a16:creationId xmlns:a16="http://schemas.microsoft.com/office/drawing/2014/main" id="{891EBD30-78CC-4DA6-8BCE-06325FAE9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42">
              <a:extLst>
                <a:ext uri="{FF2B5EF4-FFF2-40B4-BE49-F238E27FC236}">
                  <a16:creationId xmlns:a16="http://schemas.microsoft.com/office/drawing/2014/main" id="{3512C0D4-E879-4330-9B84-ADBD74BAB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43">
              <a:extLst>
                <a:ext uri="{FF2B5EF4-FFF2-40B4-BE49-F238E27FC236}">
                  <a16:creationId xmlns:a16="http://schemas.microsoft.com/office/drawing/2014/main" id="{0B30BF44-80EC-435B-B892-EB57550ED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44">
              <a:extLst>
                <a:ext uri="{FF2B5EF4-FFF2-40B4-BE49-F238E27FC236}">
                  <a16:creationId xmlns:a16="http://schemas.microsoft.com/office/drawing/2014/main" id="{6E57D140-9932-491B-8440-04C5BBD4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45">
              <a:extLst>
                <a:ext uri="{FF2B5EF4-FFF2-40B4-BE49-F238E27FC236}">
                  <a16:creationId xmlns:a16="http://schemas.microsoft.com/office/drawing/2014/main" id="{7B4D2697-372F-4255-862B-3911416E6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46">
              <a:extLst>
                <a:ext uri="{FF2B5EF4-FFF2-40B4-BE49-F238E27FC236}">
                  <a16:creationId xmlns:a16="http://schemas.microsoft.com/office/drawing/2014/main" id="{A52DF9C8-8E08-4593-ADCD-0BC9B8F51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47">
              <a:extLst>
                <a:ext uri="{FF2B5EF4-FFF2-40B4-BE49-F238E27FC236}">
                  <a16:creationId xmlns:a16="http://schemas.microsoft.com/office/drawing/2014/main" id="{C7CBBBA1-0D81-43B9-B699-D1D1C26DD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48">
              <a:extLst>
                <a:ext uri="{FF2B5EF4-FFF2-40B4-BE49-F238E27FC236}">
                  <a16:creationId xmlns:a16="http://schemas.microsoft.com/office/drawing/2014/main" id="{AF701EF1-0E46-4697-AD1C-B68BF0AA0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49">
              <a:extLst>
                <a:ext uri="{FF2B5EF4-FFF2-40B4-BE49-F238E27FC236}">
                  <a16:creationId xmlns:a16="http://schemas.microsoft.com/office/drawing/2014/main" id="{FD8ED635-FCC0-4BAF-BF7C-E23E7C6D8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50">
              <a:extLst>
                <a:ext uri="{FF2B5EF4-FFF2-40B4-BE49-F238E27FC236}">
                  <a16:creationId xmlns:a16="http://schemas.microsoft.com/office/drawing/2014/main" id="{52FD536C-79D3-4FDC-9A46-787AEF564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51">
              <a:extLst>
                <a:ext uri="{FF2B5EF4-FFF2-40B4-BE49-F238E27FC236}">
                  <a16:creationId xmlns:a16="http://schemas.microsoft.com/office/drawing/2014/main" id="{94F6E136-7448-40F9-98E7-E92390C22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52">
              <a:extLst>
                <a:ext uri="{FF2B5EF4-FFF2-40B4-BE49-F238E27FC236}">
                  <a16:creationId xmlns:a16="http://schemas.microsoft.com/office/drawing/2014/main" id="{94A8CED2-C372-4FC4-9ED9-1C05AC7A2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53">
              <a:extLst>
                <a:ext uri="{FF2B5EF4-FFF2-40B4-BE49-F238E27FC236}">
                  <a16:creationId xmlns:a16="http://schemas.microsoft.com/office/drawing/2014/main" id="{6735C525-8C87-41C5-B567-FEA0D326D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54">
              <a:extLst>
                <a:ext uri="{FF2B5EF4-FFF2-40B4-BE49-F238E27FC236}">
                  <a16:creationId xmlns:a16="http://schemas.microsoft.com/office/drawing/2014/main" id="{D3B1F9CF-E825-4952-A976-CB9A6CAA9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55">
              <a:extLst>
                <a:ext uri="{FF2B5EF4-FFF2-40B4-BE49-F238E27FC236}">
                  <a16:creationId xmlns:a16="http://schemas.microsoft.com/office/drawing/2014/main" id="{18C2F305-C890-43FC-9FF8-FBA014AC7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56">
              <a:extLst>
                <a:ext uri="{FF2B5EF4-FFF2-40B4-BE49-F238E27FC236}">
                  <a16:creationId xmlns:a16="http://schemas.microsoft.com/office/drawing/2014/main" id="{09A6D746-E726-441E-B399-259F7D82F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57">
              <a:extLst>
                <a:ext uri="{FF2B5EF4-FFF2-40B4-BE49-F238E27FC236}">
                  <a16:creationId xmlns:a16="http://schemas.microsoft.com/office/drawing/2014/main" id="{DA6107F6-8F83-4EFB-AB0B-4B23C96E5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58">
              <a:extLst>
                <a:ext uri="{FF2B5EF4-FFF2-40B4-BE49-F238E27FC236}">
                  <a16:creationId xmlns:a16="http://schemas.microsoft.com/office/drawing/2014/main" id="{A464073C-3515-4AFA-8F55-3893BD626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59">
              <a:extLst>
                <a:ext uri="{FF2B5EF4-FFF2-40B4-BE49-F238E27FC236}">
                  <a16:creationId xmlns:a16="http://schemas.microsoft.com/office/drawing/2014/main" id="{A4256029-1956-482B-A29C-02CD5A6E9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60">
              <a:extLst>
                <a:ext uri="{FF2B5EF4-FFF2-40B4-BE49-F238E27FC236}">
                  <a16:creationId xmlns:a16="http://schemas.microsoft.com/office/drawing/2014/main" id="{4A55FFB4-C71B-4125-9A14-9AF665384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61">
              <a:extLst>
                <a:ext uri="{FF2B5EF4-FFF2-40B4-BE49-F238E27FC236}">
                  <a16:creationId xmlns:a16="http://schemas.microsoft.com/office/drawing/2014/main" id="{96CB5E77-345E-478A-AB46-FFE6CF296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62">
              <a:extLst>
                <a:ext uri="{FF2B5EF4-FFF2-40B4-BE49-F238E27FC236}">
                  <a16:creationId xmlns:a16="http://schemas.microsoft.com/office/drawing/2014/main" id="{20C3EF3F-E530-4790-8FE3-E093F1085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63">
              <a:extLst>
                <a:ext uri="{FF2B5EF4-FFF2-40B4-BE49-F238E27FC236}">
                  <a16:creationId xmlns:a16="http://schemas.microsoft.com/office/drawing/2014/main" id="{85EF94E7-DC76-4078-A190-450A790F9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64">
              <a:extLst>
                <a:ext uri="{FF2B5EF4-FFF2-40B4-BE49-F238E27FC236}">
                  <a16:creationId xmlns:a16="http://schemas.microsoft.com/office/drawing/2014/main" id="{042CA9D4-BFD4-4B0E-AC54-CAF3804E7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65">
              <a:extLst>
                <a:ext uri="{FF2B5EF4-FFF2-40B4-BE49-F238E27FC236}">
                  <a16:creationId xmlns:a16="http://schemas.microsoft.com/office/drawing/2014/main" id="{27C27A0A-86C6-4801-88C7-AC49F5ACB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Freeform 66">
              <a:extLst>
                <a:ext uri="{FF2B5EF4-FFF2-40B4-BE49-F238E27FC236}">
                  <a16:creationId xmlns:a16="http://schemas.microsoft.com/office/drawing/2014/main" id="{9F43826D-2464-423C-B2A9-2300931A25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4" name="Group 69">
            <a:extLst>
              <a:ext uri="{FF2B5EF4-FFF2-40B4-BE49-F238E27FC236}">
                <a16:creationId xmlns:a16="http://schemas.microsoft.com/office/drawing/2014/main" id="{211F0AC8-10E5-4771-ABBA-D09D83898B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81653" y="1700969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15" name="Rectangle 74">
              <a:extLst>
                <a:ext uri="{FF2B5EF4-FFF2-40B4-BE49-F238E27FC236}">
                  <a16:creationId xmlns:a16="http://schemas.microsoft.com/office/drawing/2014/main" id="{80952A0A-C7EE-4B0A-8EE0-E642200C7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75">
              <a:extLst>
                <a:ext uri="{FF2B5EF4-FFF2-40B4-BE49-F238E27FC236}">
                  <a16:creationId xmlns:a16="http://schemas.microsoft.com/office/drawing/2014/main" id="{B4D158C8-F32A-4D01-905B-E87A4ECB2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76">
              <a:extLst>
                <a:ext uri="{FF2B5EF4-FFF2-40B4-BE49-F238E27FC236}">
                  <a16:creationId xmlns:a16="http://schemas.microsoft.com/office/drawing/2014/main" id="{6E230984-642E-4C68-9A51-C5BEE1B5B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Freeform 77">
              <a:extLst>
                <a:ext uri="{FF2B5EF4-FFF2-40B4-BE49-F238E27FC236}">
                  <a16:creationId xmlns:a16="http://schemas.microsoft.com/office/drawing/2014/main" id="{DB5394E3-4B88-433E-B5ED-66F4C633A4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78">
              <a:extLst>
                <a:ext uri="{FF2B5EF4-FFF2-40B4-BE49-F238E27FC236}">
                  <a16:creationId xmlns:a16="http://schemas.microsoft.com/office/drawing/2014/main" id="{F6D324A5-B78C-4866-9B3F-7A74A9C6B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79">
              <a:extLst>
                <a:ext uri="{FF2B5EF4-FFF2-40B4-BE49-F238E27FC236}">
                  <a16:creationId xmlns:a16="http://schemas.microsoft.com/office/drawing/2014/main" id="{A0E5D419-C8FF-4FE0-B0DE-FEC9E89B0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80">
              <a:extLst>
                <a:ext uri="{FF2B5EF4-FFF2-40B4-BE49-F238E27FC236}">
                  <a16:creationId xmlns:a16="http://schemas.microsoft.com/office/drawing/2014/main" id="{B3AA4FCF-D0B9-4007-A1D8-B6BF67651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81">
              <a:extLst>
                <a:ext uri="{FF2B5EF4-FFF2-40B4-BE49-F238E27FC236}">
                  <a16:creationId xmlns:a16="http://schemas.microsoft.com/office/drawing/2014/main" id="{638072C6-FE60-44D0-9009-423492DB0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82">
              <a:extLst>
                <a:ext uri="{FF2B5EF4-FFF2-40B4-BE49-F238E27FC236}">
                  <a16:creationId xmlns:a16="http://schemas.microsoft.com/office/drawing/2014/main" id="{896FFB39-B412-4E26-BEB6-D2CC560D5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83">
              <a:extLst>
                <a:ext uri="{FF2B5EF4-FFF2-40B4-BE49-F238E27FC236}">
                  <a16:creationId xmlns:a16="http://schemas.microsoft.com/office/drawing/2014/main" id="{50E71770-98C4-4768-BED8-ABDCAC9A1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84">
              <a:extLst>
                <a:ext uri="{FF2B5EF4-FFF2-40B4-BE49-F238E27FC236}">
                  <a16:creationId xmlns:a16="http://schemas.microsoft.com/office/drawing/2014/main" id="{A7BDA1C7-AC77-4356-8A3B-9D0F60384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85">
              <a:extLst>
                <a:ext uri="{FF2B5EF4-FFF2-40B4-BE49-F238E27FC236}">
                  <a16:creationId xmlns:a16="http://schemas.microsoft.com/office/drawing/2014/main" id="{A3BA170D-74FF-4F4F-8579-D4E7ED835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86">
              <a:extLst>
                <a:ext uri="{FF2B5EF4-FFF2-40B4-BE49-F238E27FC236}">
                  <a16:creationId xmlns:a16="http://schemas.microsoft.com/office/drawing/2014/main" id="{4E7E8A38-DD39-47A0-8945-2FBEA9630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87">
              <a:extLst>
                <a:ext uri="{FF2B5EF4-FFF2-40B4-BE49-F238E27FC236}">
                  <a16:creationId xmlns:a16="http://schemas.microsoft.com/office/drawing/2014/main" id="{E7CFE098-BDC6-4B84-A62F-4714A07A1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88">
              <a:extLst>
                <a:ext uri="{FF2B5EF4-FFF2-40B4-BE49-F238E27FC236}">
                  <a16:creationId xmlns:a16="http://schemas.microsoft.com/office/drawing/2014/main" id="{56CD57A6-B945-4B0B-AA1F-9074130ED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89">
              <a:extLst>
                <a:ext uri="{FF2B5EF4-FFF2-40B4-BE49-F238E27FC236}">
                  <a16:creationId xmlns:a16="http://schemas.microsoft.com/office/drawing/2014/main" id="{05A6E121-5EDF-4741-A613-77B980369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90">
              <a:extLst>
                <a:ext uri="{FF2B5EF4-FFF2-40B4-BE49-F238E27FC236}">
                  <a16:creationId xmlns:a16="http://schemas.microsoft.com/office/drawing/2014/main" id="{6CB75450-DF0C-4FD0-BAEF-B8C946452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2" name="Group 93">
            <a:extLst>
              <a:ext uri="{FF2B5EF4-FFF2-40B4-BE49-F238E27FC236}">
                <a16:creationId xmlns:a16="http://schemas.microsoft.com/office/drawing/2014/main" id="{076D7676-0C0C-4969-9F05-9440368D33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19245" y="1641138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33" name="Rectangle 95">
              <a:extLst>
                <a:ext uri="{FF2B5EF4-FFF2-40B4-BE49-F238E27FC236}">
                  <a16:creationId xmlns:a16="http://schemas.microsoft.com/office/drawing/2014/main" id="{2D1D87C8-B5B0-4B05-9B1F-9A185AAA6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96">
              <a:extLst>
                <a:ext uri="{FF2B5EF4-FFF2-40B4-BE49-F238E27FC236}">
                  <a16:creationId xmlns:a16="http://schemas.microsoft.com/office/drawing/2014/main" id="{6C736914-FCB9-4E55-85BF-951049EF5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97">
              <a:extLst>
                <a:ext uri="{FF2B5EF4-FFF2-40B4-BE49-F238E27FC236}">
                  <a16:creationId xmlns:a16="http://schemas.microsoft.com/office/drawing/2014/main" id="{238390B2-723D-4007-BD6D-619CC0E53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98">
              <a:extLst>
                <a:ext uri="{FF2B5EF4-FFF2-40B4-BE49-F238E27FC236}">
                  <a16:creationId xmlns:a16="http://schemas.microsoft.com/office/drawing/2014/main" id="{662E3C8E-AF33-4B5C-B1F3-BFFB2BC84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99">
              <a:extLst>
                <a:ext uri="{FF2B5EF4-FFF2-40B4-BE49-F238E27FC236}">
                  <a16:creationId xmlns:a16="http://schemas.microsoft.com/office/drawing/2014/main" id="{70761425-5E91-44F7-9D53-4E1786D92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100">
              <a:extLst>
                <a:ext uri="{FF2B5EF4-FFF2-40B4-BE49-F238E27FC236}">
                  <a16:creationId xmlns:a16="http://schemas.microsoft.com/office/drawing/2014/main" id="{FD4E3BB6-0CA0-4DF1-A4DE-CDA7D1F2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101">
              <a:extLst>
                <a:ext uri="{FF2B5EF4-FFF2-40B4-BE49-F238E27FC236}">
                  <a16:creationId xmlns:a16="http://schemas.microsoft.com/office/drawing/2014/main" id="{2E5DF89D-DE45-498F-B153-6015C65D9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102">
              <a:extLst>
                <a:ext uri="{FF2B5EF4-FFF2-40B4-BE49-F238E27FC236}">
                  <a16:creationId xmlns:a16="http://schemas.microsoft.com/office/drawing/2014/main" id="{F7A2E30F-150C-4ACD-A732-62EB2E8AC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103">
              <a:extLst>
                <a:ext uri="{FF2B5EF4-FFF2-40B4-BE49-F238E27FC236}">
                  <a16:creationId xmlns:a16="http://schemas.microsoft.com/office/drawing/2014/main" id="{A4543D13-7235-44DA-9B12-6050733EE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104">
              <a:extLst>
                <a:ext uri="{FF2B5EF4-FFF2-40B4-BE49-F238E27FC236}">
                  <a16:creationId xmlns:a16="http://schemas.microsoft.com/office/drawing/2014/main" id="{7E518FA6-5568-408D-A4DF-3BE2246D7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105">
              <a:extLst>
                <a:ext uri="{FF2B5EF4-FFF2-40B4-BE49-F238E27FC236}">
                  <a16:creationId xmlns:a16="http://schemas.microsoft.com/office/drawing/2014/main" id="{C61803F0-C677-4CEE-B239-DCA1ADDA2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106">
              <a:extLst>
                <a:ext uri="{FF2B5EF4-FFF2-40B4-BE49-F238E27FC236}">
                  <a16:creationId xmlns:a16="http://schemas.microsoft.com/office/drawing/2014/main" id="{FD5F5A3F-DF79-4F28-8554-8CD0B6A6D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107">
              <a:extLst>
                <a:ext uri="{FF2B5EF4-FFF2-40B4-BE49-F238E27FC236}">
                  <a16:creationId xmlns:a16="http://schemas.microsoft.com/office/drawing/2014/main" id="{D945EB28-4E09-4277-B9E4-2961E3DFF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108">
              <a:extLst>
                <a:ext uri="{FF2B5EF4-FFF2-40B4-BE49-F238E27FC236}">
                  <a16:creationId xmlns:a16="http://schemas.microsoft.com/office/drawing/2014/main" id="{BDFDB84F-4436-443E-916C-AA5DB714C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109">
              <a:extLst>
                <a:ext uri="{FF2B5EF4-FFF2-40B4-BE49-F238E27FC236}">
                  <a16:creationId xmlns:a16="http://schemas.microsoft.com/office/drawing/2014/main" id="{45526133-6A53-4330-8ED6-8D0C96E13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110">
              <a:extLst>
                <a:ext uri="{FF2B5EF4-FFF2-40B4-BE49-F238E27FC236}">
                  <a16:creationId xmlns:a16="http://schemas.microsoft.com/office/drawing/2014/main" id="{83DD7CEC-763B-4F52-BC43-77390FC27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Oval 111">
              <a:extLst>
                <a:ext uri="{FF2B5EF4-FFF2-40B4-BE49-F238E27FC236}">
                  <a16:creationId xmlns:a16="http://schemas.microsoft.com/office/drawing/2014/main" id="{2A61FF0B-E464-4590-A31C-6A5CD8CCA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Freeform 112">
              <a:extLst>
                <a:ext uri="{FF2B5EF4-FFF2-40B4-BE49-F238E27FC236}">
                  <a16:creationId xmlns:a16="http://schemas.microsoft.com/office/drawing/2014/main" id="{582FEDB3-487F-409B-8C9F-0D1B5BAB04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Freeform 113">
              <a:extLst>
                <a:ext uri="{FF2B5EF4-FFF2-40B4-BE49-F238E27FC236}">
                  <a16:creationId xmlns:a16="http://schemas.microsoft.com/office/drawing/2014/main" id="{38DD14AF-46D0-4BB2-A9BE-6F03CE543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sp>
        <p:nvSpPr>
          <p:cNvPr id="152" name="CaixaDeTexto 151">
            <a:extLst>
              <a:ext uri="{FF2B5EF4-FFF2-40B4-BE49-F238E27FC236}">
                <a16:creationId xmlns:a16="http://schemas.microsoft.com/office/drawing/2014/main" id="{401307D8-DA3F-4337-B0B9-7AF2E6B62FB4}"/>
              </a:ext>
            </a:extLst>
          </p:cNvPr>
          <p:cNvSpPr txBox="1"/>
          <p:nvPr/>
        </p:nvSpPr>
        <p:spPr>
          <a:xfrm>
            <a:off x="416109" y="2513739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54" name="Espaço Reservado para Conteúdo 2">
            <a:extLst>
              <a:ext uri="{FF2B5EF4-FFF2-40B4-BE49-F238E27FC236}">
                <a16:creationId xmlns:a16="http://schemas.microsoft.com/office/drawing/2014/main" id="{6F2E7E59-A846-4F01-9CB1-E1EB6A0B192D}"/>
              </a:ext>
            </a:extLst>
          </p:cNvPr>
          <p:cNvSpPr txBox="1">
            <a:spLocks/>
          </p:cNvSpPr>
          <p:nvPr/>
        </p:nvSpPr>
        <p:spPr>
          <a:xfrm>
            <a:off x="998684" y="5575254"/>
            <a:ext cx="10941068" cy="63585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percepção da atuação do Sebrae se assemelhar mais à ‘escola’ predomina nas segmentações por porte e em função do relacionamento, sendo a associação à ‘repartição pública’ sempre a 2ª ideia mais presente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(p10)</a:t>
            </a:r>
          </a:p>
        </p:txBody>
      </p:sp>
    </p:spTree>
    <p:extLst>
      <p:ext uri="{BB962C8B-B14F-4D97-AF65-F5344CB8AC3E}">
        <p14:creationId xmlns:p14="http://schemas.microsoft.com/office/powerpoint/2010/main" val="50910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/>
      <p:bldP spid="48" grpId="0"/>
      <p:bldP spid="66" grpId="0"/>
      <p:bldP spid="15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tângulo 74">
            <a:extLst>
              <a:ext uri="{FF2B5EF4-FFF2-40B4-BE49-F238E27FC236}">
                <a16:creationId xmlns:a16="http://schemas.microsoft.com/office/drawing/2014/main" id="{D82165E2-887D-4510-8F63-D4E40355D94F}"/>
              </a:ext>
            </a:extLst>
          </p:cNvPr>
          <p:cNvSpPr/>
          <p:nvPr/>
        </p:nvSpPr>
        <p:spPr>
          <a:xfrm>
            <a:off x="0" y="0"/>
            <a:ext cx="12191404" cy="6858000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9" name="Elipse 68"/>
          <p:cNvSpPr/>
          <p:nvPr/>
        </p:nvSpPr>
        <p:spPr>
          <a:xfrm>
            <a:off x="1036651" y="2582226"/>
            <a:ext cx="1047049" cy="1047049"/>
          </a:xfrm>
          <a:prstGeom prst="ellipse">
            <a:avLst/>
          </a:prstGeom>
          <a:noFill/>
          <a:ln w="28575"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Título 1"/>
          <p:cNvSpPr txBox="1">
            <a:spLocks/>
          </p:cNvSpPr>
          <p:nvPr/>
        </p:nvSpPr>
        <p:spPr>
          <a:xfrm>
            <a:off x="920618" y="1034802"/>
            <a:ext cx="6551483" cy="79079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200" b="1" i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detalhamento das entrevistas</a:t>
            </a:r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3453237"/>
              </p:ext>
            </p:extLst>
          </p:nvPr>
        </p:nvGraphicFramePr>
        <p:xfrm>
          <a:off x="2179441" y="2351291"/>
          <a:ext cx="3298105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60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78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alt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fundamental</a:t>
                      </a:r>
                      <a:endParaRPr lang="pt-BR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1.643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médio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4.418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superior</a:t>
                      </a:r>
                      <a:r>
                        <a:rPr lang="pt-BR" b="1" baseline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 | pós</a:t>
                      </a:r>
                      <a:endParaRPr lang="pt-BR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4.905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1242087" y="2748565"/>
            <a:ext cx="642976" cy="798618"/>
            <a:chOff x="2409" y="3310"/>
            <a:chExt cx="504" cy="626"/>
          </a:xfrm>
          <a:solidFill>
            <a:srgbClr val="00ACB8"/>
          </a:solidFill>
        </p:grpSpPr>
        <p:sp>
          <p:nvSpPr>
            <p:cNvPr id="58" name="Freeform 9"/>
            <p:cNvSpPr>
              <a:spLocks noEditPoints="1"/>
            </p:cNvSpPr>
            <p:nvPr/>
          </p:nvSpPr>
          <p:spPr bwMode="auto">
            <a:xfrm>
              <a:off x="2577" y="3791"/>
              <a:ext cx="86" cy="119"/>
            </a:xfrm>
            <a:custGeom>
              <a:avLst/>
              <a:gdLst>
                <a:gd name="T0" fmla="*/ 115 w 208"/>
                <a:gd name="T1" fmla="*/ 237 h 284"/>
                <a:gd name="T2" fmla="*/ 208 w 208"/>
                <a:gd name="T3" fmla="*/ 284 h 284"/>
                <a:gd name="T4" fmla="*/ 208 w 208"/>
                <a:gd name="T5" fmla="*/ 1 h 284"/>
                <a:gd name="T6" fmla="*/ 105 w 208"/>
                <a:gd name="T7" fmla="*/ 28 h 284"/>
                <a:gd name="T8" fmla="*/ 0 w 208"/>
                <a:gd name="T9" fmla="*/ 0 h 284"/>
                <a:gd name="T10" fmla="*/ 0 w 208"/>
                <a:gd name="T11" fmla="*/ 284 h 284"/>
                <a:gd name="T12" fmla="*/ 93 w 208"/>
                <a:gd name="T13" fmla="*/ 237 h 284"/>
                <a:gd name="T14" fmla="*/ 115 w 208"/>
                <a:gd name="T15" fmla="*/ 237 h 284"/>
                <a:gd name="T16" fmla="*/ 115 w 208"/>
                <a:gd name="T17" fmla="*/ 237 h 284"/>
                <a:gd name="T18" fmla="*/ 115 w 208"/>
                <a:gd name="T19" fmla="*/ 23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84">
                  <a:moveTo>
                    <a:pt x="115" y="237"/>
                  </a:moveTo>
                  <a:cubicBezTo>
                    <a:pt x="208" y="284"/>
                    <a:pt x="208" y="284"/>
                    <a:pt x="208" y="284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177" y="18"/>
                    <a:pt x="142" y="28"/>
                    <a:pt x="105" y="28"/>
                  </a:cubicBezTo>
                  <a:cubicBezTo>
                    <a:pt x="68" y="28"/>
                    <a:pt x="32" y="18"/>
                    <a:pt x="0" y="0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93" y="237"/>
                    <a:pt x="93" y="237"/>
                    <a:pt x="93" y="237"/>
                  </a:cubicBezTo>
                  <a:cubicBezTo>
                    <a:pt x="100" y="234"/>
                    <a:pt x="108" y="234"/>
                    <a:pt x="115" y="237"/>
                  </a:cubicBezTo>
                  <a:close/>
                  <a:moveTo>
                    <a:pt x="115" y="237"/>
                  </a:moveTo>
                  <a:cubicBezTo>
                    <a:pt x="115" y="237"/>
                    <a:pt x="115" y="237"/>
                    <a:pt x="115" y="237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"/>
            <p:cNvSpPr>
              <a:spLocks noEditPoints="1"/>
            </p:cNvSpPr>
            <p:nvPr/>
          </p:nvSpPr>
          <p:spPr bwMode="auto">
            <a:xfrm>
              <a:off x="2590" y="3683"/>
              <a:ext cx="60" cy="60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0 h 144"/>
                <a:gd name="T12" fmla="*/ 72 w 144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3" y="0"/>
                    <a:pt x="0" y="32"/>
                    <a:pt x="0" y="72"/>
                  </a:cubicBezTo>
                  <a:cubicBezTo>
                    <a:pt x="0" y="111"/>
                    <a:pt x="33" y="144"/>
                    <a:pt x="72" y="144"/>
                  </a:cubicBezTo>
                  <a:cubicBezTo>
                    <a:pt x="112" y="144"/>
                    <a:pt x="144" y="111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1"/>
            <p:cNvSpPr>
              <a:spLocks noEditPoints="1"/>
            </p:cNvSpPr>
            <p:nvPr/>
          </p:nvSpPr>
          <p:spPr bwMode="auto">
            <a:xfrm>
              <a:off x="2409" y="3310"/>
              <a:ext cx="504" cy="626"/>
            </a:xfrm>
            <a:custGeom>
              <a:avLst/>
              <a:gdLst>
                <a:gd name="T0" fmla="*/ 1210 w 1210"/>
                <a:gd name="T1" fmla="*/ 286 h 1504"/>
                <a:gd name="T2" fmla="*/ 1089 w 1210"/>
                <a:gd name="T3" fmla="*/ 0 h 1504"/>
                <a:gd name="T4" fmla="*/ 0 w 1210"/>
                <a:gd name="T5" fmla="*/ 118 h 1504"/>
                <a:gd name="T6" fmla="*/ 120 w 1210"/>
                <a:gd name="T7" fmla="*/ 1312 h 1504"/>
                <a:gd name="T8" fmla="*/ 355 w 1210"/>
                <a:gd name="T9" fmla="*/ 1478 h 1504"/>
                <a:gd name="T10" fmla="*/ 390 w 1210"/>
                <a:gd name="T11" fmla="*/ 1500 h 1504"/>
                <a:gd name="T12" fmla="*/ 624 w 1210"/>
                <a:gd name="T13" fmla="*/ 1500 h 1504"/>
                <a:gd name="T14" fmla="*/ 648 w 1210"/>
                <a:gd name="T15" fmla="*/ 1499 h 1504"/>
                <a:gd name="T16" fmla="*/ 659 w 1210"/>
                <a:gd name="T17" fmla="*/ 1312 h 1504"/>
                <a:gd name="T18" fmla="*/ 1210 w 1210"/>
                <a:gd name="T19" fmla="*/ 1191 h 1504"/>
                <a:gd name="T20" fmla="*/ 1186 w 1210"/>
                <a:gd name="T21" fmla="*/ 998 h 1504"/>
                <a:gd name="T22" fmla="*/ 1018 w 1210"/>
                <a:gd name="T23" fmla="*/ 310 h 1504"/>
                <a:gd name="T24" fmla="*/ 1162 w 1210"/>
                <a:gd name="T25" fmla="*/ 1191 h 1504"/>
                <a:gd name="T26" fmla="*/ 1018 w 1210"/>
                <a:gd name="T27" fmla="*/ 1191 h 1504"/>
                <a:gd name="T28" fmla="*/ 1162 w 1210"/>
                <a:gd name="T29" fmla="*/ 1046 h 1504"/>
                <a:gd name="T30" fmla="*/ 624 w 1210"/>
                <a:gd name="T31" fmla="*/ 1089 h 1504"/>
                <a:gd name="T32" fmla="*/ 508 w 1210"/>
                <a:gd name="T33" fmla="*/ 1136 h 1504"/>
                <a:gd name="T34" fmla="*/ 340 w 1210"/>
                <a:gd name="T35" fmla="*/ 968 h 1504"/>
                <a:gd name="T36" fmla="*/ 676 w 1210"/>
                <a:gd name="T37" fmla="*/ 968 h 1504"/>
                <a:gd name="T38" fmla="*/ 403 w 1210"/>
                <a:gd name="T39" fmla="*/ 1440 h 1504"/>
                <a:gd name="T40" fmla="*/ 508 w 1210"/>
                <a:gd name="T41" fmla="*/ 1184 h 1504"/>
                <a:gd name="T42" fmla="*/ 611 w 1210"/>
                <a:gd name="T43" fmla="*/ 1440 h 1504"/>
                <a:gd name="T44" fmla="*/ 496 w 1210"/>
                <a:gd name="T45" fmla="*/ 1393 h 1504"/>
                <a:gd name="T46" fmla="*/ 659 w 1210"/>
                <a:gd name="T47" fmla="*/ 1122 h 1504"/>
                <a:gd name="T48" fmla="*/ 508 w 1210"/>
                <a:gd name="T49" fmla="*/ 752 h 1504"/>
                <a:gd name="T50" fmla="*/ 355 w 1210"/>
                <a:gd name="T51" fmla="*/ 1120 h 1504"/>
                <a:gd name="T52" fmla="*/ 120 w 1210"/>
                <a:gd name="T53" fmla="*/ 1264 h 1504"/>
                <a:gd name="T54" fmla="*/ 48 w 1210"/>
                <a:gd name="T55" fmla="*/ 118 h 1504"/>
                <a:gd name="T56" fmla="*/ 994 w 1210"/>
                <a:gd name="T57" fmla="*/ 48 h 1504"/>
                <a:gd name="T58" fmla="*/ 970 w 1210"/>
                <a:gd name="T59" fmla="*/ 1191 h 1504"/>
                <a:gd name="T60" fmla="*/ 659 w 1210"/>
                <a:gd name="T61" fmla="*/ 1264 h 1504"/>
                <a:gd name="T62" fmla="*/ 1162 w 1210"/>
                <a:gd name="T63" fmla="*/ 262 h 1504"/>
                <a:gd name="T64" fmla="*/ 1018 w 1210"/>
                <a:gd name="T65" fmla="*/ 120 h 1504"/>
                <a:gd name="T66" fmla="*/ 1162 w 1210"/>
                <a:gd name="T67" fmla="*/ 118 h 1504"/>
                <a:gd name="T68" fmla="*/ 1162 w 1210"/>
                <a:gd name="T69" fmla="*/ 26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0" h="1504">
                  <a:moveTo>
                    <a:pt x="1186" y="310"/>
                  </a:moveTo>
                  <a:cubicBezTo>
                    <a:pt x="1199" y="310"/>
                    <a:pt x="1210" y="300"/>
                    <a:pt x="1210" y="286"/>
                  </a:cubicBezTo>
                  <a:cubicBezTo>
                    <a:pt x="1210" y="118"/>
                    <a:pt x="1210" y="118"/>
                    <a:pt x="1210" y="118"/>
                  </a:cubicBezTo>
                  <a:cubicBezTo>
                    <a:pt x="1210" y="53"/>
                    <a:pt x="1156" y="0"/>
                    <a:pt x="108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3" y="0"/>
                    <a:pt x="0" y="52"/>
                    <a:pt x="0" y="118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258"/>
                    <a:pt x="54" y="1312"/>
                    <a:pt x="120" y="1312"/>
                  </a:cubicBezTo>
                  <a:cubicBezTo>
                    <a:pt x="355" y="1312"/>
                    <a:pt x="355" y="1312"/>
                    <a:pt x="355" y="1312"/>
                  </a:cubicBezTo>
                  <a:cubicBezTo>
                    <a:pt x="355" y="1478"/>
                    <a:pt x="355" y="1478"/>
                    <a:pt x="355" y="1478"/>
                  </a:cubicBezTo>
                  <a:cubicBezTo>
                    <a:pt x="355" y="1487"/>
                    <a:pt x="360" y="1494"/>
                    <a:pt x="367" y="1499"/>
                  </a:cubicBezTo>
                  <a:cubicBezTo>
                    <a:pt x="374" y="1503"/>
                    <a:pt x="383" y="1504"/>
                    <a:pt x="390" y="1500"/>
                  </a:cubicBezTo>
                  <a:cubicBezTo>
                    <a:pt x="507" y="1441"/>
                    <a:pt x="507" y="1441"/>
                    <a:pt x="507" y="1441"/>
                  </a:cubicBezTo>
                  <a:cubicBezTo>
                    <a:pt x="624" y="1500"/>
                    <a:pt x="624" y="1500"/>
                    <a:pt x="624" y="1500"/>
                  </a:cubicBezTo>
                  <a:cubicBezTo>
                    <a:pt x="628" y="1502"/>
                    <a:pt x="632" y="1502"/>
                    <a:pt x="635" y="1502"/>
                  </a:cubicBezTo>
                  <a:cubicBezTo>
                    <a:pt x="640" y="1502"/>
                    <a:pt x="644" y="1501"/>
                    <a:pt x="648" y="1499"/>
                  </a:cubicBezTo>
                  <a:cubicBezTo>
                    <a:pt x="655" y="1494"/>
                    <a:pt x="659" y="1487"/>
                    <a:pt x="659" y="1478"/>
                  </a:cubicBezTo>
                  <a:cubicBezTo>
                    <a:pt x="659" y="1312"/>
                    <a:pt x="659" y="1312"/>
                    <a:pt x="659" y="1312"/>
                  </a:cubicBezTo>
                  <a:cubicBezTo>
                    <a:pt x="1089" y="1311"/>
                    <a:pt x="1089" y="1311"/>
                    <a:pt x="1089" y="1311"/>
                  </a:cubicBezTo>
                  <a:cubicBezTo>
                    <a:pt x="1156" y="1311"/>
                    <a:pt x="1210" y="1257"/>
                    <a:pt x="1210" y="1191"/>
                  </a:cubicBezTo>
                  <a:cubicBezTo>
                    <a:pt x="1210" y="1022"/>
                    <a:pt x="1210" y="1022"/>
                    <a:pt x="1210" y="1022"/>
                  </a:cubicBezTo>
                  <a:cubicBezTo>
                    <a:pt x="1210" y="1009"/>
                    <a:pt x="1199" y="998"/>
                    <a:pt x="1186" y="998"/>
                  </a:cubicBezTo>
                  <a:cubicBezTo>
                    <a:pt x="1018" y="998"/>
                    <a:pt x="1018" y="998"/>
                    <a:pt x="1018" y="998"/>
                  </a:cubicBezTo>
                  <a:cubicBezTo>
                    <a:pt x="1018" y="310"/>
                    <a:pt x="1018" y="310"/>
                    <a:pt x="1018" y="310"/>
                  </a:cubicBezTo>
                  <a:lnTo>
                    <a:pt x="1186" y="310"/>
                  </a:lnTo>
                  <a:close/>
                  <a:moveTo>
                    <a:pt x="1162" y="1191"/>
                  </a:moveTo>
                  <a:cubicBezTo>
                    <a:pt x="1162" y="1230"/>
                    <a:pt x="1128" y="1263"/>
                    <a:pt x="1089" y="1263"/>
                  </a:cubicBezTo>
                  <a:cubicBezTo>
                    <a:pt x="1050" y="1263"/>
                    <a:pt x="1018" y="1230"/>
                    <a:pt x="1018" y="1191"/>
                  </a:cubicBezTo>
                  <a:cubicBezTo>
                    <a:pt x="1018" y="1046"/>
                    <a:pt x="1018" y="1046"/>
                    <a:pt x="1018" y="1046"/>
                  </a:cubicBezTo>
                  <a:cubicBezTo>
                    <a:pt x="1162" y="1046"/>
                    <a:pt x="1162" y="1046"/>
                    <a:pt x="1162" y="1046"/>
                  </a:cubicBezTo>
                  <a:lnTo>
                    <a:pt x="1162" y="1191"/>
                  </a:lnTo>
                  <a:close/>
                  <a:moveTo>
                    <a:pt x="624" y="1089"/>
                  </a:moveTo>
                  <a:cubicBezTo>
                    <a:pt x="621" y="1091"/>
                    <a:pt x="618" y="1094"/>
                    <a:pt x="616" y="1097"/>
                  </a:cubicBezTo>
                  <a:cubicBezTo>
                    <a:pt x="585" y="1122"/>
                    <a:pt x="548" y="1136"/>
                    <a:pt x="508" y="1136"/>
                  </a:cubicBezTo>
                  <a:cubicBezTo>
                    <a:pt x="467" y="1136"/>
                    <a:pt x="427" y="1120"/>
                    <a:pt x="396" y="1092"/>
                  </a:cubicBezTo>
                  <a:cubicBezTo>
                    <a:pt x="361" y="1060"/>
                    <a:pt x="340" y="1015"/>
                    <a:pt x="340" y="968"/>
                  </a:cubicBezTo>
                  <a:cubicBezTo>
                    <a:pt x="340" y="875"/>
                    <a:pt x="416" y="800"/>
                    <a:pt x="508" y="800"/>
                  </a:cubicBezTo>
                  <a:cubicBezTo>
                    <a:pt x="601" y="800"/>
                    <a:pt x="676" y="875"/>
                    <a:pt x="676" y="968"/>
                  </a:cubicBezTo>
                  <a:cubicBezTo>
                    <a:pt x="676" y="1014"/>
                    <a:pt x="657" y="1058"/>
                    <a:pt x="624" y="1089"/>
                  </a:cubicBezTo>
                  <a:close/>
                  <a:moveTo>
                    <a:pt x="403" y="1440"/>
                  </a:moveTo>
                  <a:cubicBezTo>
                    <a:pt x="403" y="1156"/>
                    <a:pt x="403" y="1156"/>
                    <a:pt x="403" y="1156"/>
                  </a:cubicBezTo>
                  <a:cubicBezTo>
                    <a:pt x="435" y="1174"/>
                    <a:pt x="471" y="1184"/>
                    <a:pt x="508" y="1184"/>
                  </a:cubicBezTo>
                  <a:cubicBezTo>
                    <a:pt x="545" y="1184"/>
                    <a:pt x="580" y="1174"/>
                    <a:pt x="611" y="1157"/>
                  </a:cubicBezTo>
                  <a:cubicBezTo>
                    <a:pt x="611" y="1440"/>
                    <a:pt x="611" y="1440"/>
                    <a:pt x="611" y="1440"/>
                  </a:cubicBezTo>
                  <a:cubicBezTo>
                    <a:pt x="518" y="1393"/>
                    <a:pt x="518" y="1393"/>
                    <a:pt x="518" y="1393"/>
                  </a:cubicBezTo>
                  <a:cubicBezTo>
                    <a:pt x="511" y="1390"/>
                    <a:pt x="503" y="1390"/>
                    <a:pt x="496" y="1393"/>
                  </a:cubicBezTo>
                  <a:lnTo>
                    <a:pt x="403" y="1440"/>
                  </a:lnTo>
                  <a:close/>
                  <a:moveTo>
                    <a:pt x="659" y="1122"/>
                  </a:moveTo>
                  <a:cubicBezTo>
                    <a:pt x="701" y="1081"/>
                    <a:pt x="724" y="1026"/>
                    <a:pt x="724" y="968"/>
                  </a:cubicBezTo>
                  <a:cubicBezTo>
                    <a:pt x="724" y="848"/>
                    <a:pt x="627" y="752"/>
                    <a:pt x="508" y="752"/>
                  </a:cubicBezTo>
                  <a:cubicBezTo>
                    <a:pt x="389" y="752"/>
                    <a:pt x="292" y="848"/>
                    <a:pt x="292" y="968"/>
                  </a:cubicBezTo>
                  <a:cubicBezTo>
                    <a:pt x="292" y="1024"/>
                    <a:pt x="315" y="1079"/>
                    <a:pt x="355" y="1120"/>
                  </a:cubicBezTo>
                  <a:cubicBezTo>
                    <a:pt x="355" y="1264"/>
                    <a:pt x="355" y="1264"/>
                    <a:pt x="355" y="1264"/>
                  </a:cubicBezTo>
                  <a:cubicBezTo>
                    <a:pt x="120" y="1264"/>
                    <a:pt x="120" y="1264"/>
                    <a:pt x="120" y="1264"/>
                  </a:cubicBezTo>
                  <a:cubicBezTo>
                    <a:pt x="80" y="1264"/>
                    <a:pt x="48" y="1231"/>
                    <a:pt x="48" y="1191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79"/>
                    <a:pt x="79" y="48"/>
                    <a:pt x="120" y="48"/>
                  </a:cubicBezTo>
                  <a:cubicBezTo>
                    <a:pt x="994" y="48"/>
                    <a:pt x="994" y="48"/>
                    <a:pt x="994" y="48"/>
                  </a:cubicBezTo>
                  <a:cubicBezTo>
                    <a:pt x="979" y="68"/>
                    <a:pt x="970" y="93"/>
                    <a:pt x="970" y="120"/>
                  </a:cubicBezTo>
                  <a:cubicBezTo>
                    <a:pt x="970" y="1191"/>
                    <a:pt x="970" y="1191"/>
                    <a:pt x="970" y="1191"/>
                  </a:cubicBezTo>
                  <a:cubicBezTo>
                    <a:pt x="970" y="1218"/>
                    <a:pt x="979" y="1243"/>
                    <a:pt x="994" y="1263"/>
                  </a:cubicBezTo>
                  <a:cubicBezTo>
                    <a:pt x="659" y="1264"/>
                    <a:pt x="659" y="1264"/>
                    <a:pt x="659" y="1264"/>
                  </a:cubicBezTo>
                  <a:lnTo>
                    <a:pt x="659" y="1122"/>
                  </a:lnTo>
                  <a:close/>
                  <a:moveTo>
                    <a:pt x="1162" y="262"/>
                  </a:moveTo>
                  <a:cubicBezTo>
                    <a:pt x="1018" y="262"/>
                    <a:pt x="1018" y="262"/>
                    <a:pt x="1018" y="262"/>
                  </a:cubicBezTo>
                  <a:cubicBezTo>
                    <a:pt x="1018" y="120"/>
                    <a:pt x="1018" y="120"/>
                    <a:pt x="1018" y="120"/>
                  </a:cubicBezTo>
                  <a:cubicBezTo>
                    <a:pt x="1018" y="80"/>
                    <a:pt x="1050" y="48"/>
                    <a:pt x="1089" y="48"/>
                  </a:cubicBezTo>
                  <a:cubicBezTo>
                    <a:pt x="1129" y="48"/>
                    <a:pt x="1162" y="80"/>
                    <a:pt x="1162" y="118"/>
                  </a:cubicBezTo>
                  <a:lnTo>
                    <a:pt x="1162" y="262"/>
                  </a:lnTo>
                  <a:close/>
                  <a:moveTo>
                    <a:pt x="1162" y="262"/>
                  </a:moveTo>
                  <a:cubicBezTo>
                    <a:pt x="1162" y="262"/>
                    <a:pt x="1162" y="262"/>
                    <a:pt x="1162" y="26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2"/>
            <p:cNvSpPr>
              <a:spLocks noEditPoints="1"/>
            </p:cNvSpPr>
            <p:nvPr/>
          </p:nvSpPr>
          <p:spPr bwMode="auto">
            <a:xfrm>
              <a:off x="2570" y="3663"/>
              <a:ext cx="100" cy="1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3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ubicBezTo>
                    <a:pt x="186" y="240"/>
                    <a:pt x="240" y="186"/>
                    <a:pt x="240" y="120"/>
                  </a:cubicBezTo>
                  <a:cubicBezTo>
                    <a:pt x="240" y="53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1" y="192"/>
                    <a:pt x="48" y="159"/>
                    <a:pt x="48" y="120"/>
                  </a:cubicBezTo>
                  <a:cubicBezTo>
                    <a:pt x="48" y="80"/>
                    <a:pt x="81" y="48"/>
                    <a:pt x="120" y="48"/>
                  </a:cubicBezTo>
                  <a:cubicBezTo>
                    <a:pt x="160" y="48"/>
                    <a:pt x="192" y="80"/>
                    <a:pt x="192" y="120"/>
                  </a:cubicBezTo>
                  <a:cubicBezTo>
                    <a:pt x="192" y="159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3"/>
            <p:cNvSpPr>
              <a:spLocks noEditPoints="1"/>
            </p:cNvSpPr>
            <p:nvPr/>
          </p:nvSpPr>
          <p:spPr bwMode="auto">
            <a:xfrm>
              <a:off x="2477" y="3512"/>
              <a:ext cx="287" cy="20"/>
            </a:xfrm>
            <a:custGeom>
              <a:avLst/>
              <a:gdLst>
                <a:gd name="T0" fmla="*/ 664 w 688"/>
                <a:gd name="T1" fmla="*/ 0 h 48"/>
                <a:gd name="T2" fmla="*/ 24 w 688"/>
                <a:gd name="T3" fmla="*/ 0 h 48"/>
                <a:gd name="T4" fmla="*/ 0 w 688"/>
                <a:gd name="T5" fmla="*/ 24 h 48"/>
                <a:gd name="T6" fmla="*/ 24 w 688"/>
                <a:gd name="T7" fmla="*/ 48 h 48"/>
                <a:gd name="T8" fmla="*/ 664 w 688"/>
                <a:gd name="T9" fmla="*/ 48 h 48"/>
                <a:gd name="T10" fmla="*/ 688 w 688"/>
                <a:gd name="T11" fmla="*/ 24 h 48"/>
                <a:gd name="T12" fmla="*/ 664 w 688"/>
                <a:gd name="T13" fmla="*/ 0 h 48"/>
                <a:gd name="T14" fmla="*/ 664 w 688"/>
                <a:gd name="T15" fmla="*/ 0 h 48"/>
                <a:gd name="T16" fmla="*/ 664 w 68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8" h="48">
                  <a:moveTo>
                    <a:pt x="66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664" y="48"/>
                    <a:pt x="664" y="48"/>
                    <a:pt x="664" y="48"/>
                  </a:cubicBezTo>
                  <a:cubicBezTo>
                    <a:pt x="677" y="48"/>
                    <a:pt x="688" y="38"/>
                    <a:pt x="688" y="24"/>
                  </a:cubicBezTo>
                  <a:cubicBezTo>
                    <a:pt x="688" y="11"/>
                    <a:pt x="677" y="0"/>
                    <a:pt x="664" y="0"/>
                  </a:cubicBezTo>
                  <a:close/>
                  <a:moveTo>
                    <a:pt x="664" y="0"/>
                  </a:moveTo>
                  <a:cubicBezTo>
                    <a:pt x="664" y="0"/>
                    <a:pt x="664" y="0"/>
                    <a:pt x="6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4"/>
            <p:cNvSpPr>
              <a:spLocks noEditPoints="1"/>
            </p:cNvSpPr>
            <p:nvPr/>
          </p:nvSpPr>
          <p:spPr bwMode="auto">
            <a:xfrm>
              <a:off x="2517" y="3552"/>
              <a:ext cx="207" cy="20"/>
            </a:xfrm>
            <a:custGeom>
              <a:avLst/>
              <a:gdLst>
                <a:gd name="T0" fmla="*/ 472 w 496"/>
                <a:gd name="T1" fmla="*/ 0 h 48"/>
                <a:gd name="T2" fmla="*/ 24 w 496"/>
                <a:gd name="T3" fmla="*/ 0 h 48"/>
                <a:gd name="T4" fmla="*/ 0 w 496"/>
                <a:gd name="T5" fmla="*/ 24 h 48"/>
                <a:gd name="T6" fmla="*/ 24 w 496"/>
                <a:gd name="T7" fmla="*/ 48 h 48"/>
                <a:gd name="T8" fmla="*/ 472 w 496"/>
                <a:gd name="T9" fmla="*/ 48 h 48"/>
                <a:gd name="T10" fmla="*/ 496 w 496"/>
                <a:gd name="T11" fmla="*/ 24 h 48"/>
                <a:gd name="T12" fmla="*/ 472 w 496"/>
                <a:gd name="T13" fmla="*/ 0 h 48"/>
                <a:gd name="T14" fmla="*/ 472 w 496"/>
                <a:gd name="T15" fmla="*/ 0 h 48"/>
                <a:gd name="T16" fmla="*/ 472 w 49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4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lose/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5"/>
            <p:cNvSpPr>
              <a:spLocks noEditPoints="1"/>
            </p:cNvSpPr>
            <p:nvPr/>
          </p:nvSpPr>
          <p:spPr bwMode="auto">
            <a:xfrm>
              <a:off x="2704" y="3472"/>
              <a:ext cx="60" cy="20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16"/>
            <p:cNvSpPr>
              <a:spLocks noEditPoints="1"/>
            </p:cNvSpPr>
            <p:nvPr/>
          </p:nvSpPr>
          <p:spPr bwMode="auto">
            <a:xfrm>
              <a:off x="2477" y="3472"/>
              <a:ext cx="207" cy="20"/>
            </a:xfrm>
            <a:custGeom>
              <a:avLst/>
              <a:gdLst>
                <a:gd name="T0" fmla="*/ 24 w 496"/>
                <a:gd name="T1" fmla="*/ 48 h 48"/>
                <a:gd name="T2" fmla="*/ 472 w 496"/>
                <a:gd name="T3" fmla="*/ 48 h 48"/>
                <a:gd name="T4" fmla="*/ 496 w 496"/>
                <a:gd name="T5" fmla="*/ 24 h 48"/>
                <a:gd name="T6" fmla="*/ 472 w 496"/>
                <a:gd name="T7" fmla="*/ 0 h 48"/>
                <a:gd name="T8" fmla="*/ 24 w 496"/>
                <a:gd name="T9" fmla="*/ 0 h 48"/>
                <a:gd name="T10" fmla="*/ 0 w 496"/>
                <a:gd name="T11" fmla="*/ 24 h 48"/>
                <a:gd name="T12" fmla="*/ 24 w 496"/>
                <a:gd name="T13" fmla="*/ 48 h 48"/>
                <a:gd name="T14" fmla="*/ 24 w 496"/>
                <a:gd name="T15" fmla="*/ 48 h 48"/>
                <a:gd name="T16" fmla="*/ 24 w 49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24" y="48"/>
                  </a:move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7"/>
            <p:cNvSpPr>
              <a:spLocks noEditPoints="1"/>
            </p:cNvSpPr>
            <p:nvPr/>
          </p:nvSpPr>
          <p:spPr bwMode="auto">
            <a:xfrm>
              <a:off x="2516" y="3379"/>
              <a:ext cx="209" cy="61"/>
            </a:xfrm>
            <a:custGeom>
              <a:avLst/>
              <a:gdLst>
                <a:gd name="T0" fmla="*/ 13 w 502"/>
                <a:gd name="T1" fmla="*/ 139 h 147"/>
                <a:gd name="T2" fmla="*/ 27 w 502"/>
                <a:gd name="T3" fmla="*/ 144 h 147"/>
                <a:gd name="T4" fmla="*/ 46 w 502"/>
                <a:gd name="T5" fmla="*/ 135 h 147"/>
                <a:gd name="T6" fmla="*/ 102 w 502"/>
                <a:gd name="T7" fmla="*/ 63 h 147"/>
                <a:gd name="T8" fmla="*/ 158 w 502"/>
                <a:gd name="T9" fmla="*/ 135 h 147"/>
                <a:gd name="T10" fmla="*/ 177 w 502"/>
                <a:gd name="T11" fmla="*/ 144 h 147"/>
                <a:gd name="T12" fmla="*/ 196 w 502"/>
                <a:gd name="T13" fmla="*/ 135 h 147"/>
                <a:gd name="T14" fmla="*/ 251 w 502"/>
                <a:gd name="T15" fmla="*/ 63 h 147"/>
                <a:gd name="T16" fmla="*/ 307 w 502"/>
                <a:gd name="T17" fmla="*/ 135 h 147"/>
                <a:gd name="T18" fmla="*/ 326 w 502"/>
                <a:gd name="T19" fmla="*/ 144 h 147"/>
                <a:gd name="T20" fmla="*/ 345 w 502"/>
                <a:gd name="T21" fmla="*/ 135 h 147"/>
                <a:gd name="T22" fmla="*/ 401 w 502"/>
                <a:gd name="T23" fmla="*/ 63 h 147"/>
                <a:gd name="T24" fmla="*/ 456 w 502"/>
                <a:gd name="T25" fmla="*/ 135 h 147"/>
                <a:gd name="T26" fmla="*/ 490 w 502"/>
                <a:gd name="T27" fmla="*/ 139 h 147"/>
                <a:gd name="T28" fmla="*/ 494 w 502"/>
                <a:gd name="T29" fmla="*/ 105 h 147"/>
                <a:gd name="T30" fmla="*/ 420 w 502"/>
                <a:gd name="T31" fmla="*/ 9 h 147"/>
                <a:gd name="T32" fmla="*/ 401 w 502"/>
                <a:gd name="T33" fmla="*/ 0 h 147"/>
                <a:gd name="T34" fmla="*/ 382 w 502"/>
                <a:gd name="T35" fmla="*/ 9 h 147"/>
                <a:gd name="T36" fmla="*/ 326 w 502"/>
                <a:gd name="T37" fmla="*/ 81 h 147"/>
                <a:gd name="T38" fmla="*/ 270 w 502"/>
                <a:gd name="T39" fmla="*/ 9 h 147"/>
                <a:gd name="T40" fmla="*/ 251 w 502"/>
                <a:gd name="T41" fmla="*/ 0 h 147"/>
                <a:gd name="T42" fmla="*/ 232 w 502"/>
                <a:gd name="T43" fmla="*/ 9 h 147"/>
                <a:gd name="T44" fmla="*/ 177 w 502"/>
                <a:gd name="T45" fmla="*/ 81 h 147"/>
                <a:gd name="T46" fmla="*/ 121 w 502"/>
                <a:gd name="T47" fmla="*/ 9 h 147"/>
                <a:gd name="T48" fmla="*/ 102 w 502"/>
                <a:gd name="T49" fmla="*/ 0 h 147"/>
                <a:gd name="T50" fmla="*/ 83 w 502"/>
                <a:gd name="T51" fmla="*/ 9 h 147"/>
                <a:gd name="T52" fmla="*/ 8 w 502"/>
                <a:gd name="T53" fmla="*/ 105 h 147"/>
                <a:gd name="T54" fmla="*/ 13 w 502"/>
                <a:gd name="T55" fmla="*/ 139 h 147"/>
                <a:gd name="T56" fmla="*/ 13 w 502"/>
                <a:gd name="T57" fmla="*/ 139 h 147"/>
                <a:gd name="T58" fmla="*/ 13 w 502"/>
                <a:gd name="T59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2" h="147">
                  <a:moveTo>
                    <a:pt x="13" y="139"/>
                  </a:moveTo>
                  <a:cubicBezTo>
                    <a:pt x="17" y="142"/>
                    <a:pt x="22" y="144"/>
                    <a:pt x="27" y="144"/>
                  </a:cubicBezTo>
                  <a:cubicBezTo>
                    <a:pt x="34" y="144"/>
                    <a:pt x="42" y="141"/>
                    <a:pt x="46" y="135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62" y="141"/>
                    <a:pt x="169" y="144"/>
                    <a:pt x="177" y="144"/>
                  </a:cubicBezTo>
                  <a:cubicBezTo>
                    <a:pt x="184" y="144"/>
                    <a:pt x="191" y="141"/>
                    <a:pt x="196" y="135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12" y="141"/>
                    <a:pt x="319" y="144"/>
                    <a:pt x="326" y="144"/>
                  </a:cubicBezTo>
                  <a:cubicBezTo>
                    <a:pt x="333" y="144"/>
                    <a:pt x="340" y="141"/>
                    <a:pt x="345" y="135"/>
                  </a:cubicBezTo>
                  <a:cubicBezTo>
                    <a:pt x="401" y="63"/>
                    <a:pt x="401" y="63"/>
                    <a:pt x="401" y="63"/>
                  </a:cubicBezTo>
                  <a:cubicBezTo>
                    <a:pt x="456" y="135"/>
                    <a:pt x="456" y="135"/>
                    <a:pt x="456" y="135"/>
                  </a:cubicBezTo>
                  <a:cubicBezTo>
                    <a:pt x="465" y="145"/>
                    <a:pt x="480" y="147"/>
                    <a:pt x="490" y="139"/>
                  </a:cubicBezTo>
                  <a:cubicBezTo>
                    <a:pt x="501" y="131"/>
                    <a:pt x="502" y="116"/>
                    <a:pt x="494" y="105"/>
                  </a:cubicBezTo>
                  <a:cubicBezTo>
                    <a:pt x="420" y="9"/>
                    <a:pt x="420" y="9"/>
                    <a:pt x="420" y="9"/>
                  </a:cubicBezTo>
                  <a:cubicBezTo>
                    <a:pt x="415" y="3"/>
                    <a:pt x="408" y="0"/>
                    <a:pt x="401" y="0"/>
                  </a:cubicBezTo>
                  <a:cubicBezTo>
                    <a:pt x="393" y="0"/>
                    <a:pt x="386" y="3"/>
                    <a:pt x="382" y="9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6" y="3"/>
                    <a:pt x="259" y="0"/>
                    <a:pt x="251" y="0"/>
                  </a:cubicBezTo>
                  <a:cubicBezTo>
                    <a:pt x="244" y="0"/>
                    <a:pt x="237" y="3"/>
                    <a:pt x="232" y="9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6" y="3"/>
                    <a:pt x="109" y="0"/>
                    <a:pt x="102" y="0"/>
                  </a:cubicBezTo>
                  <a:cubicBezTo>
                    <a:pt x="95" y="0"/>
                    <a:pt x="88" y="3"/>
                    <a:pt x="83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0" y="116"/>
                    <a:pt x="2" y="131"/>
                    <a:pt x="13" y="139"/>
                  </a:cubicBezTo>
                  <a:close/>
                  <a:moveTo>
                    <a:pt x="13" y="139"/>
                  </a:moveTo>
                  <a:cubicBezTo>
                    <a:pt x="13" y="139"/>
                    <a:pt x="13" y="139"/>
                    <a:pt x="13" y="139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09" name="Elipse 108"/>
          <p:cNvSpPr/>
          <p:nvPr/>
        </p:nvSpPr>
        <p:spPr>
          <a:xfrm>
            <a:off x="7451968" y="2579934"/>
            <a:ext cx="1047049" cy="1047049"/>
          </a:xfrm>
          <a:prstGeom prst="ellipse">
            <a:avLst/>
          </a:prstGeom>
          <a:noFill/>
          <a:ln w="28575"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10" name="Tabela 1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9537355"/>
              </p:ext>
            </p:extLst>
          </p:nvPr>
        </p:nvGraphicFramePr>
        <p:xfrm>
          <a:off x="8677488" y="2468091"/>
          <a:ext cx="2714987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2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21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MEI</a:t>
                      </a:r>
                      <a:endParaRPr lang="pt-BR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5.356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/>
                          </a:solidFill>
                          <a:latin typeface="+mn-lt"/>
                        </a:rPr>
                        <a:t>ME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3.761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/>
                          </a:solidFill>
                          <a:latin typeface="+mn-lt"/>
                        </a:rPr>
                        <a:t>EPP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1.923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43" name="Elipse 142"/>
          <p:cNvSpPr/>
          <p:nvPr/>
        </p:nvSpPr>
        <p:spPr>
          <a:xfrm>
            <a:off x="1036651" y="4854278"/>
            <a:ext cx="1047049" cy="1047049"/>
          </a:xfrm>
          <a:prstGeom prst="ellipse">
            <a:avLst/>
          </a:prstGeom>
          <a:noFill/>
          <a:ln w="28575"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44" name="Tabela 1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3104073"/>
              </p:ext>
            </p:extLst>
          </p:nvPr>
        </p:nvGraphicFramePr>
        <p:xfrm>
          <a:off x="2179441" y="4623343"/>
          <a:ext cx="3298105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472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alt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menos de 2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de 2 a 4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1.825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de 5 a 7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2. 217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mais de 7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6.499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59" name="Título 1"/>
          <p:cNvSpPr txBox="1">
            <a:spLocks/>
          </p:cNvSpPr>
          <p:nvPr/>
        </p:nvSpPr>
        <p:spPr>
          <a:xfrm>
            <a:off x="1004260" y="1960170"/>
            <a:ext cx="1791883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escolaridade</a:t>
            </a:r>
            <a:r>
              <a:rPr lang="pt-BR" sz="16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*</a:t>
            </a:r>
          </a:p>
        </p:txBody>
      </p:sp>
      <p:cxnSp>
        <p:nvCxnSpPr>
          <p:cNvPr id="161" name="Conector reto 160"/>
          <p:cNvCxnSpPr/>
          <p:nvPr/>
        </p:nvCxnSpPr>
        <p:spPr>
          <a:xfrm>
            <a:off x="2646230" y="2191410"/>
            <a:ext cx="373301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63" name="Título 1"/>
          <p:cNvSpPr txBox="1">
            <a:spLocks/>
          </p:cNvSpPr>
          <p:nvPr/>
        </p:nvSpPr>
        <p:spPr>
          <a:xfrm>
            <a:off x="1004260" y="4268269"/>
            <a:ext cx="2915651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tempo da empresa</a:t>
            </a:r>
          </a:p>
        </p:txBody>
      </p:sp>
      <p:cxnSp>
        <p:nvCxnSpPr>
          <p:cNvPr id="164" name="Conector reto 163"/>
          <p:cNvCxnSpPr/>
          <p:nvPr/>
        </p:nvCxnSpPr>
        <p:spPr>
          <a:xfrm>
            <a:off x="3242362" y="4499509"/>
            <a:ext cx="313688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65" name="Título 1"/>
          <p:cNvSpPr txBox="1">
            <a:spLocks/>
          </p:cNvSpPr>
          <p:nvPr/>
        </p:nvSpPr>
        <p:spPr>
          <a:xfrm>
            <a:off x="7527424" y="1960170"/>
            <a:ext cx="868093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porte</a:t>
            </a:r>
          </a:p>
        </p:txBody>
      </p:sp>
      <p:cxnSp>
        <p:nvCxnSpPr>
          <p:cNvPr id="166" name="Conector reto 165"/>
          <p:cNvCxnSpPr/>
          <p:nvPr/>
        </p:nvCxnSpPr>
        <p:spPr>
          <a:xfrm>
            <a:off x="8484819" y="2191410"/>
            <a:ext cx="29110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70" name="Elipse 169"/>
          <p:cNvSpPr/>
          <p:nvPr/>
        </p:nvSpPr>
        <p:spPr>
          <a:xfrm>
            <a:off x="7470271" y="4853713"/>
            <a:ext cx="1047049" cy="1047049"/>
          </a:xfrm>
          <a:prstGeom prst="ellipse">
            <a:avLst/>
          </a:prstGeom>
          <a:noFill/>
          <a:ln w="28575"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71" name="Tabela 1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862777"/>
              </p:ext>
            </p:extLst>
          </p:nvPr>
        </p:nvGraphicFramePr>
        <p:xfrm>
          <a:off x="8670211" y="4940093"/>
          <a:ext cx="214690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alt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cliente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5.864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não cliente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5.176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86" name="Título 1"/>
          <p:cNvSpPr txBox="1">
            <a:spLocks/>
          </p:cNvSpPr>
          <p:nvPr/>
        </p:nvSpPr>
        <p:spPr>
          <a:xfrm>
            <a:off x="7392349" y="4268269"/>
            <a:ext cx="2915651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classificação</a:t>
            </a:r>
          </a:p>
        </p:txBody>
      </p:sp>
      <p:cxnSp>
        <p:nvCxnSpPr>
          <p:cNvPr id="187" name="Conector reto 186"/>
          <p:cNvCxnSpPr/>
          <p:nvPr/>
        </p:nvCxnSpPr>
        <p:spPr>
          <a:xfrm>
            <a:off x="9055116" y="4499509"/>
            <a:ext cx="25610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9" name="Título 1"/>
          <p:cNvSpPr txBox="1">
            <a:spLocks/>
          </p:cNvSpPr>
          <p:nvPr/>
        </p:nvSpPr>
        <p:spPr>
          <a:xfrm>
            <a:off x="2179440" y="3525499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  <a:latin typeface="+mn-lt"/>
              </a:rPr>
              <a:t>74 entrevistados não responderam a pergunta </a:t>
            </a:r>
          </a:p>
        </p:txBody>
      </p:sp>
      <p:sp>
        <p:nvSpPr>
          <p:cNvPr id="41" name="Título 1"/>
          <p:cNvSpPr txBox="1">
            <a:spLocks/>
          </p:cNvSpPr>
          <p:nvPr/>
        </p:nvSpPr>
        <p:spPr>
          <a:xfrm>
            <a:off x="2083700" y="6089808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  <a:latin typeface="+mn-lt"/>
              </a:rPr>
              <a:t>28 entrevistados não sabiam há quanto tempo</a:t>
            </a:r>
          </a:p>
        </p:txBody>
      </p:sp>
      <p:sp>
        <p:nvSpPr>
          <p:cNvPr id="44" name="Título 1"/>
          <p:cNvSpPr txBox="1">
            <a:spLocks/>
          </p:cNvSpPr>
          <p:nvPr/>
        </p:nvSpPr>
        <p:spPr>
          <a:xfrm>
            <a:off x="8435221" y="3571378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  <a:latin typeface="+mn-lt"/>
              </a:rPr>
              <a:t>informação da base de dados</a:t>
            </a:r>
          </a:p>
        </p:txBody>
      </p:sp>
      <p:sp>
        <p:nvSpPr>
          <p:cNvPr id="45" name="Título 1"/>
          <p:cNvSpPr txBox="1">
            <a:spLocks/>
          </p:cNvSpPr>
          <p:nvPr/>
        </p:nvSpPr>
        <p:spPr>
          <a:xfrm>
            <a:off x="8388000" y="6089808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  <a:latin typeface="Calibri (corpo)"/>
              </a:rPr>
              <a:t>informação da base de dados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9B2003B1-483C-47A9-AC5E-60B08259B87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00951" y="2694589"/>
            <a:ext cx="777875" cy="800100"/>
            <a:chOff x="4788" y="1774"/>
            <a:chExt cx="490" cy="504"/>
          </a:xfrm>
          <a:solidFill>
            <a:srgbClr val="00ACB8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69A8B71F-D4D4-4B1A-95BD-5B537DF91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8" y="1986"/>
              <a:ext cx="118" cy="292"/>
            </a:xfrm>
            <a:custGeom>
              <a:avLst/>
              <a:gdLst>
                <a:gd name="T0" fmla="*/ 0 w 118"/>
                <a:gd name="T1" fmla="*/ 292 h 292"/>
                <a:gd name="T2" fmla="*/ 118 w 118"/>
                <a:gd name="T3" fmla="*/ 292 h 292"/>
                <a:gd name="T4" fmla="*/ 118 w 118"/>
                <a:gd name="T5" fmla="*/ 276 h 292"/>
                <a:gd name="T6" fmla="*/ 15 w 118"/>
                <a:gd name="T7" fmla="*/ 276 h 292"/>
                <a:gd name="T8" fmla="*/ 15 w 118"/>
                <a:gd name="T9" fmla="*/ 16 h 292"/>
                <a:gd name="T10" fmla="*/ 118 w 118"/>
                <a:gd name="T11" fmla="*/ 16 h 292"/>
                <a:gd name="T12" fmla="*/ 118 w 118"/>
                <a:gd name="T13" fmla="*/ 0 h 292"/>
                <a:gd name="T14" fmla="*/ 0 w 118"/>
                <a:gd name="T15" fmla="*/ 0 h 292"/>
                <a:gd name="T16" fmla="*/ 0 w 118"/>
                <a:gd name="T17" fmla="*/ 292 h 292"/>
                <a:gd name="T18" fmla="*/ 0 w 118"/>
                <a:gd name="T19" fmla="*/ 292 h 292"/>
                <a:gd name="T20" fmla="*/ 0 w 118"/>
                <a:gd name="T2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92">
                  <a:moveTo>
                    <a:pt x="0" y="292"/>
                  </a:moveTo>
                  <a:lnTo>
                    <a:pt x="118" y="292"/>
                  </a:lnTo>
                  <a:lnTo>
                    <a:pt x="118" y="276"/>
                  </a:lnTo>
                  <a:lnTo>
                    <a:pt x="15" y="276"/>
                  </a:lnTo>
                  <a:lnTo>
                    <a:pt x="15" y="16"/>
                  </a:lnTo>
                  <a:lnTo>
                    <a:pt x="118" y="16"/>
                  </a:lnTo>
                  <a:lnTo>
                    <a:pt x="118" y="0"/>
                  </a:lnTo>
                  <a:lnTo>
                    <a:pt x="0" y="0"/>
                  </a:lnTo>
                  <a:lnTo>
                    <a:pt x="0" y="292"/>
                  </a:lnTo>
                  <a:close/>
                  <a:moveTo>
                    <a:pt x="0" y="292"/>
                  </a:moveTo>
                  <a:lnTo>
                    <a:pt x="0" y="2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51AF28B8-3C9D-48EB-AAC8-610E7DAC9D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8" y="1986"/>
              <a:ext cx="118" cy="292"/>
            </a:xfrm>
            <a:custGeom>
              <a:avLst/>
              <a:gdLst>
                <a:gd name="T0" fmla="*/ 0 w 118"/>
                <a:gd name="T1" fmla="*/ 292 h 292"/>
                <a:gd name="T2" fmla="*/ 118 w 118"/>
                <a:gd name="T3" fmla="*/ 292 h 292"/>
                <a:gd name="T4" fmla="*/ 118 w 118"/>
                <a:gd name="T5" fmla="*/ 276 h 292"/>
                <a:gd name="T6" fmla="*/ 15 w 118"/>
                <a:gd name="T7" fmla="*/ 276 h 292"/>
                <a:gd name="T8" fmla="*/ 15 w 118"/>
                <a:gd name="T9" fmla="*/ 16 h 292"/>
                <a:gd name="T10" fmla="*/ 118 w 118"/>
                <a:gd name="T11" fmla="*/ 16 h 292"/>
                <a:gd name="T12" fmla="*/ 118 w 118"/>
                <a:gd name="T13" fmla="*/ 0 h 292"/>
                <a:gd name="T14" fmla="*/ 0 w 118"/>
                <a:gd name="T15" fmla="*/ 0 h 292"/>
                <a:gd name="T16" fmla="*/ 0 w 118"/>
                <a:gd name="T17" fmla="*/ 292 h 292"/>
                <a:gd name="T18" fmla="*/ 0 w 118"/>
                <a:gd name="T19" fmla="*/ 292 h 292"/>
                <a:gd name="T20" fmla="*/ 0 w 118"/>
                <a:gd name="T2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92">
                  <a:moveTo>
                    <a:pt x="0" y="292"/>
                  </a:moveTo>
                  <a:lnTo>
                    <a:pt x="118" y="292"/>
                  </a:lnTo>
                  <a:lnTo>
                    <a:pt x="118" y="276"/>
                  </a:lnTo>
                  <a:lnTo>
                    <a:pt x="15" y="276"/>
                  </a:lnTo>
                  <a:lnTo>
                    <a:pt x="15" y="16"/>
                  </a:lnTo>
                  <a:lnTo>
                    <a:pt x="118" y="16"/>
                  </a:lnTo>
                  <a:lnTo>
                    <a:pt x="118" y="0"/>
                  </a:lnTo>
                  <a:lnTo>
                    <a:pt x="0" y="0"/>
                  </a:lnTo>
                  <a:lnTo>
                    <a:pt x="0" y="292"/>
                  </a:lnTo>
                  <a:moveTo>
                    <a:pt x="0" y="292"/>
                  </a:moveTo>
                  <a:lnTo>
                    <a:pt x="0" y="29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631A2F24-3A4F-4E69-BC31-D93A79A579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9" y="1986"/>
              <a:ext cx="119" cy="292"/>
            </a:xfrm>
            <a:custGeom>
              <a:avLst/>
              <a:gdLst>
                <a:gd name="T0" fmla="*/ 0 w 119"/>
                <a:gd name="T1" fmla="*/ 0 h 292"/>
                <a:gd name="T2" fmla="*/ 0 w 119"/>
                <a:gd name="T3" fmla="*/ 16 h 292"/>
                <a:gd name="T4" fmla="*/ 102 w 119"/>
                <a:gd name="T5" fmla="*/ 16 h 292"/>
                <a:gd name="T6" fmla="*/ 102 w 119"/>
                <a:gd name="T7" fmla="*/ 276 h 292"/>
                <a:gd name="T8" fmla="*/ 0 w 119"/>
                <a:gd name="T9" fmla="*/ 276 h 292"/>
                <a:gd name="T10" fmla="*/ 0 w 119"/>
                <a:gd name="T11" fmla="*/ 292 h 292"/>
                <a:gd name="T12" fmla="*/ 119 w 119"/>
                <a:gd name="T13" fmla="*/ 292 h 292"/>
                <a:gd name="T14" fmla="*/ 119 w 119"/>
                <a:gd name="T15" fmla="*/ 0 h 292"/>
                <a:gd name="T16" fmla="*/ 0 w 119"/>
                <a:gd name="T17" fmla="*/ 0 h 292"/>
                <a:gd name="T18" fmla="*/ 0 w 119"/>
                <a:gd name="T19" fmla="*/ 0 h 292"/>
                <a:gd name="T20" fmla="*/ 0 w 119"/>
                <a:gd name="T2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292">
                  <a:moveTo>
                    <a:pt x="0" y="0"/>
                  </a:moveTo>
                  <a:lnTo>
                    <a:pt x="0" y="16"/>
                  </a:lnTo>
                  <a:lnTo>
                    <a:pt x="102" y="16"/>
                  </a:lnTo>
                  <a:lnTo>
                    <a:pt x="102" y="276"/>
                  </a:lnTo>
                  <a:lnTo>
                    <a:pt x="0" y="276"/>
                  </a:lnTo>
                  <a:lnTo>
                    <a:pt x="0" y="292"/>
                  </a:lnTo>
                  <a:lnTo>
                    <a:pt x="119" y="292"/>
                  </a:lnTo>
                  <a:lnTo>
                    <a:pt x="119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0B3FC518-37DC-4090-9318-A5F0150BC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9" y="1986"/>
              <a:ext cx="119" cy="292"/>
            </a:xfrm>
            <a:custGeom>
              <a:avLst/>
              <a:gdLst>
                <a:gd name="T0" fmla="*/ 0 w 119"/>
                <a:gd name="T1" fmla="*/ 0 h 292"/>
                <a:gd name="T2" fmla="*/ 0 w 119"/>
                <a:gd name="T3" fmla="*/ 16 h 292"/>
                <a:gd name="T4" fmla="*/ 102 w 119"/>
                <a:gd name="T5" fmla="*/ 16 h 292"/>
                <a:gd name="T6" fmla="*/ 102 w 119"/>
                <a:gd name="T7" fmla="*/ 276 h 292"/>
                <a:gd name="T8" fmla="*/ 0 w 119"/>
                <a:gd name="T9" fmla="*/ 276 h 292"/>
                <a:gd name="T10" fmla="*/ 0 w 119"/>
                <a:gd name="T11" fmla="*/ 292 h 292"/>
                <a:gd name="T12" fmla="*/ 119 w 119"/>
                <a:gd name="T13" fmla="*/ 292 h 292"/>
                <a:gd name="T14" fmla="*/ 119 w 119"/>
                <a:gd name="T15" fmla="*/ 0 h 292"/>
                <a:gd name="T16" fmla="*/ 0 w 119"/>
                <a:gd name="T17" fmla="*/ 0 h 292"/>
                <a:gd name="T18" fmla="*/ 0 w 119"/>
                <a:gd name="T19" fmla="*/ 0 h 292"/>
                <a:gd name="T20" fmla="*/ 0 w 119"/>
                <a:gd name="T2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292">
                  <a:moveTo>
                    <a:pt x="0" y="0"/>
                  </a:moveTo>
                  <a:lnTo>
                    <a:pt x="0" y="16"/>
                  </a:lnTo>
                  <a:lnTo>
                    <a:pt x="102" y="16"/>
                  </a:lnTo>
                  <a:lnTo>
                    <a:pt x="102" y="276"/>
                  </a:lnTo>
                  <a:lnTo>
                    <a:pt x="0" y="276"/>
                  </a:lnTo>
                  <a:lnTo>
                    <a:pt x="0" y="292"/>
                  </a:lnTo>
                  <a:lnTo>
                    <a:pt x="119" y="292"/>
                  </a:lnTo>
                  <a:lnTo>
                    <a:pt x="119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2BF5417-64AB-4F1F-930B-01AA42EC24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024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2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2 w 47"/>
                <a:gd name="T17" fmla="*/ 16 h 47"/>
                <a:gd name="T18" fmla="*/ 32 w 47"/>
                <a:gd name="T19" fmla="*/ 31 h 47"/>
                <a:gd name="T20" fmla="*/ 32 w 47"/>
                <a:gd name="T21" fmla="*/ 31 h 47"/>
                <a:gd name="T22" fmla="*/ 32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close/>
                  <a:moveTo>
                    <a:pt x="32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2" y="16"/>
                  </a:lnTo>
                  <a:lnTo>
                    <a:pt x="32" y="31"/>
                  </a:lnTo>
                  <a:close/>
                  <a:moveTo>
                    <a:pt x="32" y="31"/>
                  </a:moveTo>
                  <a:lnTo>
                    <a:pt x="32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59B1125B-9336-408E-AD26-D464751094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024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2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2 w 47"/>
                <a:gd name="T17" fmla="*/ 16 h 47"/>
                <a:gd name="T18" fmla="*/ 32 w 47"/>
                <a:gd name="T19" fmla="*/ 31 h 47"/>
                <a:gd name="T20" fmla="*/ 32 w 47"/>
                <a:gd name="T21" fmla="*/ 31 h 47"/>
                <a:gd name="T22" fmla="*/ 32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moveTo>
                    <a:pt x="32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2" y="16"/>
                  </a:lnTo>
                  <a:lnTo>
                    <a:pt x="32" y="31"/>
                  </a:lnTo>
                  <a:moveTo>
                    <a:pt x="32" y="31"/>
                  </a:moveTo>
                  <a:lnTo>
                    <a:pt x="32" y="3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366BC572-A083-492B-96B3-FCD9716D9C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095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2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2 w 47"/>
                <a:gd name="T17" fmla="*/ 16 h 47"/>
                <a:gd name="T18" fmla="*/ 32 w 47"/>
                <a:gd name="T19" fmla="*/ 31 h 47"/>
                <a:gd name="T20" fmla="*/ 32 w 47"/>
                <a:gd name="T21" fmla="*/ 31 h 47"/>
                <a:gd name="T22" fmla="*/ 32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close/>
                  <a:moveTo>
                    <a:pt x="32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2" y="16"/>
                  </a:lnTo>
                  <a:lnTo>
                    <a:pt x="32" y="31"/>
                  </a:lnTo>
                  <a:close/>
                  <a:moveTo>
                    <a:pt x="32" y="31"/>
                  </a:moveTo>
                  <a:lnTo>
                    <a:pt x="32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97859379-2BC8-479A-933D-907DC76753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095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2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2 w 47"/>
                <a:gd name="T17" fmla="*/ 16 h 47"/>
                <a:gd name="T18" fmla="*/ 32 w 47"/>
                <a:gd name="T19" fmla="*/ 31 h 47"/>
                <a:gd name="T20" fmla="*/ 32 w 47"/>
                <a:gd name="T21" fmla="*/ 31 h 47"/>
                <a:gd name="T22" fmla="*/ 32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moveTo>
                    <a:pt x="32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2" y="16"/>
                  </a:lnTo>
                  <a:lnTo>
                    <a:pt x="32" y="31"/>
                  </a:lnTo>
                  <a:moveTo>
                    <a:pt x="32" y="31"/>
                  </a:moveTo>
                  <a:lnTo>
                    <a:pt x="32" y="3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9A8F7BB-B13D-49AA-BA01-2EF4D56BC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166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2 w 47"/>
                <a:gd name="T13" fmla="*/ 16 h 47"/>
                <a:gd name="T14" fmla="*/ 32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5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5" y="31"/>
                  </a:lnTo>
                  <a:lnTo>
                    <a:pt x="15" y="16"/>
                  </a:lnTo>
                  <a:close/>
                  <a:moveTo>
                    <a:pt x="15" y="16"/>
                  </a:move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7CBE9CB4-DA09-4041-8909-1887946DBC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166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2 w 47"/>
                <a:gd name="T13" fmla="*/ 16 h 47"/>
                <a:gd name="T14" fmla="*/ 32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5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5" y="31"/>
                  </a:lnTo>
                  <a:lnTo>
                    <a:pt x="15" y="16"/>
                  </a:lnTo>
                  <a:moveTo>
                    <a:pt x="15" y="16"/>
                  </a:moveTo>
                  <a:lnTo>
                    <a:pt x="15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47559E0B-FB76-48E0-9A4A-D5CAC1943C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024"/>
              <a:ext cx="48" cy="47"/>
            </a:xfrm>
            <a:custGeom>
              <a:avLst/>
              <a:gdLst>
                <a:gd name="T0" fmla="*/ 48 w 48"/>
                <a:gd name="T1" fmla="*/ 0 h 47"/>
                <a:gd name="T2" fmla="*/ 0 w 48"/>
                <a:gd name="T3" fmla="*/ 0 h 47"/>
                <a:gd name="T4" fmla="*/ 0 w 48"/>
                <a:gd name="T5" fmla="*/ 47 h 47"/>
                <a:gd name="T6" fmla="*/ 48 w 48"/>
                <a:gd name="T7" fmla="*/ 47 h 47"/>
                <a:gd name="T8" fmla="*/ 48 w 48"/>
                <a:gd name="T9" fmla="*/ 0 h 47"/>
                <a:gd name="T10" fmla="*/ 32 w 48"/>
                <a:gd name="T11" fmla="*/ 31 h 47"/>
                <a:gd name="T12" fmla="*/ 16 w 48"/>
                <a:gd name="T13" fmla="*/ 31 h 47"/>
                <a:gd name="T14" fmla="*/ 16 w 48"/>
                <a:gd name="T15" fmla="*/ 16 h 47"/>
                <a:gd name="T16" fmla="*/ 32 w 48"/>
                <a:gd name="T17" fmla="*/ 16 h 47"/>
                <a:gd name="T18" fmla="*/ 32 w 48"/>
                <a:gd name="T19" fmla="*/ 31 h 47"/>
                <a:gd name="T20" fmla="*/ 32 w 48"/>
                <a:gd name="T21" fmla="*/ 31 h 47"/>
                <a:gd name="T22" fmla="*/ 32 w 48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48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8" y="47"/>
                  </a:lnTo>
                  <a:lnTo>
                    <a:pt x="48" y="0"/>
                  </a:lnTo>
                  <a:close/>
                  <a:moveTo>
                    <a:pt x="32" y="31"/>
                  </a:moveTo>
                  <a:lnTo>
                    <a:pt x="16" y="31"/>
                  </a:lnTo>
                  <a:lnTo>
                    <a:pt x="16" y="16"/>
                  </a:lnTo>
                  <a:lnTo>
                    <a:pt x="32" y="16"/>
                  </a:lnTo>
                  <a:lnTo>
                    <a:pt x="32" y="31"/>
                  </a:lnTo>
                  <a:close/>
                  <a:moveTo>
                    <a:pt x="32" y="31"/>
                  </a:moveTo>
                  <a:lnTo>
                    <a:pt x="32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174405E6-ED21-45B4-A919-A341EC0ABF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024"/>
              <a:ext cx="48" cy="47"/>
            </a:xfrm>
            <a:custGeom>
              <a:avLst/>
              <a:gdLst>
                <a:gd name="T0" fmla="*/ 48 w 48"/>
                <a:gd name="T1" fmla="*/ 0 h 47"/>
                <a:gd name="T2" fmla="*/ 0 w 48"/>
                <a:gd name="T3" fmla="*/ 0 h 47"/>
                <a:gd name="T4" fmla="*/ 0 w 48"/>
                <a:gd name="T5" fmla="*/ 47 h 47"/>
                <a:gd name="T6" fmla="*/ 48 w 48"/>
                <a:gd name="T7" fmla="*/ 47 h 47"/>
                <a:gd name="T8" fmla="*/ 48 w 48"/>
                <a:gd name="T9" fmla="*/ 0 h 47"/>
                <a:gd name="T10" fmla="*/ 32 w 48"/>
                <a:gd name="T11" fmla="*/ 31 h 47"/>
                <a:gd name="T12" fmla="*/ 16 w 48"/>
                <a:gd name="T13" fmla="*/ 31 h 47"/>
                <a:gd name="T14" fmla="*/ 16 w 48"/>
                <a:gd name="T15" fmla="*/ 16 h 47"/>
                <a:gd name="T16" fmla="*/ 32 w 48"/>
                <a:gd name="T17" fmla="*/ 16 h 47"/>
                <a:gd name="T18" fmla="*/ 32 w 48"/>
                <a:gd name="T19" fmla="*/ 31 h 47"/>
                <a:gd name="T20" fmla="*/ 32 w 48"/>
                <a:gd name="T21" fmla="*/ 31 h 47"/>
                <a:gd name="T22" fmla="*/ 32 w 48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48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8" y="47"/>
                  </a:lnTo>
                  <a:lnTo>
                    <a:pt x="48" y="0"/>
                  </a:lnTo>
                  <a:moveTo>
                    <a:pt x="32" y="31"/>
                  </a:moveTo>
                  <a:lnTo>
                    <a:pt x="16" y="31"/>
                  </a:lnTo>
                  <a:lnTo>
                    <a:pt x="16" y="16"/>
                  </a:lnTo>
                  <a:lnTo>
                    <a:pt x="32" y="16"/>
                  </a:lnTo>
                  <a:lnTo>
                    <a:pt x="32" y="31"/>
                  </a:lnTo>
                  <a:moveTo>
                    <a:pt x="32" y="31"/>
                  </a:moveTo>
                  <a:lnTo>
                    <a:pt x="32" y="3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44D2B67-6D1D-4DBA-A221-8C9B90481C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095"/>
              <a:ext cx="48" cy="47"/>
            </a:xfrm>
            <a:custGeom>
              <a:avLst/>
              <a:gdLst>
                <a:gd name="T0" fmla="*/ 0 w 48"/>
                <a:gd name="T1" fmla="*/ 47 h 47"/>
                <a:gd name="T2" fmla="*/ 48 w 48"/>
                <a:gd name="T3" fmla="*/ 47 h 47"/>
                <a:gd name="T4" fmla="*/ 48 w 48"/>
                <a:gd name="T5" fmla="*/ 0 h 47"/>
                <a:gd name="T6" fmla="*/ 0 w 48"/>
                <a:gd name="T7" fmla="*/ 0 h 47"/>
                <a:gd name="T8" fmla="*/ 0 w 48"/>
                <a:gd name="T9" fmla="*/ 47 h 47"/>
                <a:gd name="T10" fmla="*/ 16 w 48"/>
                <a:gd name="T11" fmla="*/ 16 h 47"/>
                <a:gd name="T12" fmla="*/ 32 w 48"/>
                <a:gd name="T13" fmla="*/ 16 h 47"/>
                <a:gd name="T14" fmla="*/ 32 w 48"/>
                <a:gd name="T15" fmla="*/ 31 h 47"/>
                <a:gd name="T16" fmla="*/ 16 w 48"/>
                <a:gd name="T17" fmla="*/ 31 h 47"/>
                <a:gd name="T18" fmla="*/ 16 w 48"/>
                <a:gd name="T19" fmla="*/ 16 h 47"/>
                <a:gd name="T20" fmla="*/ 16 w 48"/>
                <a:gd name="T21" fmla="*/ 16 h 47"/>
                <a:gd name="T22" fmla="*/ 16 w 48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0" y="47"/>
                  </a:moveTo>
                  <a:lnTo>
                    <a:pt x="48" y="47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6" y="31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D7936DDD-89BF-466F-836A-1AAABE68A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095"/>
              <a:ext cx="48" cy="47"/>
            </a:xfrm>
            <a:custGeom>
              <a:avLst/>
              <a:gdLst>
                <a:gd name="T0" fmla="*/ 0 w 48"/>
                <a:gd name="T1" fmla="*/ 47 h 47"/>
                <a:gd name="T2" fmla="*/ 48 w 48"/>
                <a:gd name="T3" fmla="*/ 47 h 47"/>
                <a:gd name="T4" fmla="*/ 48 w 48"/>
                <a:gd name="T5" fmla="*/ 0 h 47"/>
                <a:gd name="T6" fmla="*/ 0 w 48"/>
                <a:gd name="T7" fmla="*/ 0 h 47"/>
                <a:gd name="T8" fmla="*/ 0 w 48"/>
                <a:gd name="T9" fmla="*/ 47 h 47"/>
                <a:gd name="T10" fmla="*/ 16 w 48"/>
                <a:gd name="T11" fmla="*/ 16 h 47"/>
                <a:gd name="T12" fmla="*/ 32 w 48"/>
                <a:gd name="T13" fmla="*/ 16 h 47"/>
                <a:gd name="T14" fmla="*/ 32 w 48"/>
                <a:gd name="T15" fmla="*/ 31 h 47"/>
                <a:gd name="T16" fmla="*/ 16 w 48"/>
                <a:gd name="T17" fmla="*/ 31 h 47"/>
                <a:gd name="T18" fmla="*/ 16 w 48"/>
                <a:gd name="T19" fmla="*/ 16 h 47"/>
                <a:gd name="T20" fmla="*/ 16 w 48"/>
                <a:gd name="T21" fmla="*/ 16 h 47"/>
                <a:gd name="T22" fmla="*/ 16 w 48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0" y="47"/>
                  </a:moveTo>
                  <a:lnTo>
                    <a:pt x="48" y="47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6" y="31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B8823DD-D33F-416B-995C-BCAB773042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166"/>
              <a:ext cx="48" cy="47"/>
            </a:xfrm>
            <a:custGeom>
              <a:avLst/>
              <a:gdLst>
                <a:gd name="T0" fmla="*/ 0 w 48"/>
                <a:gd name="T1" fmla="*/ 47 h 47"/>
                <a:gd name="T2" fmla="*/ 48 w 48"/>
                <a:gd name="T3" fmla="*/ 47 h 47"/>
                <a:gd name="T4" fmla="*/ 48 w 48"/>
                <a:gd name="T5" fmla="*/ 0 h 47"/>
                <a:gd name="T6" fmla="*/ 0 w 48"/>
                <a:gd name="T7" fmla="*/ 0 h 47"/>
                <a:gd name="T8" fmla="*/ 0 w 48"/>
                <a:gd name="T9" fmla="*/ 47 h 47"/>
                <a:gd name="T10" fmla="*/ 16 w 48"/>
                <a:gd name="T11" fmla="*/ 16 h 47"/>
                <a:gd name="T12" fmla="*/ 32 w 48"/>
                <a:gd name="T13" fmla="*/ 16 h 47"/>
                <a:gd name="T14" fmla="*/ 32 w 48"/>
                <a:gd name="T15" fmla="*/ 31 h 47"/>
                <a:gd name="T16" fmla="*/ 16 w 48"/>
                <a:gd name="T17" fmla="*/ 31 h 47"/>
                <a:gd name="T18" fmla="*/ 16 w 48"/>
                <a:gd name="T19" fmla="*/ 16 h 47"/>
                <a:gd name="T20" fmla="*/ 16 w 48"/>
                <a:gd name="T21" fmla="*/ 16 h 47"/>
                <a:gd name="T22" fmla="*/ 16 w 48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0" y="47"/>
                  </a:moveTo>
                  <a:lnTo>
                    <a:pt x="48" y="47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6" y="31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9AC60957-0BC1-456C-9FF0-B03502A5BD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166"/>
              <a:ext cx="48" cy="47"/>
            </a:xfrm>
            <a:custGeom>
              <a:avLst/>
              <a:gdLst>
                <a:gd name="T0" fmla="*/ 0 w 48"/>
                <a:gd name="T1" fmla="*/ 47 h 47"/>
                <a:gd name="T2" fmla="*/ 48 w 48"/>
                <a:gd name="T3" fmla="*/ 47 h 47"/>
                <a:gd name="T4" fmla="*/ 48 w 48"/>
                <a:gd name="T5" fmla="*/ 0 h 47"/>
                <a:gd name="T6" fmla="*/ 0 w 48"/>
                <a:gd name="T7" fmla="*/ 0 h 47"/>
                <a:gd name="T8" fmla="*/ 0 w 48"/>
                <a:gd name="T9" fmla="*/ 47 h 47"/>
                <a:gd name="T10" fmla="*/ 16 w 48"/>
                <a:gd name="T11" fmla="*/ 16 h 47"/>
                <a:gd name="T12" fmla="*/ 32 w 48"/>
                <a:gd name="T13" fmla="*/ 16 h 47"/>
                <a:gd name="T14" fmla="*/ 32 w 48"/>
                <a:gd name="T15" fmla="*/ 31 h 47"/>
                <a:gd name="T16" fmla="*/ 16 w 48"/>
                <a:gd name="T17" fmla="*/ 31 h 47"/>
                <a:gd name="T18" fmla="*/ 16 w 48"/>
                <a:gd name="T19" fmla="*/ 16 h 47"/>
                <a:gd name="T20" fmla="*/ 16 w 48"/>
                <a:gd name="T21" fmla="*/ 16 h 47"/>
                <a:gd name="T22" fmla="*/ 16 w 48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0" y="47"/>
                  </a:moveTo>
                  <a:lnTo>
                    <a:pt x="48" y="47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6" y="31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648E818-642C-4B89-818C-3313758C7C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0" y="1836"/>
              <a:ext cx="285" cy="442"/>
            </a:xfrm>
            <a:custGeom>
              <a:avLst/>
              <a:gdLst>
                <a:gd name="T0" fmla="*/ 285 w 285"/>
                <a:gd name="T1" fmla="*/ 442 h 442"/>
                <a:gd name="T2" fmla="*/ 0 w 285"/>
                <a:gd name="T3" fmla="*/ 442 h 442"/>
                <a:gd name="T4" fmla="*/ 0 w 285"/>
                <a:gd name="T5" fmla="*/ 0 h 442"/>
                <a:gd name="T6" fmla="*/ 285 w 285"/>
                <a:gd name="T7" fmla="*/ 0 h 442"/>
                <a:gd name="T8" fmla="*/ 285 w 285"/>
                <a:gd name="T9" fmla="*/ 442 h 442"/>
                <a:gd name="T10" fmla="*/ 16 w 285"/>
                <a:gd name="T11" fmla="*/ 426 h 442"/>
                <a:gd name="T12" fmla="*/ 268 w 285"/>
                <a:gd name="T13" fmla="*/ 426 h 442"/>
                <a:gd name="T14" fmla="*/ 268 w 285"/>
                <a:gd name="T15" fmla="*/ 16 h 442"/>
                <a:gd name="T16" fmla="*/ 16 w 285"/>
                <a:gd name="T17" fmla="*/ 16 h 442"/>
                <a:gd name="T18" fmla="*/ 16 w 285"/>
                <a:gd name="T19" fmla="*/ 42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5" h="442">
                  <a:moveTo>
                    <a:pt x="285" y="442"/>
                  </a:moveTo>
                  <a:lnTo>
                    <a:pt x="0" y="442"/>
                  </a:lnTo>
                  <a:lnTo>
                    <a:pt x="0" y="0"/>
                  </a:lnTo>
                  <a:lnTo>
                    <a:pt x="285" y="0"/>
                  </a:lnTo>
                  <a:lnTo>
                    <a:pt x="285" y="442"/>
                  </a:lnTo>
                  <a:close/>
                  <a:moveTo>
                    <a:pt x="16" y="426"/>
                  </a:moveTo>
                  <a:lnTo>
                    <a:pt x="268" y="426"/>
                  </a:lnTo>
                  <a:lnTo>
                    <a:pt x="268" y="16"/>
                  </a:lnTo>
                  <a:lnTo>
                    <a:pt x="16" y="16"/>
                  </a:lnTo>
                  <a:lnTo>
                    <a:pt x="16" y="4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AB8ADF2E-1C81-460D-852B-39E99DC105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6" y="1774"/>
              <a:ext cx="253" cy="71"/>
            </a:xfrm>
            <a:custGeom>
              <a:avLst/>
              <a:gdLst>
                <a:gd name="T0" fmla="*/ 253 w 253"/>
                <a:gd name="T1" fmla="*/ 17 h 71"/>
                <a:gd name="T2" fmla="*/ 253 w 253"/>
                <a:gd name="T3" fmla="*/ 0 h 71"/>
                <a:gd name="T4" fmla="*/ 0 w 253"/>
                <a:gd name="T5" fmla="*/ 0 h 71"/>
                <a:gd name="T6" fmla="*/ 0 w 253"/>
                <a:gd name="T7" fmla="*/ 17 h 71"/>
                <a:gd name="T8" fmla="*/ 16 w 253"/>
                <a:gd name="T9" fmla="*/ 17 h 71"/>
                <a:gd name="T10" fmla="*/ 16 w 253"/>
                <a:gd name="T11" fmla="*/ 71 h 71"/>
                <a:gd name="T12" fmla="*/ 31 w 253"/>
                <a:gd name="T13" fmla="*/ 71 h 71"/>
                <a:gd name="T14" fmla="*/ 31 w 253"/>
                <a:gd name="T15" fmla="*/ 17 h 71"/>
                <a:gd name="T16" fmla="*/ 221 w 253"/>
                <a:gd name="T17" fmla="*/ 17 h 71"/>
                <a:gd name="T18" fmla="*/ 221 w 253"/>
                <a:gd name="T19" fmla="*/ 71 h 71"/>
                <a:gd name="T20" fmla="*/ 237 w 253"/>
                <a:gd name="T21" fmla="*/ 71 h 71"/>
                <a:gd name="T22" fmla="*/ 237 w 253"/>
                <a:gd name="T23" fmla="*/ 17 h 71"/>
                <a:gd name="T24" fmla="*/ 253 w 253"/>
                <a:gd name="T25" fmla="*/ 17 h 71"/>
                <a:gd name="T26" fmla="*/ 253 w 253"/>
                <a:gd name="T27" fmla="*/ 17 h 71"/>
                <a:gd name="T28" fmla="*/ 253 w 253"/>
                <a:gd name="T29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71">
                  <a:moveTo>
                    <a:pt x="253" y="17"/>
                  </a:moveTo>
                  <a:lnTo>
                    <a:pt x="25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6" y="17"/>
                  </a:lnTo>
                  <a:lnTo>
                    <a:pt x="16" y="71"/>
                  </a:lnTo>
                  <a:lnTo>
                    <a:pt x="31" y="71"/>
                  </a:lnTo>
                  <a:lnTo>
                    <a:pt x="31" y="17"/>
                  </a:lnTo>
                  <a:lnTo>
                    <a:pt x="221" y="17"/>
                  </a:lnTo>
                  <a:lnTo>
                    <a:pt x="221" y="71"/>
                  </a:lnTo>
                  <a:lnTo>
                    <a:pt x="237" y="71"/>
                  </a:lnTo>
                  <a:lnTo>
                    <a:pt x="237" y="17"/>
                  </a:lnTo>
                  <a:lnTo>
                    <a:pt x="253" y="17"/>
                  </a:lnTo>
                  <a:close/>
                  <a:moveTo>
                    <a:pt x="253" y="17"/>
                  </a:moveTo>
                  <a:lnTo>
                    <a:pt x="25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E464E16-41C1-4E24-BA3B-BD318BD1C0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6" y="1774"/>
              <a:ext cx="253" cy="71"/>
            </a:xfrm>
            <a:custGeom>
              <a:avLst/>
              <a:gdLst>
                <a:gd name="T0" fmla="*/ 253 w 253"/>
                <a:gd name="T1" fmla="*/ 17 h 71"/>
                <a:gd name="T2" fmla="*/ 253 w 253"/>
                <a:gd name="T3" fmla="*/ 0 h 71"/>
                <a:gd name="T4" fmla="*/ 0 w 253"/>
                <a:gd name="T5" fmla="*/ 0 h 71"/>
                <a:gd name="T6" fmla="*/ 0 w 253"/>
                <a:gd name="T7" fmla="*/ 17 h 71"/>
                <a:gd name="T8" fmla="*/ 16 w 253"/>
                <a:gd name="T9" fmla="*/ 17 h 71"/>
                <a:gd name="T10" fmla="*/ 16 w 253"/>
                <a:gd name="T11" fmla="*/ 71 h 71"/>
                <a:gd name="T12" fmla="*/ 31 w 253"/>
                <a:gd name="T13" fmla="*/ 71 h 71"/>
                <a:gd name="T14" fmla="*/ 31 w 253"/>
                <a:gd name="T15" fmla="*/ 17 h 71"/>
                <a:gd name="T16" fmla="*/ 221 w 253"/>
                <a:gd name="T17" fmla="*/ 17 h 71"/>
                <a:gd name="T18" fmla="*/ 221 w 253"/>
                <a:gd name="T19" fmla="*/ 71 h 71"/>
                <a:gd name="T20" fmla="*/ 237 w 253"/>
                <a:gd name="T21" fmla="*/ 71 h 71"/>
                <a:gd name="T22" fmla="*/ 237 w 253"/>
                <a:gd name="T23" fmla="*/ 17 h 71"/>
                <a:gd name="T24" fmla="*/ 253 w 253"/>
                <a:gd name="T25" fmla="*/ 17 h 71"/>
                <a:gd name="T26" fmla="*/ 253 w 253"/>
                <a:gd name="T27" fmla="*/ 17 h 71"/>
                <a:gd name="T28" fmla="*/ 253 w 253"/>
                <a:gd name="T29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71">
                  <a:moveTo>
                    <a:pt x="253" y="17"/>
                  </a:moveTo>
                  <a:lnTo>
                    <a:pt x="25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6" y="17"/>
                  </a:lnTo>
                  <a:lnTo>
                    <a:pt x="16" y="71"/>
                  </a:lnTo>
                  <a:lnTo>
                    <a:pt x="31" y="71"/>
                  </a:lnTo>
                  <a:lnTo>
                    <a:pt x="31" y="17"/>
                  </a:lnTo>
                  <a:lnTo>
                    <a:pt x="221" y="17"/>
                  </a:lnTo>
                  <a:lnTo>
                    <a:pt x="221" y="71"/>
                  </a:lnTo>
                  <a:lnTo>
                    <a:pt x="237" y="71"/>
                  </a:lnTo>
                  <a:lnTo>
                    <a:pt x="237" y="17"/>
                  </a:lnTo>
                  <a:lnTo>
                    <a:pt x="253" y="17"/>
                  </a:lnTo>
                  <a:moveTo>
                    <a:pt x="253" y="17"/>
                  </a:moveTo>
                  <a:lnTo>
                    <a:pt x="253" y="17"/>
                  </a:lnTo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C0C5B9E-7975-4C1E-A76F-03E2BEC1A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1889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2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2 w 48"/>
                <a:gd name="T17" fmla="*/ 17 h 48"/>
                <a:gd name="T18" fmla="*/ 32 w 48"/>
                <a:gd name="T19" fmla="*/ 32 h 48"/>
                <a:gd name="T20" fmla="*/ 32 w 48"/>
                <a:gd name="T21" fmla="*/ 32 h 48"/>
                <a:gd name="T22" fmla="*/ 32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close/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close/>
                  <a:moveTo>
                    <a:pt x="32" y="32"/>
                  </a:moveTo>
                  <a:lnTo>
                    <a:pt x="32" y="32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E5429B0-CF8E-4959-A4E4-913DC73E4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1889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2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2 w 48"/>
                <a:gd name="T17" fmla="*/ 17 h 48"/>
                <a:gd name="T18" fmla="*/ 32 w 48"/>
                <a:gd name="T19" fmla="*/ 32 h 48"/>
                <a:gd name="T20" fmla="*/ 32 w 48"/>
                <a:gd name="T21" fmla="*/ 32 h 48"/>
                <a:gd name="T22" fmla="*/ 32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close/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close/>
                  <a:moveTo>
                    <a:pt x="32" y="32"/>
                  </a:moveTo>
                  <a:lnTo>
                    <a:pt x="3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C16E8ED-1FB3-47E3-97D1-028F5BEA6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1889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2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2 w 48"/>
                <a:gd name="T17" fmla="*/ 17 h 48"/>
                <a:gd name="T18" fmla="*/ 32 w 48"/>
                <a:gd name="T19" fmla="*/ 32 h 48"/>
                <a:gd name="T20" fmla="*/ 32 w 48"/>
                <a:gd name="T21" fmla="*/ 32 h 48"/>
                <a:gd name="T22" fmla="*/ 32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moveTo>
                    <a:pt x="32" y="32"/>
                  </a:moveTo>
                  <a:lnTo>
                    <a:pt x="32" y="3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676E938-5504-498C-BFB3-6D04E27FC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" y="1889"/>
              <a:ext cx="47" cy="48"/>
            </a:xfrm>
            <a:custGeom>
              <a:avLst/>
              <a:gdLst>
                <a:gd name="T0" fmla="*/ 47 w 47"/>
                <a:gd name="T1" fmla="*/ 0 h 48"/>
                <a:gd name="T2" fmla="*/ 0 w 47"/>
                <a:gd name="T3" fmla="*/ 0 h 48"/>
                <a:gd name="T4" fmla="*/ 0 w 47"/>
                <a:gd name="T5" fmla="*/ 48 h 48"/>
                <a:gd name="T6" fmla="*/ 47 w 47"/>
                <a:gd name="T7" fmla="*/ 48 h 48"/>
                <a:gd name="T8" fmla="*/ 47 w 47"/>
                <a:gd name="T9" fmla="*/ 0 h 48"/>
                <a:gd name="T10" fmla="*/ 32 w 47"/>
                <a:gd name="T11" fmla="*/ 32 h 48"/>
                <a:gd name="T12" fmla="*/ 16 w 47"/>
                <a:gd name="T13" fmla="*/ 32 h 48"/>
                <a:gd name="T14" fmla="*/ 16 w 47"/>
                <a:gd name="T15" fmla="*/ 17 h 48"/>
                <a:gd name="T16" fmla="*/ 32 w 47"/>
                <a:gd name="T17" fmla="*/ 17 h 48"/>
                <a:gd name="T18" fmla="*/ 32 w 47"/>
                <a:gd name="T19" fmla="*/ 32 h 48"/>
                <a:gd name="T20" fmla="*/ 32 w 47"/>
                <a:gd name="T21" fmla="*/ 32 h 48"/>
                <a:gd name="T22" fmla="*/ 32 w 47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47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7" y="48"/>
                  </a:lnTo>
                  <a:lnTo>
                    <a:pt x="47" y="0"/>
                  </a:lnTo>
                  <a:close/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close/>
                  <a:moveTo>
                    <a:pt x="32" y="32"/>
                  </a:moveTo>
                  <a:lnTo>
                    <a:pt x="3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32AA409-BB3C-4A06-9157-A674FD9D41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" y="1889"/>
              <a:ext cx="47" cy="48"/>
            </a:xfrm>
            <a:custGeom>
              <a:avLst/>
              <a:gdLst>
                <a:gd name="T0" fmla="*/ 47 w 47"/>
                <a:gd name="T1" fmla="*/ 0 h 48"/>
                <a:gd name="T2" fmla="*/ 0 w 47"/>
                <a:gd name="T3" fmla="*/ 0 h 48"/>
                <a:gd name="T4" fmla="*/ 0 w 47"/>
                <a:gd name="T5" fmla="*/ 48 h 48"/>
                <a:gd name="T6" fmla="*/ 47 w 47"/>
                <a:gd name="T7" fmla="*/ 48 h 48"/>
                <a:gd name="T8" fmla="*/ 47 w 47"/>
                <a:gd name="T9" fmla="*/ 0 h 48"/>
                <a:gd name="T10" fmla="*/ 32 w 47"/>
                <a:gd name="T11" fmla="*/ 32 h 48"/>
                <a:gd name="T12" fmla="*/ 16 w 47"/>
                <a:gd name="T13" fmla="*/ 32 h 48"/>
                <a:gd name="T14" fmla="*/ 16 w 47"/>
                <a:gd name="T15" fmla="*/ 17 h 48"/>
                <a:gd name="T16" fmla="*/ 32 w 47"/>
                <a:gd name="T17" fmla="*/ 17 h 48"/>
                <a:gd name="T18" fmla="*/ 32 w 47"/>
                <a:gd name="T19" fmla="*/ 32 h 48"/>
                <a:gd name="T20" fmla="*/ 32 w 47"/>
                <a:gd name="T21" fmla="*/ 32 h 48"/>
                <a:gd name="T22" fmla="*/ 32 w 47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47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7" y="48"/>
                  </a:lnTo>
                  <a:lnTo>
                    <a:pt x="47" y="0"/>
                  </a:lnTo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moveTo>
                    <a:pt x="32" y="32"/>
                  </a:moveTo>
                  <a:lnTo>
                    <a:pt x="32" y="3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7FA3A31F-5C40-44C7-9CBD-BB981D4065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0" y="2134"/>
              <a:ext cx="205" cy="142"/>
            </a:xfrm>
            <a:custGeom>
              <a:avLst/>
              <a:gdLst>
                <a:gd name="T0" fmla="*/ 351 w 396"/>
                <a:gd name="T1" fmla="*/ 0 h 274"/>
                <a:gd name="T2" fmla="*/ 0 w 396"/>
                <a:gd name="T3" fmla="*/ 0 h 274"/>
                <a:gd name="T4" fmla="*/ 0 w 396"/>
                <a:gd name="T5" fmla="*/ 30 h 274"/>
                <a:gd name="T6" fmla="*/ 31 w 396"/>
                <a:gd name="T7" fmla="*/ 30 h 274"/>
                <a:gd name="T8" fmla="*/ 31 w 396"/>
                <a:gd name="T9" fmla="*/ 274 h 274"/>
                <a:gd name="T10" fmla="*/ 366 w 396"/>
                <a:gd name="T11" fmla="*/ 274 h 274"/>
                <a:gd name="T12" fmla="*/ 366 w 396"/>
                <a:gd name="T13" fmla="*/ 30 h 274"/>
                <a:gd name="T14" fmla="*/ 396 w 396"/>
                <a:gd name="T15" fmla="*/ 30 h 274"/>
                <a:gd name="T16" fmla="*/ 396 w 396"/>
                <a:gd name="T17" fmla="*/ 0 h 274"/>
                <a:gd name="T18" fmla="*/ 351 w 396"/>
                <a:gd name="T19" fmla="*/ 0 h 274"/>
                <a:gd name="T20" fmla="*/ 61 w 396"/>
                <a:gd name="T21" fmla="*/ 30 h 274"/>
                <a:gd name="T22" fmla="*/ 183 w 396"/>
                <a:gd name="T23" fmla="*/ 30 h 274"/>
                <a:gd name="T24" fmla="*/ 183 w 396"/>
                <a:gd name="T25" fmla="*/ 91 h 274"/>
                <a:gd name="T26" fmla="*/ 168 w 396"/>
                <a:gd name="T27" fmla="*/ 91 h 274"/>
                <a:gd name="T28" fmla="*/ 122 w 396"/>
                <a:gd name="T29" fmla="*/ 137 h 274"/>
                <a:gd name="T30" fmla="*/ 168 w 396"/>
                <a:gd name="T31" fmla="*/ 182 h 274"/>
                <a:gd name="T32" fmla="*/ 183 w 396"/>
                <a:gd name="T33" fmla="*/ 182 h 274"/>
                <a:gd name="T34" fmla="*/ 183 w 396"/>
                <a:gd name="T35" fmla="*/ 243 h 274"/>
                <a:gd name="T36" fmla="*/ 61 w 396"/>
                <a:gd name="T37" fmla="*/ 243 h 274"/>
                <a:gd name="T38" fmla="*/ 61 w 396"/>
                <a:gd name="T39" fmla="*/ 30 h 274"/>
                <a:gd name="T40" fmla="*/ 183 w 396"/>
                <a:gd name="T41" fmla="*/ 152 h 274"/>
                <a:gd name="T42" fmla="*/ 168 w 396"/>
                <a:gd name="T43" fmla="*/ 152 h 274"/>
                <a:gd name="T44" fmla="*/ 152 w 396"/>
                <a:gd name="T45" fmla="*/ 137 h 274"/>
                <a:gd name="T46" fmla="*/ 168 w 396"/>
                <a:gd name="T47" fmla="*/ 121 h 274"/>
                <a:gd name="T48" fmla="*/ 183 w 396"/>
                <a:gd name="T49" fmla="*/ 121 h 274"/>
                <a:gd name="T50" fmla="*/ 183 w 396"/>
                <a:gd name="T51" fmla="*/ 152 h 274"/>
                <a:gd name="T52" fmla="*/ 213 w 396"/>
                <a:gd name="T53" fmla="*/ 121 h 274"/>
                <a:gd name="T54" fmla="*/ 229 w 396"/>
                <a:gd name="T55" fmla="*/ 121 h 274"/>
                <a:gd name="T56" fmla="*/ 244 w 396"/>
                <a:gd name="T57" fmla="*/ 137 h 274"/>
                <a:gd name="T58" fmla="*/ 229 w 396"/>
                <a:gd name="T59" fmla="*/ 152 h 274"/>
                <a:gd name="T60" fmla="*/ 213 w 396"/>
                <a:gd name="T61" fmla="*/ 152 h 274"/>
                <a:gd name="T62" fmla="*/ 213 w 396"/>
                <a:gd name="T63" fmla="*/ 121 h 274"/>
                <a:gd name="T64" fmla="*/ 335 w 396"/>
                <a:gd name="T65" fmla="*/ 243 h 274"/>
                <a:gd name="T66" fmla="*/ 213 w 396"/>
                <a:gd name="T67" fmla="*/ 243 h 274"/>
                <a:gd name="T68" fmla="*/ 213 w 396"/>
                <a:gd name="T69" fmla="*/ 182 h 274"/>
                <a:gd name="T70" fmla="*/ 229 w 396"/>
                <a:gd name="T71" fmla="*/ 182 h 274"/>
                <a:gd name="T72" fmla="*/ 274 w 396"/>
                <a:gd name="T73" fmla="*/ 137 h 274"/>
                <a:gd name="T74" fmla="*/ 229 w 396"/>
                <a:gd name="T75" fmla="*/ 91 h 274"/>
                <a:gd name="T76" fmla="*/ 213 w 396"/>
                <a:gd name="T77" fmla="*/ 91 h 274"/>
                <a:gd name="T78" fmla="*/ 213 w 396"/>
                <a:gd name="T79" fmla="*/ 30 h 274"/>
                <a:gd name="T80" fmla="*/ 335 w 396"/>
                <a:gd name="T81" fmla="*/ 30 h 274"/>
                <a:gd name="T82" fmla="*/ 335 w 396"/>
                <a:gd name="T83" fmla="*/ 243 h 274"/>
                <a:gd name="T84" fmla="*/ 335 w 396"/>
                <a:gd name="T85" fmla="*/ 243 h 274"/>
                <a:gd name="T86" fmla="*/ 335 w 396"/>
                <a:gd name="T87" fmla="*/ 24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6" h="274">
                  <a:moveTo>
                    <a:pt x="35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66" y="274"/>
                    <a:pt x="366" y="274"/>
                    <a:pt x="366" y="274"/>
                  </a:cubicBezTo>
                  <a:cubicBezTo>
                    <a:pt x="366" y="30"/>
                    <a:pt x="366" y="30"/>
                    <a:pt x="366" y="30"/>
                  </a:cubicBezTo>
                  <a:cubicBezTo>
                    <a:pt x="396" y="30"/>
                    <a:pt x="396" y="30"/>
                    <a:pt x="396" y="30"/>
                  </a:cubicBezTo>
                  <a:cubicBezTo>
                    <a:pt x="396" y="0"/>
                    <a:pt x="396" y="0"/>
                    <a:pt x="396" y="0"/>
                  </a:cubicBezTo>
                  <a:lnTo>
                    <a:pt x="351" y="0"/>
                  </a:lnTo>
                  <a:close/>
                  <a:moveTo>
                    <a:pt x="61" y="30"/>
                  </a:moveTo>
                  <a:cubicBezTo>
                    <a:pt x="183" y="30"/>
                    <a:pt x="183" y="30"/>
                    <a:pt x="183" y="30"/>
                  </a:cubicBezTo>
                  <a:cubicBezTo>
                    <a:pt x="183" y="91"/>
                    <a:pt x="183" y="91"/>
                    <a:pt x="183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42" y="91"/>
                    <a:pt x="122" y="111"/>
                    <a:pt x="122" y="137"/>
                  </a:cubicBezTo>
                  <a:cubicBezTo>
                    <a:pt x="122" y="162"/>
                    <a:pt x="142" y="182"/>
                    <a:pt x="168" y="182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3" y="243"/>
                    <a:pt x="183" y="243"/>
                    <a:pt x="183" y="243"/>
                  </a:cubicBezTo>
                  <a:cubicBezTo>
                    <a:pt x="61" y="243"/>
                    <a:pt x="61" y="243"/>
                    <a:pt x="61" y="243"/>
                  </a:cubicBezTo>
                  <a:lnTo>
                    <a:pt x="61" y="30"/>
                  </a:lnTo>
                  <a:close/>
                  <a:moveTo>
                    <a:pt x="183" y="152"/>
                  </a:moveTo>
                  <a:cubicBezTo>
                    <a:pt x="168" y="152"/>
                    <a:pt x="168" y="152"/>
                    <a:pt x="168" y="152"/>
                  </a:cubicBezTo>
                  <a:cubicBezTo>
                    <a:pt x="159" y="152"/>
                    <a:pt x="152" y="145"/>
                    <a:pt x="152" y="137"/>
                  </a:cubicBezTo>
                  <a:cubicBezTo>
                    <a:pt x="152" y="128"/>
                    <a:pt x="159" y="121"/>
                    <a:pt x="168" y="121"/>
                  </a:cubicBezTo>
                  <a:cubicBezTo>
                    <a:pt x="183" y="121"/>
                    <a:pt x="183" y="121"/>
                    <a:pt x="183" y="121"/>
                  </a:cubicBezTo>
                  <a:lnTo>
                    <a:pt x="183" y="152"/>
                  </a:lnTo>
                  <a:close/>
                  <a:moveTo>
                    <a:pt x="213" y="121"/>
                  </a:moveTo>
                  <a:cubicBezTo>
                    <a:pt x="229" y="121"/>
                    <a:pt x="229" y="121"/>
                    <a:pt x="229" y="121"/>
                  </a:cubicBezTo>
                  <a:cubicBezTo>
                    <a:pt x="237" y="121"/>
                    <a:pt x="244" y="128"/>
                    <a:pt x="244" y="137"/>
                  </a:cubicBezTo>
                  <a:cubicBezTo>
                    <a:pt x="244" y="145"/>
                    <a:pt x="237" y="152"/>
                    <a:pt x="229" y="152"/>
                  </a:cubicBezTo>
                  <a:cubicBezTo>
                    <a:pt x="213" y="152"/>
                    <a:pt x="213" y="152"/>
                    <a:pt x="213" y="152"/>
                  </a:cubicBezTo>
                  <a:lnTo>
                    <a:pt x="213" y="121"/>
                  </a:lnTo>
                  <a:close/>
                  <a:moveTo>
                    <a:pt x="335" y="243"/>
                  </a:moveTo>
                  <a:cubicBezTo>
                    <a:pt x="213" y="243"/>
                    <a:pt x="213" y="243"/>
                    <a:pt x="213" y="243"/>
                  </a:cubicBezTo>
                  <a:cubicBezTo>
                    <a:pt x="213" y="182"/>
                    <a:pt x="213" y="182"/>
                    <a:pt x="213" y="182"/>
                  </a:cubicBezTo>
                  <a:cubicBezTo>
                    <a:pt x="229" y="182"/>
                    <a:pt x="229" y="182"/>
                    <a:pt x="229" y="182"/>
                  </a:cubicBezTo>
                  <a:cubicBezTo>
                    <a:pt x="254" y="182"/>
                    <a:pt x="274" y="162"/>
                    <a:pt x="274" y="137"/>
                  </a:cubicBezTo>
                  <a:cubicBezTo>
                    <a:pt x="274" y="111"/>
                    <a:pt x="254" y="91"/>
                    <a:pt x="229" y="91"/>
                  </a:cubicBezTo>
                  <a:cubicBezTo>
                    <a:pt x="213" y="91"/>
                    <a:pt x="213" y="91"/>
                    <a:pt x="213" y="91"/>
                  </a:cubicBezTo>
                  <a:cubicBezTo>
                    <a:pt x="213" y="30"/>
                    <a:pt x="213" y="30"/>
                    <a:pt x="213" y="30"/>
                  </a:cubicBezTo>
                  <a:cubicBezTo>
                    <a:pt x="335" y="30"/>
                    <a:pt x="335" y="30"/>
                    <a:pt x="335" y="30"/>
                  </a:cubicBezTo>
                  <a:lnTo>
                    <a:pt x="335" y="243"/>
                  </a:lnTo>
                  <a:close/>
                  <a:moveTo>
                    <a:pt x="335" y="243"/>
                  </a:moveTo>
                  <a:cubicBezTo>
                    <a:pt x="335" y="243"/>
                    <a:pt x="335" y="243"/>
                    <a:pt x="335" y="24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5AD578D-42EA-4919-A0D0-25FE4FAF27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196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22EA2DF5-ABEA-4E26-B7E5-96827B4827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196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A9C711FA-3C51-44A9-A3A3-B66430582A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196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2B96EE6F-B7B4-4EDB-BAFA-60AC340AD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" y="1960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5B81275E-0591-4A80-8B93-C68916541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" y="1960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277D9855-BE75-43B2-A6C1-4320193911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2031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DD992479-242B-4F92-B3CC-2F8ACD17D6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2031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1001E3CC-FE1E-4E85-8B36-00B49932F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2031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2">
              <a:extLst>
                <a:ext uri="{FF2B5EF4-FFF2-40B4-BE49-F238E27FC236}">
                  <a16:creationId xmlns:a16="http://schemas.microsoft.com/office/drawing/2014/main" id="{C1C0B7E4-17AB-4980-AC81-2929DC1D6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2031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E6C23F98-0B59-4FB8-8C9B-7FA593C064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" y="2031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Rectangle 45">
              <a:extLst>
                <a:ext uri="{FF2B5EF4-FFF2-40B4-BE49-F238E27FC236}">
                  <a16:creationId xmlns:a16="http://schemas.microsoft.com/office/drawing/2014/main" id="{6DA952B5-DA09-4F78-9CF8-940066AAE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2103"/>
              <a:ext cx="173" cy="1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Rectangle 46">
              <a:extLst>
                <a:ext uri="{FF2B5EF4-FFF2-40B4-BE49-F238E27FC236}">
                  <a16:creationId xmlns:a16="http://schemas.microsoft.com/office/drawing/2014/main" id="{E5E34ADB-20B1-4E7F-90C6-30C6C39E4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2103"/>
              <a:ext cx="16" cy="1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" name="Group 5">
            <a:extLst>
              <a:ext uri="{FF2B5EF4-FFF2-40B4-BE49-F238E27FC236}">
                <a16:creationId xmlns:a16="http://schemas.microsoft.com/office/drawing/2014/main" id="{7F60D987-9FC2-432A-B7D7-80CE56CC0F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90629" y="4981601"/>
            <a:ext cx="771527" cy="771529"/>
            <a:chOff x="750" y="3138"/>
            <a:chExt cx="486" cy="486"/>
          </a:xfrm>
          <a:solidFill>
            <a:srgbClr val="00ACB8"/>
          </a:solidFill>
        </p:grpSpPr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201D77C-0F11-4186-B707-57B322B47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" y="3327"/>
              <a:ext cx="248" cy="247"/>
            </a:xfrm>
            <a:custGeom>
              <a:avLst/>
              <a:gdLst>
                <a:gd name="T0" fmla="*/ 400 w 800"/>
                <a:gd name="T1" fmla="*/ 0 h 800"/>
                <a:gd name="T2" fmla="*/ 800 w 800"/>
                <a:gd name="T3" fmla="*/ 400 h 800"/>
                <a:gd name="T4" fmla="*/ 400 w 800"/>
                <a:gd name="T5" fmla="*/ 800 h 800"/>
                <a:gd name="T6" fmla="*/ 0 w 800"/>
                <a:gd name="T7" fmla="*/ 400 h 800"/>
                <a:gd name="T8" fmla="*/ 400 w 800"/>
                <a:gd name="T9" fmla="*/ 0 h 800"/>
                <a:gd name="T10" fmla="*/ 688 w 800"/>
                <a:gd name="T11" fmla="*/ 400 h 800"/>
                <a:gd name="T12" fmla="*/ 400 w 800"/>
                <a:gd name="T13" fmla="*/ 112 h 800"/>
                <a:gd name="T14" fmla="*/ 112 w 800"/>
                <a:gd name="T15" fmla="*/ 400 h 800"/>
                <a:gd name="T16" fmla="*/ 400 w 800"/>
                <a:gd name="T17" fmla="*/ 688 h 800"/>
                <a:gd name="T18" fmla="*/ 688 w 800"/>
                <a:gd name="T19" fmla="*/ 400 h 800"/>
                <a:gd name="T20" fmla="*/ 688 w 800"/>
                <a:gd name="T21" fmla="*/ 400 h 800"/>
                <a:gd name="T22" fmla="*/ 688 w 800"/>
                <a:gd name="T23" fmla="*/ 4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0" h="800">
                  <a:moveTo>
                    <a:pt x="400" y="0"/>
                  </a:moveTo>
                  <a:cubicBezTo>
                    <a:pt x="621" y="0"/>
                    <a:pt x="800" y="180"/>
                    <a:pt x="800" y="400"/>
                  </a:cubicBezTo>
                  <a:cubicBezTo>
                    <a:pt x="800" y="621"/>
                    <a:pt x="621" y="800"/>
                    <a:pt x="400" y="800"/>
                  </a:cubicBezTo>
                  <a:cubicBezTo>
                    <a:pt x="179" y="800"/>
                    <a:pt x="0" y="621"/>
                    <a:pt x="0" y="400"/>
                  </a:cubicBezTo>
                  <a:cubicBezTo>
                    <a:pt x="0" y="180"/>
                    <a:pt x="179" y="0"/>
                    <a:pt x="400" y="0"/>
                  </a:cubicBezTo>
                  <a:close/>
                  <a:moveTo>
                    <a:pt x="688" y="400"/>
                  </a:moveTo>
                  <a:cubicBezTo>
                    <a:pt x="688" y="241"/>
                    <a:pt x="559" y="112"/>
                    <a:pt x="400" y="112"/>
                  </a:cubicBezTo>
                  <a:cubicBezTo>
                    <a:pt x="241" y="112"/>
                    <a:pt x="112" y="241"/>
                    <a:pt x="112" y="400"/>
                  </a:cubicBezTo>
                  <a:cubicBezTo>
                    <a:pt x="112" y="559"/>
                    <a:pt x="241" y="688"/>
                    <a:pt x="400" y="688"/>
                  </a:cubicBezTo>
                  <a:cubicBezTo>
                    <a:pt x="559" y="688"/>
                    <a:pt x="688" y="559"/>
                    <a:pt x="688" y="400"/>
                  </a:cubicBezTo>
                  <a:close/>
                  <a:moveTo>
                    <a:pt x="688" y="400"/>
                  </a:moveTo>
                  <a:cubicBezTo>
                    <a:pt x="688" y="400"/>
                    <a:pt x="688" y="400"/>
                    <a:pt x="688" y="40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10">
              <a:extLst>
                <a:ext uri="{FF2B5EF4-FFF2-40B4-BE49-F238E27FC236}">
                  <a16:creationId xmlns:a16="http://schemas.microsoft.com/office/drawing/2014/main" id="{31A02FE4-2150-40F3-9EAA-79A0D1DA47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2" y="3148"/>
              <a:ext cx="40" cy="89"/>
            </a:xfrm>
            <a:custGeom>
              <a:avLst/>
              <a:gdLst>
                <a:gd name="T0" fmla="*/ 40 w 40"/>
                <a:gd name="T1" fmla="*/ 30 h 89"/>
                <a:gd name="T2" fmla="*/ 40 w 40"/>
                <a:gd name="T3" fmla="*/ 89 h 89"/>
                <a:gd name="T4" fmla="*/ 0 w 40"/>
                <a:gd name="T5" fmla="*/ 89 h 89"/>
                <a:gd name="T6" fmla="*/ 0 w 40"/>
                <a:gd name="T7" fmla="*/ 0 h 89"/>
                <a:gd name="T8" fmla="*/ 40 w 40"/>
                <a:gd name="T9" fmla="*/ 0 h 89"/>
                <a:gd name="T10" fmla="*/ 40 w 40"/>
                <a:gd name="T11" fmla="*/ 30 h 89"/>
                <a:gd name="T12" fmla="*/ 40 w 40"/>
                <a:gd name="T13" fmla="*/ 30 h 89"/>
                <a:gd name="T14" fmla="*/ 40 w 40"/>
                <a:gd name="T15" fmla="*/ 3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89">
                  <a:moveTo>
                    <a:pt x="40" y="30"/>
                  </a:moveTo>
                  <a:lnTo>
                    <a:pt x="40" y="89"/>
                  </a:lnTo>
                  <a:lnTo>
                    <a:pt x="0" y="89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30"/>
                  </a:lnTo>
                  <a:moveTo>
                    <a:pt x="40" y="30"/>
                  </a:moveTo>
                  <a:lnTo>
                    <a:pt x="40" y="3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2">
              <a:extLst>
                <a:ext uri="{FF2B5EF4-FFF2-40B4-BE49-F238E27FC236}">
                  <a16:creationId xmlns:a16="http://schemas.microsoft.com/office/drawing/2014/main" id="{2FC69A0F-1AAB-4942-AA57-B01AA6F406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" y="3148"/>
              <a:ext cx="40" cy="89"/>
            </a:xfrm>
            <a:custGeom>
              <a:avLst/>
              <a:gdLst>
                <a:gd name="T0" fmla="*/ 40 w 40"/>
                <a:gd name="T1" fmla="*/ 30 h 89"/>
                <a:gd name="T2" fmla="*/ 40 w 40"/>
                <a:gd name="T3" fmla="*/ 89 h 89"/>
                <a:gd name="T4" fmla="*/ 0 w 40"/>
                <a:gd name="T5" fmla="*/ 89 h 89"/>
                <a:gd name="T6" fmla="*/ 0 w 40"/>
                <a:gd name="T7" fmla="*/ 0 h 89"/>
                <a:gd name="T8" fmla="*/ 40 w 40"/>
                <a:gd name="T9" fmla="*/ 0 h 89"/>
                <a:gd name="T10" fmla="*/ 40 w 40"/>
                <a:gd name="T11" fmla="*/ 30 h 89"/>
                <a:gd name="T12" fmla="*/ 40 w 40"/>
                <a:gd name="T13" fmla="*/ 30 h 89"/>
                <a:gd name="T14" fmla="*/ 40 w 40"/>
                <a:gd name="T15" fmla="*/ 3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89">
                  <a:moveTo>
                    <a:pt x="40" y="30"/>
                  </a:moveTo>
                  <a:lnTo>
                    <a:pt x="40" y="89"/>
                  </a:lnTo>
                  <a:lnTo>
                    <a:pt x="0" y="89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30"/>
                  </a:lnTo>
                  <a:moveTo>
                    <a:pt x="40" y="30"/>
                  </a:moveTo>
                  <a:lnTo>
                    <a:pt x="40" y="3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5057DC05-7CB5-466B-BBF7-617281ECB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4" y="3148"/>
              <a:ext cx="40" cy="89"/>
            </a:xfrm>
            <a:custGeom>
              <a:avLst/>
              <a:gdLst>
                <a:gd name="T0" fmla="*/ 40 w 40"/>
                <a:gd name="T1" fmla="*/ 30 h 89"/>
                <a:gd name="T2" fmla="*/ 40 w 40"/>
                <a:gd name="T3" fmla="*/ 89 h 89"/>
                <a:gd name="T4" fmla="*/ 0 w 40"/>
                <a:gd name="T5" fmla="*/ 89 h 89"/>
                <a:gd name="T6" fmla="*/ 0 w 40"/>
                <a:gd name="T7" fmla="*/ 0 h 89"/>
                <a:gd name="T8" fmla="*/ 40 w 40"/>
                <a:gd name="T9" fmla="*/ 0 h 89"/>
                <a:gd name="T10" fmla="*/ 40 w 40"/>
                <a:gd name="T11" fmla="*/ 30 h 89"/>
                <a:gd name="T12" fmla="*/ 40 w 40"/>
                <a:gd name="T13" fmla="*/ 30 h 89"/>
                <a:gd name="T14" fmla="*/ 40 w 40"/>
                <a:gd name="T15" fmla="*/ 3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89">
                  <a:moveTo>
                    <a:pt x="40" y="30"/>
                  </a:moveTo>
                  <a:lnTo>
                    <a:pt x="40" y="89"/>
                  </a:lnTo>
                  <a:lnTo>
                    <a:pt x="0" y="89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30"/>
                  </a:lnTo>
                  <a:moveTo>
                    <a:pt x="40" y="30"/>
                  </a:moveTo>
                  <a:lnTo>
                    <a:pt x="40" y="3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49" name="Freeform 16">
              <a:extLst>
                <a:ext uri="{FF2B5EF4-FFF2-40B4-BE49-F238E27FC236}">
                  <a16:creationId xmlns:a16="http://schemas.microsoft.com/office/drawing/2014/main" id="{1217FE1C-F0E8-423F-83E4-F14D7E99A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" y="3138"/>
              <a:ext cx="486" cy="486"/>
            </a:xfrm>
            <a:custGeom>
              <a:avLst/>
              <a:gdLst>
                <a:gd name="T0" fmla="*/ 1296 w 1568"/>
                <a:gd name="T1" fmla="*/ 96 h 1568"/>
                <a:gd name="T2" fmla="*/ 1264 w 1568"/>
                <a:gd name="T3" fmla="*/ 0 h 1568"/>
                <a:gd name="T4" fmla="*/ 1104 w 1568"/>
                <a:gd name="T5" fmla="*/ 32 h 1568"/>
                <a:gd name="T6" fmla="*/ 880 w 1568"/>
                <a:gd name="T7" fmla="*/ 96 h 1568"/>
                <a:gd name="T8" fmla="*/ 848 w 1568"/>
                <a:gd name="T9" fmla="*/ 0 h 1568"/>
                <a:gd name="T10" fmla="*/ 688 w 1568"/>
                <a:gd name="T11" fmla="*/ 32 h 1568"/>
                <a:gd name="T12" fmla="*/ 464 w 1568"/>
                <a:gd name="T13" fmla="*/ 96 h 1568"/>
                <a:gd name="T14" fmla="*/ 432 w 1568"/>
                <a:gd name="T15" fmla="*/ 0 h 1568"/>
                <a:gd name="T16" fmla="*/ 272 w 1568"/>
                <a:gd name="T17" fmla="*/ 32 h 1568"/>
                <a:gd name="T18" fmla="*/ 64 w 1568"/>
                <a:gd name="T19" fmla="*/ 96 h 1568"/>
                <a:gd name="T20" fmla="*/ 0 w 1568"/>
                <a:gd name="T21" fmla="*/ 1504 h 1568"/>
                <a:gd name="T22" fmla="*/ 1504 w 1568"/>
                <a:gd name="T23" fmla="*/ 1568 h 1568"/>
                <a:gd name="T24" fmla="*/ 1568 w 1568"/>
                <a:gd name="T25" fmla="*/ 160 h 1568"/>
                <a:gd name="T26" fmla="*/ 1168 w 1568"/>
                <a:gd name="T27" fmla="*/ 64 h 1568"/>
                <a:gd name="T28" fmla="*/ 1232 w 1568"/>
                <a:gd name="T29" fmla="*/ 288 h 1568"/>
                <a:gd name="T30" fmla="*/ 1168 w 1568"/>
                <a:gd name="T31" fmla="*/ 64 h 1568"/>
                <a:gd name="T32" fmla="*/ 816 w 1568"/>
                <a:gd name="T33" fmla="*/ 64 h 1568"/>
                <a:gd name="T34" fmla="*/ 752 w 1568"/>
                <a:gd name="T35" fmla="*/ 288 h 1568"/>
                <a:gd name="T36" fmla="*/ 336 w 1568"/>
                <a:gd name="T37" fmla="*/ 64 h 1568"/>
                <a:gd name="T38" fmla="*/ 400 w 1568"/>
                <a:gd name="T39" fmla="*/ 288 h 1568"/>
                <a:gd name="T40" fmla="*/ 336 w 1568"/>
                <a:gd name="T41" fmla="*/ 64 h 1568"/>
                <a:gd name="T42" fmla="*/ 272 w 1568"/>
                <a:gd name="T43" fmla="*/ 320 h 1568"/>
                <a:gd name="T44" fmla="*/ 432 w 1568"/>
                <a:gd name="T45" fmla="*/ 352 h 1568"/>
                <a:gd name="T46" fmla="*/ 464 w 1568"/>
                <a:gd name="T47" fmla="*/ 160 h 1568"/>
                <a:gd name="T48" fmla="*/ 688 w 1568"/>
                <a:gd name="T49" fmla="*/ 320 h 1568"/>
                <a:gd name="T50" fmla="*/ 848 w 1568"/>
                <a:gd name="T51" fmla="*/ 352 h 1568"/>
                <a:gd name="T52" fmla="*/ 880 w 1568"/>
                <a:gd name="T53" fmla="*/ 160 h 1568"/>
                <a:gd name="T54" fmla="*/ 1104 w 1568"/>
                <a:gd name="T55" fmla="*/ 320 h 1568"/>
                <a:gd name="T56" fmla="*/ 1264 w 1568"/>
                <a:gd name="T57" fmla="*/ 352 h 1568"/>
                <a:gd name="T58" fmla="*/ 1296 w 1568"/>
                <a:gd name="T59" fmla="*/ 160 h 1568"/>
                <a:gd name="T60" fmla="*/ 1504 w 1568"/>
                <a:gd name="T61" fmla="*/ 448 h 1568"/>
                <a:gd name="T62" fmla="*/ 64 w 1568"/>
                <a:gd name="T63" fmla="*/ 160 h 1568"/>
                <a:gd name="T64" fmla="*/ 64 w 1568"/>
                <a:gd name="T65" fmla="*/ 1504 h 1568"/>
                <a:gd name="T66" fmla="*/ 144 w 1568"/>
                <a:gd name="T67" fmla="*/ 512 h 1568"/>
                <a:gd name="T68" fmla="*/ 208 w 1568"/>
                <a:gd name="T69" fmla="*/ 1072 h 1568"/>
                <a:gd name="T70" fmla="*/ 1360 w 1568"/>
                <a:gd name="T71" fmla="*/ 512 h 1568"/>
                <a:gd name="T72" fmla="*/ 1424 w 1568"/>
                <a:gd name="T73" fmla="*/ 1072 h 1568"/>
                <a:gd name="T74" fmla="*/ 1504 w 1568"/>
                <a:gd name="T75" fmla="*/ 512 h 1568"/>
                <a:gd name="T76" fmla="*/ 64 w 1568"/>
                <a:gd name="T77" fmla="*/ 1504 h 1568"/>
                <a:gd name="T78" fmla="*/ 64 w 1568"/>
                <a:gd name="T79" fmla="*/ 1504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68" h="1568">
                  <a:moveTo>
                    <a:pt x="1504" y="96"/>
                  </a:moveTo>
                  <a:cubicBezTo>
                    <a:pt x="1296" y="96"/>
                    <a:pt x="1296" y="96"/>
                    <a:pt x="1296" y="96"/>
                  </a:cubicBezTo>
                  <a:cubicBezTo>
                    <a:pt x="1296" y="32"/>
                    <a:pt x="1296" y="32"/>
                    <a:pt x="1296" y="32"/>
                  </a:cubicBezTo>
                  <a:cubicBezTo>
                    <a:pt x="1296" y="15"/>
                    <a:pt x="1282" y="0"/>
                    <a:pt x="1264" y="0"/>
                  </a:cubicBezTo>
                  <a:cubicBezTo>
                    <a:pt x="1136" y="0"/>
                    <a:pt x="1136" y="0"/>
                    <a:pt x="1136" y="0"/>
                  </a:cubicBezTo>
                  <a:cubicBezTo>
                    <a:pt x="1118" y="0"/>
                    <a:pt x="1104" y="15"/>
                    <a:pt x="1104" y="32"/>
                  </a:cubicBezTo>
                  <a:cubicBezTo>
                    <a:pt x="1104" y="96"/>
                    <a:pt x="1104" y="96"/>
                    <a:pt x="1104" y="96"/>
                  </a:cubicBezTo>
                  <a:cubicBezTo>
                    <a:pt x="880" y="96"/>
                    <a:pt x="880" y="96"/>
                    <a:pt x="880" y="96"/>
                  </a:cubicBezTo>
                  <a:cubicBezTo>
                    <a:pt x="880" y="32"/>
                    <a:pt x="880" y="32"/>
                    <a:pt x="880" y="32"/>
                  </a:cubicBezTo>
                  <a:cubicBezTo>
                    <a:pt x="880" y="15"/>
                    <a:pt x="866" y="0"/>
                    <a:pt x="848" y="0"/>
                  </a:cubicBezTo>
                  <a:cubicBezTo>
                    <a:pt x="720" y="0"/>
                    <a:pt x="720" y="0"/>
                    <a:pt x="720" y="0"/>
                  </a:cubicBezTo>
                  <a:cubicBezTo>
                    <a:pt x="702" y="0"/>
                    <a:pt x="688" y="15"/>
                    <a:pt x="688" y="32"/>
                  </a:cubicBezTo>
                  <a:cubicBezTo>
                    <a:pt x="688" y="96"/>
                    <a:pt x="688" y="96"/>
                    <a:pt x="688" y="96"/>
                  </a:cubicBezTo>
                  <a:cubicBezTo>
                    <a:pt x="464" y="96"/>
                    <a:pt x="464" y="96"/>
                    <a:pt x="464" y="96"/>
                  </a:cubicBezTo>
                  <a:cubicBezTo>
                    <a:pt x="464" y="32"/>
                    <a:pt x="464" y="32"/>
                    <a:pt x="464" y="32"/>
                  </a:cubicBezTo>
                  <a:cubicBezTo>
                    <a:pt x="464" y="15"/>
                    <a:pt x="450" y="0"/>
                    <a:pt x="432" y="0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6" y="0"/>
                    <a:pt x="272" y="15"/>
                    <a:pt x="272" y="32"/>
                  </a:cubicBezTo>
                  <a:cubicBezTo>
                    <a:pt x="272" y="96"/>
                    <a:pt x="272" y="96"/>
                    <a:pt x="272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29" y="96"/>
                    <a:pt x="0" y="125"/>
                    <a:pt x="0" y="160"/>
                  </a:cubicBezTo>
                  <a:cubicBezTo>
                    <a:pt x="0" y="1504"/>
                    <a:pt x="0" y="1504"/>
                    <a:pt x="0" y="1504"/>
                  </a:cubicBezTo>
                  <a:cubicBezTo>
                    <a:pt x="0" y="1540"/>
                    <a:pt x="29" y="1568"/>
                    <a:pt x="64" y="1568"/>
                  </a:cubicBezTo>
                  <a:cubicBezTo>
                    <a:pt x="1504" y="1568"/>
                    <a:pt x="1504" y="1568"/>
                    <a:pt x="1504" y="1568"/>
                  </a:cubicBezTo>
                  <a:cubicBezTo>
                    <a:pt x="1539" y="1568"/>
                    <a:pt x="1568" y="1540"/>
                    <a:pt x="1568" y="1504"/>
                  </a:cubicBezTo>
                  <a:cubicBezTo>
                    <a:pt x="1568" y="160"/>
                    <a:pt x="1568" y="160"/>
                    <a:pt x="1568" y="160"/>
                  </a:cubicBezTo>
                  <a:cubicBezTo>
                    <a:pt x="1568" y="125"/>
                    <a:pt x="1539" y="96"/>
                    <a:pt x="1504" y="96"/>
                  </a:cubicBezTo>
                  <a:close/>
                  <a:moveTo>
                    <a:pt x="1168" y="64"/>
                  </a:moveTo>
                  <a:cubicBezTo>
                    <a:pt x="1232" y="64"/>
                    <a:pt x="1232" y="64"/>
                    <a:pt x="1232" y="64"/>
                  </a:cubicBezTo>
                  <a:cubicBezTo>
                    <a:pt x="1232" y="288"/>
                    <a:pt x="1232" y="288"/>
                    <a:pt x="1232" y="288"/>
                  </a:cubicBezTo>
                  <a:cubicBezTo>
                    <a:pt x="1168" y="288"/>
                    <a:pt x="1168" y="288"/>
                    <a:pt x="1168" y="288"/>
                  </a:cubicBezTo>
                  <a:lnTo>
                    <a:pt x="1168" y="64"/>
                  </a:lnTo>
                  <a:close/>
                  <a:moveTo>
                    <a:pt x="752" y="64"/>
                  </a:moveTo>
                  <a:cubicBezTo>
                    <a:pt x="816" y="64"/>
                    <a:pt x="816" y="64"/>
                    <a:pt x="816" y="64"/>
                  </a:cubicBezTo>
                  <a:cubicBezTo>
                    <a:pt x="816" y="288"/>
                    <a:pt x="816" y="288"/>
                    <a:pt x="816" y="288"/>
                  </a:cubicBezTo>
                  <a:cubicBezTo>
                    <a:pt x="752" y="288"/>
                    <a:pt x="752" y="288"/>
                    <a:pt x="752" y="288"/>
                  </a:cubicBezTo>
                  <a:lnTo>
                    <a:pt x="752" y="64"/>
                  </a:lnTo>
                  <a:close/>
                  <a:moveTo>
                    <a:pt x="336" y="64"/>
                  </a:moveTo>
                  <a:cubicBezTo>
                    <a:pt x="400" y="64"/>
                    <a:pt x="400" y="64"/>
                    <a:pt x="400" y="64"/>
                  </a:cubicBezTo>
                  <a:cubicBezTo>
                    <a:pt x="400" y="288"/>
                    <a:pt x="400" y="288"/>
                    <a:pt x="400" y="288"/>
                  </a:cubicBezTo>
                  <a:cubicBezTo>
                    <a:pt x="336" y="288"/>
                    <a:pt x="336" y="288"/>
                    <a:pt x="336" y="288"/>
                  </a:cubicBezTo>
                  <a:lnTo>
                    <a:pt x="336" y="64"/>
                  </a:lnTo>
                  <a:close/>
                  <a:moveTo>
                    <a:pt x="272" y="160"/>
                  </a:moveTo>
                  <a:cubicBezTo>
                    <a:pt x="272" y="320"/>
                    <a:pt x="272" y="320"/>
                    <a:pt x="272" y="320"/>
                  </a:cubicBezTo>
                  <a:cubicBezTo>
                    <a:pt x="272" y="338"/>
                    <a:pt x="286" y="352"/>
                    <a:pt x="304" y="352"/>
                  </a:cubicBezTo>
                  <a:cubicBezTo>
                    <a:pt x="432" y="352"/>
                    <a:pt x="432" y="352"/>
                    <a:pt x="432" y="352"/>
                  </a:cubicBezTo>
                  <a:cubicBezTo>
                    <a:pt x="450" y="352"/>
                    <a:pt x="464" y="338"/>
                    <a:pt x="464" y="320"/>
                  </a:cubicBezTo>
                  <a:cubicBezTo>
                    <a:pt x="464" y="160"/>
                    <a:pt x="464" y="160"/>
                    <a:pt x="464" y="160"/>
                  </a:cubicBezTo>
                  <a:cubicBezTo>
                    <a:pt x="688" y="160"/>
                    <a:pt x="688" y="160"/>
                    <a:pt x="688" y="160"/>
                  </a:cubicBezTo>
                  <a:cubicBezTo>
                    <a:pt x="688" y="320"/>
                    <a:pt x="688" y="320"/>
                    <a:pt x="688" y="320"/>
                  </a:cubicBezTo>
                  <a:cubicBezTo>
                    <a:pt x="688" y="338"/>
                    <a:pt x="702" y="352"/>
                    <a:pt x="720" y="352"/>
                  </a:cubicBezTo>
                  <a:cubicBezTo>
                    <a:pt x="848" y="352"/>
                    <a:pt x="848" y="352"/>
                    <a:pt x="848" y="352"/>
                  </a:cubicBezTo>
                  <a:cubicBezTo>
                    <a:pt x="866" y="352"/>
                    <a:pt x="880" y="338"/>
                    <a:pt x="880" y="320"/>
                  </a:cubicBezTo>
                  <a:cubicBezTo>
                    <a:pt x="880" y="160"/>
                    <a:pt x="880" y="160"/>
                    <a:pt x="880" y="160"/>
                  </a:cubicBezTo>
                  <a:cubicBezTo>
                    <a:pt x="1104" y="160"/>
                    <a:pt x="1104" y="160"/>
                    <a:pt x="1104" y="160"/>
                  </a:cubicBezTo>
                  <a:cubicBezTo>
                    <a:pt x="1104" y="320"/>
                    <a:pt x="1104" y="320"/>
                    <a:pt x="1104" y="320"/>
                  </a:cubicBezTo>
                  <a:cubicBezTo>
                    <a:pt x="1104" y="338"/>
                    <a:pt x="1118" y="352"/>
                    <a:pt x="1136" y="352"/>
                  </a:cubicBezTo>
                  <a:cubicBezTo>
                    <a:pt x="1264" y="352"/>
                    <a:pt x="1264" y="352"/>
                    <a:pt x="1264" y="352"/>
                  </a:cubicBezTo>
                  <a:cubicBezTo>
                    <a:pt x="1282" y="352"/>
                    <a:pt x="1296" y="338"/>
                    <a:pt x="1296" y="320"/>
                  </a:cubicBezTo>
                  <a:cubicBezTo>
                    <a:pt x="1296" y="160"/>
                    <a:pt x="1296" y="160"/>
                    <a:pt x="1296" y="160"/>
                  </a:cubicBezTo>
                  <a:cubicBezTo>
                    <a:pt x="1504" y="160"/>
                    <a:pt x="1504" y="160"/>
                    <a:pt x="1504" y="160"/>
                  </a:cubicBezTo>
                  <a:cubicBezTo>
                    <a:pt x="1504" y="448"/>
                    <a:pt x="1504" y="448"/>
                    <a:pt x="1504" y="448"/>
                  </a:cubicBezTo>
                  <a:cubicBezTo>
                    <a:pt x="64" y="448"/>
                    <a:pt x="64" y="448"/>
                    <a:pt x="64" y="448"/>
                  </a:cubicBezTo>
                  <a:cubicBezTo>
                    <a:pt x="64" y="160"/>
                    <a:pt x="64" y="160"/>
                    <a:pt x="64" y="160"/>
                  </a:cubicBezTo>
                  <a:lnTo>
                    <a:pt x="272" y="160"/>
                  </a:lnTo>
                  <a:close/>
                  <a:moveTo>
                    <a:pt x="64" y="1504"/>
                  </a:moveTo>
                  <a:cubicBezTo>
                    <a:pt x="64" y="512"/>
                    <a:pt x="64" y="512"/>
                    <a:pt x="64" y="512"/>
                  </a:cubicBezTo>
                  <a:cubicBezTo>
                    <a:pt x="144" y="512"/>
                    <a:pt x="144" y="512"/>
                    <a:pt x="144" y="512"/>
                  </a:cubicBezTo>
                  <a:cubicBezTo>
                    <a:pt x="144" y="1072"/>
                    <a:pt x="144" y="1072"/>
                    <a:pt x="144" y="1072"/>
                  </a:cubicBezTo>
                  <a:cubicBezTo>
                    <a:pt x="208" y="1072"/>
                    <a:pt x="208" y="1072"/>
                    <a:pt x="208" y="1072"/>
                  </a:cubicBezTo>
                  <a:cubicBezTo>
                    <a:pt x="208" y="512"/>
                    <a:pt x="208" y="512"/>
                    <a:pt x="208" y="512"/>
                  </a:cubicBezTo>
                  <a:cubicBezTo>
                    <a:pt x="1360" y="512"/>
                    <a:pt x="1360" y="512"/>
                    <a:pt x="1360" y="512"/>
                  </a:cubicBezTo>
                  <a:cubicBezTo>
                    <a:pt x="1360" y="1072"/>
                    <a:pt x="1360" y="1072"/>
                    <a:pt x="1360" y="1072"/>
                  </a:cubicBezTo>
                  <a:cubicBezTo>
                    <a:pt x="1424" y="1072"/>
                    <a:pt x="1424" y="1072"/>
                    <a:pt x="1424" y="1072"/>
                  </a:cubicBezTo>
                  <a:cubicBezTo>
                    <a:pt x="1424" y="512"/>
                    <a:pt x="1424" y="512"/>
                    <a:pt x="1424" y="512"/>
                  </a:cubicBezTo>
                  <a:cubicBezTo>
                    <a:pt x="1504" y="512"/>
                    <a:pt x="1504" y="512"/>
                    <a:pt x="1504" y="512"/>
                  </a:cubicBezTo>
                  <a:cubicBezTo>
                    <a:pt x="1504" y="1504"/>
                    <a:pt x="1504" y="1504"/>
                    <a:pt x="1504" y="1504"/>
                  </a:cubicBezTo>
                  <a:lnTo>
                    <a:pt x="64" y="1504"/>
                  </a:lnTo>
                  <a:close/>
                  <a:moveTo>
                    <a:pt x="64" y="1504"/>
                  </a:moveTo>
                  <a:cubicBezTo>
                    <a:pt x="64" y="1504"/>
                    <a:pt x="64" y="1504"/>
                    <a:pt x="64" y="15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51" name="Freeform 17">
              <a:extLst>
                <a:ext uri="{FF2B5EF4-FFF2-40B4-BE49-F238E27FC236}">
                  <a16:creationId xmlns:a16="http://schemas.microsoft.com/office/drawing/2014/main" id="{171F3244-72EB-4FD2-A29A-C8B0F8C949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" y="3351"/>
              <a:ext cx="198" cy="199"/>
            </a:xfrm>
            <a:custGeom>
              <a:avLst/>
              <a:gdLst>
                <a:gd name="T0" fmla="*/ 320 w 640"/>
                <a:gd name="T1" fmla="*/ 0 h 640"/>
                <a:gd name="T2" fmla="*/ 0 w 640"/>
                <a:gd name="T3" fmla="*/ 320 h 640"/>
                <a:gd name="T4" fmla="*/ 320 w 640"/>
                <a:gd name="T5" fmla="*/ 640 h 640"/>
                <a:gd name="T6" fmla="*/ 640 w 640"/>
                <a:gd name="T7" fmla="*/ 320 h 640"/>
                <a:gd name="T8" fmla="*/ 320 w 640"/>
                <a:gd name="T9" fmla="*/ 0 h 640"/>
                <a:gd name="T10" fmla="*/ 320 w 640"/>
                <a:gd name="T11" fmla="*/ 576 h 640"/>
                <a:gd name="T12" fmla="*/ 64 w 640"/>
                <a:gd name="T13" fmla="*/ 320 h 640"/>
                <a:gd name="T14" fmla="*/ 320 w 640"/>
                <a:gd name="T15" fmla="*/ 64 h 640"/>
                <a:gd name="T16" fmla="*/ 576 w 640"/>
                <a:gd name="T17" fmla="*/ 320 h 640"/>
                <a:gd name="T18" fmla="*/ 320 w 640"/>
                <a:gd name="T19" fmla="*/ 576 h 640"/>
                <a:gd name="T20" fmla="*/ 320 w 640"/>
                <a:gd name="T21" fmla="*/ 576 h 640"/>
                <a:gd name="T22" fmla="*/ 320 w 640"/>
                <a:gd name="T23" fmla="*/ 576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0" h="640">
                  <a:moveTo>
                    <a:pt x="320" y="0"/>
                  </a:moveTo>
                  <a:cubicBezTo>
                    <a:pt x="144" y="0"/>
                    <a:pt x="0" y="144"/>
                    <a:pt x="0" y="320"/>
                  </a:cubicBezTo>
                  <a:cubicBezTo>
                    <a:pt x="0" y="497"/>
                    <a:pt x="144" y="640"/>
                    <a:pt x="320" y="640"/>
                  </a:cubicBezTo>
                  <a:cubicBezTo>
                    <a:pt x="496" y="640"/>
                    <a:pt x="640" y="497"/>
                    <a:pt x="640" y="320"/>
                  </a:cubicBezTo>
                  <a:cubicBezTo>
                    <a:pt x="640" y="144"/>
                    <a:pt x="496" y="0"/>
                    <a:pt x="320" y="0"/>
                  </a:cubicBezTo>
                  <a:close/>
                  <a:moveTo>
                    <a:pt x="320" y="576"/>
                  </a:moveTo>
                  <a:cubicBezTo>
                    <a:pt x="179" y="576"/>
                    <a:pt x="64" y="462"/>
                    <a:pt x="64" y="320"/>
                  </a:cubicBezTo>
                  <a:cubicBezTo>
                    <a:pt x="64" y="179"/>
                    <a:pt x="179" y="64"/>
                    <a:pt x="320" y="64"/>
                  </a:cubicBezTo>
                  <a:cubicBezTo>
                    <a:pt x="461" y="64"/>
                    <a:pt x="576" y="179"/>
                    <a:pt x="576" y="320"/>
                  </a:cubicBezTo>
                  <a:cubicBezTo>
                    <a:pt x="576" y="462"/>
                    <a:pt x="461" y="576"/>
                    <a:pt x="320" y="576"/>
                  </a:cubicBezTo>
                  <a:close/>
                  <a:moveTo>
                    <a:pt x="320" y="576"/>
                  </a:moveTo>
                  <a:cubicBezTo>
                    <a:pt x="320" y="576"/>
                    <a:pt x="320" y="576"/>
                    <a:pt x="320" y="576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52" name="Freeform 18">
              <a:extLst>
                <a:ext uri="{FF2B5EF4-FFF2-40B4-BE49-F238E27FC236}">
                  <a16:creationId xmlns:a16="http://schemas.microsoft.com/office/drawing/2014/main" id="{3D23AC78-0719-42B6-B60A-478EECEAFD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" y="3391"/>
              <a:ext cx="69" cy="69"/>
            </a:xfrm>
            <a:custGeom>
              <a:avLst/>
              <a:gdLst>
                <a:gd name="T0" fmla="*/ 64 w 224"/>
                <a:gd name="T1" fmla="*/ 0 h 224"/>
                <a:gd name="T2" fmla="*/ 0 w 224"/>
                <a:gd name="T3" fmla="*/ 0 h 224"/>
                <a:gd name="T4" fmla="*/ 0 w 224"/>
                <a:gd name="T5" fmla="*/ 192 h 224"/>
                <a:gd name="T6" fmla="*/ 32 w 224"/>
                <a:gd name="T7" fmla="*/ 224 h 224"/>
                <a:gd name="T8" fmla="*/ 224 w 224"/>
                <a:gd name="T9" fmla="*/ 224 h 224"/>
                <a:gd name="T10" fmla="*/ 224 w 224"/>
                <a:gd name="T11" fmla="*/ 160 h 224"/>
                <a:gd name="T12" fmla="*/ 64 w 224"/>
                <a:gd name="T13" fmla="*/ 160 h 224"/>
                <a:gd name="T14" fmla="*/ 64 w 224"/>
                <a:gd name="T15" fmla="*/ 0 h 224"/>
                <a:gd name="T16" fmla="*/ 64 w 224"/>
                <a:gd name="T17" fmla="*/ 0 h 224"/>
                <a:gd name="T18" fmla="*/ 64 w 224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4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10"/>
                    <a:pt x="14" y="224"/>
                    <a:pt x="32" y="224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4" y="160"/>
                    <a:pt x="224" y="160"/>
                    <a:pt x="224" y="160"/>
                  </a:cubicBezTo>
                  <a:cubicBezTo>
                    <a:pt x="64" y="160"/>
                    <a:pt x="64" y="160"/>
                    <a:pt x="64" y="160"/>
                  </a:cubicBezTo>
                  <a:lnTo>
                    <a:pt x="64" y="0"/>
                  </a:lnTo>
                  <a:close/>
                  <a:moveTo>
                    <a:pt x="64" y="0"/>
                  </a:move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053" name="Group 21">
            <a:extLst>
              <a:ext uri="{FF2B5EF4-FFF2-40B4-BE49-F238E27FC236}">
                <a16:creationId xmlns:a16="http://schemas.microsoft.com/office/drawing/2014/main" id="{62FB28BF-398A-4CC3-9304-0DC8D653060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23175" y="5043488"/>
            <a:ext cx="741363" cy="684212"/>
            <a:chOff x="4802" y="3177"/>
            <a:chExt cx="467" cy="431"/>
          </a:xfrm>
          <a:solidFill>
            <a:srgbClr val="00ACB8"/>
          </a:solidFill>
        </p:grpSpPr>
        <p:sp>
          <p:nvSpPr>
            <p:cNvPr id="2055" name="Freeform 22">
              <a:extLst>
                <a:ext uri="{FF2B5EF4-FFF2-40B4-BE49-F238E27FC236}">
                  <a16:creationId xmlns:a16="http://schemas.microsoft.com/office/drawing/2014/main" id="{80E3D86C-824F-4BFD-9149-91472D9662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2" y="3212"/>
              <a:ext cx="398" cy="362"/>
            </a:xfrm>
            <a:custGeom>
              <a:avLst/>
              <a:gdLst>
                <a:gd name="T0" fmla="*/ 312 w 817"/>
                <a:gd name="T1" fmla="*/ 144 h 744"/>
                <a:gd name="T2" fmla="*/ 232 w 817"/>
                <a:gd name="T3" fmla="*/ 63 h 744"/>
                <a:gd name="T4" fmla="*/ 256 w 817"/>
                <a:gd name="T5" fmla="*/ 6 h 744"/>
                <a:gd name="T6" fmla="*/ 254 w 817"/>
                <a:gd name="T7" fmla="*/ 4 h 744"/>
                <a:gd name="T8" fmla="*/ 242 w 817"/>
                <a:gd name="T9" fmla="*/ 0 h 744"/>
                <a:gd name="T10" fmla="*/ 230 w 817"/>
                <a:gd name="T11" fmla="*/ 5 h 744"/>
                <a:gd name="T12" fmla="*/ 7 w 817"/>
                <a:gd name="T13" fmla="*/ 228 h 744"/>
                <a:gd name="T14" fmla="*/ 6 w 817"/>
                <a:gd name="T15" fmla="*/ 252 h 744"/>
                <a:gd name="T16" fmla="*/ 105 w 817"/>
                <a:gd name="T17" fmla="*/ 363 h 744"/>
                <a:gd name="T18" fmla="*/ 109 w 817"/>
                <a:gd name="T19" fmla="*/ 370 h 744"/>
                <a:gd name="T20" fmla="*/ 115 w 817"/>
                <a:gd name="T21" fmla="*/ 393 h 744"/>
                <a:gd name="T22" fmla="*/ 115 w 817"/>
                <a:gd name="T23" fmla="*/ 393 h 744"/>
                <a:gd name="T24" fmla="*/ 165 w 817"/>
                <a:gd name="T25" fmla="*/ 372 h 744"/>
                <a:gd name="T26" fmla="*/ 216 w 817"/>
                <a:gd name="T27" fmla="*/ 393 h 744"/>
                <a:gd name="T28" fmla="*/ 216 w 817"/>
                <a:gd name="T29" fmla="*/ 393 h 744"/>
                <a:gd name="T30" fmla="*/ 216 w 817"/>
                <a:gd name="T31" fmla="*/ 394 h 744"/>
                <a:gd name="T32" fmla="*/ 235 w 817"/>
                <a:gd name="T33" fmla="*/ 427 h 744"/>
                <a:gd name="T34" fmla="*/ 270 w 817"/>
                <a:gd name="T35" fmla="*/ 417 h 744"/>
                <a:gd name="T36" fmla="*/ 320 w 817"/>
                <a:gd name="T37" fmla="*/ 438 h 744"/>
                <a:gd name="T38" fmla="*/ 320 w 817"/>
                <a:gd name="T39" fmla="*/ 439 h 744"/>
                <a:gd name="T40" fmla="*/ 321 w 817"/>
                <a:gd name="T41" fmla="*/ 439 h 744"/>
                <a:gd name="T42" fmla="*/ 341 w 817"/>
                <a:gd name="T43" fmla="*/ 489 h 744"/>
                <a:gd name="T44" fmla="*/ 337 w 817"/>
                <a:gd name="T45" fmla="*/ 514 h 744"/>
                <a:gd name="T46" fmla="*/ 377 w 817"/>
                <a:gd name="T47" fmla="*/ 534 h 744"/>
                <a:gd name="T48" fmla="*/ 378 w 817"/>
                <a:gd name="T49" fmla="*/ 535 h 744"/>
                <a:gd name="T50" fmla="*/ 397 w 817"/>
                <a:gd name="T51" fmla="*/ 569 h 744"/>
                <a:gd name="T52" fmla="*/ 558 w 817"/>
                <a:gd name="T53" fmla="*/ 731 h 744"/>
                <a:gd name="T54" fmla="*/ 590 w 817"/>
                <a:gd name="T55" fmla="*/ 744 h 744"/>
                <a:gd name="T56" fmla="*/ 616 w 817"/>
                <a:gd name="T57" fmla="*/ 735 h 744"/>
                <a:gd name="T58" fmla="*/ 620 w 817"/>
                <a:gd name="T59" fmla="*/ 671 h 744"/>
                <a:gd name="T60" fmla="*/ 463 w 817"/>
                <a:gd name="T61" fmla="*/ 515 h 744"/>
                <a:gd name="T62" fmla="*/ 463 w 817"/>
                <a:gd name="T63" fmla="*/ 486 h 744"/>
                <a:gd name="T64" fmla="*/ 478 w 817"/>
                <a:gd name="T65" fmla="*/ 480 h 744"/>
                <a:gd name="T66" fmla="*/ 493 w 817"/>
                <a:gd name="T67" fmla="*/ 486 h 744"/>
                <a:gd name="T68" fmla="*/ 692 w 817"/>
                <a:gd name="T69" fmla="*/ 684 h 744"/>
                <a:gd name="T70" fmla="*/ 723 w 817"/>
                <a:gd name="T71" fmla="*/ 698 h 744"/>
                <a:gd name="T72" fmla="*/ 749 w 817"/>
                <a:gd name="T73" fmla="*/ 689 h 744"/>
                <a:gd name="T74" fmla="*/ 753 w 817"/>
                <a:gd name="T75" fmla="*/ 625 h 744"/>
                <a:gd name="T76" fmla="*/ 553 w 817"/>
                <a:gd name="T77" fmla="*/ 425 h 744"/>
                <a:gd name="T78" fmla="*/ 553 w 817"/>
                <a:gd name="T79" fmla="*/ 396 h 744"/>
                <a:gd name="T80" fmla="*/ 568 w 817"/>
                <a:gd name="T81" fmla="*/ 390 h 744"/>
                <a:gd name="T82" fmla="*/ 583 w 817"/>
                <a:gd name="T83" fmla="*/ 396 h 744"/>
                <a:gd name="T84" fmla="*/ 738 w 817"/>
                <a:gd name="T85" fmla="*/ 551 h 744"/>
                <a:gd name="T86" fmla="*/ 770 w 817"/>
                <a:gd name="T87" fmla="*/ 564 h 744"/>
                <a:gd name="T88" fmla="*/ 796 w 817"/>
                <a:gd name="T89" fmla="*/ 555 h 744"/>
                <a:gd name="T90" fmla="*/ 799 w 817"/>
                <a:gd name="T91" fmla="*/ 491 h 744"/>
                <a:gd name="T92" fmla="*/ 454 w 817"/>
                <a:gd name="T93" fmla="*/ 146 h 744"/>
                <a:gd name="T94" fmla="*/ 312 w 817"/>
                <a:gd name="T95" fmla="*/ 144 h 744"/>
                <a:gd name="T96" fmla="*/ 312 w 817"/>
                <a:gd name="T97" fmla="*/ 144 h 744"/>
                <a:gd name="T98" fmla="*/ 312 w 817"/>
                <a:gd name="T99" fmla="*/ 144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7" h="744">
                  <a:moveTo>
                    <a:pt x="312" y="144"/>
                  </a:moveTo>
                  <a:cubicBezTo>
                    <a:pt x="268" y="144"/>
                    <a:pt x="232" y="108"/>
                    <a:pt x="232" y="63"/>
                  </a:cubicBezTo>
                  <a:cubicBezTo>
                    <a:pt x="232" y="41"/>
                    <a:pt x="241" y="20"/>
                    <a:pt x="256" y="6"/>
                  </a:cubicBezTo>
                  <a:cubicBezTo>
                    <a:pt x="254" y="4"/>
                    <a:pt x="254" y="4"/>
                    <a:pt x="254" y="4"/>
                  </a:cubicBezTo>
                  <a:cubicBezTo>
                    <a:pt x="251" y="1"/>
                    <a:pt x="247" y="0"/>
                    <a:pt x="242" y="0"/>
                  </a:cubicBezTo>
                  <a:cubicBezTo>
                    <a:pt x="238" y="0"/>
                    <a:pt x="233" y="2"/>
                    <a:pt x="230" y="5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1" y="234"/>
                    <a:pt x="0" y="244"/>
                    <a:pt x="6" y="252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7" y="365"/>
                    <a:pt x="108" y="368"/>
                    <a:pt x="109" y="370"/>
                  </a:cubicBezTo>
                  <a:cubicBezTo>
                    <a:pt x="110" y="378"/>
                    <a:pt x="112" y="386"/>
                    <a:pt x="115" y="393"/>
                  </a:cubicBezTo>
                  <a:cubicBezTo>
                    <a:pt x="115" y="393"/>
                    <a:pt x="115" y="393"/>
                    <a:pt x="115" y="393"/>
                  </a:cubicBezTo>
                  <a:cubicBezTo>
                    <a:pt x="129" y="380"/>
                    <a:pt x="146" y="372"/>
                    <a:pt x="165" y="372"/>
                  </a:cubicBezTo>
                  <a:cubicBezTo>
                    <a:pt x="184" y="372"/>
                    <a:pt x="202" y="380"/>
                    <a:pt x="216" y="393"/>
                  </a:cubicBezTo>
                  <a:cubicBezTo>
                    <a:pt x="216" y="393"/>
                    <a:pt x="216" y="393"/>
                    <a:pt x="216" y="393"/>
                  </a:cubicBezTo>
                  <a:cubicBezTo>
                    <a:pt x="216" y="394"/>
                    <a:pt x="216" y="394"/>
                    <a:pt x="216" y="394"/>
                  </a:cubicBezTo>
                  <a:cubicBezTo>
                    <a:pt x="225" y="403"/>
                    <a:pt x="232" y="414"/>
                    <a:pt x="235" y="427"/>
                  </a:cubicBezTo>
                  <a:cubicBezTo>
                    <a:pt x="245" y="421"/>
                    <a:pt x="257" y="417"/>
                    <a:pt x="270" y="417"/>
                  </a:cubicBezTo>
                  <a:cubicBezTo>
                    <a:pt x="289" y="417"/>
                    <a:pt x="307" y="425"/>
                    <a:pt x="320" y="438"/>
                  </a:cubicBezTo>
                  <a:cubicBezTo>
                    <a:pt x="320" y="439"/>
                    <a:pt x="320" y="439"/>
                    <a:pt x="320" y="439"/>
                  </a:cubicBezTo>
                  <a:cubicBezTo>
                    <a:pt x="321" y="439"/>
                    <a:pt x="321" y="439"/>
                    <a:pt x="321" y="439"/>
                  </a:cubicBezTo>
                  <a:cubicBezTo>
                    <a:pt x="334" y="452"/>
                    <a:pt x="341" y="470"/>
                    <a:pt x="341" y="489"/>
                  </a:cubicBezTo>
                  <a:cubicBezTo>
                    <a:pt x="341" y="498"/>
                    <a:pt x="340" y="506"/>
                    <a:pt x="337" y="514"/>
                  </a:cubicBezTo>
                  <a:cubicBezTo>
                    <a:pt x="352" y="516"/>
                    <a:pt x="366" y="523"/>
                    <a:pt x="377" y="534"/>
                  </a:cubicBezTo>
                  <a:cubicBezTo>
                    <a:pt x="378" y="535"/>
                    <a:pt x="378" y="535"/>
                    <a:pt x="378" y="535"/>
                  </a:cubicBezTo>
                  <a:cubicBezTo>
                    <a:pt x="388" y="545"/>
                    <a:pt x="394" y="557"/>
                    <a:pt x="397" y="569"/>
                  </a:cubicBezTo>
                  <a:cubicBezTo>
                    <a:pt x="558" y="731"/>
                    <a:pt x="558" y="731"/>
                    <a:pt x="558" y="731"/>
                  </a:cubicBezTo>
                  <a:cubicBezTo>
                    <a:pt x="567" y="739"/>
                    <a:pt x="578" y="744"/>
                    <a:pt x="590" y="744"/>
                  </a:cubicBezTo>
                  <a:cubicBezTo>
                    <a:pt x="599" y="744"/>
                    <a:pt x="608" y="741"/>
                    <a:pt x="616" y="735"/>
                  </a:cubicBezTo>
                  <a:cubicBezTo>
                    <a:pt x="636" y="719"/>
                    <a:pt x="637" y="689"/>
                    <a:pt x="620" y="671"/>
                  </a:cubicBezTo>
                  <a:cubicBezTo>
                    <a:pt x="463" y="515"/>
                    <a:pt x="463" y="515"/>
                    <a:pt x="463" y="515"/>
                  </a:cubicBezTo>
                  <a:cubicBezTo>
                    <a:pt x="455" y="507"/>
                    <a:pt x="455" y="494"/>
                    <a:pt x="463" y="486"/>
                  </a:cubicBezTo>
                  <a:cubicBezTo>
                    <a:pt x="467" y="482"/>
                    <a:pt x="473" y="480"/>
                    <a:pt x="478" y="480"/>
                  </a:cubicBezTo>
                  <a:cubicBezTo>
                    <a:pt x="484" y="480"/>
                    <a:pt x="489" y="482"/>
                    <a:pt x="493" y="486"/>
                  </a:cubicBezTo>
                  <a:cubicBezTo>
                    <a:pt x="692" y="684"/>
                    <a:pt x="692" y="684"/>
                    <a:pt x="692" y="684"/>
                  </a:cubicBezTo>
                  <a:cubicBezTo>
                    <a:pt x="700" y="693"/>
                    <a:pt x="712" y="698"/>
                    <a:pt x="723" y="698"/>
                  </a:cubicBezTo>
                  <a:cubicBezTo>
                    <a:pt x="733" y="698"/>
                    <a:pt x="742" y="695"/>
                    <a:pt x="749" y="689"/>
                  </a:cubicBezTo>
                  <a:cubicBezTo>
                    <a:pt x="770" y="673"/>
                    <a:pt x="771" y="643"/>
                    <a:pt x="753" y="625"/>
                  </a:cubicBezTo>
                  <a:cubicBezTo>
                    <a:pt x="553" y="425"/>
                    <a:pt x="553" y="425"/>
                    <a:pt x="553" y="425"/>
                  </a:cubicBezTo>
                  <a:cubicBezTo>
                    <a:pt x="545" y="417"/>
                    <a:pt x="545" y="404"/>
                    <a:pt x="553" y="396"/>
                  </a:cubicBezTo>
                  <a:cubicBezTo>
                    <a:pt x="558" y="392"/>
                    <a:pt x="563" y="390"/>
                    <a:pt x="568" y="390"/>
                  </a:cubicBezTo>
                  <a:cubicBezTo>
                    <a:pt x="573" y="390"/>
                    <a:pt x="579" y="392"/>
                    <a:pt x="583" y="396"/>
                  </a:cubicBezTo>
                  <a:cubicBezTo>
                    <a:pt x="738" y="551"/>
                    <a:pt x="738" y="551"/>
                    <a:pt x="738" y="551"/>
                  </a:cubicBezTo>
                  <a:cubicBezTo>
                    <a:pt x="747" y="560"/>
                    <a:pt x="758" y="564"/>
                    <a:pt x="770" y="564"/>
                  </a:cubicBezTo>
                  <a:cubicBezTo>
                    <a:pt x="779" y="564"/>
                    <a:pt x="788" y="561"/>
                    <a:pt x="796" y="555"/>
                  </a:cubicBezTo>
                  <a:cubicBezTo>
                    <a:pt x="816" y="539"/>
                    <a:pt x="817" y="509"/>
                    <a:pt x="799" y="491"/>
                  </a:cubicBezTo>
                  <a:cubicBezTo>
                    <a:pt x="454" y="146"/>
                    <a:pt x="454" y="146"/>
                    <a:pt x="454" y="146"/>
                  </a:cubicBezTo>
                  <a:lnTo>
                    <a:pt x="312" y="144"/>
                  </a:lnTo>
                  <a:close/>
                  <a:moveTo>
                    <a:pt x="312" y="144"/>
                  </a:moveTo>
                  <a:cubicBezTo>
                    <a:pt x="312" y="144"/>
                    <a:pt x="312" y="144"/>
                    <a:pt x="312" y="144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56" name="Freeform 23">
              <a:extLst>
                <a:ext uri="{FF2B5EF4-FFF2-40B4-BE49-F238E27FC236}">
                  <a16:creationId xmlns:a16="http://schemas.microsoft.com/office/drawing/2014/main" id="{48DD98BD-8289-4800-9E25-B24E133CFF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2" y="3177"/>
              <a:ext cx="467" cy="431"/>
            </a:xfrm>
            <a:custGeom>
              <a:avLst/>
              <a:gdLst>
                <a:gd name="T0" fmla="*/ 677 w 961"/>
                <a:gd name="T1" fmla="*/ 0 h 884"/>
                <a:gd name="T2" fmla="*/ 351 w 961"/>
                <a:gd name="T3" fmla="*/ 54 h 884"/>
                <a:gd name="T4" fmla="*/ 321 w 961"/>
                <a:gd name="T5" fmla="*/ 46 h 884"/>
                <a:gd name="T6" fmla="*/ 22 w 961"/>
                <a:gd name="T7" fmla="*/ 272 h 884"/>
                <a:gd name="T8" fmla="*/ 114 w 961"/>
                <a:gd name="T9" fmla="*/ 455 h 884"/>
                <a:gd name="T10" fmla="*/ 132 w 961"/>
                <a:gd name="T11" fmla="*/ 590 h 884"/>
                <a:gd name="T12" fmla="*/ 180 w 961"/>
                <a:gd name="T13" fmla="*/ 620 h 884"/>
                <a:gd name="T14" fmla="*/ 201 w 961"/>
                <a:gd name="T15" fmla="*/ 671 h 884"/>
                <a:gd name="T16" fmla="*/ 259 w 961"/>
                <a:gd name="T17" fmla="*/ 692 h 884"/>
                <a:gd name="T18" fmla="*/ 280 w 961"/>
                <a:gd name="T19" fmla="*/ 745 h 884"/>
                <a:gd name="T20" fmla="*/ 330 w 961"/>
                <a:gd name="T21" fmla="*/ 766 h 884"/>
                <a:gd name="T22" fmla="*/ 358 w 961"/>
                <a:gd name="T23" fmla="*/ 820 h 884"/>
                <a:gd name="T24" fmla="*/ 424 w 961"/>
                <a:gd name="T25" fmla="*/ 860 h 884"/>
                <a:gd name="T26" fmla="*/ 561 w 961"/>
                <a:gd name="T27" fmla="*/ 817 h 884"/>
                <a:gd name="T28" fmla="*/ 682 w 961"/>
                <a:gd name="T29" fmla="*/ 836 h 884"/>
                <a:gd name="T30" fmla="*/ 815 w 961"/>
                <a:gd name="T31" fmla="*/ 790 h 884"/>
                <a:gd name="T32" fmla="*/ 861 w 961"/>
                <a:gd name="T33" fmla="*/ 656 h 884"/>
                <a:gd name="T34" fmla="*/ 838 w 961"/>
                <a:gd name="T35" fmla="*/ 505 h 884"/>
                <a:gd name="T36" fmla="*/ 942 w 961"/>
                <a:gd name="T37" fmla="*/ 324 h 884"/>
                <a:gd name="T38" fmla="*/ 914 w 961"/>
                <a:gd name="T39" fmla="*/ 290 h 884"/>
                <a:gd name="T40" fmla="*/ 811 w 961"/>
                <a:gd name="T41" fmla="*/ 478 h 884"/>
                <a:gd name="T42" fmla="*/ 312 w 961"/>
                <a:gd name="T43" fmla="*/ 134 h 884"/>
                <a:gd name="T44" fmla="*/ 651 w 961"/>
                <a:gd name="T45" fmla="*/ 51 h 884"/>
                <a:gd name="T46" fmla="*/ 690 w 961"/>
                <a:gd name="T47" fmla="*/ 44 h 884"/>
                <a:gd name="T48" fmla="*/ 838 w 961"/>
                <a:gd name="T49" fmla="*/ 626 h 884"/>
                <a:gd name="T50" fmla="*/ 625 w 961"/>
                <a:gd name="T51" fmla="*/ 467 h 884"/>
                <a:gd name="T52" fmla="*/ 595 w 961"/>
                <a:gd name="T53" fmla="*/ 496 h 884"/>
                <a:gd name="T54" fmla="*/ 765 w 961"/>
                <a:gd name="T55" fmla="*/ 769 h 884"/>
                <a:gd name="T56" fmla="*/ 520 w 961"/>
                <a:gd name="T57" fmla="*/ 551 h 884"/>
                <a:gd name="T58" fmla="*/ 662 w 961"/>
                <a:gd name="T59" fmla="*/ 742 h 884"/>
                <a:gd name="T60" fmla="*/ 600 w 961"/>
                <a:gd name="T61" fmla="*/ 802 h 884"/>
                <a:gd name="T62" fmla="*/ 419 w 961"/>
                <a:gd name="T63" fmla="*/ 605 h 884"/>
                <a:gd name="T64" fmla="*/ 363 w 961"/>
                <a:gd name="T65" fmla="*/ 510 h 884"/>
                <a:gd name="T66" fmla="*/ 312 w 961"/>
                <a:gd name="T67" fmla="*/ 488 h 884"/>
                <a:gd name="T68" fmla="*/ 258 w 961"/>
                <a:gd name="T69" fmla="*/ 464 h 884"/>
                <a:gd name="T70" fmla="*/ 157 w 961"/>
                <a:gd name="T71" fmla="*/ 464 h 884"/>
                <a:gd name="T72" fmla="*/ 147 w 961"/>
                <a:gd name="T73" fmla="*/ 434 h 884"/>
                <a:gd name="T74" fmla="*/ 272 w 961"/>
                <a:gd name="T75" fmla="*/ 76 h 884"/>
                <a:gd name="T76" fmla="*/ 298 w 961"/>
                <a:gd name="T77" fmla="*/ 77 h 884"/>
                <a:gd name="T78" fmla="*/ 496 w 961"/>
                <a:gd name="T79" fmla="*/ 217 h 884"/>
                <a:gd name="T80" fmla="*/ 385 w 961"/>
                <a:gd name="T81" fmla="*/ 793 h 884"/>
                <a:gd name="T82" fmla="*/ 403 w 961"/>
                <a:gd name="T83" fmla="*/ 729 h 884"/>
                <a:gd name="T84" fmla="*/ 449 w 961"/>
                <a:gd name="T85" fmla="*/ 729 h 884"/>
                <a:gd name="T86" fmla="*/ 408 w 961"/>
                <a:gd name="T87" fmla="*/ 803 h 884"/>
                <a:gd name="T88" fmla="*/ 184 w 961"/>
                <a:gd name="T89" fmla="*/ 491 h 884"/>
                <a:gd name="T90" fmla="*/ 231 w 961"/>
                <a:gd name="T91" fmla="*/ 492 h 884"/>
                <a:gd name="T92" fmla="*/ 182 w 961"/>
                <a:gd name="T93" fmla="*/ 573 h 884"/>
                <a:gd name="T94" fmla="*/ 159 w 961"/>
                <a:gd name="T95" fmla="*/ 517 h 884"/>
                <a:gd name="T96" fmla="*/ 289 w 961"/>
                <a:gd name="T97" fmla="*/ 536 h 884"/>
                <a:gd name="T98" fmla="*/ 335 w 961"/>
                <a:gd name="T99" fmla="*/ 537 h 884"/>
                <a:gd name="T100" fmla="*/ 252 w 961"/>
                <a:gd name="T101" fmla="*/ 653 h 884"/>
                <a:gd name="T102" fmla="*/ 307 w 961"/>
                <a:gd name="T103" fmla="*/ 672 h 884"/>
                <a:gd name="T104" fmla="*/ 392 w 961"/>
                <a:gd name="T105" fmla="*/ 633 h 884"/>
                <a:gd name="T106" fmla="*/ 353 w 961"/>
                <a:gd name="T107" fmla="*/ 718 h 884"/>
                <a:gd name="T108" fmla="*/ 307 w 961"/>
                <a:gd name="T109" fmla="*/ 718 h 884"/>
                <a:gd name="T110" fmla="*/ 477 w 961"/>
                <a:gd name="T111" fmla="*/ 803 h 884"/>
                <a:gd name="T112" fmla="*/ 515 w 961"/>
                <a:gd name="T113" fmla="*/ 829 h 884"/>
                <a:gd name="T114" fmla="*/ 448 w 961"/>
                <a:gd name="T115" fmla="*/ 829 h 884"/>
                <a:gd name="T116" fmla="*/ 459 w 961"/>
                <a:gd name="T117" fmla="*/ 820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1" h="884">
                  <a:moveTo>
                    <a:pt x="940" y="239"/>
                  </a:moveTo>
                  <a:cubicBezTo>
                    <a:pt x="717" y="17"/>
                    <a:pt x="717" y="17"/>
                    <a:pt x="717" y="17"/>
                  </a:cubicBezTo>
                  <a:cubicBezTo>
                    <a:pt x="706" y="6"/>
                    <a:pt x="692" y="0"/>
                    <a:pt x="677" y="0"/>
                  </a:cubicBezTo>
                  <a:cubicBezTo>
                    <a:pt x="665" y="0"/>
                    <a:pt x="654" y="4"/>
                    <a:pt x="644" y="11"/>
                  </a:cubicBezTo>
                  <a:cubicBezTo>
                    <a:pt x="638" y="14"/>
                    <a:pt x="638" y="14"/>
                    <a:pt x="638" y="14"/>
                  </a:cubicBezTo>
                  <a:cubicBezTo>
                    <a:pt x="351" y="54"/>
                    <a:pt x="351" y="54"/>
                    <a:pt x="351" y="54"/>
                  </a:cubicBezTo>
                  <a:cubicBezTo>
                    <a:pt x="345" y="54"/>
                    <a:pt x="339" y="55"/>
                    <a:pt x="332" y="57"/>
                  </a:cubicBezTo>
                  <a:cubicBezTo>
                    <a:pt x="322" y="47"/>
                    <a:pt x="322" y="47"/>
                    <a:pt x="322" y="47"/>
                  </a:cubicBezTo>
                  <a:cubicBezTo>
                    <a:pt x="322" y="47"/>
                    <a:pt x="322" y="46"/>
                    <a:pt x="321" y="46"/>
                  </a:cubicBezTo>
                  <a:cubicBezTo>
                    <a:pt x="311" y="37"/>
                    <a:pt x="298" y="32"/>
                    <a:pt x="284" y="32"/>
                  </a:cubicBezTo>
                  <a:cubicBezTo>
                    <a:pt x="269" y="32"/>
                    <a:pt x="255" y="38"/>
                    <a:pt x="244" y="49"/>
                  </a:cubicBezTo>
                  <a:cubicBezTo>
                    <a:pt x="22" y="272"/>
                    <a:pt x="22" y="272"/>
                    <a:pt x="22" y="272"/>
                  </a:cubicBezTo>
                  <a:cubicBezTo>
                    <a:pt x="2" y="292"/>
                    <a:pt x="0" y="324"/>
                    <a:pt x="17" y="346"/>
                  </a:cubicBezTo>
                  <a:cubicBezTo>
                    <a:pt x="18" y="347"/>
                    <a:pt x="18" y="348"/>
                    <a:pt x="19" y="348"/>
                  </a:cubicBezTo>
                  <a:cubicBezTo>
                    <a:pt x="114" y="455"/>
                    <a:pt x="114" y="455"/>
                    <a:pt x="114" y="455"/>
                  </a:cubicBezTo>
                  <a:cubicBezTo>
                    <a:pt x="118" y="468"/>
                    <a:pt x="122" y="481"/>
                    <a:pt x="127" y="495"/>
                  </a:cubicBezTo>
                  <a:cubicBezTo>
                    <a:pt x="104" y="523"/>
                    <a:pt x="105" y="564"/>
                    <a:pt x="132" y="590"/>
                  </a:cubicBezTo>
                  <a:cubicBezTo>
                    <a:pt x="132" y="590"/>
                    <a:pt x="132" y="590"/>
                    <a:pt x="132" y="590"/>
                  </a:cubicBezTo>
                  <a:cubicBezTo>
                    <a:pt x="132" y="591"/>
                    <a:pt x="132" y="591"/>
                    <a:pt x="132" y="591"/>
                  </a:cubicBezTo>
                  <a:cubicBezTo>
                    <a:pt x="145" y="604"/>
                    <a:pt x="162" y="611"/>
                    <a:pt x="181" y="611"/>
                  </a:cubicBezTo>
                  <a:cubicBezTo>
                    <a:pt x="181" y="614"/>
                    <a:pt x="180" y="617"/>
                    <a:pt x="180" y="620"/>
                  </a:cubicBezTo>
                  <a:cubicBezTo>
                    <a:pt x="180" y="639"/>
                    <a:pt x="188" y="657"/>
                    <a:pt x="201" y="670"/>
                  </a:cubicBezTo>
                  <a:cubicBezTo>
                    <a:pt x="201" y="671"/>
                    <a:pt x="201" y="671"/>
                    <a:pt x="201" y="671"/>
                  </a:cubicBezTo>
                  <a:cubicBezTo>
                    <a:pt x="201" y="671"/>
                    <a:pt x="201" y="671"/>
                    <a:pt x="201" y="671"/>
                  </a:cubicBezTo>
                  <a:cubicBezTo>
                    <a:pt x="215" y="684"/>
                    <a:pt x="233" y="692"/>
                    <a:pt x="252" y="692"/>
                  </a:cubicBezTo>
                  <a:cubicBezTo>
                    <a:pt x="254" y="692"/>
                    <a:pt x="256" y="691"/>
                    <a:pt x="258" y="691"/>
                  </a:cubicBezTo>
                  <a:cubicBezTo>
                    <a:pt x="258" y="691"/>
                    <a:pt x="259" y="692"/>
                    <a:pt x="259" y="692"/>
                  </a:cubicBezTo>
                  <a:cubicBezTo>
                    <a:pt x="259" y="693"/>
                    <a:pt x="259" y="694"/>
                    <a:pt x="259" y="695"/>
                  </a:cubicBezTo>
                  <a:cubicBezTo>
                    <a:pt x="259" y="714"/>
                    <a:pt x="266" y="732"/>
                    <a:pt x="280" y="745"/>
                  </a:cubicBezTo>
                  <a:cubicBezTo>
                    <a:pt x="280" y="745"/>
                    <a:pt x="280" y="745"/>
                    <a:pt x="280" y="745"/>
                  </a:cubicBezTo>
                  <a:cubicBezTo>
                    <a:pt x="280" y="745"/>
                    <a:pt x="280" y="745"/>
                    <a:pt x="280" y="745"/>
                  </a:cubicBezTo>
                  <a:cubicBezTo>
                    <a:pt x="293" y="759"/>
                    <a:pt x="311" y="766"/>
                    <a:pt x="330" y="766"/>
                  </a:cubicBezTo>
                  <a:cubicBezTo>
                    <a:pt x="330" y="766"/>
                    <a:pt x="330" y="766"/>
                    <a:pt x="330" y="766"/>
                  </a:cubicBezTo>
                  <a:cubicBezTo>
                    <a:pt x="337" y="773"/>
                    <a:pt x="337" y="773"/>
                    <a:pt x="337" y="773"/>
                  </a:cubicBezTo>
                  <a:cubicBezTo>
                    <a:pt x="338" y="791"/>
                    <a:pt x="345" y="807"/>
                    <a:pt x="358" y="820"/>
                  </a:cubicBezTo>
                  <a:cubicBezTo>
                    <a:pt x="358" y="820"/>
                    <a:pt x="358" y="820"/>
                    <a:pt x="358" y="820"/>
                  </a:cubicBezTo>
                  <a:cubicBezTo>
                    <a:pt x="358" y="821"/>
                    <a:pt x="358" y="821"/>
                    <a:pt x="358" y="821"/>
                  </a:cubicBezTo>
                  <a:cubicBezTo>
                    <a:pt x="371" y="833"/>
                    <a:pt x="388" y="840"/>
                    <a:pt x="405" y="841"/>
                  </a:cubicBezTo>
                  <a:cubicBezTo>
                    <a:pt x="424" y="860"/>
                    <a:pt x="424" y="860"/>
                    <a:pt x="424" y="860"/>
                  </a:cubicBezTo>
                  <a:cubicBezTo>
                    <a:pt x="439" y="875"/>
                    <a:pt x="460" y="884"/>
                    <a:pt x="481" y="884"/>
                  </a:cubicBezTo>
                  <a:cubicBezTo>
                    <a:pt x="506" y="884"/>
                    <a:pt x="530" y="872"/>
                    <a:pt x="545" y="853"/>
                  </a:cubicBezTo>
                  <a:cubicBezTo>
                    <a:pt x="554" y="842"/>
                    <a:pt x="559" y="830"/>
                    <a:pt x="561" y="817"/>
                  </a:cubicBezTo>
                  <a:cubicBezTo>
                    <a:pt x="573" y="829"/>
                    <a:pt x="573" y="829"/>
                    <a:pt x="573" y="829"/>
                  </a:cubicBezTo>
                  <a:cubicBezTo>
                    <a:pt x="588" y="845"/>
                    <a:pt x="610" y="853"/>
                    <a:pt x="632" y="853"/>
                  </a:cubicBezTo>
                  <a:cubicBezTo>
                    <a:pt x="650" y="853"/>
                    <a:pt x="668" y="847"/>
                    <a:pt x="682" y="836"/>
                  </a:cubicBezTo>
                  <a:cubicBezTo>
                    <a:pt x="697" y="824"/>
                    <a:pt x="708" y="806"/>
                    <a:pt x="711" y="787"/>
                  </a:cubicBezTo>
                  <a:cubicBezTo>
                    <a:pt x="726" y="800"/>
                    <a:pt x="746" y="807"/>
                    <a:pt x="765" y="807"/>
                  </a:cubicBezTo>
                  <a:cubicBezTo>
                    <a:pt x="783" y="807"/>
                    <a:pt x="801" y="801"/>
                    <a:pt x="815" y="790"/>
                  </a:cubicBezTo>
                  <a:cubicBezTo>
                    <a:pt x="833" y="776"/>
                    <a:pt x="844" y="754"/>
                    <a:pt x="846" y="731"/>
                  </a:cubicBezTo>
                  <a:cubicBezTo>
                    <a:pt x="847" y="709"/>
                    <a:pt x="840" y="688"/>
                    <a:pt x="826" y="672"/>
                  </a:cubicBezTo>
                  <a:cubicBezTo>
                    <a:pt x="839" y="670"/>
                    <a:pt x="851" y="665"/>
                    <a:pt x="861" y="656"/>
                  </a:cubicBezTo>
                  <a:cubicBezTo>
                    <a:pt x="880" y="642"/>
                    <a:pt x="891" y="620"/>
                    <a:pt x="892" y="597"/>
                  </a:cubicBezTo>
                  <a:cubicBezTo>
                    <a:pt x="894" y="574"/>
                    <a:pt x="885" y="552"/>
                    <a:pt x="869" y="535"/>
                  </a:cubicBezTo>
                  <a:cubicBezTo>
                    <a:pt x="838" y="505"/>
                    <a:pt x="838" y="505"/>
                    <a:pt x="838" y="505"/>
                  </a:cubicBezTo>
                  <a:cubicBezTo>
                    <a:pt x="839" y="504"/>
                    <a:pt x="841" y="503"/>
                    <a:pt x="842" y="502"/>
                  </a:cubicBezTo>
                  <a:cubicBezTo>
                    <a:pt x="898" y="429"/>
                    <a:pt x="928" y="376"/>
                    <a:pt x="940" y="328"/>
                  </a:cubicBezTo>
                  <a:cubicBezTo>
                    <a:pt x="941" y="327"/>
                    <a:pt x="941" y="325"/>
                    <a:pt x="942" y="324"/>
                  </a:cubicBezTo>
                  <a:cubicBezTo>
                    <a:pt x="948" y="308"/>
                    <a:pt x="948" y="308"/>
                    <a:pt x="948" y="308"/>
                  </a:cubicBezTo>
                  <a:cubicBezTo>
                    <a:pt x="961" y="286"/>
                    <a:pt x="958" y="258"/>
                    <a:pt x="940" y="239"/>
                  </a:cubicBezTo>
                  <a:close/>
                  <a:moveTo>
                    <a:pt x="914" y="290"/>
                  </a:moveTo>
                  <a:cubicBezTo>
                    <a:pt x="906" y="310"/>
                    <a:pt x="906" y="310"/>
                    <a:pt x="906" y="310"/>
                  </a:cubicBezTo>
                  <a:cubicBezTo>
                    <a:pt x="905" y="312"/>
                    <a:pt x="904" y="314"/>
                    <a:pt x="903" y="317"/>
                  </a:cubicBezTo>
                  <a:cubicBezTo>
                    <a:pt x="892" y="366"/>
                    <a:pt x="854" y="423"/>
                    <a:pt x="811" y="478"/>
                  </a:cubicBezTo>
                  <a:cubicBezTo>
                    <a:pt x="757" y="423"/>
                    <a:pt x="512" y="179"/>
                    <a:pt x="512" y="179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331" y="177"/>
                    <a:pt x="312" y="158"/>
                    <a:pt x="312" y="134"/>
                  </a:cubicBezTo>
                  <a:cubicBezTo>
                    <a:pt x="312" y="111"/>
                    <a:pt x="331" y="92"/>
                    <a:pt x="354" y="92"/>
                  </a:cubicBezTo>
                  <a:cubicBezTo>
                    <a:pt x="650" y="51"/>
                    <a:pt x="650" y="51"/>
                    <a:pt x="650" y="51"/>
                  </a:cubicBezTo>
                  <a:cubicBezTo>
                    <a:pt x="650" y="51"/>
                    <a:pt x="650" y="51"/>
                    <a:pt x="651" y="51"/>
                  </a:cubicBezTo>
                  <a:cubicBezTo>
                    <a:pt x="665" y="43"/>
                    <a:pt x="665" y="43"/>
                    <a:pt x="665" y="43"/>
                  </a:cubicBezTo>
                  <a:cubicBezTo>
                    <a:pt x="669" y="40"/>
                    <a:pt x="673" y="38"/>
                    <a:pt x="677" y="38"/>
                  </a:cubicBezTo>
                  <a:cubicBezTo>
                    <a:pt x="682" y="38"/>
                    <a:pt x="686" y="40"/>
                    <a:pt x="690" y="44"/>
                  </a:cubicBezTo>
                  <a:cubicBezTo>
                    <a:pt x="912" y="267"/>
                    <a:pt x="912" y="267"/>
                    <a:pt x="912" y="267"/>
                  </a:cubicBezTo>
                  <a:cubicBezTo>
                    <a:pt x="919" y="273"/>
                    <a:pt x="919" y="283"/>
                    <a:pt x="914" y="290"/>
                  </a:cubicBezTo>
                  <a:close/>
                  <a:moveTo>
                    <a:pt x="838" y="626"/>
                  </a:moveTo>
                  <a:cubicBezTo>
                    <a:pt x="830" y="632"/>
                    <a:pt x="821" y="635"/>
                    <a:pt x="812" y="635"/>
                  </a:cubicBezTo>
                  <a:cubicBezTo>
                    <a:pt x="800" y="635"/>
                    <a:pt x="789" y="631"/>
                    <a:pt x="780" y="622"/>
                  </a:cubicBezTo>
                  <a:cubicBezTo>
                    <a:pt x="625" y="467"/>
                    <a:pt x="625" y="467"/>
                    <a:pt x="625" y="467"/>
                  </a:cubicBezTo>
                  <a:cubicBezTo>
                    <a:pt x="621" y="463"/>
                    <a:pt x="615" y="461"/>
                    <a:pt x="610" y="461"/>
                  </a:cubicBezTo>
                  <a:cubicBezTo>
                    <a:pt x="605" y="461"/>
                    <a:pt x="600" y="463"/>
                    <a:pt x="595" y="467"/>
                  </a:cubicBezTo>
                  <a:cubicBezTo>
                    <a:pt x="587" y="475"/>
                    <a:pt x="587" y="488"/>
                    <a:pt x="595" y="496"/>
                  </a:cubicBezTo>
                  <a:cubicBezTo>
                    <a:pt x="795" y="696"/>
                    <a:pt x="795" y="696"/>
                    <a:pt x="795" y="696"/>
                  </a:cubicBezTo>
                  <a:cubicBezTo>
                    <a:pt x="813" y="714"/>
                    <a:pt x="812" y="744"/>
                    <a:pt x="791" y="760"/>
                  </a:cubicBezTo>
                  <a:cubicBezTo>
                    <a:pt x="784" y="766"/>
                    <a:pt x="775" y="769"/>
                    <a:pt x="765" y="769"/>
                  </a:cubicBezTo>
                  <a:cubicBezTo>
                    <a:pt x="754" y="769"/>
                    <a:pt x="742" y="764"/>
                    <a:pt x="734" y="755"/>
                  </a:cubicBezTo>
                  <a:cubicBezTo>
                    <a:pt x="535" y="557"/>
                    <a:pt x="535" y="557"/>
                    <a:pt x="535" y="557"/>
                  </a:cubicBezTo>
                  <a:cubicBezTo>
                    <a:pt x="531" y="553"/>
                    <a:pt x="526" y="551"/>
                    <a:pt x="520" y="551"/>
                  </a:cubicBezTo>
                  <a:cubicBezTo>
                    <a:pt x="515" y="551"/>
                    <a:pt x="509" y="553"/>
                    <a:pt x="505" y="557"/>
                  </a:cubicBezTo>
                  <a:cubicBezTo>
                    <a:pt x="497" y="565"/>
                    <a:pt x="497" y="578"/>
                    <a:pt x="505" y="586"/>
                  </a:cubicBezTo>
                  <a:cubicBezTo>
                    <a:pt x="662" y="742"/>
                    <a:pt x="662" y="742"/>
                    <a:pt x="662" y="742"/>
                  </a:cubicBezTo>
                  <a:cubicBezTo>
                    <a:pt x="679" y="760"/>
                    <a:pt x="678" y="790"/>
                    <a:pt x="658" y="806"/>
                  </a:cubicBezTo>
                  <a:cubicBezTo>
                    <a:pt x="650" y="812"/>
                    <a:pt x="641" y="815"/>
                    <a:pt x="632" y="815"/>
                  </a:cubicBezTo>
                  <a:cubicBezTo>
                    <a:pt x="620" y="815"/>
                    <a:pt x="609" y="810"/>
                    <a:pt x="600" y="802"/>
                  </a:cubicBezTo>
                  <a:cubicBezTo>
                    <a:pt x="439" y="640"/>
                    <a:pt x="439" y="640"/>
                    <a:pt x="439" y="640"/>
                  </a:cubicBezTo>
                  <a:cubicBezTo>
                    <a:pt x="436" y="628"/>
                    <a:pt x="430" y="616"/>
                    <a:pt x="420" y="606"/>
                  </a:cubicBezTo>
                  <a:cubicBezTo>
                    <a:pt x="419" y="605"/>
                    <a:pt x="419" y="605"/>
                    <a:pt x="419" y="605"/>
                  </a:cubicBezTo>
                  <a:cubicBezTo>
                    <a:pt x="408" y="594"/>
                    <a:pt x="394" y="587"/>
                    <a:pt x="379" y="585"/>
                  </a:cubicBezTo>
                  <a:cubicBezTo>
                    <a:pt x="382" y="577"/>
                    <a:pt x="383" y="569"/>
                    <a:pt x="383" y="560"/>
                  </a:cubicBezTo>
                  <a:cubicBezTo>
                    <a:pt x="383" y="541"/>
                    <a:pt x="376" y="523"/>
                    <a:pt x="363" y="510"/>
                  </a:cubicBezTo>
                  <a:cubicBezTo>
                    <a:pt x="362" y="510"/>
                    <a:pt x="362" y="510"/>
                    <a:pt x="362" y="510"/>
                  </a:cubicBezTo>
                  <a:cubicBezTo>
                    <a:pt x="362" y="509"/>
                    <a:pt x="362" y="509"/>
                    <a:pt x="362" y="509"/>
                  </a:cubicBezTo>
                  <a:cubicBezTo>
                    <a:pt x="349" y="496"/>
                    <a:pt x="331" y="488"/>
                    <a:pt x="312" y="488"/>
                  </a:cubicBezTo>
                  <a:cubicBezTo>
                    <a:pt x="299" y="488"/>
                    <a:pt x="287" y="492"/>
                    <a:pt x="277" y="498"/>
                  </a:cubicBezTo>
                  <a:cubicBezTo>
                    <a:pt x="274" y="485"/>
                    <a:pt x="267" y="474"/>
                    <a:pt x="258" y="465"/>
                  </a:cubicBezTo>
                  <a:cubicBezTo>
                    <a:pt x="258" y="464"/>
                    <a:pt x="258" y="464"/>
                    <a:pt x="258" y="464"/>
                  </a:cubicBezTo>
                  <a:cubicBezTo>
                    <a:pt x="258" y="464"/>
                    <a:pt x="258" y="464"/>
                    <a:pt x="258" y="464"/>
                  </a:cubicBezTo>
                  <a:cubicBezTo>
                    <a:pt x="244" y="451"/>
                    <a:pt x="226" y="443"/>
                    <a:pt x="207" y="443"/>
                  </a:cubicBezTo>
                  <a:cubicBezTo>
                    <a:pt x="188" y="443"/>
                    <a:pt x="171" y="451"/>
                    <a:pt x="157" y="464"/>
                  </a:cubicBezTo>
                  <a:cubicBezTo>
                    <a:pt x="157" y="464"/>
                    <a:pt x="157" y="464"/>
                    <a:pt x="157" y="464"/>
                  </a:cubicBezTo>
                  <a:cubicBezTo>
                    <a:pt x="154" y="457"/>
                    <a:pt x="152" y="449"/>
                    <a:pt x="151" y="441"/>
                  </a:cubicBezTo>
                  <a:cubicBezTo>
                    <a:pt x="150" y="439"/>
                    <a:pt x="149" y="436"/>
                    <a:pt x="147" y="434"/>
                  </a:cubicBezTo>
                  <a:cubicBezTo>
                    <a:pt x="48" y="323"/>
                    <a:pt x="48" y="323"/>
                    <a:pt x="48" y="323"/>
                  </a:cubicBezTo>
                  <a:cubicBezTo>
                    <a:pt x="42" y="315"/>
                    <a:pt x="43" y="305"/>
                    <a:pt x="49" y="299"/>
                  </a:cubicBezTo>
                  <a:cubicBezTo>
                    <a:pt x="272" y="76"/>
                    <a:pt x="272" y="76"/>
                    <a:pt x="272" y="76"/>
                  </a:cubicBezTo>
                  <a:cubicBezTo>
                    <a:pt x="275" y="73"/>
                    <a:pt x="280" y="71"/>
                    <a:pt x="284" y="71"/>
                  </a:cubicBezTo>
                  <a:cubicBezTo>
                    <a:pt x="289" y="71"/>
                    <a:pt x="293" y="72"/>
                    <a:pt x="296" y="75"/>
                  </a:cubicBezTo>
                  <a:cubicBezTo>
                    <a:pt x="298" y="77"/>
                    <a:pt x="298" y="77"/>
                    <a:pt x="298" y="77"/>
                  </a:cubicBezTo>
                  <a:cubicBezTo>
                    <a:pt x="283" y="91"/>
                    <a:pt x="274" y="112"/>
                    <a:pt x="274" y="134"/>
                  </a:cubicBezTo>
                  <a:cubicBezTo>
                    <a:pt x="274" y="179"/>
                    <a:pt x="310" y="215"/>
                    <a:pt x="354" y="215"/>
                  </a:cubicBezTo>
                  <a:cubicBezTo>
                    <a:pt x="496" y="217"/>
                    <a:pt x="496" y="217"/>
                    <a:pt x="496" y="217"/>
                  </a:cubicBezTo>
                  <a:cubicBezTo>
                    <a:pt x="841" y="562"/>
                    <a:pt x="841" y="562"/>
                    <a:pt x="841" y="562"/>
                  </a:cubicBezTo>
                  <a:cubicBezTo>
                    <a:pt x="859" y="580"/>
                    <a:pt x="858" y="610"/>
                    <a:pt x="838" y="626"/>
                  </a:cubicBezTo>
                  <a:close/>
                  <a:moveTo>
                    <a:pt x="385" y="793"/>
                  </a:moveTo>
                  <a:cubicBezTo>
                    <a:pt x="385" y="793"/>
                    <a:pt x="385" y="793"/>
                    <a:pt x="385" y="793"/>
                  </a:cubicBezTo>
                  <a:cubicBezTo>
                    <a:pt x="372" y="780"/>
                    <a:pt x="372" y="759"/>
                    <a:pt x="385" y="747"/>
                  </a:cubicBezTo>
                  <a:cubicBezTo>
                    <a:pt x="403" y="729"/>
                    <a:pt x="403" y="729"/>
                    <a:pt x="403" y="729"/>
                  </a:cubicBezTo>
                  <a:cubicBezTo>
                    <a:pt x="409" y="723"/>
                    <a:pt x="418" y="719"/>
                    <a:pt x="426" y="719"/>
                  </a:cubicBezTo>
                  <a:cubicBezTo>
                    <a:pt x="434" y="719"/>
                    <a:pt x="443" y="723"/>
                    <a:pt x="449" y="729"/>
                  </a:cubicBezTo>
                  <a:cubicBezTo>
                    <a:pt x="449" y="729"/>
                    <a:pt x="449" y="729"/>
                    <a:pt x="449" y="729"/>
                  </a:cubicBezTo>
                  <a:cubicBezTo>
                    <a:pt x="462" y="742"/>
                    <a:pt x="462" y="763"/>
                    <a:pt x="449" y="775"/>
                  </a:cubicBezTo>
                  <a:cubicBezTo>
                    <a:pt x="432" y="793"/>
                    <a:pt x="432" y="793"/>
                    <a:pt x="432" y="793"/>
                  </a:cubicBezTo>
                  <a:cubicBezTo>
                    <a:pt x="425" y="800"/>
                    <a:pt x="417" y="803"/>
                    <a:pt x="408" y="803"/>
                  </a:cubicBezTo>
                  <a:cubicBezTo>
                    <a:pt x="400" y="803"/>
                    <a:pt x="392" y="800"/>
                    <a:pt x="385" y="793"/>
                  </a:cubicBezTo>
                  <a:close/>
                  <a:moveTo>
                    <a:pt x="159" y="517"/>
                  </a:moveTo>
                  <a:cubicBezTo>
                    <a:pt x="184" y="491"/>
                    <a:pt x="184" y="491"/>
                    <a:pt x="184" y="491"/>
                  </a:cubicBezTo>
                  <a:cubicBezTo>
                    <a:pt x="191" y="485"/>
                    <a:pt x="199" y="482"/>
                    <a:pt x="207" y="482"/>
                  </a:cubicBezTo>
                  <a:cubicBezTo>
                    <a:pt x="216" y="482"/>
                    <a:pt x="224" y="485"/>
                    <a:pt x="230" y="491"/>
                  </a:cubicBezTo>
                  <a:cubicBezTo>
                    <a:pt x="231" y="492"/>
                    <a:pt x="231" y="492"/>
                    <a:pt x="231" y="492"/>
                  </a:cubicBezTo>
                  <a:cubicBezTo>
                    <a:pt x="244" y="504"/>
                    <a:pt x="244" y="525"/>
                    <a:pt x="231" y="538"/>
                  </a:cubicBezTo>
                  <a:cubicBezTo>
                    <a:pt x="205" y="564"/>
                    <a:pt x="205" y="564"/>
                    <a:pt x="205" y="564"/>
                  </a:cubicBezTo>
                  <a:cubicBezTo>
                    <a:pt x="199" y="570"/>
                    <a:pt x="191" y="573"/>
                    <a:pt x="182" y="573"/>
                  </a:cubicBezTo>
                  <a:cubicBezTo>
                    <a:pt x="174" y="573"/>
                    <a:pt x="165" y="570"/>
                    <a:pt x="159" y="564"/>
                  </a:cubicBezTo>
                  <a:cubicBezTo>
                    <a:pt x="159" y="563"/>
                    <a:pt x="159" y="563"/>
                    <a:pt x="159" y="563"/>
                  </a:cubicBezTo>
                  <a:cubicBezTo>
                    <a:pt x="146" y="550"/>
                    <a:pt x="146" y="530"/>
                    <a:pt x="159" y="517"/>
                  </a:cubicBezTo>
                  <a:close/>
                  <a:moveTo>
                    <a:pt x="228" y="643"/>
                  </a:moveTo>
                  <a:cubicBezTo>
                    <a:pt x="215" y="630"/>
                    <a:pt x="215" y="610"/>
                    <a:pt x="228" y="597"/>
                  </a:cubicBezTo>
                  <a:cubicBezTo>
                    <a:pt x="289" y="536"/>
                    <a:pt x="289" y="536"/>
                    <a:pt x="289" y="536"/>
                  </a:cubicBezTo>
                  <a:cubicBezTo>
                    <a:pt x="295" y="530"/>
                    <a:pt x="304" y="527"/>
                    <a:pt x="312" y="527"/>
                  </a:cubicBezTo>
                  <a:cubicBezTo>
                    <a:pt x="320" y="527"/>
                    <a:pt x="329" y="530"/>
                    <a:pt x="335" y="536"/>
                  </a:cubicBezTo>
                  <a:cubicBezTo>
                    <a:pt x="335" y="537"/>
                    <a:pt x="335" y="537"/>
                    <a:pt x="335" y="537"/>
                  </a:cubicBezTo>
                  <a:cubicBezTo>
                    <a:pt x="348" y="550"/>
                    <a:pt x="348" y="570"/>
                    <a:pt x="335" y="583"/>
                  </a:cubicBezTo>
                  <a:cubicBezTo>
                    <a:pt x="275" y="644"/>
                    <a:pt x="275" y="644"/>
                    <a:pt x="275" y="644"/>
                  </a:cubicBezTo>
                  <a:cubicBezTo>
                    <a:pt x="268" y="650"/>
                    <a:pt x="260" y="653"/>
                    <a:pt x="252" y="653"/>
                  </a:cubicBezTo>
                  <a:cubicBezTo>
                    <a:pt x="243" y="653"/>
                    <a:pt x="235" y="650"/>
                    <a:pt x="229" y="644"/>
                  </a:cubicBezTo>
                  <a:lnTo>
                    <a:pt x="228" y="643"/>
                  </a:lnTo>
                  <a:close/>
                  <a:moveTo>
                    <a:pt x="307" y="672"/>
                  </a:moveTo>
                  <a:cubicBezTo>
                    <a:pt x="346" y="633"/>
                    <a:pt x="346" y="633"/>
                    <a:pt x="346" y="633"/>
                  </a:cubicBezTo>
                  <a:cubicBezTo>
                    <a:pt x="352" y="626"/>
                    <a:pt x="361" y="623"/>
                    <a:pt x="369" y="623"/>
                  </a:cubicBezTo>
                  <a:cubicBezTo>
                    <a:pt x="377" y="623"/>
                    <a:pt x="386" y="626"/>
                    <a:pt x="392" y="633"/>
                  </a:cubicBezTo>
                  <a:cubicBezTo>
                    <a:pt x="393" y="633"/>
                    <a:pt x="393" y="633"/>
                    <a:pt x="393" y="633"/>
                  </a:cubicBezTo>
                  <a:cubicBezTo>
                    <a:pt x="405" y="646"/>
                    <a:pt x="405" y="666"/>
                    <a:pt x="393" y="679"/>
                  </a:cubicBezTo>
                  <a:cubicBezTo>
                    <a:pt x="353" y="718"/>
                    <a:pt x="353" y="718"/>
                    <a:pt x="353" y="718"/>
                  </a:cubicBezTo>
                  <a:cubicBezTo>
                    <a:pt x="347" y="725"/>
                    <a:pt x="339" y="728"/>
                    <a:pt x="330" y="728"/>
                  </a:cubicBezTo>
                  <a:cubicBezTo>
                    <a:pt x="322" y="728"/>
                    <a:pt x="313" y="725"/>
                    <a:pt x="307" y="718"/>
                  </a:cubicBezTo>
                  <a:cubicBezTo>
                    <a:pt x="307" y="718"/>
                    <a:pt x="307" y="718"/>
                    <a:pt x="307" y="718"/>
                  </a:cubicBezTo>
                  <a:cubicBezTo>
                    <a:pt x="294" y="705"/>
                    <a:pt x="294" y="684"/>
                    <a:pt x="307" y="672"/>
                  </a:cubicBezTo>
                  <a:close/>
                  <a:moveTo>
                    <a:pt x="459" y="820"/>
                  </a:moveTo>
                  <a:cubicBezTo>
                    <a:pt x="477" y="803"/>
                    <a:pt x="477" y="803"/>
                    <a:pt x="477" y="803"/>
                  </a:cubicBezTo>
                  <a:cubicBezTo>
                    <a:pt x="489" y="790"/>
                    <a:pt x="496" y="774"/>
                    <a:pt x="497" y="758"/>
                  </a:cubicBezTo>
                  <a:cubicBezTo>
                    <a:pt x="511" y="771"/>
                    <a:pt x="511" y="771"/>
                    <a:pt x="511" y="771"/>
                  </a:cubicBezTo>
                  <a:cubicBezTo>
                    <a:pt x="526" y="787"/>
                    <a:pt x="529" y="812"/>
                    <a:pt x="515" y="829"/>
                  </a:cubicBezTo>
                  <a:cubicBezTo>
                    <a:pt x="506" y="840"/>
                    <a:pt x="494" y="845"/>
                    <a:pt x="481" y="845"/>
                  </a:cubicBezTo>
                  <a:cubicBezTo>
                    <a:pt x="470" y="845"/>
                    <a:pt x="459" y="841"/>
                    <a:pt x="451" y="833"/>
                  </a:cubicBezTo>
                  <a:cubicBezTo>
                    <a:pt x="448" y="829"/>
                    <a:pt x="448" y="829"/>
                    <a:pt x="448" y="829"/>
                  </a:cubicBezTo>
                  <a:cubicBezTo>
                    <a:pt x="452" y="827"/>
                    <a:pt x="455" y="824"/>
                    <a:pt x="459" y="820"/>
                  </a:cubicBezTo>
                  <a:close/>
                  <a:moveTo>
                    <a:pt x="459" y="820"/>
                  </a:moveTo>
                  <a:cubicBezTo>
                    <a:pt x="459" y="820"/>
                    <a:pt x="459" y="820"/>
                    <a:pt x="459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92" name="Retângulo 91">
            <a:extLst>
              <a:ext uri="{FF2B5EF4-FFF2-40B4-BE49-F238E27FC236}">
                <a16:creationId xmlns:a16="http://schemas.microsoft.com/office/drawing/2014/main" id="{E4E404DD-9733-49D0-8E84-B8700959E852}"/>
              </a:ext>
            </a:extLst>
          </p:cNvPr>
          <p:cNvSpPr/>
          <p:nvPr/>
        </p:nvSpPr>
        <p:spPr>
          <a:xfrm>
            <a:off x="596" y="80240"/>
            <a:ext cx="2609254" cy="666717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3" name="Título 1">
            <a:extLst>
              <a:ext uri="{FF2B5EF4-FFF2-40B4-BE49-F238E27FC236}">
                <a16:creationId xmlns:a16="http://schemas.microsoft.com/office/drawing/2014/main" id="{C363E517-E6DD-48CA-8D7E-425103D51344}"/>
              </a:ext>
            </a:extLst>
          </p:cNvPr>
          <p:cNvSpPr txBox="1">
            <a:spLocks/>
          </p:cNvSpPr>
          <p:nvPr/>
        </p:nvSpPr>
        <p:spPr>
          <a:xfrm>
            <a:off x="533126" y="216551"/>
            <a:ext cx="1905000" cy="34716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pt-BR" sz="2400" b="1" i="1" dirty="0">
                <a:solidFill>
                  <a:schemeClr val="bg1"/>
                </a:solidFill>
                <a:latin typeface="+mn-lt"/>
              </a:rPr>
              <a:t>introdução</a:t>
            </a:r>
          </a:p>
        </p:txBody>
      </p:sp>
    </p:spTree>
    <p:extLst>
      <p:ext uri="{BB962C8B-B14F-4D97-AF65-F5344CB8AC3E}">
        <p14:creationId xmlns:p14="http://schemas.microsoft.com/office/powerpoint/2010/main" val="3909977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0728083"/>
              </p:ext>
            </p:extLst>
          </p:nvPr>
        </p:nvGraphicFramePr>
        <p:xfrm>
          <a:off x="2198685" y="1739940"/>
          <a:ext cx="9658353" cy="36680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63910">
                  <a:extLst>
                    <a:ext uri="{9D8B030D-6E8A-4147-A177-3AD203B41FA5}">
                      <a16:colId xmlns:a16="http://schemas.microsoft.com/office/drawing/2014/main" val="1207830678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785771382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3439068423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2915379576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3351394371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2444445406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2347725084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1334588038"/>
                    </a:ext>
                  </a:extLst>
                </a:gridCol>
              </a:tblGrid>
              <a:tr h="252721">
                <a:tc rowSpan="3"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libri (corpo)"/>
                        </a:rPr>
                        <a:t> 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 (corpo)"/>
                      </a:endParaRPr>
                    </a:p>
                  </a:txBody>
                  <a:tcPr marL="8881" marR="8881" marT="8881" marB="0" anchor="b"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u="none" strike="noStrike" kern="12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u="none" strike="noStrike" kern="12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4891894"/>
                  </a:ext>
                </a:extLst>
              </a:tr>
              <a:tr h="252721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u="none" strike="noStrike" kern="12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 (corpo)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u="none" strike="noStrike" kern="12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5424445"/>
                  </a:ext>
                </a:extLst>
              </a:tr>
              <a:tr h="314989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 (corpo)"/>
                      </a:endParaRPr>
                    </a:p>
                  </a:txBody>
                  <a:tcPr marL="8881" marR="8881" marT="8881" marB="0" anchor="b"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367048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escola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59%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8444125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repartição pública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8586805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escritório de contabilidade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0315422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sindicato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4896559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pronto-socorro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500452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0196618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929321"/>
                  </a:ext>
                </a:extLst>
              </a:tr>
              <a:tr h="352980">
                <a:tc>
                  <a:txBody>
                    <a:bodyPr/>
                    <a:lstStyle/>
                    <a:p>
                      <a:pPr algn="r" fontAlgn="b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05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2.873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1.987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986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050" b="0" i="0" u="none" strike="noStrike" kern="1200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2.443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1.763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934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715298"/>
                  </a:ext>
                </a:extLst>
              </a:tr>
            </a:tbl>
          </a:graphicData>
        </a:graphic>
      </p:graphicFrame>
      <p:sp>
        <p:nvSpPr>
          <p:cNvPr id="5" name="Espaço Reservado para Conteúdo 2"/>
          <p:cNvSpPr txBox="1">
            <a:spLocks/>
          </p:cNvSpPr>
          <p:nvPr/>
        </p:nvSpPr>
        <p:spPr>
          <a:xfrm>
            <a:off x="857252" y="5575254"/>
            <a:ext cx="11082500" cy="63585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independentemente do porte desses empreendedores entrevistados, ou de já serem (ou não) clientes do Sebrae, a percepção com relação a ser uma ‘escola’ é sempre o maior destaque  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(p10)</a:t>
            </a:r>
          </a:p>
        </p:txBody>
      </p:sp>
      <p:sp>
        <p:nvSpPr>
          <p:cNvPr id="3" name="Retângulo 2"/>
          <p:cNvSpPr/>
          <p:nvPr/>
        </p:nvSpPr>
        <p:spPr>
          <a:xfrm>
            <a:off x="2198685" y="2567982"/>
            <a:ext cx="9658353" cy="327660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14846B67-E229-4FA6-BB6D-9253780D5100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24" name="Group 4">
            <a:extLst>
              <a:ext uri="{FF2B5EF4-FFF2-40B4-BE49-F238E27FC236}">
                <a16:creationId xmlns:a16="http://schemas.microsoft.com/office/drawing/2014/main" id="{1F878FB1-8325-481E-A4E6-C267F9B6B184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25" name="Freeform 5">
              <a:extLst>
                <a:ext uri="{FF2B5EF4-FFF2-40B4-BE49-F238E27FC236}">
                  <a16:creationId xmlns:a16="http://schemas.microsoft.com/office/drawing/2014/main" id="{B1AB768C-7BAB-4028-A08F-25A3DEA982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DDA78562-529D-4FFF-9201-0531BEA13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01734154-DD98-435A-80B2-8E240C216B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80E89925-B69A-4FD7-B80D-06623CD29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8" name="Group 4">
            <a:extLst>
              <a:ext uri="{FF2B5EF4-FFF2-40B4-BE49-F238E27FC236}">
                <a16:creationId xmlns:a16="http://schemas.microsoft.com/office/drawing/2014/main" id="{E8FCA9EB-E40C-4742-A657-E406BC735B7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99336" y="1008816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109" name="Freeform 5">
              <a:extLst>
                <a:ext uri="{FF2B5EF4-FFF2-40B4-BE49-F238E27FC236}">
                  <a16:creationId xmlns:a16="http://schemas.microsoft.com/office/drawing/2014/main" id="{AF825AC4-2451-4D08-BFE0-8CA69B293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6">
              <a:extLst>
                <a:ext uri="{FF2B5EF4-FFF2-40B4-BE49-F238E27FC236}">
                  <a16:creationId xmlns:a16="http://schemas.microsoft.com/office/drawing/2014/main" id="{76966C4D-58AC-40B0-B2A9-59EF219CAC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7">
              <a:extLst>
                <a:ext uri="{FF2B5EF4-FFF2-40B4-BE49-F238E27FC236}">
                  <a16:creationId xmlns:a16="http://schemas.microsoft.com/office/drawing/2014/main" id="{EB0C7FFF-4912-429D-A050-614CDEC803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8">
              <a:extLst>
                <a:ext uri="{FF2B5EF4-FFF2-40B4-BE49-F238E27FC236}">
                  <a16:creationId xmlns:a16="http://schemas.microsoft.com/office/drawing/2014/main" id="{B772529A-45DE-4E2A-8592-486A72DA70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9">
              <a:extLst>
                <a:ext uri="{FF2B5EF4-FFF2-40B4-BE49-F238E27FC236}">
                  <a16:creationId xmlns:a16="http://schemas.microsoft.com/office/drawing/2014/main" id="{B4902C9A-4BD5-49A5-959D-B7326C9BF4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10">
              <a:extLst>
                <a:ext uri="{FF2B5EF4-FFF2-40B4-BE49-F238E27FC236}">
                  <a16:creationId xmlns:a16="http://schemas.microsoft.com/office/drawing/2014/main" id="{62DB27AA-7F01-40E1-BD5B-8078744F59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15" name="Grupo 34">
            <a:extLst>
              <a:ext uri="{FF2B5EF4-FFF2-40B4-BE49-F238E27FC236}">
                <a16:creationId xmlns:a16="http://schemas.microsoft.com/office/drawing/2014/main" id="{F85058DC-F448-4B5B-8B4A-FC12A08F1CF0}"/>
              </a:ext>
            </a:extLst>
          </p:cNvPr>
          <p:cNvGrpSpPr/>
          <p:nvPr/>
        </p:nvGrpSpPr>
        <p:grpSpPr>
          <a:xfrm>
            <a:off x="9426306" y="966520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116" name="Freeform 15">
              <a:extLst>
                <a:ext uri="{FF2B5EF4-FFF2-40B4-BE49-F238E27FC236}">
                  <a16:creationId xmlns:a16="http://schemas.microsoft.com/office/drawing/2014/main" id="{D8FBDF3F-272A-41A4-AC67-BDEB09D23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16">
              <a:extLst>
                <a:ext uri="{FF2B5EF4-FFF2-40B4-BE49-F238E27FC236}">
                  <a16:creationId xmlns:a16="http://schemas.microsoft.com/office/drawing/2014/main" id="{16C42FE1-DCB6-4BB8-9EFB-503FEF9BD2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8" name="Freeform 17">
              <a:extLst>
                <a:ext uri="{FF2B5EF4-FFF2-40B4-BE49-F238E27FC236}">
                  <a16:creationId xmlns:a16="http://schemas.microsoft.com/office/drawing/2014/main" id="{9F398E2A-D79A-45C7-8ED5-8C4E65A8D4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18">
              <a:extLst>
                <a:ext uri="{FF2B5EF4-FFF2-40B4-BE49-F238E27FC236}">
                  <a16:creationId xmlns:a16="http://schemas.microsoft.com/office/drawing/2014/main" id="{193CBD8A-3F33-44FC-926E-0BD14D401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19">
              <a:extLst>
                <a:ext uri="{FF2B5EF4-FFF2-40B4-BE49-F238E27FC236}">
                  <a16:creationId xmlns:a16="http://schemas.microsoft.com/office/drawing/2014/main" id="{F0AA6123-41C5-41F5-85DF-5EAA47A46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21" name="Group 35">
            <a:extLst>
              <a:ext uri="{FF2B5EF4-FFF2-40B4-BE49-F238E27FC236}">
                <a16:creationId xmlns:a16="http://schemas.microsoft.com/office/drawing/2014/main" id="{17C95CA0-B5E0-4D30-9D5D-99C124677E9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73695" y="1701965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22" name="Rectangle 40">
              <a:extLst>
                <a:ext uri="{FF2B5EF4-FFF2-40B4-BE49-F238E27FC236}">
                  <a16:creationId xmlns:a16="http://schemas.microsoft.com/office/drawing/2014/main" id="{403C1C20-0B97-402C-B572-E223E097E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41">
              <a:extLst>
                <a:ext uri="{FF2B5EF4-FFF2-40B4-BE49-F238E27FC236}">
                  <a16:creationId xmlns:a16="http://schemas.microsoft.com/office/drawing/2014/main" id="{2F2B5F47-07E1-4C13-B674-63EAB672E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42">
              <a:extLst>
                <a:ext uri="{FF2B5EF4-FFF2-40B4-BE49-F238E27FC236}">
                  <a16:creationId xmlns:a16="http://schemas.microsoft.com/office/drawing/2014/main" id="{9A7C2340-9958-4C4E-AB66-5622E22BE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43">
              <a:extLst>
                <a:ext uri="{FF2B5EF4-FFF2-40B4-BE49-F238E27FC236}">
                  <a16:creationId xmlns:a16="http://schemas.microsoft.com/office/drawing/2014/main" id="{2F3EE865-C68E-4267-A561-574CA6FC3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44">
              <a:extLst>
                <a:ext uri="{FF2B5EF4-FFF2-40B4-BE49-F238E27FC236}">
                  <a16:creationId xmlns:a16="http://schemas.microsoft.com/office/drawing/2014/main" id="{E5C9159C-3471-408A-BD65-A15271F27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45">
              <a:extLst>
                <a:ext uri="{FF2B5EF4-FFF2-40B4-BE49-F238E27FC236}">
                  <a16:creationId xmlns:a16="http://schemas.microsoft.com/office/drawing/2014/main" id="{D7D779AC-5656-48E1-B952-EE25A274F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46">
              <a:extLst>
                <a:ext uri="{FF2B5EF4-FFF2-40B4-BE49-F238E27FC236}">
                  <a16:creationId xmlns:a16="http://schemas.microsoft.com/office/drawing/2014/main" id="{47E3842B-6ADF-46BC-AF2E-E4C655B2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47">
              <a:extLst>
                <a:ext uri="{FF2B5EF4-FFF2-40B4-BE49-F238E27FC236}">
                  <a16:creationId xmlns:a16="http://schemas.microsoft.com/office/drawing/2014/main" id="{B90B094D-C073-4279-BACE-5063F0296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48">
              <a:extLst>
                <a:ext uri="{FF2B5EF4-FFF2-40B4-BE49-F238E27FC236}">
                  <a16:creationId xmlns:a16="http://schemas.microsoft.com/office/drawing/2014/main" id="{067523F9-1862-44E9-8303-55CF17D85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49">
              <a:extLst>
                <a:ext uri="{FF2B5EF4-FFF2-40B4-BE49-F238E27FC236}">
                  <a16:creationId xmlns:a16="http://schemas.microsoft.com/office/drawing/2014/main" id="{F4A16CB6-885A-4CAA-B416-9F72218F1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50">
              <a:extLst>
                <a:ext uri="{FF2B5EF4-FFF2-40B4-BE49-F238E27FC236}">
                  <a16:creationId xmlns:a16="http://schemas.microsoft.com/office/drawing/2014/main" id="{68A7CE47-2921-43E4-9D03-E32742E09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51">
              <a:extLst>
                <a:ext uri="{FF2B5EF4-FFF2-40B4-BE49-F238E27FC236}">
                  <a16:creationId xmlns:a16="http://schemas.microsoft.com/office/drawing/2014/main" id="{DC864F75-7F93-41FE-9FD9-3B38E71BF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52">
              <a:extLst>
                <a:ext uri="{FF2B5EF4-FFF2-40B4-BE49-F238E27FC236}">
                  <a16:creationId xmlns:a16="http://schemas.microsoft.com/office/drawing/2014/main" id="{9E34B7DA-8416-4ED0-B08A-9C9EA9337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53">
              <a:extLst>
                <a:ext uri="{FF2B5EF4-FFF2-40B4-BE49-F238E27FC236}">
                  <a16:creationId xmlns:a16="http://schemas.microsoft.com/office/drawing/2014/main" id="{A2C96E65-F244-4245-AB6F-0C9544C73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54">
              <a:extLst>
                <a:ext uri="{FF2B5EF4-FFF2-40B4-BE49-F238E27FC236}">
                  <a16:creationId xmlns:a16="http://schemas.microsoft.com/office/drawing/2014/main" id="{E6EC4F7D-2000-4804-956B-F4A7A449C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55">
              <a:extLst>
                <a:ext uri="{FF2B5EF4-FFF2-40B4-BE49-F238E27FC236}">
                  <a16:creationId xmlns:a16="http://schemas.microsoft.com/office/drawing/2014/main" id="{43789C93-62CA-4A21-A129-B4F761F4E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56">
              <a:extLst>
                <a:ext uri="{FF2B5EF4-FFF2-40B4-BE49-F238E27FC236}">
                  <a16:creationId xmlns:a16="http://schemas.microsoft.com/office/drawing/2014/main" id="{9086454C-3AFC-4357-8A91-86672B144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57">
              <a:extLst>
                <a:ext uri="{FF2B5EF4-FFF2-40B4-BE49-F238E27FC236}">
                  <a16:creationId xmlns:a16="http://schemas.microsoft.com/office/drawing/2014/main" id="{2B5EF755-760E-42EC-BBFF-DE4E0E533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58">
              <a:extLst>
                <a:ext uri="{FF2B5EF4-FFF2-40B4-BE49-F238E27FC236}">
                  <a16:creationId xmlns:a16="http://schemas.microsoft.com/office/drawing/2014/main" id="{F109160D-35CB-4AF6-89CC-8CD4F4335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59">
              <a:extLst>
                <a:ext uri="{FF2B5EF4-FFF2-40B4-BE49-F238E27FC236}">
                  <a16:creationId xmlns:a16="http://schemas.microsoft.com/office/drawing/2014/main" id="{0C02F416-89BD-4803-86E7-F3DDFBBAB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60">
              <a:extLst>
                <a:ext uri="{FF2B5EF4-FFF2-40B4-BE49-F238E27FC236}">
                  <a16:creationId xmlns:a16="http://schemas.microsoft.com/office/drawing/2014/main" id="{F5A9881F-A930-4673-B61A-A28D8D0CB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61">
              <a:extLst>
                <a:ext uri="{FF2B5EF4-FFF2-40B4-BE49-F238E27FC236}">
                  <a16:creationId xmlns:a16="http://schemas.microsoft.com/office/drawing/2014/main" id="{7936EF2C-2BD9-4605-B1E4-270966D68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62">
              <a:extLst>
                <a:ext uri="{FF2B5EF4-FFF2-40B4-BE49-F238E27FC236}">
                  <a16:creationId xmlns:a16="http://schemas.microsoft.com/office/drawing/2014/main" id="{43199C33-B3DA-4671-9A05-C1641D111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63">
              <a:extLst>
                <a:ext uri="{FF2B5EF4-FFF2-40B4-BE49-F238E27FC236}">
                  <a16:creationId xmlns:a16="http://schemas.microsoft.com/office/drawing/2014/main" id="{D1F5D555-2CBA-4E27-A2F6-2D3F33272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64">
              <a:extLst>
                <a:ext uri="{FF2B5EF4-FFF2-40B4-BE49-F238E27FC236}">
                  <a16:creationId xmlns:a16="http://schemas.microsoft.com/office/drawing/2014/main" id="{B101CC35-C62A-43B4-89D3-EA82A3B52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65">
              <a:extLst>
                <a:ext uri="{FF2B5EF4-FFF2-40B4-BE49-F238E27FC236}">
                  <a16:creationId xmlns:a16="http://schemas.microsoft.com/office/drawing/2014/main" id="{5AB1854C-009C-44FA-AF85-73F87BFB3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Freeform 66">
              <a:extLst>
                <a:ext uri="{FF2B5EF4-FFF2-40B4-BE49-F238E27FC236}">
                  <a16:creationId xmlns:a16="http://schemas.microsoft.com/office/drawing/2014/main" id="{37FDD469-ECBE-4DC0-9ABE-213F25DB93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49" name="Group 69">
            <a:extLst>
              <a:ext uri="{FF2B5EF4-FFF2-40B4-BE49-F238E27FC236}">
                <a16:creationId xmlns:a16="http://schemas.microsoft.com/office/drawing/2014/main" id="{BA9442FF-1242-4BD1-8B8D-16CA3B8ABF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61462" y="1836926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50" name="Rectangle 74">
              <a:extLst>
                <a:ext uri="{FF2B5EF4-FFF2-40B4-BE49-F238E27FC236}">
                  <a16:creationId xmlns:a16="http://schemas.microsoft.com/office/drawing/2014/main" id="{C29ED26E-02C9-4D82-A493-44A9CB9FA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75">
              <a:extLst>
                <a:ext uri="{FF2B5EF4-FFF2-40B4-BE49-F238E27FC236}">
                  <a16:creationId xmlns:a16="http://schemas.microsoft.com/office/drawing/2014/main" id="{29D01338-0A00-474B-8960-2142317B6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76">
              <a:extLst>
                <a:ext uri="{FF2B5EF4-FFF2-40B4-BE49-F238E27FC236}">
                  <a16:creationId xmlns:a16="http://schemas.microsoft.com/office/drawing/2014/main" id="{D3C5423D-30B2-4BB3-8192-1503B228F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Freeform 77">
              <a:extLst>
                <a:ext uri="{FF2B5EF4-FFF2-40B4-BE49-F238E27FC236}">
                  <a16:creationId xmlns:a16="http://schemas.microsoft.com/office/drawing/2014/main" id="{B1430C7B-8FFE-4486-868A-D5E7D4F8AF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78">
              <a:extLst>
                <a:ext uri="{FF2B5EF4-FFF2-40B4-BE49-F238E27FC236}">
                  <a16:creationId xmlns:a16="http://schemas.microsoft.com/office/drawing/2014/main" id="{64A1B992-6AE2-4951-B013-3B69A9EDB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79">
              <a:extLst>
                <a:ext uri="{FF2B5EF4-FFF2-40B4-BE49-F238E27FC236}">
                  <a16:creationId xmlns:a16="http://schemas.microsoft.com/office/drawing/2014/main" id="{14D5CC9D-8163-48E6-B5AC-3523C7E8F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80">
              <a:extLst>
                <a:ext uri="{FF2B5EF4-FFF2-40B4-BE49-F238E27FC236}">
                  <a16:creationId xmlns:a16="http://schemas.microsoft.com/office/drawing/2014/main" id="{9DDAB202-5B91-43FF-AB83-96494F544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81">
              <a:extLst>
                <a:ext uri="{FF2B5EF4-FFF2-40B4-BE49-F238E27FC236}">
                  <a16:creationId xmlns:a16="http://schemas.microsoft.com/office/drawing/2014/main" id="{059D1B03-4D70-41DC-BF3A-25D3946D5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82">
              <a:extLst>
                <a:ext uri="{FF2B5EF4-FFF2-40B4-BE49-F238E27FC236}">
                  <a16:creationId xmlns:a16="http://schemas.microsoft.com/office/drawing/2014/main" id="{FB1DD221-9F65-419F-9180-6BC956114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83">
              <a:extLst>
                <a:ext uri="{FF2B5EF4-FFF2-40B4-BE49-F238E27FC236}">
                  <a16:creationId xmlns:a16="http://schemas.microsoft.com/office/drawing/2014/main" id="{EE785368-E918-40AB-8FA4-43CCA8244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Rectangle 84">
              <a:extLst>
                <a:ext uri="{FF2B5EF4-FFF2-40B4-BE49-F238E27FC236}">
                  <a16:creationId xmlns:a16="http://schemas.microsoft.com/office/drawing/2014/main" id="{5BFA2C6F-91F8-4959-84B0-B338BD323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Rectangle 85">
              <a:extLst>
                <a:ext uri="{FF2B5EF4-FFF2-40B4-BE49-F238E27FC236}">
                  <a16:creationId xmlns:a16="http://schemas.microsoft.com/office/drawing/2014/main" id="{E5490527-41A4-45EA-8475-9954ABCC4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Rectangle 86">
              <a:extLst>
                <a:ext uri="{FF2B5EF4-FFF2-40B4-BE49-F238E27FC236}">
                  <a16:creationId xmlns:a16="http://schemas.microsoft.com/office/drawing/2014/main" id="{3A627716-1D7F-4154-9631-E2CB86621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87">
              <a:extLst>
                <a:ext uri="{FF2B5EF4-FFF2-40B4-BE49-F238E27FC236}">
                  <a16:creationId xmlns:a16="http://schemas.microsoft.com/office/drawing/2014/main" id="{BFF58AFC-6A24-4AD7-ABD6-373FCB3F8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88">
              <a:extLst>
                <a:ext uri="{FF2B5EF4-FFF2-40B4-BE49-F238E27FC236}">
                  <a16:creationId xmlns:a16="http://schemas.microsoft.com/office/drawing/2014/main" id="{41F11080-BADC-4F8C-A79D-E9CA66B04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89">
              <a:extLst>
                <a:ext uri="{FF2B5EF4-FFF2-40B4-BE49-F238E27FC236}">
                  <a16:creationId xmlns:a16="http://schemas.microsoft.com/office/drawing/2014/main" id="{99F66C1A-F119-4BCE-BF96-2C6C00AA1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90">
              <a:extLst>
                <a:ext uri="{FF2B5EF4-FFF2-40B4-BE49-F238E27FC236}">
                  <a16:creationId xmlns:a16="http://schemas.microsoft.com/office/drawing/2014/main" id="{1CB0E8C6-3F09-4492-BC64-3AE57EC8D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67" name="Group 93">
            <a:extLst>
              <a:ext uri="{FF2B5EF4-FFF2-40B4-BE49-F238E27FC236}">
                <a16:creationId xmlns:a16="http://schemas.microsoft.com/office/drawing/2014/main" id="{7FE83098-65EC-425C-B37F-53CE5CCE4FB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99054" y="1777095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68" name="Rectangle 95">
              <a:extLst>
                <a:ext uri="{FF2B5EF4-FFF2-40B4-BE49-F238E27FC236}">
                  <a16:creationId xmlns:a16="http://schemas.microsoft.com/office/drawing/2014/main" id="{F322DDD0-6732-4951-B587-5ACE6DB3C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Rectangle 96">
              <a:extLst>
                <a:ext uri="{FF2B5EF4-FFF2-40B4-BE49-F238E27FC236}">
                  <a16:creationId xmlns:a16="http://schemas.microsoft.com/office/drawing/2014/main" id="{1BA7880C-49D9-47BB-ADA0-493734F59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Rectangle 97">
              <a:extLst>
                <a:ext uri="{FF2B5EF4-FFF2-40B4-BE49-F238E27FC236}">
                  <a16:creationId xmlns:a16="http://schemas.microsoft.com/office/drawing/2014/main" id="{B3D790C3-8750-4A3B-8E4E-6C2E3CAD8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Rectangle 98">
              <a:extLst>
                <a:ext uri="{FF2B5EF4-FFF2-40B4-BE49-F238E27FC236}">
                  <a16:creationId xmlns:a16="http://schemas.microsoft.com/office/drawing/2014/main" id="{017E7913-86C9-4A16-925A-B2059D467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2" name="Rectangle 99">
              <a:extLst>
                <a:ext uri="{FF2B5EF4-FFF2-40B4-BE49-F238E27FC236}">
                  <a16:creationId xmlns:a16="http://schemas.microsoft.com/office/drawing/2014/main" id="{013EF05F-D779-47E0-9C4E-D981C2FA1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3" name="Rectangle 100">
              <a:extLst>
                <a:ext uri="{FF2B5EF4-FFF2-40B4-BE49-F238E27FC236}">
                  <a16:creationId xmlns:a16="http://schemas.microsoft.com/office/drawing/2014/main" id="{A07DE661-9B79-4DB0-9F24-2EF72FAFE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4" name="Rectangle 101">
              <a:extLst>
                <a:ext uri="{FF2B5EF4-FFF2-40B4-BE49-F238E27FC236}">
                  <a16:creationId xmlns:a16="http://schemas.microsoft.com/office/drawing/2014/main" id="{3782BDEF-730C-4D67-9148-15E453A8F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A5DB9D1C-2200-41AB-8B80-5E4CF046B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228C76ED-B100-4E45-A9CA-DCCE1883E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E94B1692-DC60-45B6-85CB-F70408EFE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06EB5740-B4BB-47B2-A213-A2D5BAF72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9" name="Rectangle 106">
              <a:extLst>
                <a:ext uri="{FF2B5EF4-FFF2-40B4-BE49-F238E27FC236}">
                  <a16:creationId xmlns:a16="http://schemas.microsoft.com/office/drawing/2014/main" id="{47178AD2-1715-4D45-8614-8CB550B23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0" name="Rectangle 107">
              <a:extLst>
                <a:ext uri="{FF2B5EF4-FFF2-40B4-BE49-F238E27FC236}">
                  <a16:creationId xmlns:a16="http://schemas.microsoft.com/office/drawing/2014/main" id="{C19525B9-D472-4AE5-BE80-77BFA3B6D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1" name="Rectangle 108">
              <a:extLst>
                <a:ext uri="{FF2B5EF4-FFF2-40B4-BE49-F238E27FC236}">
                  <a16:creationId xmlns:a16="http://schemas.microsoft.com/office/drawing/2014/main" id="{E976C38B-7D42-4BF3-A430-0D2B07B97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2" name="Rectangle 109">
              <a:extLst>
                <a:ext uri="{FF2B5EF4-FFF2-40B4-BE49-F238E27FC236}">
                  <a16:creationId xmlns:a16="http://schemas.microsoft.com/office/drawing/2014/main" id="{36700FB4-CD0F-4601-BEF5-D741DCC0E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3" name="Rectangle 110">
              <a:extLst>
                <a:ext uri="{FF2B5EF4-FFF2-40B4-BE49-F238E27FC236}">
                  <a16:creationId xmlns:a16="http://schemas.microsoft.com/office/drawing/2014/main" id="{ECA8CE38-F663-4847-B2BF-0104C7D5B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4" name="Oval 111">
              <a:extLst>
                <a:ext uri="{FF2B5EF4-FFF2-40B4-BE49-F238E27FC236}">
                  <a16:creationId xmlns:a16="http://schemas.microsoft.com/office/drawing/2014/main" id="{33410BF0-5D4C-40D4-917E-964CA7723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5" name="Freeform 112">
              <a:extLst>
                <a:ext uri="{FF2B5EF4-FFF2-40B4-BE49-F238E27FC236}">
                  <a16:creationId xmlns:a16="http://schemas.microsoft.com/office/drawing/2014/main" id="{EA81E265-B637-41A3-B557-1C8681396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6" name="Freeform 113">
              <a:extLst>
                <a:ext uri="{FF2B5EF4-FFF2-40B4-BE49-F238E27FC236}">
                  <a16:creationId xmlns:a16="http://schemas.microsoft.com/office/drawing/2014/main" id="{738CFBD3-2878-4957-B37D-E263B62370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87" name="Group 35">
            <a:extLst>
              <a:ext uri="{FF2B5EF4-FFF2-40B4-BE49-F238E27FC236}">
                <a16:creationId xmlns:a16="http://schemas.microsoft.com/office/drawing/2014/main" id="{ADA86442-3809-4496-AAE1-9A367914CD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938421" y="1701965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88" name="Rectangle 40">
              <a:extLst>
                <a:ext uri="{FF2B5EF4-FFF2-40B4-BE49-F238E27FC236}">
                  <a16:creationId xmlns:a16="http://schemas.microsoft.com/office/drawing/2014/main" id="{077A497E-D40E-412F-90DD-21FD245AA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9" name="Rectangle 41">
              <a:extLst>
                <a:ext uri="{FF2B5EF4-FFF2-40B4-BE49-F238E27FC236}">
                  <a16:creationId xmlns:a16="http://schemas.microsoft.com/office/drawing/2014/main" id="{44A940A0-C1EB-4625-B458-E3A289998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0" name="Rectangle 42">
              <a:extLst>
                <a:ext uri="{FF2B5EF4-FFF2-40B4-BE49-F238E27FC236}">
                  <a16:creationId xmlns:a16="http://schemas.microsoft.com/office/drawing/2014/main" id="{FF8A80CC-1574-4021-A86D-0CC4896C1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1" name="Rectangle 43">
              <a:extLst>
                <a:ext uri="{FF2B5EF4-FFF2-40B4-BE49-F238E27FC236}">
                  <a16:creationId xmlns:a16="http://schemas.microsoft.com/office/drawing/2014/main" id="{7E211F40-17D6-465D-B62E-21537B6B6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2" name="Rectangle 44">
              <a:extLst>
                <a:ext uri="{FF2B5EF4-FFF2-40B4-BE49-F238E27FC236}">
                  <a16:creationId xmlns:a16="http://schemas.microsoft.com/office/drawing/2014/main" id="{EEE5FA61-7709-4EA3-A713-CBD81862E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3" name="Rectangle 45">
              <a:extLst>
                <a:ext uri="{FF2B5EF4-FFF2-40B4-BE49-F238E27FC236}">
                  <a16:creationId xmlns:a16="http://schemas.microsoft.com/office/drawing/2014/main" id="{AA557AB7-8F9E-42A7-94D0-B9C32161F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4" name="Rectangle 46">
              <a:extLst>
                <a:ext uri="{FF2B5EF4-FFF2-40B4-BE49-F238E27FC236}">
                  <a16:creationId xmlns:a16="http://schemas.microsoft.com/office/drawing/2014/main" id="{6037F174-77DA-49D8-BB2C-DD341C70B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5" name="Rectangle 47">
              <a:extLst>
                <a:ext uri="{FF2B5EF4-FFF2-40B4-BE49-F238E27FC236}">
                  <a16:creationId xmlns:a16="http://schemas.microsoft.com/office/drawing/2014/main" id="{7EF23457-951F-4BB4-B5A4-1CE14507A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6" name="Rectangle 48">
              <a:extLst>
                <a:ext uri="{FF2B5EF4-FFF2-40B4-BE49-F238E27FC236}">
                  <a16:creationId xmlns:a16="http://schemas.microsoft.com/office/drawing/2014/main" id="{6D75CB69-66E9-420B-8069-8129AE286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7" name="Rectangle 49">
              <a:extLst>
                <a:ext uri="{FF2B5EF4-FFF2-40B4-BE49-F238E27FC236}">
                  <a16:creationId xmlns:a16="http://schemas.microsoft.com/office/drawing/2014/main" id="{0C946118-B71D-4951-AB34-3B121D19A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8" name="Rectangle 50">
              <a:extLst>
                <a:ext uri="{FF2B5EF4-FFF2-40B4-BE49-F238E27FC236}">
                  <a16:creationId xmlns:a16="http://schemas.microsoft.com/office/drawing/2014/main" id="{C69B48F4-1827-4BEC-A9A3-B3D406CAA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9" name="Rectangle 51">
              <a:extLst>
                <a:ext uri="{FF2B5EF4-FFF2-40B4-BE49-F238E27FC236}">
                  <a16:creationId xmlns:a16="http://schemas.microsoft.com/office/drawing/2014/main" id="{84977CD9-6494-4F31-8BFB-7C508056B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0" name="Rectangle 52">
              <a:extLst>
                <a:ext uri="{FF2B5EF4-FFF2-40B4-BE49-F238E27FC236}">
                  <a16:creationId xmlns:a16="http://schemas.microsoft.com/office/drawing/2014/main" id="{D69E008A-8413-42A8-98DE-A9C1D7D53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1" name="Rectangle 53">
              <a:extLst>
                <a:ext uri="{FF2B5EF4-FFF2-40B4-BE49-F238E27FC236}">
                  <a16:creationId xmlns:a16="http://schemas.microsoft.com/office/drawing/2014/main" id="{3AD6DAF3-2903-4278-BFF3-C7CCF73A5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2" name="Rectangle 54">
              <a:extLst>
                <a:ext uri="{FF2B5EF4-FFF2-40B4-BE49-F238E27FC236}">
                  <a16:creationId xmlns:a16="http://schemas.microsoft.com/office/drawing/2014/main" id="{9F139E06-3E10-4C23-AA8B-287F22CF1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3" name="Rectangle 55">
              <a:extLst>
                <a:ext uri="{FF2B5EF4-FFF2-40B4-BE49-F238E27FC236}">
                  <a16:creationId xmlns:a16="http://schemas.microsoft.com/office/drawing/2014/main" id="{09B02ABE-FB9F-4864-8B79-92A2A014A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4" name="Rectangle 56">
              <a:extLst>
                <a:ext uri="{FF2B5EF4-FFF2-40B4-BE49-F238E27FC236}">
                  <a16:creationId xmlns:a16="http://schemas.microsoft.com/office/drawing/2014/main" id="{809E27E8-2C47-4508-8BAF-AA34A6E02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5" name="Rectangle 57">
              <a:extLst>
                <a:ext uri="{FF2B5EF4-FFF2-40B4-BE49-F238E27FC236}">
                  <a16:creationId xmlns:a16="http://schemas.microsoft.com/office/drawing/2014/main" id="{48281D0D-3651-43F7-84B5-E8780E309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6" name="Rectangle 58">
              <a:extLst>
                <a:ext uri="{FF2B5EF4-FFF2-40B4-BE49-F238E27FC236}">
                  <a16:creationId xmlns:a16="http://schemas.microsoft.com/office/drawing/2014/main" id="{9AE20A06-304E-4261-A42C-8E9FF981D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7" name="Rectangle 59">
              <a:extLst>
                <a:ext uri="{FF2B5EF4-FFF2-40B4-BE49-F238E27FC236}">
                  <a16:creationId xmlns:a16="http://schemas.microsoft.com/office/drawing/2014/main" id="{51F3D174-870F-4C94-B38C-6D2663539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8" name="Rectangle 60">
              <a:extLst>
                <a:ext uri="{FF2B5EF4-FFF2-40B4-BE49-F238E27FC236}">
                  <a16:creationId xmlns:a16="http://schemas.microsoft.com/office/drawing/2014/main" id="{6A0253DD-D49C-423B-994C-083DBC837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9" name="Rectangle 61">
              <a:extLst>
                <a:ext uri="{FF2B5EF4-FFF2-40B4-BE49-F238E27FC236}">
                  <a16:creationId xmlns:a16="http://schemas.microsoft.com/office/drawing/2014/main" id="{C503F11C-3E59-49BD-B4DD-11311C622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0" name="Rectangle 62">
              <a:extLst>
                <a:ext uri="{FF2B5EF4-FFF2-40B4-BE49-F238E27FC236}">
                  <a16:creationId xmlns:a16="http://schemas.microsoft.com/office/drawing/2014/main" id="{F5C52EB1-C72E-4187-B97C-2B8F04678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1" name="Rectangle 63">
              <a:extLst>
                <a:ext uri="{FF2B5EF4-FFF2-40B4-BE49-F238E27FC236}">
                  <a16:creationId xmlns:a16="http://schemas.microsoft.com/office/drawing/2014/main" id="{1FA83B6F-036D-4FF4-B189-8B1549CC5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2" name="Rectangle 64">
              <a:extLst>
                <a:ext uri="{FF2B5EF4-FFF2-40B4-BE49-F238E27FC236}">
                  <a16:creationId xmlns:a16="http://schemas.microsoft.com/office/drawing/2014/main" id="{70DA6B4A-4D94-4805-930A-9B0983339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3" name="Rectangle 65">
              <a:extLst>
                <a:ext uri="{FF2B5EF4-FFF2-40B4-BE49-F238E27FC236}">
                  <a16:creationId xmlns:a16="http://schemas.microsoft.com/office/drawing/2014/main" id="{45C88A44-3BF0-4FF6-BFFD-461908764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4" name="Freeform 66">
              <a:extLst>
                <a:ext uri="{FF2B5EF4-FFF2-40B4-BE49-F238E27FC236}">
                  <a16:creationId xmlns:a16="http://schemas.microsoft.com/office/drawing/2014/main" id="{F3F1D202-E824-4524-BAFA-4847674799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15" name="Group 69">
            <a:extLst>
              <a:ext uri="{FF2B5EF4-FFF2-40B4-BE49-F238E27FC236}">
                <a16:creationId xmlns:a16="http://schemas.microsoft.com/office/drawing/2014/main" id="{3B209B3D-9F10-435C-A94C-D0F7D0A7D49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026188" y="1836926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14243750-9917-47D3-A651-E073C2170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E4B5BD8E-32A0-4266-91AA-8852B1E72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DF3584D3-CC6F-4473-A811-85AC7798A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9" name="Freeform 77">
              <a:extLst>
                <a:ext uri="{FF2B5EF4-FFF2-40B4-BE49-F238E27FC236}">
                  <a16:creationId xmlns:a16="http://schemas.microsoft.com/office/drawing/2014/main" id="{5F6D5A19-0565-46DA-A4C5-08136A8CC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0" name="Rectangle 78">
              <a:extLst>
                <a:ext uri="{FF2B5EF4-FFF2-40B4-BE49-F238E27FC236}">
                  <a16:creationId xmlns:a16="http://schemas.microsoft.com/office/drawing/2014/main" id="{81EFDF2A-1A10-4A99-B926-EC8EC54F9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1" name="Rectangle 79">
              <a:extLst>
                <a:ext uri="{FF2B5EF4-FFF2-40B4-BE49-F238E27FC236}">
                  <a16:creationId xmlns:a16="http://schemas.microsoft.com/office/drawing/2014/main" id="{249D836D-CCF2-4AB6-9DB6-A8CAA3477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2" name="Rectangle 80">
              <a:extLst>
                <a:ext uri="{FF2B5EF4-FFF2-40B4-BE49-F238E27FC236}">
                  <a16:creationId xmlns:a16="http://schemas.microsoft.com/office/drawing/2014/main" id="{72D01C4C-F130-4133-A694-B09352328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F7898876-26B6-4A69-9C89-AC27CC4CF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43011991-C3D0-4788-BB29-499202939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10B7E51E-75AE-482E-8B0C-481924C14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6" name="Rectangle 84">
              <a:extLst>
                <a:ext uri="{FF2B5EF4-FFF2-40B4-BE49-F238E27FC236}">
                  <a16:creationId xmlns:a16="http://schemas.microsoft.com/office/drawing/2014/main" id="{7B95AF07-E427-4305-88D6-C9164318D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7" name="Rectangle 85">
              <a:extLst>
                <a:ext uri="{FF2B5EF4-FFF2-40B4-BE49-F238E27FC236}">
                  <a16:creationId xmlns:a16="http://schemas.microsoft.com/office/drawing/2014/main" id="{E00B0CF8-A91E-48AB-8DF7-61E429221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ABFFF133-FBD9-456E-95C9-6A17776DE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EE338FB4-FFD1-430B-82DB-C5181214E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0" name="Rectangle 88">
              <a:extLst>
                <a:ext uri="{FF2B5EF4-FFF2-40B4-BE49-F238E27FC236}">
                  <a16:creationId xmlns:a16="http://schemas.microsoft.com/office/drawing/2014/main" id="{178BB127-8A59-4A01-A9AC-E8E0F58A2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1" name="Rectangle 89">
              <a:extLst>
                <a:ext uri="{FF2B5EF4-FFF2-40B4-BE49-F238E27FC236}">
                  <a16:creationId xmlns:a16="http://schemas.microsoft.com/office/drawing/2014/main" id="{11DC904C-2534-4F31-93A4-1DC038E37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2" name="Rectangle 90">
              <a:extLst>
                <a:ext uri="{FF2B5EF4-FFF2-40B4-BE49-F238E27FC236}">
                  <a16:creationId xmlns:a16="http://schemas.microsoft.com/office/drawing/2014/main" id="{3CC0B734-05A5-455D-8046-4F3AEC77D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33" name="Group 93">
            <a:extLst>
              <a:ext uri="{FF2B5EF4-FFF2-40B4-BE49-F238E27FC236}">
                <a16:creationId xmlns:a16="http://schemas.microsoft.com/office/drawing/2014/main" id="{918027A1-BD11-4A66-B01E-D7DDA4D75BE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63780" y="1777095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234" name="Rectangle 95">
              <a:extLst>
                <a:ext uri="{FF2B5EF4-FFF2-40B4-BE49-F238E27FC236}">
                  <a16:creationId xmlns:a16="http://schemas.microsoft.com/office/drawing/2014/main" id="{86B573AF-990C-4EF9-ACB1-C6D76F0FB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5" name="Rectangle 96">
              <a:extLst>
                <a:ext uri="{FF2B5EF4-FFF2-40B4-BE49-F238E27FC236}">
                  <a16:creationId xmlns:a16="http://schemas.microsoft.com/office/drawing/2014/main" id="{8C2FC193-D0DC-4F22-A518-47204C0D7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6" name="Rectangle 97">
              <a:extLst>
                <a:ext uri="{FF2B5EF4-FFF2-40B4-BE49-F238E27FC236}">
                  <a16:creationId xmlns:a16="http://schemas.microsoft.com/office/drawing/2014/main" id="{149E446D-48AA-4896-A0F7-429E556E1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7" name="Rectangle 98">
              <a:extLst>
                <a:ext uri="{FF2B5EF4-FFF2-40B4-BE49-F238E27FC236}">
                  <a16:creationId xmlns:a16="http://schemas.microsoft.com/office/drawing/2014/main" id="{98097A09-918A-4804-9852-16B2709A8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8" name="Rectangle 99">
              <a:extLst>
                <a:ext uri="{FF2B5EF4-FFF2-40B4-BE49-F238E27FC236}">
                  <a16:creationId xmlns:a16="http://schemas.microsoft.com/office/drawing/2014/main" id="{C3B44DC7-0E33-46D5-B212-A1BF7A15F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9" name="Rectangle 100">
              <a:extLst>
                <a:ext uri="{FF2B5EF4-FFF2-40B4-BE49-F238E27FC236}">
                  <a16:creationId xmlns:a16="http://schemas.microsoft.com/office/drawing/2014/main" id="{CE71CBDC-F999-4378-B32F-25D0F8FFC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0" name="Rectangle 101">
              <a:extLst>
                <a:ext uri="{FF2B5EF4-FFF2-40B4-BE49-F238E27FC236}">
                  <a16:creationId xmlns:a16="http://schemas.microsoft.com/office/drawing/2014/main" id="{D88A4633-D048-4259-BB90-CDBA3EB63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1" name="Rectangle 102">
              <a:extLst>
                <a:ext uri="{FF2B5EF4-FFF2-40B4-BE49-F238E27FC236}">
                  <a16:creationId xmlns:a16="http://schemas.microsoft.com/office/drawing/2014/main" id="{A5C15B46-2013-49DB-B8F0-74859DAAB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2" name="Rectangle 103">
              <a:extLst>
                <a:ext uri="{FF2B5EF4-FFF2-40B4-BE49-F238E27FC236}">
                  <a16:creationId xmlns:a16="http://schemas.microsoft.com/office/drawing/2014/main" id="{B40F2E8B-DF63-46F8-A3A4-961CA8805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3" name="Rectangle 104">
              <a:extLst>
                <a:ext uri="{FF2B5EF4-FFF2-40B4-BE49-F238E27FC236}">
                  <a16:creationId xmlns:a16="http://schemas.microsoft.com/office/drawing/2014/main" id="{AA31DD07-2726-4A50-9D00-268B2455D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4" name="Rectangle 105">
              <a:extLst>
                <a:ext uri="{FF2B5EF4-FFF2-40B4-BE49-F238E27FC236}">
                  <a16:creationId xmlns:a16="http://schemas.microsoft.com/office/drawing/2014/main" id="{C63A75DB-10CD-4693-B29F-59878C40D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5" name="Rectangle 106">
              <a:extLst>
                <a:ext uri="{FF2B5EF4-FFF2-40B4-BE49-F238E27FC236}">
                  <a16:creationId xmlns:a16="http://schemas.microsoft.com/office/drawing/2014/main" id="{7F1DA877-65DD-4B8D-8A3E-46309A4B0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6" name="Rectangle 107">
              <a:extLst>
                <a:ext uri="{FF2B5EF4-FFF2-40B4-BE49-F238E27FC236}">
                  <a16:creationId xmlns:a16="http://schemas.microsoft.com/office/drawing/2014/main" id="{8DC33827-AC78-4752-9708-B505DA5BF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7" name="Rectangle 108">
              <a:extLst>
                <a:ext uri="{FF2B5EF4-FFF2-40B4-BE49-F238E27FC236}">
                  <a16:creationId xmlns:a16="http://schemas.microsoft.com/office/drawing/2014/main" id="{69CA1AEF-5CB5-463C-BDE7-70E3DA98D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8" name="Rectangle 109">
              <a:extLst>
                <a:ext uri="{FF2B5EF4-FFF2-40B4-BE49-F238E27FC236}">
                  <a16:creationId xmlns:a16="http://schemas.microsoft.com/office/drawing/2014/main" id="{DB783DE7-C46D-4366-86C7-DAC2516AD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9" name="Rectangle 110">
              <a:extLst>
                <a:ext uri="{FF2B5EF4-FFF2-40B4-BE49-F238E27FC236}">
                  <a16:creationId xmlns:a16="http://schemas.microsoft.com/office/drawing/2014/main" id="{8122C05B-A11E-40B8-9959-6D74F8AA8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0" name="Oval 111">
              <a:extLst>
                <a:ext uri="{FF2B5EF4-FFF2-40B4-BE49-F238E27FC236}">
                  <a16:creationId xmlns:a16="http://schemas.microsoft.com/office/drawing/2014/main" id="{4615A2F9-7B09-418E-9417-30D7DB83E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1" name="Freeform 112">
              <a:extLst>
                <a:ext uri="{FF2B5EF4-FFF2-40B4-BE49-F238E27FC236}">
                  <a16:creationId xmlns:a16="http://schemas.microsoft.com/office/drawing/2014/main" id="{70B17B4C-0BB7-4E54-91C9-D85104E37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2" name="Freeform 113">
              <a:extLst>
                <a:ext uri="{FF2B5EF4-FFF2-40B4-BE49-F238E27FC236}">
                  <a16:creationId xmlns:a16="http://schemas.microsoft.com/office/drawing/2014/main" id="{1E301633-F63A-44C8-8644-EEED5B145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sp>
        <p:nvSpPr>
          <p:cNvPr id="253" name="CaixaDeTexto 252">
            <a:extLst>
              <a:ext uri="{FF2B5EF4-FFF2-40B4-BE49-F238E27FC236}">
                <a16:creationId xmlns:a16="http://schemas.microsoft.com/office/drawing/2014/main" id="{F17591E9-76B2-4D2C-BA82-692FF9DE9120}"/>
              </a:ext>
            </a:extLst>
          </p:cNvPr>
          <p:cNvSpPr txBox="1"/>
          <p:nvPr/>
        </p:nvSpPr>
        <p:spPr>
          <a:xfrm>
            <a:off x="311946" y="1272365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255" name="CaixaDeTexto 254">
            <a:extLst>
              <a:ext uri="{FF2B5EF4-FFF2-40B4-BE49-F238E27FC236}">
                <a16:creationId xmlns:a16="http://schemas.microsoft.com/office/drawing/2014/main" id="{2B95D37C-93BF-48AC-9E99-0D00347EBDE1}"/>
              </a:ext>
            </a:extLst>
          </p:cNvPr>
          <p:cNvSpPr txBox="1"/>
          <p:nvPr/>
        </p:nvSpPr>
        <p:spPr>
          <a:xfrm>
            <a:off x="5861387" y="940462"/>
            <a:ext cx="100392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bg2">
                    <a:lumMod val="10000"/>
                  </a:schemeClr>
                </a:solidFill>
              </a:rPr>
              <a:t>cliente</a:t>
            </a:r>
            <a:endParaRPr lang="pt-BR" sz="16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256" name="CaixaDeTexto 255">
            <a:extLst>
              <a:ext uri="{FF2B5EF4-FFF2-40B4-BE49-F238E27FC236}">
                <a16:creationId xmlns:a16="http://schemas.microsoft.com/office/drawing/2014/main" id="{170EEB51-C721-4EA0-9F65-4EE022216140}"/>
              </a:ext>
            </a:extLst>
          </p:cNvPr>
          <p:cNvSpPr txBox="1"/>
          <p:nvPr/>
        </p:nvSpPr>
        <p:spPr>
          <a:xfrm>
            <a:off x="9886675" y="951879"/>
            <a:ext cx="13746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bg2">
                    <a:lumMod val="10000"/>
                  </a:schemeClr>
                </a:solidFill>
              </a:rPr>
              <a:t>não cliente</a:t>
            </a:r>
            <a:endParaRPr lang="pt-BR" sz="1600" dirty="0">
              <a:solidFill>
                <a:schemeClr val="bg2">
                  <a:lumMod val="10000"/>
                </a:schemeClr>
              </a:solidFill>
            </a:endParaRPr>
          </a:p>
        </p:txBody>
      </p:sp>
      <p:grpSp>
        <p:nvGrpSpPr>
          <p:cNvPr id="257" name="Group 4">
            <a:extLst>
              <a:ext uri="{FF2B5EF4-FFF2-40B4-BE49-F238E27FC236}">
                <a16:creationId xmlns:a16="http://schemas.microsoft.com/office/drawing/2014/main" id="{C5DAE65A-20EF-4BFF-8B2E-104A14CB678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58" name="Freeform 5">
              <a:extLst>
                <a:ext uri="{FF2B5EF4-FFF2-40B4-BE49-F238E27FC236}">
                  <a16:creationId xmlns:a16="http://schemas.microsoft.com/office/drawing/2014/main" id="{F2DA6564-4DF8-4E3D-A604-1E8BFC3A1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9" name="Freeform 6">
              <a:extLst>
                <a:ext uri="{FF2B5EF4-FFF2-40B4-BE49-F238E27FC236}">
                  <a16:creationId xmlns:a16="http://schemas.microsoft.com/office/drawing/2014/main" id="{1ED1C6F5-985A-4DE1-97D2-4178160FF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0" name="Freeform 7">
              <a:extLst>
                <a:ext uri="{FF2B5EF4-FFF2-40B4-BE49-F238E27FC236}">
                  <a16:creationId xmlns:a16="http://schemas.microsoft.com/office/drawing/2014/main" id="{970482F4-C2E6-4A17-9673-F230EAB3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61" name="CaixaDeTexto 260">
            <a:extLst>
              <a:ext uri="{FF2B5EF4-FFF2-40B4-BE49-F238E27FC236}">
                <a16:creationId xmlns:a16="http://schemas.microsoft.com/office/drawing/2014/main" id="{1DE46F24-903F-4C09-BA6D-66DB8E84276C}"/>
              </a:ext>
            </a:extLst>
          </p:cNvPr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P10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</p:spTree>
    <p:extLst>
      <p:ext uri="{BB962C8B-B14F-4D97-AF65-F5344CB8AC3E}">
        <p14:creationId xmlns:p14="http://schemas.microsoft.com/office/powerpoint/2010/main" val="969867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 animBg="1"/>
      <p:bldP spid="255" grpId="0"/>
      <p:bldP spid="25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P10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grpSp>
        <p:nvGrpSpPr>
          <p:cNvPr id="31" name="Grupo 14"/>
          <p:cNvGrpSpPr/>
          <p:nvPr/>
        </p:nvGrpSpPr>
        <p:grpSpPr>
          <a:xfrm>
            <a:off x="725520" y="3323542"/>
            <a:ext cx="1605104" cy="1612938"/>
            <a:chOff x="7269163" y="1814738"/>
            <a:chExt cx="3903662" cy="3922713"/>
          </a:xfrm>
        </p:grpSpPr>
        <p:grpSp>
          <p:nvGrpSpPr>
            <p:cNvPr id="33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69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4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65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7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5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62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6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53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7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3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73" name="CaixaDeTexto 72"/>
          <p:cNvSpPr txBox="1"/>
          <p:nvPr/>
        </p:nvSpPr>
        <p:spPr>
          <a:xfrm>
            <a:off x="1077414" y="5120176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74" name="Tabela 73"/>
          <p:cNvGraphicFramePr>
            <a:graphicFrameLocks noGrp="1"/>
          </p:cNvGraphicFramePr>
          <p:nvPr>
            <p:extLst/>
          </p:nvPr>
        </p:nvGraphicFramePr>
        <p:xfrm>
          <a:off x="3228123" y="805832"/>
          <a:ext cx="2755299" cy="234000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552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escola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repartição pública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escritório de contabilidade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sindicato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pronto-socorro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3666137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291005"/>
              </p:ext>
            </p:extLst>
          </p:nvPr>
        </p:nvGraphicFramePr>
        <p:xfrm>
          <a:off x="6014422" y="406403"/>
          <a:ext cx="4089855" cy="27845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7215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76" name="CaixaDeTexto 75"/>
          <p:cNvSpPr txBox="1"/>
          <p:nvPr/>
        </p:nvSpPr>
        <p:spPr>
          <a:xfrm>
            <a:off x="5569074" y="3148287"/>
            <a:ext cx="5212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05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7" name="Tabela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1813134"/>
              </p:ext>
            </p:extLst>
          </p:nvPr>
        </p:nvGraphicFramePr>
        <p:xfrm>
          <a:off x="6033422" y="3106519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6098684"/>
              </p:ext>
            </p:extLst>
          </p:nvPr>
        </p:nvGraphicFramePr>
        <p:xfrm>
          <a:off x="6035539" y="3526155"/>
          <a:ext cx="5932048" cy="25031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593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6657952"/>
                  </a:ext>
                </a:extLst>
              </a:tr>
            </a:tbl>
          </a:graphicData>
        </a:graphic>
      </p:graphicFrame>
      <p:graphicFrame>
        <p:nvGraphicFramePr>
          <p:cNvPr id="79" name="Tabela 78"/>
          <p:cNvGraphicFramePr>
            <a:graphicFrameLocks noGrp="1"/>
          </p:cNvGraphicFramePr>
          <p:nvPr>
            <p:extLst/>
          </p:nvPr>
        </p:nvGraphicFramePr>
        <p:xfrm>
          <a:off x="3232585" y="3796773"/>
          <a:ext cx="2700000" cy="2219427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escola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repartição pública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escritório de contabilidade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sindicato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pronto-socorro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2147883"/>
                  </a:ext>
                </a:extLst>
              </a:tr>
            </a:tbl>
          </a:graphicData>
        </a:graphic>
      </p:graphicFrame>
      <p:sp>
        <p:nvSpPr>
          <p:cNvPr id="80" name="CaixaDeTexto 79"/>
          <p:cNvSpPr txBox="1"/>
          <p:nvPr/>
        </p:nvSpPr>
        <p:spPr>
          <a:xfrm>
            <a:off x="5569074" y="5997507"/>
            <a:ext cx="5212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05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81" name="Tabela 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5844233"/>
              </p:ext>
            </p:extLst>
          </p:nvPr>
        </p:nvGraphicFramePr>
        <p:xfrm>
          <a:off x="6033426" y="59629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2" name="CaixaDeTexto 81">
            <a:extLst>
              <a:ext uri="{FF2B5EF4-FFF2-40B4-BE49-F238E27FC236}">
                <a16:creationId xmlns:a16="http://schemas.microsoft.com/office/drawing/2014/main" id="{819DD299-F24B-4E4D-A6BE-86942383EB9B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83" name="Group 4">
            <a:extLst>
              <a:ext uri="{FF2B5EF4-FFF2-40B4-BE49-F238E27FC236}">
                <a16:creationId xmlns:a16="http://schemas.microsoft.com/office/drawing/2014/main" id="{0F1A52F3-7B0A-45C1-A94F-76F8AA7219B4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84" name="Freeform 5">
              <a:extLst>
                <a:ext uri="{FF2B5EF4-FFF2-40B4-BE49-F238E27FC236}">
                  <a16:creationId xmlns:a16="http://schemas.microsoft.com/office/drawing/2014/main" id="{B6486061-1DBC-4804-B4A7-69E05DC82E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C0E97A2A-36F7-4AFD-9EE9-48298B8C0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7">
              <a:extLst>
                <a:ext uri="{FF2B5EF4-FFF2-40B4-BE49-F238E27FC236}">
                  <a16:creationId xmlns:a16="http://schemas.microsoft.com/office/drawing/2014/main" id="{66C24F17-3296-4473-94ED-2FB934132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8">
              <a:extLst>
                <a:ext uri="{FF2B5EF4-FFF2-40B4-BE49-F238E27FC236}">
                  <a16:creationId xmlns:a16="http://schemas.microsoft.com/office/drawing/2014/main" id="{4119222E-E4F7-4776-9714-B01E87AC5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9" name="CaixaDeTexto 88">
            <a:extLst>
              <a:ext uri="{FF2B5EF4-FFF2-40B4-BE49-F238E27FC236}">
                <a16:creationId xmlns:a16="http://schemas.microsoft.com/office/drawing/2014/main" id="{B497A299-EE9D-427A-A0FB-ED1B5B31A9B0}"/>
              </a:ext>
            </a:extLst>
          </p:cNvPr>
          <p:cNvSpPr txBox="1"/>
          <p:nvPr/>
        </p:nvSpPr>
        <p:spPr>
          <a:xfrm>
            <a:off x="396442" y="1478286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91" name="CaixaDeTexto 90">
            <a:extLst>
              <a:ext uri="{FF2B5EF4-FFF2-40B4-BE49-F238E27FC236}">
                <a16:creationId xmlns:a16="http://schemas.microsoft.com/office/drawing/2014/main" id="{D21FC08C-5108-4CB6-9402-8B0BC67BC2F2}"/>
              </a:ext>
            </a:extLst>
          </p:cNvPr>
          <p:cNvSpPr txBox="1"/>
          <p:nvPr/>
        </p:nvSpPr>
        <p:spPr>
          <a:xfrm>
            <a:off x="11189801" y="641002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</p:spTree>
    <p:extLst>
      <p:ext uri="{BB962C8B-B14F-4D97-AF65-F5344CB8AC3E}">
        <p14:creationId xmlns:p14="http://schemas.microsoft.com/office/powerpoint/2010/main" val="1629924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76" grpId="0"/>
      <p:bldP spid="80" grpId="0"/>
      <p:bldP spid="91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2" name="Tabela 81"/>
          <p:cNvGraphicFramePr>
            <a:graphicFrameLocks noGrp="1"/>
          </p:cNvGraphicFramePr>
          <p:nvPr>
            <p:extLst/>
          </p:nvPr>
        </p:nvGraphicFramePr>
        <p:xfrm>
          <a:off x="3228123" y="805832"/>
          <a:ext cx="2755299" cy="234000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552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escola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repartição pública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escritório de contabilidade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sindicato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pronto-socorro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banco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outro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3666137"/>
                  </a:ext>
                </a:extLst>
              </a:tr>
            </a:tbl>
          </a:graphicData>
        </a:graphic>
      </p:graphicFrame>
      <p:graphicFrame>
        <p:nvGraphicFramePr>
          <p:cNvPr id="86" name="Tabela 85"/>
          <p:cNvGraphicFramePr>
            <a:graphicFrameLocks noGrp="1"/>
          </p:cNvGraphicFramePr>
          <p:nvPr>
            <p:extLst/>
          </p:nvPr>
        </p:nvGraphicFramePr>
        <p:xfrm>
          <a:off x="6014422" y="406403"/>
          <a:ext cx="4089855" cy="27845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7215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90" name="Tabela 89"/>
          <p:cNvGraphicFramePr>
            <a:graphicFrameLocks noGrp="1"/>
          </p:cNvGraphicFramePr>
          <p:nvPr>
            <p:extLst/>
          </p:nvPr>
        </p:nvGraphicFramePr>
        <p:xfrm>
          <a:off x="6035539" y="3526155"/>
          <a:ext cx="5932048" cy="25031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593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6657952"/>
                  </a:ext>
                </a:extLst>
              </a:tr>
            </a:tbl>
          </a:graphicData>
        </a:graphic>
      </p:graphicFrame>
      <p:graphicFrame>
        <p:nvGraphicFramePr>
          <p:cNvPr id="91" name="Tabela 90"/>
          <p:cNvGraphicFramePr>
            <a:graphicFrameLocks noGrp="1"/>
          </p:cNvGraphicFramePr>
          <p:nvPr>
            <p:extLst/>
          </p:nvPr>
        </p:nvGraphicFramePr>
        <p:xfrm>
          <a:off x="3232585" y="3796773"/>
          <a:ext cx="2700000" cy="2219427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escola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repartição pública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escritório de contabilidade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sindicato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pronto-socorro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banco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outro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2147883"/>
                  </a:ext>
                </a:extLst>
              </a:tr>
            </a:tbl>
          </a:graphicData>
        </a:graphic>
      </p:graphicFrame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P10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grpSp>
        <p:nvGrpSpPr>
          <p:cNvPr id="31" name="Grupo 14"/>
          <p:cNvGrpSpPr/>
          <p:nvPr/>
        </p:nvGrpSpPr>
        <p:grpSpPr>
          <a:xfrm>
            <a:off x="10300115" y="753434"/>
            <a:ext cx="1605104" cy="1612938"/>
            <a:chOff x="7269163" y="1814738"/>
            <a:chExt cx="3903662" cy="3922713"/>
          </a:xfrm>
        </p:grpSpPr>
        <p:grpSp>
          <p:nvGrpSpPr>
            <p:cNvPr id="33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69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4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65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7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5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62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6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53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7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3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83" name="Retângulo 82"/>
          <p:cNvSpPr/>
          <p:nvPr/>
        </p:nvSpPr>
        <p:spPr>
          <a:xfrm>
            <a:off x="3105310" y="350127"/>
            <a:ext cx="8862277" cy="5889625"/>
          </a:xfrm>
          <a:prstGeom prst="rect">
            <a:avLst/>
          </a:prstGeom>
          <a:solidFill>
            <a:srgbClr val="FFFFFF">
              <a:alpha val="9803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74" name="Tabela 73"/>
          <p:cNvGraphicFramePr>
            <a:graphicFrameLocks noGrp="1"/>
          </p:cNvGraphicFramePr>
          <p:nvPr>
            <p:extLst/>
          </p:nvPr>
        </p:nvGraphicFramePr>
        <p:xfrm>
          <a:off x="4537387" y="3408974"/>
          <a:ext cx="2035531" cy="8623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35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u="none" strike="noStrike" dirty="0">
                          <a:effectLst/>
                        </a:rPr>
                        <a:t>repartição pública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b="0" i="0" u="none" strike="noStrike" dirty="0">
                          <a:solidFill>
                            <a:schemeClr val="dk1"/>
                          </a:solidFill>
                          <a:effectLst/>
                          <a:latin typeface="+mn-lt"/>
                        </a:rPr>
                        <a:t>escola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5723090"/>
              </p:ext>
            </p:extLst>
          </p:nvPr>
        </p:nvGraphicFramePr>
        <p:xfrm>
          <a:off x="6572918" y="2895683"/>
          <a:ext cx="1918276" cy="13690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795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95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956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956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800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1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21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7293" marR="7293" marT="7293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4445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13%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14%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13%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445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59%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55%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</a:tbl>
          </a:graphicData>
        </a:graphic>
      </p:graphicFrame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3364521"/>
              </p:ext>
            </p:extLst>
          </p:nvPr>
        </p:nvGraphicFramePr>
        <p:xfrm>
          <a:off x="6567993" y="4642215"/>
          <a:ext cx="1912848" cy="11405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78212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47821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8212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478212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0213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92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92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</a:tbl>
          </a:graphicData>
        </a:graphic>
      </p:graphicFrame>
      <p:sp>
        <p:nvSpPr>
          <p:cNvPr id="84" name="Espaço Reservado para Conteúdo 2"/>
          <p:cNvSpPr txBox="1">
            <a:spLocks/>
          </p:cNvSpPr>
          <p:nvPr/>
        </p:nvSpPr>
        <p:spPr>
          <a:xfrm>
            <a:off x="3878695" y="979557"/>
            <a:ext cx="5783690" cy="817619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os resultados por estado indicam variações expressivas nas percepções dos empreendedores quanto à atuação do Sebrae ser a de uma ‘repartição pública’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(p10)</a:t>
            </a:r>
          </a:p>
        </p:txBody>
      </p:sp>
      <p:grpSp>
        <p:nvGrpSpPr>
          <p:cNvPr id="94" name="Grupo 14"/>
          <p:cNvGrpSpPr/>
          <p:nvPr/>
        </p:nvGrpSpPr>
        <p:grpSpPr>
          <a:xfrm>
            <a:off x="10452515" y="905834"/>
            <a:ext cx="1605104" cy="1612938"/>
            <a:chOff x="7269163" y="1814738"/>
            <a:chExt cx="3903662" cy="3922713"/>
          </a:xfrm>
        </p:grpSpPr>
        <p:grpSp>
          <p:nvGrpSpPr>
            <p:cNvPr id="95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31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2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6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27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8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9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7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8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15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8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9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0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3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9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1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2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3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4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7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1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4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graphicFrame>
        <p:nvGraphicFramePr>
          <p:cNvPr id="138" name="Tabela 137"/>
          <p:cNvGraphicFramePr>
            <a:graphicFrameLocks noGrp="1"/>
          </p:cNvGraphicFramePr>
          <p:nvPr>
            <p:extLst/>
          </p:nvPr>
        </p:nvGraphicFramePr>
        <p:xfrm>
          <a:off x="4513376" y="4939298"/>
          <a:ext cx="2035531" cy="8623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35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u="none" strike="noStrike" dirty="0">
                          <a:effectLst/>
                        </a:rPr>
                        <a:t>repartição pública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b="0" i="0" u="none" strike="noStrike" dirty="0">
                          <a:solidFill>
                            <a:schemeClr val="dk1"/>
                          </a:solidFill>
                          <a:effectLst/>
                          <a:latin typeface="+mn-lt"/>
                        </a:rPr>
                        <a:t>escola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3" name="CaixaDeTexto 72"/>
          <p:cNvSpPr txBox="1"/>
          <p:nvPr/>
        </p:nvSpPr>
        <p:spPr>
          <a:xfrm>
            <a:off x="10652009" y="25500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154" name="CaixaDeTexto 153"/>
          <p:cNvSpPr txBox="1"/>
          <p:nvPr/>
        </p:nvSpPr>
        <p:spPr>
          <a:xfrm>
            <a:off x="9998604" y="3188403"/>
            <a:ext cx="171477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menores associações à repartição pública</a:t>
            </a:r>
            <a:endParaRPr lang="pt-BR" sz="20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55" name="CaixaDeTexto 154"/>
          <p:cNvSpPr txBox="1"/>
          <p:nvPr/>
        </p:nvSpPr>
        <p:spPr>
          <a:xfrm>
            <a:off x="9998604" y="4855863"/>
            <a:ext cx="170752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maiores associações à repartição pública</a:t>
            </a:r>
          </a:p>
        </p:txBody>
      </p:sp>
      <p:grpSp>
        <p:nvGrpSpPr>
          <p:cNvPr id="156" name="Group 4"/>
          <p:cNvGrpSpPr>
            <a:grpSpLocks noChangeAspect="1"/>
          </p:cNvGrpSpPr>
          <p:nvPr/>
        </p:nvGrpSpPr>
        <p:grpSpPr bwMode="auto">
          <a:xfrm>
            <a:off x="9132569" y="367684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57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8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59" name="Group 4"/>
          <p:cNvGrpSpPr>
            <a:grpSpLocks noChangeAspect="1"/>
          </p:cNvGrpSpPr>
          <p:nvPr/>
        </p:nvGrpSpPr>
        <p:grpSpPr bwMode="auto">
          <a:xfrm rot="10800000">
            <a:off x="9121613" y="5061360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160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1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4" name="CaixaDeTexto 133">
            <a:extLst>
              <a:ext uri="{FF2B5EF4-FFF2-40B4-BE49-F238E27FC236}">
                <a16:creationId xmlns:a16="http://schemas.microsoft.com/office/drawing/2014/main" id="{EFDC9089-8F9D-4053-93EF-720B34773747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135" name="Group 4">
            <a:extLst>
              <a:ext uri="{FF2B5EF4-FFF2-40B4-BE49-F238E27FC236}">
                <a16:creationId xmlns:a16="http://schemas.microsoft.com/office/drawing/2014/main" id="{783A4405-2E21-4BD1-93BF-3610EB1A35FC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136" name="Freeform 5">
              <a:extLst>
                <a:ext uri="{FF2B5EF4-FFF2-40B4-BE49-F238E27FC236}">
                  <a16:creationId xmlns:a16="http://schemas.microsoft.com/office/drawing/2014/main" id="{AF7289CF-CC4C-4575-8341-1FE3BBFEC2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7" name="Freeform 6">
              <a:extLst>
                <a:ext uri="{FF2B5EF4-FFF2-40B4-BE49-F238E27FC236}">
                  <a16:creationId xmlns:a16="http://schemas.microsoft.com/office/drawing/2014/main" id="{BB842A60-FAA8-4D4B-9B05-7258DA861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9" name="Freeform 7">
              <a:extLst>
                <a:ext uri="{FF2B5EF4-FFF2-40B4-BE49-F238E27FC236}">
                  <a16:creationId xmlns:a16="http://schemas.microsoft.com/office/drawing/2014/main" id="{F710E160-1581-404E-B0CE-1D1726386D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0" name="Freeform 8">
              <a:extLst>
                <a:ext uri="{FF2B5EF4-FFF2-40B4-BE49-F238E27FC236}">
                  <a16:creationId xmlns:a16="http://schemas.microsoft.com/office/drawing/2014/main" id="{0C6DB1A9-47D8-416A-B486-122C87D2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1" name="CaixaDeTexto 140">
            <a:extLst>
              <a:ext uri="{FF2B5EF4-FFF2-40B4-BE49-F238E27FC236}">
                <a16:creationId xmlns:a16="http://schemas.microsoft.com/office/drawing/2014/main" id="{12E2FD47-95DE-4581-842B-58775D1B95DA}"/>
              </a:ext>
            </a:extLst>
          </p:cNvPr>
          <p:cNvSpPr txBox="1"/>
          <p:nvPr/>
        </p:nvSpPr>
        <p:spPr>
          <a:xfrm>
            <a:off x="416109" y="2513739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43" name="Espaço Reservado para Conteúdo 2">
            <a:extLst>
              <a:ext uri="{FF2B5EF4-FFF2-40B4-BE49-F238E27FC236}">
                <a16:creationId xmlns:a16="http://schemas.microsoft.com/office/drawing/2014/main" id="{07A7FFBE-1E37-4C63-BFFD-520CD12F6634}"/>
              </a:ext>
            </a:extLst>
          </p:cNvPr>
          <p:cNvSpPr txBox="1">
            <a:spLocks/>
          </p:cNvSpPr>
          <p:nvPr/>
        </p:nvSpPr>
        <p:spPr>
          <a:xfrm>
            <a:off x="3858147" y="2005174"/>
            <a:ext cx="5783690" cy="817619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ao mesmo tempo em que as variações sobre as associações a ‘escola’, ainda que elevadas, não são tão acentuadas </a:t>
            </a:r>
          </a:p>
        </p:txBody>
      </p:sp>
    </p:spTree>
    <p:extLst>
      <p:ext uri="{BB962C8B-B14F-4D97-AF65-F5344CB8AC3E}">
        <p14:creationId xmlns:p14="http://schemas.microsoft.com/office/powerpoint/2010/main" val="2853530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  <p:bldP spid="155" grpId="0"/>
      <p:bldP spid="143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P10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7462903" y="642585"/>
            <a:ext cx="1567763" cy="715211"/>
            <a:chOff x="6156" y="288"/>
            <a:chExt cx="1210" cy="552"/>
          </a:xfrm>
        </p:grpSpPr>
        <p:sp>
          <p:nvSpPr>
            <p:cNvPr id="8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5" name="CaixaDeTexto 44"/>
          <p:cNvSpPr txBox="1"/>
          <p:nvPr/>
        </p:nvSpPr>
        <p:spPr>
          <a:xfrm>
            <a:off x="4780518" y="5265410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46" name="Tabela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7691712"/>
              </p:ext>
            </p:extLst>
          </p:nvPr>
        </p:nvGraphicFramePr>
        <p:xfrm>
          <a:off x="5220564" y="5223642"/>
          <a:ext cx="3408444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0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489977965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13550785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2.141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3.530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2.991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1.608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7" name="CaixaDeTexto 46"/>
          <p:cNvSpPr txBox="1"/>
          <p:nvPr/>
        </p:nvSpPr>
        <p:spPr>
          <a:xfrm>
            <a:off x="5116762" y="1814378"/>
            <a:ext cx="11689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idade</a:t>
            </a:r>
          </a:p>
        </p:txBody>
      </p:sp>
      <p:cxnSp>
        <p:nvCxnSpPr>
          <p:cNvPr id="48" name="Conector reto 47"/>
          <p:cNvCxnSpPr/>
          <p:nvPr/>
        </p:nvCxnSpPr>
        <p:spPr>
          <a:xfrm>
            <a:off x="6471279" y="2040615"/>
            <a:ext cx="162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65" name="Tabela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4086172"/>
              </p:ext>
            </p:extLst>
          </p:nvPr>
        </p:nvGraphicFramePr>
        <p:xfrm>
          <a:off x="5199166" y="2461946"/>
          <a:ext cx="3429840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16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687014451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738717658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até 24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25 a 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35 a 44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45 a 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55 a 64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65 +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6" name="Tabela 65"/>
          <p:cNvGraphicFramePr>
            <a:graphicFrameLocks noGrp="1"/>
          </p:cNvGraphicFramePr>
          <p:nvPr>
            <p:extLst/>
          </p:nvPr>
        </p:nvGraphicFramePr>
        <p:xfrm>
          <a:off x="2875941" y="2714519"/>
          <a:ext cx="2371598" cy="24837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15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escola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repartição pública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escritório de contabilidade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sindicato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pronto-socorro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6325169"/>
              </p:ext>
            </p:extLst>
          </p:nvPr>
        </p:nvGraphicFramePr>
        <p:xfrm>
          <a:off x="9089678" y="5223642"/>
          <a:ext cx="2517297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9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90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90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4.394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4.899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8" name="CaixaDeTexto 67"/>
          <p:cNvSpPr txBox="1"/>
          <p:nvPr/>
        </p:nvSpPr>
        <p:spPr>
          <a:xfrm>
            <a:off x="9030666" y="1812820"/>
            <a:ext cx="19057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69" name="Conector reto 68"/>
          <p:cNvCxnSpPr/>
          <p:nvPr/>
        </p:nvCxnSpPr>
        <p:spPr>
          <a:xfrm>
            <a:off x="10980980" y="2014433"/>
            <a:ext cx="54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86" name="CaixaDeTexto 85"/>
          <p:cNvSpPr txBox="1"/>
          <p:nvPr/>
        </p:nvSpPr>
        <p:spPr>
          <a:xfrm>
            <a:off x="4278931" y="2476987"/>
            <a:ext cx="8002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i="1" dirty="0">
                <a:solidFill>
                  <a:schemeClr val="tx2">
                    <a:lumMod val="75000"/>
                  </a:schemeClr>
                </a:solidFill>
              </a:rPr>
              <a:t>em anos</a:t>
            </a:r>
          </a:p>
        </p:txBody>
      </p:sp>
      <p:graphicFrame>
        <p:nvGraphicFramePr>
          <p:cNvPr id="88" name="Tabela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7503312"/>
              </p:ext>
            </p:extLst>
          </p:nvPr>
        </p:nvGraphicFramePr>
        <p:xfrm>
          <a:off x="9089678" y="2340026"/>
          <a:ext cx="2517294" cy="286869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90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90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90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528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 | pós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50" name="CaixaDeTexto 49">
            <a:extLst>
              <a:ext uri="{FF2B5EF4-FFF2-40B4-BE49-F238E27FC236}">
                <a16:creationId xmlns:a16="http://schemas.microsoft.com/office/drawing/2014/main" id="{3F286DC8-CF13-4211-95CF-5F59C26401A5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51" name="Group 4">
            <a:extLst>
              <a:ext uri="{FF2B5EF4-FFF2-40B4-BE49-F238E27FC236}">
                <a16:creationId xmlns:a16="http://schemas.microsoft.com/office/drawing/2014/main" id="{08C1D818-2919-4245-972E-10E547D939D6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52" name="Freeform 5">
              <a:extLst>
                <a:ext uri="{FF2B5EF4-FFF2-40B4-BE49-F238E27FC236}">
                  <a16:creationId xmlns:a16="http://schemas.microsoft.com/office/drawing/2014/main" id="{835653C1-4E98-4C79-8EAD-5D22E58852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6">
              <a:extLst>
                <a:ext uri="{FF2B5EF4-FFF2-40B4-BE49-F238E27FC236}">
                  <a16:creationId xmlns:a16="http://schemas.microsoft.com/office/drawing/2014/main" id="{F4DF72F0-B81C-49A5-808A-3237D4FA5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2BFEDDA7-EB1F-4323-A942-FB5F251D15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44E035C8-B519-4275-865E-C2CB0380A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6" name="CaixaDeTexto 55">
            <a:extLst>
              <a:ext uri="{FF2B5EF4-FFF2-40B4-BE49-F238E27FC236}">
                <a16:creationId xmlns:a16="http://schemas.microsoft.com/office/drawing/2014/main" id="{956E1D2D-0869-4CC5-9F30-83BF660702EE}"/>
              </a:ext>
            </a:extLst>
          </p:cNvPr>
          <p:cNvSpPr txBox="1"/>
          <p:nvPr/>
        </p:nvSpPr>
        <p:spPr>
          <a:xfrm>
            <a:off x="358185" y="1612695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grpSp>
        <p:nvGrpSpPr>
          <p:cNvPr id="60" name="+ informações"/>
          <p:cNvGrpSpPr/>
          <p:nvPr/>
        </p:nvGrpSpPr>
        <p:grpSpPr>
          <a:xfrm>
            <a:off x="10118442" y="5857479"/>
            <a:ext cx="1402473" cy="346250"/>
            <a:chOff x="7300120" y="5125288"/>
            <a:chExt cx="1748287" cy="431624"/>
          </a:xfrm>
        </p:grpSpPr>
        <p:sp>
          <p:nvSpPr>
            <p:cNvPr id="61" name="Forma livre 60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6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3758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</p:childTnLst>
        </p:cTn>
      </p:par>
    </p:tnLst>
    <p:bldLst>
      <p:bldP spid="45" grpId="0"/>
      <p:bldP spid="45" grpId="1"/>
      <p:bldP spid="47" grpId="0"/>
      <p:bldP spid="68" grpId="0"/>
      <p:bldP spid="86" grpId="0"/>
      <p:bldP spid="56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Tabela 38"/>
          <p:cNvGraphicFramePr>
            <a:graphicFrameLocks noGrp="1"/>
          </p:cNvGraphicFramePr>
          <p:nvPr>
            <p:extLst/>
          </p:nvPr>
        </p:nvGraphicFramePr>
        <p:xfrm>
          <a:off x="613007" y="1294708"/>
          <a:ext cx="4903787" cy="3872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3787">
                  <a:extLst>
                    <a:ext uri="{9D8B030D-6E8A-4147-A177-3AD203B41FA5}">
                      <a16:colId xmlns:a16="http://schemas.microsoft.com/office/drawing/2014/main" val="94789092"/>
                    </a:ext>
                  </a:extLst>
                </a:gridCol>
              </a:tblGrid>
              <a:tr h="23829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50428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social e ambientalmente responsável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70" name="Tabela 69"/>
          <p:cNvGraphicFramePr>
            <a:graphicFrameLocks noGrp="1"/>
          </p:cNvGraphicFramePr>
          <p:nvPr>
            <p:extLst/>
          </p:nvPr>
        </p:nvGraphicFramePr>
        <p:xfrm>
          <a:off x="6207385" y="1601440"/>
          <a:ext cx="404812" cy="39816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04812">
                  <a:extLst>
                    <a:ext uri="{9D8B030D-6E8A-4147-A177-3AD203B41FA5}">
                      <a16:colId xmlns:a16="http://schemas.microsoft.com/office/drawing/2014/main" val="459488471"/>
                    </a:ext>
                  </a:extLst>
                </a:gridCol>
              </a:tblGrid>
              <a:tr h="4977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10.551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4977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9.942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977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10.212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977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9.389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977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10.010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977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8.789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278257"/>
                  </a:ext>
                </a:extLst>
              </a:tr>
              <a:tr h="4977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8.424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977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7.084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P11 a P18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sp>
        <p:nvSpPr>
          <p:cNvPr id="16" name="Espaço Reservado para Conteúdo 2"/>
          <p:cNvSpPr txBox="1">
            <a:spLocks/>
          </p:cNvSpPr>
          <p:nvPr/>
        </p:nvSpPr>
        <p:spPr>
          <a:xfrm>
            <a:off x="8652406" y="1334258"/>
            <a:ext cx="3182242" cy="109242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positivo que a quase totalidade de afirmações avaliadas alcançou um grau de concordância muito elevado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(p11 a p18)</a:t>
            </a:r>
          </a:p>
        </p:txBody>
      </p:sp>
      <p:sp>
        <p:nvSpPr>
          <p:cNvPr id="17" name="Espaço Reservado para Conteúdo 2"/>
          <p:cNvSpPr txBox="1">
            <a:spLocks/>
          </p:cNvSpPr>
          <p:nvPr/>
        </p:nvSpPr>
        <p:spPr>
          <a:xfrm>
            <a:off x="8652406" y="3111337"/>
            <a:ext cx="3182241" cy="220480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uma afirmação com a 2ª menor concordância foi quanto à divulgação de produtos e serviços, sinalizando uma oportunidade para a área de comunicação, e de certa forma também o interesse desses entrevistados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580FB628-35FD-4187-9C11-81262630F8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5138" y="111125"/>
            <a:ext cx="773112" cy="774700"/>
            <a:chOff x="293" y="70"/>
            <a:chExt cx="487" cy="488"/>
          </a:xfrm>
          <a:solidFill>
            <a:srgbClr val="00ACB8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BF61422F-F8A2-4ECA-BBE6-736AD6FCE4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" y="70"/>
              <a:ext cx="487" cy="488"/>
            </a:xfrm>
            <a:custGeom>
              <a:avLst/>
              <a:gdLst>
                <a:gd name="T0" fmla="*/ 2172 w 2382"/>
                <a:gd name="T1" fmla="*/ 703 h 2382"/>
                <a:gd name="T2" fmla="*/ 2382 w 2382"/>
                <a:gd name="T3" fmla="*/ 210 h 2382"/>
                <a:gd name="T4" fmla="*/ 2033 w 2382"/>
                <a:gd name="T5" fmla="*/ 0 h 2382"/>
                <a:gd name="T6" fmla="*/ 1823 w 2382"/>
                <a:gd name="T7" fmla="*/ 284 h 2382"/>
                <a:gd name="T8" fmla="*/ 1396 w 2382"/>
                <a:gd name="T9" fmla="*/ 493 h 2382"/>
                <a:gd name="T10" fmla="*/ 1252 w 2382"/>
                <a:gd name="T11" fmla="*/ 1121 h 2382"/>
                <a:gd name="T12" fmla="*/ 0 w 2382"/>
                <a:gd name="T13" fmla="*/ 1191 h 2382"/>
                <a:gd name="T14" fmla="*/ 1252 w 2382"/>
                <a:gd name="T15" fmla="*/ 1261 h 2382"/>
                <a:gd name="T16" fmla="*/ 1396 w 2382"/>
                <a:gd name="T17" fmla="*/ 1889 h 2382"/>
                <a:gd name="T18" fmla="*/ 1823 w 2382"/>
                <a:gd name="T19" fmla="*/ 2098 h 2382"/>
                <a:gd name="T20" fmla="*/ 2033 w 2382"/>
                <a:gd name="T21" fmla="*/ 2382 h 2382"/>
                <a:gd name="T22" fmla="*/ 2382 w 2382"/>
                <a:gd name="T23" fmla="*/ 2168 h 2382"/>
                <a:gd name="T24" fmla="*/ 2172 w 2382"/>
                <a:gd name="T25" fmla="*/ 1679 h 2382"/>
                <a:gd name="T26" fmla="*/ 1823 w 2382"/>
                <a:gd name="T27" fmla="*/ 1889 h 2382"/>
                <a:gd name="T28" fmla="*/ 1605 w 2382"/>
                <a:gd name="T29" fmla="*/ 1958 h 2382"/>
                <a:gd name="T30" fmla="*/ 1535 w 2382"/>
                <a:gd name="T31" fmla="*/ 1261 h 2382"/>
                <a:gd name="T32" fmla="*/ 1823 w 2382"/>
                <a:gd name="T33" fmla="*/ 1331 h 2382"/>
                <a:gd name="T34" fmla="*/ 2172 w 2382"/>
                <a:gd name="T35" fmla="*/ 1540 h 2382"/>
                <a:gd name="T36" fmla="*/ 2382 w 2382"/>
                <a:gd name="T37" fmla="*/ 1051 h 2382"/>
                <a:gd name="T38" fmla="*/ 2033 w 2382"/>
                <a:gd name="T39" fmla="*/ 842 h 2382"/>
                <a:gd name="T40" fmla="*/ 1823 w 2382"/>
                <a:gd name="T41" fmla="*/ 1121 h 2382"/>
                <a:gd name="T42" fmla="*/ 1535 w 2382"/>
                <a:gd name="T43" fmla="*/ 493 h 2382"/>
                <a:gd name="T44" fmla="*/ 1823 w 2382"/>
                <a:gd name="T45" fmla="*/ 424 h 2382"/>
                <a:gd name="T46" fmla="*/ 2033 w 2382"/>
                <a:gd name="T47" fmla="*/ 703 h 2382"/>
                <a:gd name="T48" fmla="*/ 2033 w 2382"/>
                <a:gd name="T49" fmla="*/ 140 h 2382"/>
                <a:gd name="T50" fmla="*/ 2242 w 2382"/>
                <a:gd name="T51" fmla="*/ 210 h 2382"/>
                <a:gd name="T52" fmla="*/ 2172 w 2382"/>
                <a:gd name="T53" fmla="*/ 563 h 2382"/>
                <a:gd name="T54" fmla="*/ 1963 w 2382"/>
                <a:gd name="T55" fmla="*/ 493 h 2382"/>
                <a:gd name="T56" fmla="*/ 628 w 2382"/>
                <a:gd name="T57" fmla="*/ 1679 h 2382"/>
                <a:gd name="T58" fmla="*/ 628 w 2382"/>
                <a:gd name="T59" fmla="*/ 703 h 2382"/>
                <a:gd name="T60" fmla="*/ 628 w 2382"/>
                <a:gd name="T61" fmla="*/ 1679 h 2382"/>
                <a:gd name="T62" fmla="*/ 2033 w 2382"/>
                <a:gd name="T63" fmla="*/ 1819 h 2382"/>
                <a:gd name="T64" fmla="*/ 2242 w 2382"/>
                <a:gd name="T65" fmla="*/ 1889 h 2382"/>
                <a:gd name="T66" fmla="*/ 2172 w 2382"/>
                <a:gd name="T67" fmla="*/ 2242 h 2382"/>
                <a:gd name="T68" fmla="*/ 1963 w 2382"/>
                <a:gd name="T69" fmla="*/ 2168 h 2382"/>
                <a:gd name="T70" fmla="*/ 1963 w 2382"/>
                <a:gd name="T71" fmla="*/ 1051 h 2382"/>
                <a:gd name="T72" fmla="*/ 2172 w 2382"/>
                <a:gd name="T73" fmla="*/ 982 h 2382"/>
                <a:gd name="T74" fmla="*/ 2242 w 2382"/>
                <a:gd name="T75" fmla="*/ 1331 h 2382"/>
                <a:gd name="T76" fmla="*/ 2033 w 2382"/>
                <a:gd name="T77" fmla="*/ 1400 h 2382"/>
                <a:gd name="T78" fmla="*/ 1963 w 2382"/>
                <a:gd name="T79" fmla="*/ 105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2" h="2382">
                  <a:moveTo>
                    <a:pt x="2033" y="703"/>
                  </a:moveTo>
                  <a:cubicBezTo>
                    <a:pt x="2172" y="703"/>
                    <a:pt x="2172" y="703"/>
                    <a:pt x="2172" y="703"/>
                  </a:cubicBezTo>
                  <a:cubicBezTo>
                    <a:pt x="2288" y="703"/>
                    <a:pt x="2382" y="609"/>
                    <a:pt x="2382" y="493"/>
                  </a:cubicBezTo>
                  <a:cubicBezTo>
                    <a:pt x="2382" y="210"/>
                    <a:pt x="2382" y="210"/>
                    <a:pt x="2382" y="210"/>
                  </a:cubicBezTo>
                  <a:cubicBezTo>
                    <a:pt x="2382" y="94"/>
                    <a:pt x="2288" y="0"/>
                    <a:pt x="2172" y="0"/>
                  </a:cubicBezTo>
                  <a:cubicBezTo>
                    <a:pt x="2033" y="0"/>
                    <a:pt x="2033" y="0"/>
                    <a:pt x="2033" y="0"/>
                  </a:cubicBezTo>
                  <a:cubicBezTo>
                    <a:pt x="1917" y="0"/>
                    <a:pt x="1823" y="94"/>
                    <a:pt x="1823" y="210"/>
                  </a:cubicBezTo>
                  <a:cubicBezTo>
                    <a:pt x="1823" y="284"/>
                    <a:pt x="1823" y="284"/>
                    <a:pt x="1823" y="284"/>
                  </a:cubicBezTo>
                  <a:cubicBezTo>
                    <a:pt x="1605" y="284"/>
                    <a:pt x="1605" y="284"/>
                    <a:pt x="1605" y="284"/>
                  </a:cubicBezTo>
                  <a:cubicBezTo>
                    <a:pt x="1490" y="284"/>
                    <a:pt x="1396" y="378"/>
                    <a:pt x="1396" y="493"/>
                  </a:cubicBezTo>
                  <a:cubicBezTo>
                    <a:pt x="1396" y="1121"/>
                    <a:pt x="1396" y="1121"/>
                    <a:pt x="1396" y="1121"/>
                  </a:cubicBezTo>
                  <a:cubicBezTo>
                    <a:pt x="1252" y="1121"/>
                    <a:pt x="1252" y="1121"/>
                    <a:pt x="1252" y="1121"/>
                  </a:cubicBezTo>
                  <a:cubicBezTo>
                    <a:pt x="1217" y="808"/>
                    <a:pt x="951" y="563"/>
                    <a:pt x="628" y="563"/>
                  </a:cubicBezTo>
                  <a:cubicBezTo>
                    <a:pt x="282" y="563"/>
                    <a:pt x="0" y="845"/>
                    <a:pt x="0" y="1191"/>
                  </a:cubicBezTo>
                  <a:cubicBezTo>
                    <a:pt x="0" y="1537"/>
                    <a:pt x="282" y="1819"/>
                    <a:pt x="628" y="1819"/>
                  </a:cubicBezTo>
                  <a:cubicBezTo>
                    <a:pt x="951" y="1819"/>
                    <a:pt x="1217" y="1574"/>
                    <a:pt x="1252" y="1261"/>
                  </a:cubicBezTo>
                  <a:cubicBezTo>
                    <a:pt x="1396" y="1261"/>
                    <a:pt x="1396" y="1261"/>
                    <a:pt x="1396" y="1261"/>
                  </a:cubicBezTo>
                  <a:cubicBezTo>
                    <a:pt x="1396" y="1889"/>
                    <a:pt x="1396" y="1889"/>
                    <a:pt x="1396" y="1889"/>
                  </a:cubicBezTo>
                  <a:cubicBezTo>
                    <a:pt x="1396" y="2004"/>
                    <a:pt x="1490" y="2098"/>
                    <a:pt x="1605" y="2098"/>
                  </a:cubicBezTo>
                  <a:cubicBezTo>
                    <a:pt x="1823" y="2098"/>
                    <a:pt x="1823" y="2098"/>
                    <a:pt x="1823" y="2098"/>
                  </a:cubicBezTo>
                  <a:cubicBezTo>
                    <a:pt x="1823" y="2168"/>
                    <a:pt x="1823" y="2168"/>
                    <a:pt x="1823" y="2168"/>
                  </a:cubicBezTo>
                  <a:cubicBezTo>
                    <a:pt x="1823" y="2283"/>
                    <a:pt x="1917" y="2382"/>
                    <a:pt x="2033" y="2382"/>
                  </a:cubicBezTo>
                  <a:cubicBezTo>
                    <a:pt x="2172" y="2382"/>
                    <a:pt x="2172" y="2382"/>
                    <a:pt x="2172" y="2382"/>
                  </a:cubicBezTo>
                  <a:cubicBezTo>
                    <a:pt x="2288" y="2382"/>
                    <a:pt x="2382" y="2283"/>
                    <a:pt x="2382" y="2168"/>
                  </a:cubicBezTo>
                  <a:cubicBezTo>
                    <a:pt x="2382" y="1889"/>
                    <a:pt x="2382" y="1889"/>
                    <a:pt x="2382" y="1889"/>
                  </a:cubicBezTo>
                  <a:cubicBezTo>
                    <a:pt x="2382" y="1773"/>
                    <a:pt x="2288" y="1679"/>
                    <a:pt x="2172" y="1679"/>
                  </a:cubicBezTo>
                  <a:cubicBezTo>
                    <a:pt x="2033" y="1679"/>
                    <a:pt x="2033" y="1679"/>
                    <a:pt x="2033" y="1679"/>
                  </a:cubicBezTo>
                  <a:cubicBezTo>
                    <a:pt x="1917" y="1679"/>
                    <a:pt x="1823" y="1773"/>
                    <a:pt x="1823" y="1889"/>
                  </a:cubicBezTo>
                  <a:cubicBezTo>
                    <a:pt x="1823" y="1958"/>
                    <a:pt x="1823" y="1958"/>
                    <a:pt x="1823" y="1958"/>
                  </a:cubicBezTo>
                  <a:cubicBezTo>
                    <a:pt x="1605" y="1958"/>
                    <a:pt x="1605" y="1958"/>
                    <a:pt x="1605" y="1958"/>
                  </a:cubicBezTo>
                  <a:cubicBezTo>
                    <a:pt x="1566" y="1958"/>
                    <a:pt x="1535" y="1927"/>
                    <a:pt x="1535" y="1889"/>
                  </a:cubicBezTo>
                  <a:cubicBezTo>
                    <a:pt x="1535" y="1261"/>
                    <a:pt x="1535" y="1261"/>
                    <a:pt x="1535" y="1261"/>
                  </a:cubicBezTo>
                  <a:cubicBezTo>
                    <a:pt x="1823" y="1261"/>
                    <a:pt x="1823" y="1261"/>
                    <a:pt x="1823" y="1261"/>
                  </a:cubicBezTo>
                  <a:cubicBezTo>
                    <a:pt x="1823" y="1331"/>
                    <a:pt x="1823" y="1331"/>
                    <a:pt x="1823" y="1331"/>
                  </a:cubicBezTo>
                  <a:cubicBezTo>
                    <a:pt x="1823" y="1446"/>
                    <a:pt x="1917" y="1540"/>
                    <a:pt x="2033" y="1540"/>
                  </a:cubicBezTo>
                  <a:cubicBezTo>
                    <a:pt x="2172" y="1540"/>
                    <a:pt x="2172" y="1540"/>
                    <a:pt x="2172" y="1540"/>
                  </a:cubicBezTo>
                  <a:cubicBezTo>
                    <a:pt x="2288" y="1540"/>
                    <a:pt x="2382" y="1446"/>
                    <a:pt x="2382" y="1331"/>
                  </a:cubicBezTo>
                  <a:cubicBezTo>
                    <a:pt x="2382" y="1051"/>
                    <a:pt x="2382" y="1051"/>
                    <a:pt x="2382" y="1051"/>
                  </a:cubicBezTo>
                  <a:cubicBezTo>
                    <a:pt x="2382" y="936"/>
                    <a:pt x="2288" y="842"/>
                    <a:pt x="2172" y="842"/>
                  </a:cubicBezTo>
                  <a:cubicBezTo>
                    <a:pt x="2033" y="842"/>
                    <a:pt x="2033" y="842"/>
                    <a:pt x="2033" y="842"/>
                  </a:cubicBezTo>
                  <a:cubicBezTo>
                    <a:pt x="1917" y="842"/>
                    <a:pt x="1823" y="936"/>
                    <a:pt x="1823" y="1051"/>
                  </a:cubicBezTo>
                  <a:cubicBezTo>
                    <a:pt x="1823" y="1121"/>
                    <a:pt x="1823" y="1121"/>
                    <a:pt x="1823" y="1121"/>
                  </a:cubicBezTo>
                  <a:cubicBezTo>
                    <a:pt x="1535" y="1121"/>
                    <a:pt x="1535" y="1121"/>
                    <a:pt x="1535" y="1121"/>
                  </a:cubicBezTo>
                  <a:cubicBezTo>
                    <a:pt x="1535" y="493"/>
                    <a:pt x="1535" y="493"/>
                    <a:pt x="1535" y="493"/>
                  </a:cubicBezTo>
                  <a:cubicBezTo>
                    <a:pt x="1535" y="455"/>
                    <a:pt x="1566" y="424"/>
                    <a:pt x="1605" y="424"/>
                  </a:cubicBezTo>
                  <a:cubicBezTo>
                    <a:pt x="1823" y="424"/>
                    <a:pt x="1823" y="424"/>
                    <a:pt x="1823" y="424"/>
                  </a:cubicBezTo>
                  <a:cubicBezTo>
                    <a:pt x="1823" y="493"/>
                    <a:pt x="1823" y="493"/>
                    <a:pt x="1823" y="493"/>
                  </a:cubicBezTo>
                  <a:cubicBezTo>
                    <a:pt x="1823" y="609"/>
                    <a:pt x="1917" y="703"/>
                    <a:pt x="2033" y="703"/>
                  </a:cubicBezTo>
                  <a:close/>
                  <a:moveTo>
                    <a:pt x="1963" y="210"/>
                  </a:moveTo>
                  <a:cubicBezTo>
                    <a:pt x="1963" y="171"/>
                    <a:pt x="1994" y="140"/>
                    <a:pt x="2033" y="140"/>
                  </a:cubicBezTo>
                  <a:cubicBezTo>
                    <a:pt x="2172" y="140"/>
                    <a:pt x="2172" y="140"/>
                    <a:pt x="2172" y="140"/>
                  </a:cubicBezTo>
                  <a:cubicBezTo>
                    <a:pt x="2211" y="140"/>
                    <a:pt x="2242" y="171"/>
                    <a:pt x="2242" y="210"/>
                  </a:cubicBezTo>
                  <a:cubicBezTo>
                    <a:pt x="2242" y="493"/>
                    <a:pt x="2242" y="493"/>
                    <a:pt x="2242" y="493"/>
                  </a:cubicBezTo>
                  <a:cubicBezTo>
                    <a:pt x="2242" y="532"/>
                    <a:pt x="2211" y="563"/>
                    <a:pt x="2172" y="563"/>
                  </a:cubicBezTo>
                  <a:cubicBezTo>
                    <a:pt x="2033" y="563"/>
                    <a:pt x="2033" y="563"/>
                    <a:pt x="2033" y="563"/>
                  </a:cubicBezTo>
                  <a:cubicBezTo>
                    <a:pt x="1994" y="563"/>
                    <a:pt x="1963" y="532"/>
                    <a:pt x="1963" y="493"/>
                  </a:cubicBezTo>
                  <a:lnTo>
                    <a:pt x="1963" y="210"/>
                  </a:lnTo>
                  <a:close/>
                  <a:moveTo>
                    <a:pt x="628" y="1679"/>
                  </a:moveTo>
                  <a:cubicBezTo>
                    <a:pt x="359" y="1679"/>
                    <a:pt x="140" y="1460"/>
                    <a:pt x="140" y="1191"/>
                  </a:cubicBezTo>
                  <a:cubicBezTo>
                    <a:pt x="140" y="922"/>
                    <a:pt x="359" y="703"/>
                    <a:pt x="628" y="703"/>
                  </a:cubicBezTo>
                  <a:cubicBezTo>
                    <a:pt x="898" y="703"/>
                    <a:pt x="1117" y="922"/>
                    <a:pt x="1117" y="1191"/>
                  </a:cubicBezTo>
                  <a:cubicBezTo>
                    <a:pt x="1117" y="1460"/>
                    <a:pt x="898" y="1679"/>
                    <a:pt x="628" y="1679"/>
                  </a:cubicBezTo>
                  <a:close/>
                  <a:moveTo>
                    <a:pt x="1963" y="1889"/>
                  </a:moveTo>
                  <a:cubicBezTo>
                    <a:pt x="1963" y="1850"/>
                    <a:pt x="1994" y="1819"/>
                    <a:pt x="2033" y="1819"/>
                  </a:cubicBezTo>
                  <a:cubicBezTo>
                    <a:pt x="2172" y="1819"/>
                    <a:pt x="2172" y="1819"/>
                    <a:pt x="2172" y="1819"/>
                  </a:cubicBezTo>
                  <a:cubicBezTo>
                    <a:pt x="2211" y="1819"/>
                    <a:pt x="2242" y="1850"/>
                    <a:pt x="2242" y="1889"/>
                  </a:cubicBezTo>
                  <a:cubicBezTo>
                    <a:pt x="2242" y="2168"/>
                    <a:pt x="2242" y="2168"/>
                    <a:pt x="2242" y="2168"/>
                  </a:cubicBezTo>
                  <a:cubicBezTo>
                    <a:pt x="2242" y="2207"/>
                    <a:pt x="2209" y="2242"/>
                    <a:pt x="2172" y="2242"/>
                  </a:cubicBezTo>
                  <a:cubicBezTo>
                    <a:pt x="2033" y="2242"/>
                    <a:pt x="2033" y="2242"/>
                    <a:pt x="2033" y="2242"/>
                  </a:cubicBezTo>
                  <a:cubicBezTo>
                    <a:pt x="1996" y="2242"/>
                    <a:pt x="1963" y="2207"/>
                    <a:pt x="1963" y="2168"/>
                  </a:cubicBezTo>
                  <a:lnTo>
                    <a:pt x="1963" y="1889"/>
                  </a:lnTo>
                  <a:close/>
                  <a:moveTo>
                    <a:pt x="1963" y="1051"/>
                  </a:moveTo>
                  <a:cubicBezTo>
                    <a:pt x="1963" y="1013"/>
                    <a:pt x="1994" y="982"/>
                    <a:pt x="2033" y="982"/>
                  </a:cubicBezTo>
                  <a:cubicBezTo>
                    <a:pt x="2172" y="982"/>
                    <a:pt x="2172" y="982"/>
                    <a:pt x="2172" y="982"/>
                  </a:cubicBezTo>
                  <a:cubicBezTo>
                    <a:pt x="2211" y="982"/>
                    <a:pt x="2242" y="1013"/>
                    <a:pt x="2242" y="1051"/>
                  </a:cubicBezTo>
                  <a:cubicBezTo>
                    <a:pt x="2242" y="1331"/>
                    <a:pt x="2242" y="1331"/>
                    <a:pt x="2242" y="1331"/>
                  </a:cubicBezTo>
                  <a:cubicBezTo>
                    <a:pt x="2242" y="1369"/>
                    <a:pt x="2211" y="1400"/>
                    <a:pt x="2172" y="1400"/>
                  </a:cubicBezTo>
                  <a:cubicBezTo>
                    <a:pt x="2033" y="1400"/>
                    <a:pt x="2033" y="1400"/>
                    <a:pt x="2033" y="1400"/>
                  </a:cubicBezTo>
                  <a:cubicBezTo>
                    <a:pt x="1994" y="1400"/>
                    <a:pt x="1963" y="1369"/>
                    <a:pt x="1963" y="1331"/>
                  </a:cubicBezTo>
                  <a:lnTo>
                    <a:pt x="1963" y="10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5F22D4FC-D043-4B79-B7E4-4BD044567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270"/>
              <a:ext cx="145" cy="103"/>
            </a:xfrm>
            <a:custGeom>
              <a:avLst/>
              <a:gdLst>
                <a:gd name="T0" fmla="*/ 684 w 711"/>
                <a:gd name="T1" fmla="*/ 27 h 502"/>
                <a:gd name="T2" fmla="*/ 585 w 711"/>
                <a:gd name="T3" fmla="*/ 27 h 502"/>
                <a:gd name="T4" fmla="*/ 286 w 711"/>
                <a:gd name="T5" fmla="*/ 327 h 502"/>
                <a:gd name="T6" fmla="*/ 126 w 711"/>
                <a:gd name="T7" fmla="*/ 167 h 502"/>
                <a:gd name="T8" fmla="*/ 27 w 711"/>
                <a:gd name="T9" fmla="*/ 167 h 502"/>
                <a:gd name="T10" fmla="*/ 27 w 711"/>
                <a:gd name="T11" fmla="*/ 265 h 502"/>
                <a:gd name="T12" fmla="*/ 236 w 711"/>
                <a:gd name="T13" fmla="*/ 475 h 502"/>
                <a:gd name="T14" fmla="*/ 335 w 711"/>
                <a:gd name="T15" fmla="*/ 475 h 502"/>
                <a:gd name="T16" fmla="*/ 684 w 711"/>
                <a:gd name="T17" fmla="*/ 126 h 502"/>
                <a:gd name="T18" fmla="*/ 684 w 711"/>
                <a:gd name="T19" fmla="*/ 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1" h="502">
                  <a:moveTo>
                    <a:pt x="684" y="27"/>
                  </a:moveTo>
                  <a:cubicBezTo>
                    <a:pt x="656" y="0"/>
                    <a:pt x="612" y="0"/>
                    <a:pt x="585" y="27"/>
                  </a:cubicBezTo>
                  <a:cubicBezTo>
                    <a:pt x="286" y="327"/>
                    <a:pt x="286" y="327"/>
                    <a:pt x="286" y="32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98" y="139"/>
                    <a:pt x="54" y="139"/>
                    <a:pt x="27" y="167"/>
                  </a:cubicBezTo>
                  <a:cubicBezTo>
                    <a:pt x="0" y="194"/>
                    <a:pt x="0" y="238"/>
                    <a:pt x="27" y="265"/>
                  </a:cubicBezTo>
                  <a:cubicBezTo>
                    <a:pt x="236" y="475"/>
                    <a:pt x="236" y="475"/>
                    <a:pt x="236" y="475"/>
                  </a:cubicBezTo>
                  <a:cubicBezTo>
                    <a:pt x="263" y="502"/>
                    <a:pt x="308" y="502"/>
                    <a:pt x="335" y="475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711" y="99"/>
                    <a:pt x="711" y="54"/>
                    <a:pt x="684" y="27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780BDC4C-5811-4DF4-8F6F-59DC9306811E}"/>
              </a:ext>
            </a:extLst>
          </p:cNvPr>
          <p:cNvSpPr txBox="1"/>
          <p:nvPr/>
        </p:nvSpPr>
        <p:spPr>
          <a:xfrm>
            <a:off x="1467101" y="258033"/>
            <a:ext cx="37419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atributos - Sebrae</a:t>
            </a:r>
          </a:p>
        </p:txBody>
      </p:sp>
      <p:grpSp>
        <p:nvGrpSpPr>
          <p:cNvPr id="45" name="Group 4"/>
          <p:cNvGrpSpPr>
            <a:grpSpLocks noChangeAspect="1"/>
          </p:cNvGrpSpPr>
          <p:nvPr/>
        </p:nvGrpSpPr>
        <p:grpSpPr bwMode="auto">
          <a:xfrm>
            <a:off x="776165" y="1584664"/>
            <a:ext cx="353442" cy="353138"/>
            <a:chOff x="1398" y="1534"/>
            <a:chExt cx="1162" cy="1161"/>
          </a:xfrm>
          <a:solidFill>
            <a:srgbClr val="00ACB8"/>
          </a:solidFill>
        </p:grpSpPr>
        <p:sp>
          <p:nvSpPr>
            <p:cNvPr id="47" name="Freeform 5"/>
            <p:cNvSpPr>
              <a:spLocks noEditPoints="1"/>
            </p:cNvSpPr>
            <p:nvPr/>
          </p:nvSpPr>
          <p:spPr bwMode="auto">
            <a:xfrm>
              <a:off x="1398" y="1534"/>
              <a:ext cx="1162" cy="1161"/>
            </a:xfrm>
            <a:custGeom>
              <a:avLst/>
              <a:gdLst>
                <a:gd name="T0" fmla="*/ 4277 w 4452"/>
                <a:gd name="T1" fmla="*/ 1360 h 4452"/>
                <a:gd name="T2" fmla="*/ 3800 w 4452"/>
                <a:gd name="T3" fmla="*/ 652 h 4452"/>
                <a:gd name="T4" fmla="*/ 3092 w 4452"/>
                <a:gd name="T5" fmla="*/ 175 h 4452"/>
                <a:gd name="T6" fmla="*/ 2226 w 4452"/>
                <a:gd name="T7" fmla="*/ 0 h 4452"/>
                <a:gd name="T8" fmla="*/ 1360 w 4452"/>
                <a:gd name="T9" fmla="*/ 175 h 4452"/>
                <a:gd name="T10" fmla="*/ 652 w 4452"/>
                <a:gd name="T11" fmla="*/ 652 h 4452"/>
                <a:gd name="T12" fmla="*/ 175 w 4452"/>
                <a:gd name="T13" fmla="*/ 1360 h 4452"/>
                <a:gd name="T14" fmla="*/ 0 w 4452"/>
                <a:gd name="T15" fmla="*/ 2226 h 4452"/>
                <a:gd name="T16" fmla="*/ 175 w 4452"/>
                <a:gd name="T17" fmla="*/ 3092 h 4452"/>
                <a:gd name="T18" fmla="*/ 652 w 4452"/>
                <a:gd name="T19" fmla="*/ 3800 h 4452"/>
                <a:gd name="T20" fmla="*/ 1360 w 4452"/>
                <a:gd name="T21" fmla="*/ 4277 h 4452"/>
                <a:gd name="T22" fmla="*/ 2226 w 4452"/>
                <a:gd name="T23" fmla="*/ 4452 h 4452"/>
                <a:gd name="T24" fmla="*/ 3092 w 4452"/>
                <a:gd name="T25" fmla="*/ 4277 h 4452"/>
                <a:gd name="T26" fmla="*/ 3800 w 4452"/>
                <a:gd name="T27" fmla="*/ 3800 h 4452"/>
                <a:gd name="T28" fmla="*/ 4277 w 4452"/>
                <a:gd name="T29" fmla="*/ 3092 h 4452"/>
                <a:gd name="T30" fmla="*/ 4452 w 4452"/>
                <a:gd name="T31" fmla="*/ 2226 h 4452"/>
                <a:gd name="T32" fmla="*/ 4277 w 4452"/>
                <a:gd name="T33" fmla="*/ 1360 h 4452"/>
                <a:gd name="T34" fmla="*/ 2226 w 4452"/>
                <a:gd name="T35" fmla="*/ 4320 h 4452"/>
                <a:gd name="T36" fmla="*/ 132 w 4452"/>
                <a:gd name="T37" fmla="*/ 2226 h 4452"/>
                <a:gd name="T38" fmla="*/ 2226 w 4452"/>
                <a:gd name="T39" fmla="*/ 132 h 4452"/>
                <a:gd name="T40" fmla="*/ 4320 w 4452"/>
                <a:gd name="T41" fmla="*/ 2226 h 4452"/>
                <a:gd name="T42" fmla="*/ 2226 w 4452"/>
                <a:gd name="T43" fmla="*/ 4320 h 4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52" h="4452">
                  <a:moveTo>
                    <a:pt x="4277" y="1360"/>
                  </a:moveTo>
                  <a:cubicBezTo>
                    <a:pt x="4165" y="1094"/>
                    <a:pt x="4004" y="856"/>
                    <a:pt x="3800" y="652"/>
                  </a:cubicBezTo>
                  <a:cubicBezTo>
                    <a:pt x="3596" y="448"/>
                    <a:pt x="3358" y="287"/>
                    <a:pt x="3092" y="175"/>
                  </a:cubicBezTo>
                  <a:cubicBezTo>
                    <a:pt x="2818" y="59"/>
                    <a:pt x="2526" y="0"/>
                    <a:pt x="2226" y="0"/>
                  </a:cubicBezTo>
                  <a:cubicBezTo>
                    <a:pt x="1926" y="0"/>
                    <a:pt x="1634" y="59"/>
                    <a:pt x="1360" y="175"/>
                  </a:cubicBezTo>
                  <a:cubicBezTo>
                    <a:pt x="1094" y="287"/>
                    <a:pt x="856" y="448"/>
                    <a:pt x="652" y="652"/>
                  </a:cubicBezTo>
                  <a:cubicBezTo>
                    <a:pt x="448" y="856"/>
                    <a:pt x="287" y="1094"/>
                    <a:pt x="175" y="1360"/>
                  </a:cubicBezTo>
                  <a:cubicBezTo>
                    <a:pt x="59" y="1634"/>
                    <a:pt x="0" y="1926"/>
                    <a:pt x="0" y="2226"/>
                  </a:cubicBezTo>
                  <a:cubicBezTo>
                    <a:pt x="0" y="2526"/>
                    <a:pt x="59" y="2818"/>
                    <a:pt x="175" y="3092"/>
                  </a:cubicBezTo>
                  <a:cubicBezTo>
                    <a:pt x="287" y="3358"/>
                    <a:pt x="448" y="3596"/>
                    <a:pt x="652" y="3800"/>
                  </a:cubicBezTo>
                  <a:cubicBezTo>
                    <a:pt x="856" y="4004"/>
                    <a:pt x="1094" y="4165"/>
                    <a:pt x="1360" y="4277"/>
                  </a:cubicBezTo>
                  <a:cubicBezTo>
                    <a:pt x="1634" y="4393"/>
                    <a:pt x="1926" y="4452"/>
                    <a:pt x="2226" y="4452"/>
                  </a:cubicBezTo>
                  <a:cubicBezTo>
                    <a:pt x="2526" y="4452"/>
                    <a:pt x="2818" y="4393"/>
                    <a:pt x="3092" y="4277"/>
                  </a:cubicBezTo>
                  <a:cubicBezTo>
                    <a:pt x="3358" y="4165"/>
                    <a:pt x="3596" y="4004"/>
                    <a:pt x="3800" y="3800"/>
                  </a:cubicBezTo>
                  <a:cubicBezTo>
                    <a:pt x="4004" y="3596"/>
                    <a:pt x="4165" y="3358"/>
                    <a:pt x="4277" y="3092"/>
                  </a:cubicBezTo>
                  <a:cubicBezTo>
                    <a:pt x="4393" y="2818"/>
                    <a:pt x="4452" y="2526"/>
                    <a:pt x="4452" y="2226"/>
                  </a:cubicBezTo>
                  <a:cubicBezTo>
                    <a:pt x="4452" y="1926"/>
                    <a:pt x="4393" y="1634"/>
                    <a:pt x="4277" y="1360"/>
                  </a:cubicBezTo>
                  <a:close/>
                  <a:moveTo>
                    <a:pt x="2226" y="4320"/>
                  </a:moveTo>
                  <a:cubicBezTo>
                    <a:pt x="1071" y="4320"/>
                    <a:pt x="132" y="3381"/>
                    <a:pt x="132" y="2226"/>
                  </a:cubicBezTo>
                  <a:cubicBezTo>
                    <a:pt x="132" y="1071"/>
                    <a:pt x="1071" y="132"/>
                    <a:pt x="2226" y="132"/>
                  </a:cubicBezTo>
                  <a:cubicBezTo>
                    <a:pt x="3381" y="132"/>
                    <a:pt x="4320" y="1071"/>
                    <a:pt x="4320" y="2226"/>
                  </a:cubicBezTo>
                  <a:cubicBezTo>
                    <a:pt x="4320" y="3381"/>
                    <a:pt x="3381" y="4320"/>
                    <a:pt x="2226" y="4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496" y="1754"/>
              <a:ext cx="966" cy="721"/>
            </a:xfrm>
            <a:custGeom>
              <a:avLst/>
              <a:gdLst>
                <a:gd name="T0" fmla="*/ 3674 w 3700"/>
                <a:gd name="T1" fmla="*/ 1332 h 2766"/>
                <a:gd name="T2" fmla="*/ 1889 w 3700"/>
                <a:gd name="T3" fmla="*/ 17 h 2766"/>
                <a:gd name="T4" fmla="*/ 1811 w 3700"/>
                <a:gd name="T5" fmla="*/ 17 h 2766"/>
                <a:gd name="T6" fmla="*/ 27 w 3700"/>
                <a:gd name="T7" fmla="*/ 1332 h 2766"/>
                <a:gd name="T8" fmla="*/ 0 w 3700"/>
                <a:gd name="T9" fmla="*/ 1385 h 2766"/>
                <a:gd name="T10" fmla="*/ 27 w 3700"/>
                <a:gd name="T11" fmla="*/ 1438 h 2766"/>
                <a:gd name="T12" fmla="*/ 1811 w 3700"/>
                <a:gd name="T13" fmla="*/ 2753 h 2766"/>
                <a:gd name="T14" fmla="*/ 1850 w 3700"/>
                <a:gd name="T15" fmla="*/ 2766 h 2766"/>
                <a:gd name="T16" fmla="*/ 1889 w 3700"/>
                <a:gd name="T17" fmla="*/ 2753 h 2766"/>
                <a:gd name="T18" fmla="*/ 3674 w 3700"/>
                <a:gd name="T19" fmla="*/ 1438 h 2766"/>
                <a:gd name="T20" fmla="*/ 3700 w 3700"/>
                <a:gd name="T21" fmla="*/ 1385 h 2766"/>
                <a:gd name="T22" fmla="*/ 3674 w 3700"/>
                <a:gd name="T23" fmla="*/ 1332 h 2766"/>
                <a:gd name="T24" fmla="*/ 1850 w 3700"/>
                <a:gd name="T25" fmla="*/ 2618 h 2766"/>
                <a:gd name="T26" fmla="*/ 177 w 3700"/>
                <a:gd name="T27" fmla="*/ 1385 h 2766"/>
                <a:gd name="T28" fmla="*/ 1850 w 3700"/>
                <a:gd name="T29" fmla="*/ 152 h 2766"/>
                <a:gd name="T30" fmla="*/ 3523 w 3700"/>
                <a:gd name="T31" fmla="*/ 1385 h 2766"/>
                <a:gd name="T32" fmla="*/ 1850 w 3700"/>
                <a:gd name="T33" fmla="*/ 2618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0" h="2766">
                  <a:moveTo>
                    <a:pt x="3674" y="1332"/>
                  </a:moveTo>
                  <a:cubicBezTo>
                    <a:pt x="1889" y="17"/>
                    <a:pt x="1889" y="17"/>
                    <a:pt x="1889" y="17"/>
                  </a:cubicBezTo>
                  <a:cubicBezTo>
                    <a:pt x="1866" y="0"/>
                    <a:pt x="1834" y="0"/>
                    <a:pt x="1811" y="17"/>
                  </a:cubicBezTo>
                  <a:cubicBezTo>
                    <a:pt x="27" y="1332"/>
                    <a:pt x="27" y="1332"/>
                    <a:pt x="27" y="1332"/>
                  </a:cubicBezTo>
                  <a:cubicBezTo>
                    <a:pt x="10" y="1344"/>
                    <a:pt x="0" y="1364"/>
                    <a:pt x="0" y="1385"/>
                  </a:cubicBezTo>
                  <a:cubicBezTo>
                    <a:pt x="0" y="1406"/>
                    <a:pt x="10" y="1426"/>
                    <a:pt x="27" y="1438"/>
                  </a:cubicBezTo>
                  <a:cubicBezTo>
                    <a:pt x="1811" y="2753"/>
                    <a:pt x="1811" y="2753"/>
                    <a:pt x="1811" y="2753"/>
                  </a:cubicBezTo>
                  <a:cubicBezTo>
                    <a:pt x="1822" y="2761"/>
                    <a:pt x="1836" y="2766"/>
                    <a:pt x="1850" y="2766"/>
                  </a:cubicBezTo>
                  <a:cubicBezTo>
                    <a:pt x="1864" y="2766"/>
                    <a:pt x="1878" y="2761"/>
                    <a:pt x="1889" y="2753"/>
                  </a:cubicBezTo>
                  <a:cubicBezTo>
                    <a:pt x="3674" y="1438"/>
                    <a:pt x="3674" y="1438"/>
                    <a:pt x="3674" y="1438"/>
                  </a:cubicBezTo>
                  <a:cubicBezTo>
                    <a:pt x="3690" y="1426"/>
                    <a:pt x="3700" y="1406"/>
                    <a:pt x="3700" y="1385"/>
                  </a:cubicBezTo>
                  <a:cubicBezTo>
                    <a:pt x="3700" y="1364"/>
                    <a:pt x="3690" y="1344"/>
                    <a:pt x="3674" y="1332"/>
                  </a:cubicBezTo>
                  <a:close/>
                  <a:moveTo>
                    <a:pt x="1850" y="2618"/>
                  </a:moveTo>
                  <a:cubicBezTo>
                    <a:pt x="177" y="1385"/>
                    <a:pt x="177" y="1385"/>
                    <a:pt x="177" y="1385"/>
                  </a:cubicBezTo>
                  <a:cubicBezTo>
                    <a:pt x="1850" y="152"/>
                    <a:pt x="1850" y="152"/>
                    <a:pt x="1850" y="152"/>
                  </a:cubicBezTo>
                  <a:cubicBezTo>
                    <a:pt x="3523" y="1385"/>
                    <a:pt x="3523" y="1385"/>
                    <a:pt x="3523" y="1385"/>
                  </a:cubicBezTo>
                  <a:lnTo>
                    <a:pt x="1850" y="2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51" name="Freeform 7"/>
            <p:cNvSpPr>
              <a:spLocks noEditPoints="1"/>
            </p:cNvSpPr>
            <p:nvPr/>
          </p:nvSpPr>
          <p:spPr bwMode="auto">
            <a:xfrm>
              <a:off x="1766" y="2085"/>
              <a:ext cx="392" cy="243"/>
            </a:xfrm>
            <a:custGeom>
              <a:avLst/>
              <a:gdLst>
                <a:gd name="T0" fmla="*/ 1029 w 1503"/>
                <a:gd name="T1" fmla="*/ 137 h 930"/>
                <a:gd name="T2" fmla="*/ 441 w 1503"/>
                <a:gd name="T3" fmla="*/ 0 h 930"/>
                <a:gd name="T4" fmla="*/ 46 w 1503"/>
                <a:gd name="T5" fmla="*/ 60 h 930"/>
                <a:gd name="T6" fmla="*/ 0 w 1503"/>
                <a:gd name="T7" fmla="*/ 124 h 930"/>
                <a:gd name="T8" fmla="*/ 243 w 1503"/>
                <a:gd name="T9" fmla="*/ 694 h 930"/>
                <a:gd name="T10" fmla="*/ 817 w 1503"/>
                <a:gd name="T11" fmla="*/ 930 h 930"/>
                <a:gd name="T12" fmla="*/ 1486 w 1503"/>
                <a:gd name="T13" fmla="*/ 582 h 930"/>
                <a:gd name="T14" fmla="*/ 1484 w 1503"/>
                <a:gd name="T15" fmla="*/ 503 h 930"/>
                <a:gd name="T16" fmla="*/ 1029 w 1503"/>
                <a:gd name="T17" fmla="*/ 137 h 930"/>
                <a:gd name="T18" fmla="*/ 817 w 1503"/>
                <a:gd name="T19" fmla="*/ 798 h 930"/>
                <a:gd name="T20" fmla="*/ 134 w 1503"/>
                <a:gd name="T21" fmla="*/ 172 h 930"/>
                <a:gd name="T22" fmla="*/ 441 w 1503"/>
                <a:gd name="T23" fmla="*/ 132 h 930"/>
                <a:gd name="T24" fmla="*/ 1348 w 1503"/>
                <a:gd name="T25" fmla="*/ 546 h 930"/>
                <a:gd name="T26" fmla="*/ 817 w 1503"/>
                <a:gd name="T27" fmla="*/ 7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3" h="930">
                  <a:moveTo>
                    <a:pt x="1029" y="137"/>
                  </a:moveTo>
                  <a:cubicBezTo>
                    <a:pt x="845" y="46"/>
                    <a:pt x="647" y="0"/>
                    <a:pt x="441" y="0"/>
                  </a:cubicBezTo>
                  <a:cubicBezTo>
                    <a:pt x="307" y="0"/>
                    <a:pt x="174" y="20"/>
                    <a:pt x="46" y="60"/>
                  </a:cubicBezTo>
                  <a:cubicBezTo>
                    <a:pt x="18" y="68"/>
                    <a:pt x="0" y="94"/>
                    <a:pt x="0" y="124"/>
                  </a:cubicBezTo>
                  <a:cubicBezTo>
                    <a:pt x="3" y="340"/>
                    <a:pt x="89" y="542"/>
                    <a:pt x="243" y="694"/>
                  </a:cubicBezTo>
                  <a:cubicBezTo>
                    <a:pt x="397" y="847"/>
                    <a:pt x="601" y="930"/>
                    <a:pt x="817" y="930"/>
                  </a:cubicBezTo>
                  <a:cubicBezTo>
                    <a:pt x="1083" y="930"/>
                    <a:pt x="1333" y="800"/>
                    <a:pt x="1486" y="582"/>
                  </a:cubicBezTo>
                  <a:cubicBezTo>
                    <a:pt x="1503" y="558"/>
                    <a:pt x="1502" y="526"/>
                    <a:pt x="1484" y="503"/>
                  </a:cubicBezTo>
                  <a:cubicBezTo>
                    <a:pt x="1361" y="350"/>
                    <a:pt x="1204" y="223"/>
                    <a:pt x="1029" y="137"/>
                  </a:cubicBezTo>
                  <a:close/>
                  <a:moveTo>
                    <a:pt x="817" y="798"/>
                  </a:moveTo>
                  <a:cubicBezTo>
                    <a:pt x="461" y="798"/>
                    <a:pt x="164" y="522"/>
                    <a:pt x="134" y="172"/>
                  </a:cubicBezTo>
                  <a:cubicBezTo>
                    <a:pt x="234" y="145"/>
                    <a:pt x="337" y="132"/>
                    <a:pt x="441" y="132"/>
                  </a:cubicBezTo>
                  <a:cubicBezTo>
                    <a:pt x="791" y="132"/>
                    <a:pt x="1119" y="282"/>
                    <a:pt x="1348" y="546"/>
                  </a:cubicBezTo>
                  <a:cubicBezTo>
                    <a:pt x="1218" y="705"/>
                    <a:pt x="1023" y="798"/>
                    <a:pt x="817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52" name="Freeform 8"/>
            <p:cNvSpPr>
              <a:spLocks noEditPoints="1"/>
            </p:cNvSpPr>
            <p:nvPr/>
          </p:nvSpPr>
          <p:spPr bwMode="auto">
            <a:xfrm>
              <a:off x="1781" y="1902"/>
              <a:ext cx="411" cy="268"/>
            </a:xfrm>
            <a:custGeom>
              <a:avLst/>
              <a:gdLst>
                <a:gd name="T0" fmla="*/ 10 w 1578"/>
                <a:gd name="T1" fmla="*/ 494 h 1027"/>
                <a:gd name="T2" fmla="*/ 19 w 1578"/>
                <a:gd name="T3" fmla="*/ 562 h 1027"/>
                <a:gd name="T4" fmla="*/ 84 w 1578"/>
                <a:gd name="T5" fmla="*/ 585 h 1027"/>
                <a:gd name="T6" fmla="*/ 385 w 1578"/>
                <a:gd name="T7" fmla="*/ 554 h 1027"/>
                <a:gd name="T8" fmla="*/ 1451 w 1578"/>
                <a:gd name="T9" fmla="*/ 1007 h 1027"/>
                <a:gd name="T10" fmla="*/ 1498 w 1578"/>
                <a:gd name="T11" fmla="*/ 1027 h 1027"/>
                <a:gd name="T12" fmla="*/ 1517 w 1578"/>
                <a:gd name="T13" fmla="*/ 1024 h 1027"/>
                <a:gd name="T14" fmla="*/ 1563 w 1578"/>
                <a:gd name="T15" fmla="*/ 974 h 1027"/>
                <a:gd name="T16" fmla="*/ 1578 w 1578"/>
                <a:gd name="T17" fmla="*/ 817 h 1027"/>
                <a:gd name="T18" fmla="*/ 761 w 1578"/>
                <a:gd name="T19" fmla="*/ 0 h 1027"/>
                <a:gd name="T20" fmla="*/ 10 w 1578"/>
                <a:gd name="T21" fmla="*/ 494 h 1027"/>
                <a:gd name="T22" fmla="*/ 761 w 1578"/>
                <a:gd name="T23" fmla="*/ 132 h 1027"/>
                <a:gd name="T24" fmla="*/ 1446 w 1578"/>
                <a:gd name="T25" fmla="*/ 817 h 1027"/>
                <a:gd name="T26" fmla="*/ 1446 w 1578"/>
                <a:gd name="T27" fmla="*/ 820 h 1027"/>
                <a:gd name="T28" fmla="*/ 1026 w 1578"/>
                <a:gd name="T29" fmla="*/ 555 h 1027"/>
                <a:gd name="T30" fmla="*/ 385 w 1578"/>
                <a:gd name="T31" fmla="*/ 422 h 1027"/>
                <a:gd name="T32" fmla="*/ 193 w 1578"/>
                <a:gd name="T33" fmla="*/ 434 h 1027"/>
                <a:gd name="T34" fmla="*/ 761 w 1578"/>
                <a:gd name="T35" fmla="*/ 13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8" h="1027">
                  <a:moveTo>
                    <a:pt x="10" y="494"/>
                  </a:moveTo>
                  <a:cubicBezTo>
                    <a:pt x="0" y="517"/>
                    <a:pt x="4" y="543"/>
                    <a:pt x="19" y="562"/>
                  </a:cubicBezTo>
                  <a:cubicBezTo>
                    <a:pt x="35" y="581"/>
                    <a:pt x="60" y="590"/>
                    <a:pt x="84" y="585"/>
                  </a:cubicBezTo>
                  <a:cubicBezTo>
                    <a:pt x="183" y="565"/>
                    <a:pt x="284" y="554"/>
                    <a:pt x="385" y="554"/>
                  </a:cubicBezTo>
                  <a:cubicBezTo>
                    <a:pt x="790" y="554"/>
                    <a:pt x="1169" y="715"/>
                    <a:pt x="1451" y="1007"/>
                  </a:cubicBezTo>
                  <a:cubicBezTo>
                    <a:pt x="1464" y="1020"/>
                    <a:pt x="1481" y="1027"/>
                    <a:pt x="1498" y="1027"/>
                  </a:cubicBezTo>
                  <a:cubicBezTo>
                    <a:pt x="1505" y="1027"/>
                    <a:pt x="1511" y="1026"/>
                    <a:pt x="1517" y="1024"/>
                  </a:cubicBezTo>
                  <a:cubicBezTo>
                    <a:pt x="1541" y="1017"/>
                    <a:pt x="1558" y="998"/>
                    <a:pt x="1563" y="974"/>
                  </a:cubicBezTo>
                  <a:cubicBezTo>
                    <a:pt x="1573" y="922"/>
                    <a:pt x="1578" y="869"/>
                    <a:pt x="1578" y="817"/>
                  </a:cubicBezTo>
                  <a:cubicBezTo>
                    <a:pt x="1578" y="366"/>
                    <a:pt x="1212" y="0"/>
                    <a:pt x="761" y="0"/>
                  </a:cubicBezTo>
                  <a:cubicBezTo>
                    <a:pt x="434" y="0"/>
                    <a:pt x="139" y="194"/>
                    <a:pt x="10" y="494"/>
                  </a:cubicBezTo>
                  <a:close/>
                  <a:moveTo>
                    <a:pt x="761" y="132"/>
                  </a:moveTo>
                  <a:cubicBezTo>
                    <a:pt x="1139" y="132"/>
                    <a:pt x="1446" y="439"/>
                    <a:pt x="1446" y="817"/>
                  </a:cubicBezTo>
                  <a:cubicBezTo>
                    <a:pt x="1446" y="818"/>
                    <a:pt x="1446" y="819"/>
                    <a:pt x="1446" y="820"/>
                  </a:cubicBezTo>
                  <a:cubicBezTo>
                    <a:pt x="1321" y="711"/>
                    <a:pt x="1180" y="622"/>
                    <a:pt x="1026" y="555"/>
                  </a:cubicBezTo>
                  <a:cubicBezTo>
                    <a:pt x="823" y="467"/>
                    <a:pt x="608" y="422"/>
                    <a:pt x="385" y="422"/>
                  </a:cubicBezTo>
                  <a:cubicBezTo>
                    <a:pt x="321" y="422"/>
                    <a:pt x="257" y="426"/>
                    <a:pt x="193" y="434"/>
                  </a:cubicBezTo>
                  <a:cubicBezTo>
                    <a:pt x="319" y="247"/>
                    <a:pt x="530" y="132"/>
                    <a:pt x="76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53" name="Freeform 5"/>
          <p:cNvSpPr>
            <a:spLocks noEditPoints="1"/>
          </p:cNvSpPr>
          <p:nvPr/>
        </p:nvSpPr>
        <p:spPr bwMode="auto">
          <a:xfrm>
            <a:off x="1957640" y="2519120"/>
            <a:ext cx="337688" cy="329437"/>
          </a:xfrm>
          <a:custGeom>
            <a:avLst/>
            <a:gdLst>
              <a:gd name="T0" fmla="*/ 911 w 1562"/>
              <a:gd name="T1" fmla="*/ 66 h 1527"/>
              <a:gd name="T2" fmla="*/ 691 w 1562"/>
              <a:gd name="T3" fmla="*/ 39 h 1527"/>
              <a:gd name="T4" fmla="*/ 670 w 1562"/>
              <a:gd name="T5" fmla="*/ 67 h 1527"/>
              <a:gd name="T6" fmla="*/ 670 w 1562"/>
              <a:gd name="T7" fmla="*/ 342 h 1527"/>
              <a:gd name="T8" fmla="*/ 539 w 1562"/>
              <a:gd name="T9" fmla="*/ 576 h 1527"/>
              <a:gd name="T10" fmla="*/ 402 w 1562"/>
              <a:gd name="T11" fmla="*/ 644 h 1527"/>
              <a:gd name="T12" fmla="*/ 400 w 1562"/>
              <a:gd name="T13" fmla="*/ 645 h 1527"/>
              <a:gd name="T14" fmla="*/ 384 w 1562"/>
              <a:gd name="T15" fmla="*/ 650 h 1527"/>
              <a:gd name="T16" fmla="*/ 337 w 1562"/>
              <a:gd name="T17" fmla="*/ 624 h 1527"/>
              <a:gd name="T18" fmla="*/ 54 w 1562"/>
              <a:gd name="T19" fmla="*/ 624 h 1527"/>
              <a:gd name="T20" fmla="*/ 0 w 1562"/>
              <a:gd name="T21" fmla="*/ 678 h 1527"/>
              <a:gd name="T22" fmla="*/ 0 w 1562"/>
              <a:gd name="T23" fmla="*/ 1448 h 1527"/>
              <a:gd name="T24" fmla="*/ 54 w 1562"/>
              <a:gd name="T25" fmla="*/ 1502 h 1527"/>
              <a:gd name="T26" fmla="*/ 338 w 1562"/>
              <a:gd name="T27" fmla="*/ 1502 h 1527"/>
              <a:gd name="T28" fmla="*/ 390 w 1562"/>
              <a:gd name="T29" fmla="*/ 1460 h 1527"/>
              <a:gd name="T30" fmla="*/ 542 w 1562"/>
              <a:gd name="T31" fmla="*/ 1527 h 1527"/>
              <a:gd name="T32" fmla="*/ 1214 w 1562"/>
              <a:gd name="T33" fmla="*/ 1527 h 1527"/>
              <a:gd name="T34" fmla="*/ 1464 w 1562"/>
              <a:gd name="T35" fmla="*/ 1322 h 1527"/>
              <a:gd name="T36" fmla="*/ 1549 w 1562"/>
              <a:gd name="T37" fmla="*/ 777 h 1527"/>
              <a:gd name="T38" fmla="*/ 1467 w 1562"/>
              <a:gd name="T39" fmla="*/ 573 h 1527"/>
              <a:gd name="T40" fmla="*/ 1346 w 1562"/>
              <a:gd name="T41" fmla="*/ 534 h 1527"/>
              <a:gd name="T42" fmla="*/ 996 w 1562"/>
              <a:gd name="T43" fmla="*/ 534 h 1527"/>
              <a:gd name="T44" fmla="*/ 996 w 1562"/>
              <a:gd name="T45" fmla="*/ 279 h 1527"/>
              <a:gd name="T46" fmla="*/ 911 w 1562"/>
              <a:gd name="T47" fmla="*/ 66 h 1527"/>
              <a:gd name="T48" fmla="*/ 333 w 1562"/>
              <a:gd name="T49" fmla="*/ 1444 h 1527"/>
              <a:gd name="T50" fmla="*/ 58 w 1562"/>
              <a:gd name="T51" fmla="*/ 1444 h 1527"/>
              <a:gd name="T52" fmla="*/ 58 w 1562"/>
              <a:gd name="T53" fmla="*/ 682 h 1527"/>
              <a:gd name="T54" fmla="*/ 333 w 1562"/>
              <a:gd name="T55" fmla="*/ 682 h 1527"/>
              <a:gd name="T56" fmla="*/ 333 w 1562"/>
              <a:gd name="T57" fmla="*/ 1444 h 1527"/>
              <a:gd name="T58" fmla="*/ 1346 w 1562"/>
              <a:gd name="T59" fmla="*/ 592 h 1527"/>
              <a:gd name="T60" fmla="*/ 1433 w 1562"/>
              <a:gd name="T61" fmla="*/ 620 h 1527"/>
              <a:gd name="T62" fmla="*/ 1492 w 1562"/>
              <a:gd name="T63" fmla="*/ 768 h 1527"/>
              <a:gd name="T64" fmla="*/ 1406 w 1562"/>
              <a:gd name="T65" fmla="*/ 1313 h 1527"/>
              <a:gd name="T66" fmla="*/ 1406 w 1562"/>
              <a:gd name="T67" fmla="*/ 1314 h 1527"/>
              <a:gd name="T68" fmla="*/ 1214 w 1562"/>
              <a:gd name="T69" fmla="*/ 1468 h 1527"/>
              <a:gd name="T70" fmla="*/ 542 w 1562"/>
              <a:gd name="T71" fmla="*/ 1468 h 1527"/>
              <a:gd name="T72" fmla="*/ 392 w 1562"/>
              <a:gd name="T73" fmla="*/ 1318 h 1527"/>
              <a:gd name="T74" fmla="*/ 392 w 1562"/>
              <a:gd name="T75" fmla="*/ 709 h 1527"/>
              <a:gd name="T76" fmla="*/ 418 w 1562"/>
              <a:gd name="T77" fmla="*/ 700 h 1527"/>
              <a:gd name="T78" fmla="*/ 571 w 1562"/>
              <a:gd name="T79" fmla="*/ 624 h 1527"/>
              <a:gd name="T80" fmla="*/ 728 w 1562"/>
              <a:gd name="T81" fmla="*/ 342 h 1527"/>
              <a:gd name="T82" fmla="*/ 728 w 1562"/>
              <a:gd name="T83" fmla="*/ 90 h 1527"/>
              <a:gd name="T84" fmla="*/ 877 w 1562"/>
              <a:gd name="T85" fmla="*/ 113 h 1527"/>
              <a:gd name="T86" fmla="*/ 939 w 1562"/>
              <a:gd name="T87" fmla="*/ 279 h 1527"/>
              <a:gd name="T88" fmla="*/ 939 w 1562"/>
              <a:gd name="T89" fmla="*/ 563 h 1527"/>
              <a:gd name="T90" fmla="*/ 968 w 1562"/>
              <a:gd name="T91" fmla="*/ 592 h 1527"/>
              <a:gd name="T92" fmla="*/ 1346 w 1562"/>
              <a:gd name="T93" fmla="*/ 592 h 1527"/>
              <a:gd name="T94" fmla="*/ 1346 w 1562"/>
              <a:gd name="T95" fmla="*/ 592 h 1527"/>
              <a:gd name="T96" fmla="*/ 1346 w 1562"/>
              <a:gd name="T97" fmla="*/ 592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2" h="1527">
                <a:moveTo>
                  <a:pt x="911" y="66"/>
                </a:moveTo>
                <a:cubicBezTo>
                  <a:pt x="820" y="0"/>
                  <a:pt x="696" y="38"/>
                  <a:pt x="691" y="39"/>
                </a:cubicBezTo>
                <a:cubicBezTo>
                  <a:pt x="678" y="43"/>
                  <a:pt x="670" y="55"/>
                  <a:pt x="670" y="67"/>
                </a:cubicBezTo>
                <a:cubicBezTo>
                  <a:pt x="670" y="342"/>
                  <a:pt x="670" y="342"/>
                  <a:pt x="670" y="342"/>
                </a:cubicBezTo>
                <a:cubicBezTo>
                  <a:pt x="670" y="435"/>
                  <a:pt x="626" y="513"/>
                  <a:pt x="539" y="576"/>
                </a:cubicBezTo>
                <a:cubicBezTo>
                  <a:pt x="471" y="624"/>
                  <a:pt x="402" y="644"/>
                  <a:pt x="402" y="644"/>
                </a:cubicBezTo>
                <a:cubicBezTo>
                  <a:pt x="401" y="644"/>
                  <a:pt x="401" y="645"/>
                  <a:pt x="400" y="645"/>
                </a:cubicBezTo>
                <a:cubicBezTo>
                  <a:pt x="384" y="650"/>
                  <a:pt x="384" y="650"/>
                  <a:pt x="384" y="650"/>
                </a:cubicBezTo>
                <a:cubicBezTo>
                  <a:pt x="374" y="635"/>
                  <a:pt x="357" y="624"/>
                  <a:pt x="337" y="624"/>
                </a:cubicBezTo>
                <a:cubicBezTo>
                  <a:pt x="54" y="624"/>
                  <a:pt x="54" y="624"/>
                  <a:pt x="54" y="624"/>
                </a:cubicBezTo>
                <a:cubicBezTo>
                  <a:pt x="24" y="624"/>
                  <a:pt x="0" y="648"/>
                  <a:pt x="0" y="678"/>
                </a:cubicBezTo>
                <a:cubicBezTo>
                  <a:pt x="0" y="1448"/>
                  <a:pt x="0" y="1448"/>
                  <a:pt x="0" y="1448"/>
                </a:cubicBezTo>
                <a:cubicBezTo>
                  <a:pt x="0" y="1478"/>
                  <a:pt x="24" y="1502"/>
                  <a:pt x="54" y="1502"/>
                </a:cubicBezTo>
                <a:cubicBezTo>
                  <a:pt x="338" y="1502"/>
                  <a:pt x="338" y="1502"/>
                  <a:pt x="338" y="1502"/>
                </a:cubicBezTo>
                <a:cubicBezTo>
                  <a:pt x="363" y="1502"/>
                  <a:pt x="385" y="1484"/>
                  <a:pt x="390" y="1460"/>
                </a:cubicBezTo>
                <a:cubicBezTo>
                  <a:pt x="428" y="1501"/>
                  <a:pt x="482" y="1527"/>
                  <a:pt x="542" y="1527"/>
                </a:cubicBezTo>
                <a:cubicBezTo>
                  <a:pt x="1214" y="1527"/>
                  <a:pt x="1214" y="1527"/>
                  <a:pt x="1214" y="1527"/>
                </a:cubicBezTo>
                <a:cubicBezTo>
                  <a:pt x="1356" y="1527"/>
                  <a:pt x="1448" y="1452"/>
                  <a:pt x="1464" y="1322"/>
                </a:cubicBezTo>
                <a:cubicBezTo>
                  <a:pt x="1549" y="777"/>
                  <a:pt x="1549" y="777"/>
                  <a:pt x="1549" y="777"/>
                </a:cubicBezTo>
                <a:cubicBezTo>
                  <a:pt x="1562" y="698"/>
                  <a:pt x="1530" y="618"/>
                  <a:pt x="1467" y="573"/>
                </a:cubicBezTo>
                <a:cubicBezTo>
                  <a:pt x="1431" y="548"/>
                  <a:pt x="1389" y="534"/>
                  <a:pt x="1346" y="534"/>
                </a:cubicBezTo>
                <a:cubicBezTo>
                  <a:pt x="996" y="534"/>
                  <a:pt x="996" y="534"/>
                  <a:pt x="996" y="534"/>
                </a:cubicBezTo>
                <a:cubicBezTo>
                  <a:pt x="996" y="279"/>
                  <a:pt x="996" y="279"/>
                  <a:pt x="996" y="279"/>
                </a:cubicBezTo>
                <a:cubicBezTo>
                  <a:pt x="996" y="180"/>
                  <a:pt x="968" y="108"/>
                  <a:pt x="911" y="66"/>
                </a:cubicBezTo>
                <a:close/>
                <a:moveTo>
                  <a:pt x="333" y="1444"/>
                </a:moveTo>
                <a:cubicBezTo>
                  <a:pt x="58" y="1444"/>
                  <a:pt x="58" y="1444"/>
                  <a:pt x="58" y="1444"/>
                </a:cubicBezTo>
                <a:cubicBezTo>
                  <a:pt x="58" y="682"/>
                  <a:pt x="58" y="682"/>
                  <a:pt x="58" y="682"/>
                </a:cubicBezTo>
                <a:cubicBezTo>
                  <a:pt x="333" y="682"/>
                  <a:pt x="333" y="682"/>
                  <a:pt x="333" y="682"/>
                </a:cubicBezTo>
                <a:lnTo>
                  <a:pt x="333" y="1444"/>
                </a:lnTo>
                <a:close/>
                <a:moveTo>
                  <a:pt x="1346" y="592"/>
                </a:moveTo>
                <a:cubicBezTo>
                  <a:pt x="1377" y="592"/>
                  <a:pt x="1407" y="602"/>
                  <a:pt x="1433" y="620"/>
                </a:cubicBezTo>
                <a:cubicBezTo>
                  <a:pt x="1478" y="653"/>
                  <a:pt x="1501" y="711"/>
                  <a:pt x="1492" y="768"/>
                </a:cubicBezTo>
                <a:cubicBezTo>
                  <a:pt x="1406" y="1313"/>
                  <a:pt x="1406" y="1313"/>
                  <a:pt x="1406" y="1313"/>
                </a:cubicBezTo>
                <a:cubicBezTo>
                  <a:pt x="1406" y="1314"/>
                  <a:pt x="1406" y="1314"/>
                  <a:pt x="1406" y="1314"/>
                </a:cubicBezTo>
                <a:cubicBezTo>
                  <a:pt x="1391" y="1441"/>
                  <a:pt x="1293" y="1468"/>
                  <a:pt x="1214" y="1468"/>
                </a:cubicBezTo>
                <a:cubicBezTo>
                  <a:pt x="542" y="1468"/>
                  <a:pt x="542" y="1468"/>
                  <a:pt x="542" y="1468"/>
                </a:cubicBezTo>
                <a:cubicBezTo>
                  <a:pt x="459" y="1468"/>
                  <a:pt x="392" y="1401"/>
                  <a:pt x="392" y="1318"/>
                </a:cubicBezTo>
                <a:cubicBezTo>
                  <a:pt x="392" y="709"/>
                  <a:pt x="392" y="709"/>
                  <a:pt x="392" y="709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8" y="697"/>
                  <a:pt x="499" y="676"/>
                  <a:pt x="571" y="624"/>
                </a:cubicBezTo>
                <a:cubicBezTo>
                  <a:pt x="674" y="551"/>
                  <a:pt x="728" y="454"/>
                  <a:pt x="728" y="342"/>
                </a:cubicBezTo>
                <a:cubicBezTo>
                  <a:pt x="728" y="90"/>
                  <a:pt x="728" y="90"/>
                  <a:pt x="728" y="90"/>
                </a:cubicBezTo>
                <a:cubicBezTo>
                  <a:pt x="762" y="84"/>
                  <a:pt x="828" y="78"/>
                  <a:pt x="877" y="113"/>
                </a:cubicBezTo>
                <a:cubicBezTo>
                  <a:pt x="918" y="143"/>
                  <a:pt x="939" y="199"/>
                  <a:pt x="939" y="279"/>
                </a:cubicBezTo>
                <a:cubicBezTo>
                  <a:pt x="939" y="563"/>
                  <a:pt x="939" y="563"/>
                  <a:pt x="939" y="563"/>
                </a:cubicBezTo>
                <a:cubicBezTo>
                  <a:pt x="939" y="579"/>
                  <a:pt x="952" y="592"/>
                  <a:pt x="968" y="592"/>
                </a:cubicBezTo>
                <a:cubicBezTo>
                  <a:pt x="1346" y="592"/>
                  <a:pt x="1346" y="592"/>
                  <a:pt x="1346" y="592"/>
                </a:cubicBezTo>
                <a:close/>
                <a:moveTo>
                  <a:pt x="1346" y="592"/>
                </a:moveTo>
                <a:cubicBezTo>
                  <a:pt x="1346" y="592"/>
                  <a:pt x="1346" y="592"/>
                  <a:pt x="1346" y="5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54" name="Group 8"/>
          <p:cNvGrpSpPr>
            <a:grpSpLocks noChangeAspect="1"/>
          </p:cNvGrpSpPr>
          <p:nvPr/>
        </p:nvGrpSpPr>
        <p:grpSpPr bwMode="auto">
          <a:xfrm>
            <a:off x="2045399" y="2021469"/>
            <a:ext cx="357619" cy="392619"/>
            <a:chOff x="894" y="1791"/>
            <a:chExt cx="797" cy="875"/>
          </a:xfrm>
          <a:solidFill>
            <a:srgbClr val="00ACB8"/>
          </a:solidFill>
        </p:grpSpPr>
        <p:sp>
          <p:nvSpPr>
            <p:cNvPr id="55" name="Freeform 9"/>
            <p:cNvSpPr>
              <a:spLocks noEditPoints="1"/>
            </p:cNvSpPr>
            <p:nvPr/>
          </p:nvSpPr>
          <p:spPr bwMode="auto">
            <a:xfrm>
              <a:off x="894" y="1791"/>
              <a:ext cx="797" cy="875"/>
            </a:xfrm>
            <a:custGeom>
              <a:avLst/>
              <a:gdLst>
                <a:gd name="T0" fmla="*/ 3024 w 3940"/>
                <a:gd name="T1" fmla="*/ 2659 h 4325"/>
                <a:gd name="T2" fmla="*/ 3428 w 3940"/>
                <a:gd name="T3" fmla="*/ 2452 h 4325"/>
                <a:gd name="T4" fmla="*/ 3609 w 3940"/>
                <a:gd name="T5" fmla="*/ 1424 h 4325"/>
                <a:gd name="T6" fmla="*/ 3168 w 3940"/>
                <a:gd name="T7" fmla="*/ 981 h 4325"/>
                <a:gd name="T8" fmla="*/ 3005 w 3940"/>
                <a:gd name="T9" fmla="*/ 378 h 4325"/>
                <a:gd name="T10" fmla="*/ 2024 w 3940"/>
                <a:gd name="T11" fmla="*/ 21 h 4325"/>
                <a:gd name="T12" fmla="*/ 1511 w 3940"/>
                <a:gd name="T13" fmla="*/ 378 h 4325"/>
                <a:gd name="T14" fmla="*/ 889 w 3940"/>
                <a:gd name="T15" fmla="*/ 434 h 4325"/>
                <a:gd name="T16" fmla="*/ 367 w 3940"/>
                <a:gd name="T17" fmla="*/ 1338 h 4325"/>
                <a:gd name="T18" fmla="*/ 630 w 3940"/>
                <a:gd name="T19" fmla="*/ 1905 h 4325"/>
                <a:gd name="T20" fmla="*/ 576 w 3940"/>
                <a:gd name="T21" fmla="*/ 2527 h 4325"/>
                <a:gd name="T22" fmla="*/ 25 w 3940"/>
                <a:gd name="T23" fmla="*/ 3550 h 4325"/>
                <a:gd name="T24" fmla="*/ 67 w 3940"/>
                <a:gd name="T25" fmla="*/ 3664 h 4325"/>
                <a:gd name="T26" fmla="*/ 666 w 3940"/>
                <a:gd name="T27" fmla="*/ 4263 h 4325"/>
                <a:gd name="T28" fmla="*/ 733 w 3940"/>
                <a:gd name="T29" fmla="*/ 4325 h 4325"/>
                <a:gd name="T30" fmla="*/ 1970 w 3940"/>
                <a:gd name="T31" fmla="*/ 3116 h 4325"/>
                <a:gd name="T32" fmla="*/ 3207 w 3940"/>
                <a:gd name="T33" fmla="*/ 4325 h 4325"/>
                <a:gd name="T34" fmla="*/ 3274 w 3940"/>
                <a:gd name="T35" fmla="*/ 4263 h 4325"/>
                <a:gd name="T36" fmla="*/ 3873 w 3940"/>
                <a:gd name="T37" fmla="*/ 3664 h 4325"/>
                <a:gd name="T38" fmla="*/ 3915 w 3940"/>
                <a:gd name="T39" fmla="*/ 3550 h 4325"/>
                <a:gd name="T40" fmla="*/ 750 w 3940"/>
                <a:gd name="T41" fmla="*/ 3642 h 4325"/>
                <a:gd name="T42" fmla="*/ 223 w 3940"/>
                <a:gd name="T43" fmla="*/ 3542 h 4325"/>
                <a:gd name="T44" fmla="*/ 1099 w 3940"/>
                <a:gd name="T45" fmla="*/ 2718 h 4325"/>
                <a:gd name="T46" fmla="*/ 1435 w 3940"/>
                <a:gd name="T47" fmla="*/ 3233 h 4325"/>
                <a:gd name="T48" fmla="*/ 1787 w 3940"/>
                <a:gd name="T49" fmla="*/ 3109 h 4325"/>
                <a:gd name="T50" fmla="*/ 2035 w 3940"/>
                <a:gd name="T51" fmla="*/ 2915 h 4325"/>
                <a:gd name="T52" fmla="*/ 1957 w 3940"/>
                <a:gd name="T53" fmla="*/ 2904 h 4325"/>
                <a:gd name="T54" fmla="*/ 1465 w 3940"/>
                <a:gd name="T55" fmla="*/ 3083 h 4325"/>
                <a:gd name="T56" fmla="*/ 1168 w 3940"/>
                <a:gd name="T57" fmla="*/ 2599 h 4325"/>
                <a:gd name="T58" fmla="*/ 676 w 3940"/>
                <a:gd name="T59" fmla="*/ 2420 h 4325"/>
                <a:gd name="T60" fmla="*/ 759 w 3940"/>
                <a:gd name="T61" fmla="*/ 1859 h 4325"/>
                <a:gd name="T62" fmla="*/ 898 w 3940"/>
                <a:gd name="T63" fmla="*/ 1069 h 4325"/>
                <a:gd name="T64" fmla="*/ 1012 w 3940"/>
                <a:gd name="T65" fmla="*/ 513 h 4325"/>
                <a:gd name="T66" fmla="*/ 1579 w 3940"/>
                <a:gd name="T67" fmla="*/ 497 h 4325"/>
                <a:gd name="T68" fmla="*/ 2382 w 3940"/>
                <a:gd name="T69" fmla="*/ 497 h 4325"/>
                <a:gd name="T70" fmla="*/ 2949 w 3940"/>
                <a:gd name="T71" fmla="*/ 513 h 4325"/>
                <a:gd name="T72" fmla="*/ 3063 w 3940"/>
                <a:gd name="T73" fmla="*/ 1069 h 4325"/>
                <a:gd name="T74" fmla="*/ 3202 w 3940"/>
                <a:gd name="T75" fmla="*/ 1859 h 4325"/>
                <a:gd name="T76" fmla="*/ 3285 w 3940"/>
                <a:gd name="T77" fmla="*/ 2420 h 4325"/>
                <a:gd name="T78" fmla="*/ 2793 w 3940"/>
                <a:gd name="T79" fmla="*/ 2599 h 4325"/>
                <a:gd name="T80" fmla="*/ 2496 w 3940"/>
                <a:gd name="T81" fmla="*/ 3083 h 4325"/>
                <a:gd name="T82" fmla="*/ 2035 w 3940"/>
                <a:gd name="T83" fmla="*/ 2915 h 4325"/>
                <a:gd name="T84" fmla="*/ 3190 w 3940"/>
                <a:gd name="T85" fmla="*/ 3642 h 4325"/>
                <a:gd name="T86" fmla="*/ 2142 w 3940"/>
                <a:gd name="T87" fmla="*/ 3097 h 4325"/>
                <a:gd name="T88" fmla="*/ 2526 w 3940"/>
                <a:gd name="T89" fmla="*/ 3233 h 4325"/>
                <a:gd name="T90" fmla="*/ 2862 w 3940"/>
                <a:gd name="T91" fmla="*/ 2718 h 4325"/>
                <a:gd name="T92" fmla="*/ 3717 w 3940"/>
                <a:gd name="T93" fmla="*/ 3542 h 4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0" h="4325">
                  <a:moveTo>
                    <a:pt x="3915" y="3550"/>
                  </a:moveTo>
                  <a:cubicBezTo>
                    <a:pt x="3024" y="2659"/>
                    <a:pt x="3024" y="2659"/>
                    <a:pt x="3024" y="2659"/>
                  </a:cubicBezTo>
                  <a:cubicBezTo>
                    <a:pt x="3384" y="2527"/>
                    <a:pt x="3384" y="2527"/>
                    <a:pt x="3384" y="2527"/>
                  </a:cubicBezTo>
                  <a:cubicBezTo>
                    <a:pt x="3415" y="2516"/>
                    <a:pt x="3433" y="2485"/>
                    <a:pt x="3428" y="2452"/>
                  </a:cubicBezTo>
                  <a:cubicBezTo>
                    <a:pt x="3331" y="1905"/>
                    <a:pt x="3331" y="1905"/>
                    <a:pt x="3331" y="1905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5" y="1395"/>
                    <a:pt x="3619" y="1359"/>
                    <a:pt x="3594" y="1338"/>
                  </a:cubicBezTo>
                  <a:cubicBezTo>
                    <a:pt x="3168" y="981"/>
                    <a:pt x="3168" y="981"/>
                    <a:pt x="3168" y="981"/>
                  </a:cubicBezTo>
                  <a:cubicBezTo>
                    <a:pt x="3072" y="434"/>
                    <a:pt x="3072" y="434"/>
                    <a:pt x="3072" y="434"/>
                  </a:cubicBezTo>
                  <a:cubicBezTo>
                    <a:pt x="3066" y="402"/>
                    <a:pt x="3038" y="378"/>
                    <a:pt x="3005" y="378"/>
                  </a:cubicBezTo>
                  <a:cubicBezTo>
                    <a:pt x="2450" y="378"/>
                    <a:pt x="2450" y="378"/>
                    <a:pt x="2450" y="378"/>
                  </a:cubicBezTo>
                  <a:cubicBezTo>
                    <a:pt x="2024" y="21"/>
                    <a:pt x="2024" y="21"/>
                    <a:pt x="2024" y="21"/>
                  </a:cubicBezTo>
                  <a:cubicBezTo>
                    <a:pt x="1999" y="0"/>
                    <a:pt x="1962" y="0"/>
                    <a:pt x="1937" y="21"/>
                  </a:cubicBezTo>
                  <a:cubicBezTo>
                    <a:pt x="1511" y="378"/>
                    <a:pt x="1511" y="378"/>
                    <a:pt x="1511" y="378"/>
                  </a:cubicBezTo>
                  <a:cubicBezTo>
                    <a:pt x="955" y="378"/>
                    <a:pt x="955" y="378"/>
                    <a:pt x="955" y="378"/>
                  </a:cubicBezTo>
                  <a:cubicBezTo>
                    <a:pt x="923" y="378"/>
                    <a:pt x="895" y="402"/>
                    <a:pt x="889" y="434"/>
                  </a:cubicBezTo>
                  <a:cubicBezTo>
                    <a:pt x="793" y="981"/>
                    <a:pt x="793" y="981"/>
                    <a:pt x="793" y="981"/>
                  </a:cubicBezTo>
                  <a:cubicBezTo>
                    <a:pt x="367" y="1338"/>
                    <a:pt x="367" y="1338"/>
                    <a:pt x="367" y="1338"/>
                  </a:cubicBezTo>
                  <a:cubicBezTo>
                    <a:pt x="342" y="1359"/>
                    <a:pt x="335" y="1395"/>
                    <a:pt x="352" y="1424"/>
                  </a:cubicBezTo>
                  <a:cubicBezTo>
                    <a:pt x="630" y="1905"/>
                    <a:pt x="630" y="1905"/>
                    <a:pt x="630" y="1905"/>
                  </a:cubicBezTo>
                  <a:cubicBezTo>
                    <a:pt x="533" y="2452"/>
                    <a:pt x="533" y="2452"/>
                    <a:pt x="533" y="2452"/>
                  </a:cubicBezTo>
                  <a:cubicBezTo>
                    <a:pt x="527" y="2485"/>
                    <a:pt x="546" y="2516"/>
                    <a:pt x="576" y="2527"/>
                  </a:cubicBezTo>
                  <a:cubicBezTo>
                    <a:pt x="922" y="2653"/>
                    <a:pt x="922" y="2653"/>
                    <a:pt x="922" y="2653"/>
                  </a:cubicBezTo>
                  <a:cubicBezTo>
                    <a:pt x="25" y="3550"/>
                    <a:pt x="25" y="3550"/>
                    <a:pt x="25" y="3550"/>
                  </a:cubicBezTo>
                  <a:cubicBezTo>
                    <a:pt x="7" y="3568"/>
                    <a:pt x="0" y="3596"/>
                    <a:pt x="9" y="3620"/>
                  </a:cubicBezTo>
                  <a:cubicBezTo>
                    <a:pt x="19" y="3645"/>
                    <a:pt x="41" y="3662"/>
                    <a:pt x="67" y="3664"/>
                  </a:cubicBezTo>
                  <a:cubicBezTo>
                    <a:pt x="620" y="3710"/>
                    <a:pt x="620" y="3710"/>
                    <a:pt x="620" y="3710"/>
                  </a:cubicBezTo>
                  <a:cubicBezTo>
                    <a:pt x="666" y="4263"/>
                    <a:pt x="666" y="4263"/>
                    <a:pt x="666" y="4263"/>
                  </a:cubicBezTo>
                  <a:cubicBezTo>
                    <a:pt x="668" y="4289"/>
                    <a:pt x="685" y="4312"/>
                    <a:pt x="710" y="4321"/>
                  </a:cubicBezTo>
                  <a:cubicBezTo>
                    <a:pt x="718" y="4324"/>
                    <a:pt x="725" y="4325"/>
                    <a:pt x="733" y="4325"/>
                  </a:cubicBezTo>
                  <a:cubicBezTo>
                    <a:pt x="751" y="4325"/>
                    <a:pt x="768" y="4318"/>
                    <a:pt x="781" y="4305"/>
                  </a:cubicBezTo>
                  <a:cubicBezTo>
                    <a:pt x="1970" y="3116"/>
                    <a:pt x="1970" y="3116"/>
                    <a:pt x="1970" y="3116"/>
                  </a:cubicBezTo>
                  <a:cubicBezTo>
                    <a:pt x="3159" y="4305"/>
                    <a:pt x="3159" y="4305"/>
                    <a:pt x="3159" y="4305"/>
                  </a:cubicBezTo>
                  <a:cubicBezTo>
                    <a:pt x="3172" y="4318"/>
                    <a:pt x="3189" y="4325"/>
                    <a:pt x="3207" y="4325"/>
                  </a:cubicBezTo>
                  <a:cubicBezTo>
                    <a:pt x="3215" y="4325"/>
                    <a:pt x="3222" y="4324"/>
                    <a:pt x="3230" y="4321"/>
                  </a:cubicBezTo>
                  <a:cubicBezTo>
                    <a:pt x="3255" y="4312"/>
                    <a:pt x="3272" y="4289"/>
                    <a:pt x="3274" y="4263"/>
                  </a:cubicBezTo>
                  <a:cubicBezTo>
                    <a:pt x="3320" y="3710"/>
                    <a:pt x="3320" y="3710"/>
                    <a:pt x="3320" y="3710"/>
                  </a:cubicBezTo>
                  <a:cubicBezTo>
                    <a:pt x="3873" y="3664"/>
                    <a:pt x="3873" y="3664"/>
                    <a:pt x="3873" y="3664"/>
                  </a:cubicBezTo>
                  <a:cubicBezTo>
                    <a:pt x="3899" y="3662"/>
                    <a:pt x="3922" y="3645"/>
                    <a:pt x="3931" y="3620"/>
                  </a:cubicBezTo>
                  <a:cubicBezTo>
                    <a:pt x="3940" y="3596"/>
                    <a:pt x="3933" y="3568"/>
                    <a:pt x="3915" y="3550"/>
                  </a:cubicBezTo>
                  <a:close/>
                  <a:moveTo>
                    <a:pt x="788" y="4107"/>
                  </a:moveTo>
                  <a:cubicBezTo>
                    <a:pt x="750" y="3642"/>
                    <a:pt x="750" y="3642"/>
                    <a:pt x="750" y="3642"/>
                  </a:cubicBezTo>
                  <a:cubicBezTo>
                    <a:pt x="747" y="3610"/>
                    <a:pt x="721" y="3584"/>
                    <a:pt x="688" y="3581"/>
                  </a:cubicBezTo>
                  <a:cubicBezTo>
                    <a:pt x="223" y="3542"/>
                    <a:pt x="223" y="3542"/>
                    <a:pt x="223" y="3542"/>
                  </a:cubicBezTo>
                  <a:cubicBezTo>
                    <a:pt x="1061" y="2704"/>
                    <a:pt x="1061" y="2704"/>
                    <a:pt x="1061" y="2704"/>
                  </a:cubicBezTo>
                  <a:cubicBezTo>
                    <a:pt x="1099" y="2718"/>
                    <a:pt x="1099" y="2718"/>
                    <a:pt x="1099" y="2718"/>
                  </a:cubicBezTo>
                  <a:cubicBezTo>
                    <a:pt x="1377" y="3199"/>
                    <a:pt x="1377" y="3199"/>
                    <a:pt x="1377" y="3199"/>
                  </a:cubicBezTo>
                  <a:cubicBezTo>
                    <a:pt x="1389" y="3220"/>
                    <a:pt x="1412" y="3233"/>
                    <a:pt x="1435" y="3233"/>
                  </a:cubicBezTo>
                  <a:cubicBezTo>
                    <a:pt x="1443" y="3233"/>
                    <a:pt x="1451" y="3231"/>
                    <a:pt x="1458" y="3229"/>
                  </a:cubicBezTo>
                  <a:cubicBezTo>
                    <a:pt x="1787" y="3109"/>
                    <a:pt x="1787" y="3109"/>
                    <a:pt x="1787" y="3109"/>
                  </a:cubicBezTo>
                  <a:lnTo>
                    <a:pt x="788" y="4107"/>
                  </a:lnTo>
                  <a:close/>
                  <a:moveTo>
                    <a:pt x="2035" y="2915"/>
                  </a:moveTo>
                  <a:cubicBezTo>
                    <a:pt x="2003" y="2904"/>
                    <a:pt x="2003" y="2904"/>
                    <a:pt x="2003" y="2904"/>
                  </a:cubicBezTo>
                  <a:cubicBezTo>
                    <a:pt x="1989" y="2898"/>
                    <a:pt x="1972" y="2898"/>
                    <a:pt x="1957" y="2904"/>
                  </a:cubicBezTo>
                  <a:cubicBezTo>
                    <a:pt x="1910" y="2921"/>
                    <a:pt x="1910" y="2921"/>
                    <a:pt x="1910" y="2921"/>
                  </a:cubicBezTo>
                  <a:cubicBezTo>
                    <a:pt x="1465" y="3083"/>
                    <a:pt x="1465" y="3083"/>
                    <a:pt x="1465" y="3083"/>
                  </a:cubicBezTo>
                  <a:cubicBezTo>
                    <a:pt x="1203" y="2629"/>
                    <a:pt x="1203" y="2629"/>
                    <a:pt x="1203" y="2629"/>
                  </a:cubicBezTo>
                  <a:cubicBezTo>
                    <a:pt x="1195" y="2615"/>
                    <a:pt x="1183" y="2605"/>
                    <a:pt x="1168" y="2599"/>
                  </a:cubicBezTo>
                  <a:cubicBezTo>
                    <a:pt x="1067" y="2563"/>
                    <a:pt x="1067" y="2563"/>
                    <a:pt x="1067" y="2563"/>
                  </a:cubicBezTo>
                  <a:cubicBezTo>
                    <a:pt x="676" y="2420"/>
                    <a:pt x="676" y="2420"/>
                    <a:pt x="676" y="2420"/>
                  </a:cubicBezTo>
                  <a:cubicBezTo>
                    <a:pt x="767" y="1904"/>
                    <a:pt x="767" y="1904"/>
                    <a:pt x="767" y="1904"/>
                  </a:cubicBezTo>
                  <a:cubicBezTo>
                    <a:pt x="769" y="1889"/>
                    <a:pt x="767" y="1873"/>
                    <a:pt x="759" y="1859"/>
                  </a:cubicBezTo>
                  <a:cubicBezTo>
                    <a:pt x="497" y="1405"/>
                    <a:pt x="497" y="1405"/>
                    <a:pt x="497" y="1405"/>
                  </a:cubicBezTo>
                  <a:cubicBezTo>
                    <a:pt x="898" y="1069"/>
                    <a:pt x="898" y="1069"/>
                    <a:pt x="898" y="1069"/>
                  </a:cubicBezTo>
                  <a:cubicBezTo>
                    <a:pt x="910" y="1058"/>
                    <a:pt x="918" y="1044"/>
                    <a:pt x="921" y="1029"/>
                  </a:cubicBezTo>
                  <a:cubicBezTo>
                    <a:pt x="1012" y="513"/>
                    <a:pt x="1012" y="513"/>
                    <a:pt x="1012" y="513"/>
                  </a:cubicBezTo>
                  <a:cubicBezTo>
                    <a:pt x="1536" y="513"/>
                    <a:pt x="1536" y="513"/>
                    <a:pt x="1536" y="513"/>
                  </a:cubicBezTo>
                  <a:cubicBezTo>
                    <a:pt x="1552" y="513"/>
                    <a:pt x="1567" y="507"/>
                    <a:pt x="1579" y="497"/>
                  </a:cubicBezTo>
                  <a:cubicBezTo>
                    <a:pt x="1980" y="160"/>
                    <a:pt x="1980" y="160"/>
                    <a:pt x="1980" y="160"/>
                  </a:cubicBezTo>
                  <a:cubicBezTo>
                    <a:pt x="2382" y="497"/>
                    <a:pt x="2382" y="497"/>
                    <a:pt x="2382" y="497"/>
                  </a:cubicBezTo>
                  <a:cubicBezTo>
                    <a:pt x="2394" y="507"/>
                    <a:pt x="2409" y="513"/>
                    <a:pt x="2425" y="513"/>
                  </a:cubicBezTo>
                  <a:cubicBezTo>
                    <a:pt x="2949" y="513"/>
                    <a:pt x="2949" y="513"/>
                    <a:pt x="2949" y="513"/>
                  </a:cubicBezTo>
                  <a:cubicBezTo>
                    <a:pt x="3040" y="1029"/>
                    <a:pt x="3040" y="1029"/>
                    <a:pt x="3040" y="1029"/>
                  </a:cubicBezTo>
                  <a:cubicBezTo>
                    <a:pt x="3043" y="1044"/>
                    <a:pt x="3051" y="1058"/>
                    <a:pt x="3063" y="1069"/>
                  </a:cubicBezTo>
                  <a:cubicBezTo>
                    <a:pt x="3464" y="1405"/>
                    <a:pt x="3464" y="1405"/>
                    <a:pt x="3464" y="1405"/>
                  </a:cubicBezTo>
                  <a:cubicBezTo>
                    <a:pt x="3202" y="1859"/>
                    <a:pt x="3202" y="1859"/>
                    <a:pt x="3202" y="1859"/>
                  </a:cubicBezTo>
                  <a:cubicBezTo>
                    <a:pt x="3194" y="1873"/>
                    <a:pt x="3191" y="1889"/>
                    <a:pt x="3194" y="1904"/>
                  </a:cubicBezTo>
                  <a:cubicBezTo>
                    <a:pt x="3285" y="2420"/>
                    <a:pt x="3285" y="2420"/>
                    <a:pt x="3285" y="2420"/>
                  </a:cubicBezTo>
                  <a:cubicBezTo>
                    <a:pt x="2879" y="2568"/>
                    <a:pt x="2879" y="2568"/>
                    <a:pt x="2879" y="2568"/>
                  </a:cubicBezTo>
                  <a:cubicBezTo>
                    <a:pt x="2793" y="2599"/>
                    <a:pt x="2793" y="2599"/>
                    <a:pt x="2793" y="2599"/>
                  </a:cubicBezTo>
                  <a:cubicBezTo>
                    <a:pt x="2778" y="2605"/>
                    <a:pt x="2766" y="2615"/>
                    <a:pt x="2758" y="2629"/>
                  </a:cubicBezTo>
                  <a:cubicBezTo>
                    <a:pt x="2496" y="3083"/>
                    <a:pt x="2496" y="3083"/>
                    <a:pt x="2496" y="3083"/>
                  </a:cubicBezTo>
                  <a:cubicBezTo>
                    <a:pt x="2035" y="2915"/>
                    <a:pt x="2035" y="2915"/>
                    <a:pt x="2035" y="2915"/>
                  </a:cubicBezTo>
                  <a:cubicBezTo>
                    <a:pt x="2035" y="2915"/>
                    <a:pt x="2035" y="2915"/>
                    <a:pt x="2035" y="2915"/>
                  </a:cubicBezTo>
                  <a:close/>
                  <a:moveTo>
                    <a:pt x="3252" y="3581"/>
                  </a:moveTo>
                  <a:cubicBezTo>
                    <a:pt x="3219" y="3584"/>
                    <a:pt x="3193" y="3610"/>
                    <a:pt x="3190" y="3642"/>
                  </a:cubicBezTo>
                  <a:cubicBezTo>
                    <a:pt x="3152" y="4107"/>
                    <a:pt x="3152" y="4107"/>
                    <a:pt x="3152" y="4107"/>
                  </a:cubicBezTo>
                  <a:cubicBezTo>
                    <a:pt x="2142" y="3097"/>
                    <a:pt x="2142" y="3097"/>
                    <a:pt x="2142" y="3097"/>
                  </a:cubicBezTo>
                  <a:cubicBezTo>
                    <a:pt x="2503" y="3229"/>
                    <a:pt x="2503" y="3229"/>
                    <a:pt x="2503" y="3229"/>
                  </a:cubicBezTo>
                  <a:cubicBezTo>
                    <a:pt x="2510" y="3231"/>
                    <a:pt x="2518" y="3233"/>
                    <a:pt x="2526" y="3233"/>
                  </a:cubicBezTo>
                  <a:cubicBezTo>
                    <a:pt x="2549" y="3233"/>
                    <a:pt x="2572" y="3220"/>
                    <a:pt x="2584" y="3199"/>
                  </a:cubicBezTo>
                  <a:cubicBezTo>
                    <a:pt x="2862" y="2718"/>
                    <a:pt x="2862" y="2718"/>
                    <a:pt x="2862" y="2718"/>
                  </a:cubicBezTo>
                  <a:cubicBezTo>
                    <a:pt x="2884" y="2709"/>
                    <a:pt x="2884" y="2709"/>
                    <a:pt x="2884" y="2709"/>
                  </a:cubicBezTo>
                  <a:cubicBezTo>
                    <a:pt x="3717" y="3542"/>
                    <a:pt x="3717" y="3542"/>
                    <a:pt x="3717" y="3542"/>
                  </a:cubicBezTo>
                  <a:lnTo>
                    <a:pt x="3252" y="35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56" name="Freeform 10"/>
            <p:cNvSpPr>
              <a:spLocks noEditPoints="1"/>
            </p:cNvSpPr>
            <p:nvPr/>
          </p:nvSpPr>
          <p:spPr bwMode="auto">
            <a:xfrm>
              <a:off x="1076" y="1909"/>
              <a:ext cx="434" cy="435"/>
            </a:xfrm>
            <a:custGeom>
              <a:avLst/>
              <a:gdLst>
                <a:gd name="T0" fmla="*/ 1073 w 2146"/>
                <a:gd name="T1" fmla="*/ 0 h 2147"/>
                <a:gd name="T2" fmla="*/ 0 w 2146"/>
                <a:gd name="T3" fmla="*/ 1073 h 2147"/>
                <a:gd name="T4" fmla="*/ 1073 w 2146"/>
                <a:gd name="T5" fmla="*/ 2147 h 2147"/>
                <a:gd name="T6" fmla="*/ 2146 w 2146"/>
                <a:gd name="T7" fmla="*/ 1073 h 2147"/>
                <a:gd name="T8" fmla="*/ 1073 w 2146"/>
                <a:gd name="T9" fmla="*/ 0 h 2147"/>
                <a:gd name="T10" fmla="*/ 1073 w 2146"/>
                <a:gd name="T11" fmla="*/ 2012 h 2147"/>
                <a:gd name="T12" fmla="*/ 134 w 2146"/>
                <a:gd name="T13" fmla="*/ 1073 h 2147"/>
                <a:gd name="T14" fmla="*/ 1073 w 2146"/>
                <a:gd name="T15" fmla="*/ 135 h 2147"/>
                <a:gd name="T16" fmla="*/ 2012 w 2146"/>
                <a:gd name="T17" fmla="*/ 1073 h 2147"/>
                <a:gd name="T18" fmla="*/ 1073 w 2146"/>
                <a:gd name="T19" fmla="*/ 2012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6" h="2147">
                  <a:moveTo>
                    <a:pt x="1073" y="0"/>
                  </a:moveTo>
                  <a:cubicBezTo>
                    <a:pt x="481" y="0"/>
                    <a:pt x="0" y="482"/>
                    <a:pt x="0" y="1073"/>
                  </a:cubicBezTo>
                  <a:cubicBezTo>
                    <a:pt x="0" y="1665"/>
                    <a:pt x="481" y="2147"/>
                    <a:pt x="1073" y="2147"/>
                  </a:cubicBezTo>
                  <a:cubicBezTo>
                    <a:pt x="1665" y="2147"/>
                    <a:pt x="2146" y="1665"/>
                    <a:pt x="2146" y="1073"/>
                  </a:cubicBezTo>
                  <a:cubicBezTo>
                    <a:pt x="2146" y="482"/>
                    <a:pt x="1665" y="0"/>
                    <a:pt x="1073" y="0"/>
                  </a:cubicBezTo>
                  <a:close/>
                  <a:moveTo>
                    <a:pt x="1073" y="2012"/>
                  </a:moveTo>
                  <a:cubicBezTo>
                    <a:pt x="555" y="2012"/>
                    <a:pt x="134" y="1591"/>
                    <a:pt x="134" y="1073"/>
                  </a:cubicBezTo>
                  <a:cubicBezTo>
                    <a:pt x="134" y="556"/>
                    <a:pt x="555" y="135"/>
                    <a:pt x="1073" y="135"/>
                  </a:cubicBezTo>
                  <a:cubicBezTo>
                    <a:pt x="1591" y="135"/>
                    <a:pt x="2012" y="556"/>
                    <a:pt x="2012" y="1073"/>
                  </a:cubicBezTo>
                  <a:cubicBezTo>
                    <a:pt x="2012" y="1591"/>
                    <a:pt x="1591" y="2012"/>
                    <a:pt x="1073" y="20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57" name="Freeform 11"/>
            <p:cNvSpPr>
              <a:spLocks noEditPoints="1"/>
            </p:cNvSpPr>
            <p:nvPr/>
          </p:nvSpPr>
          <p:spPr bwMode="auto">
            <a:xfrm>
              <a:off x="1132" y="1968"/>
              <a:ext cx="319" cy="304"/>
            </a:xfrm>
            <a:custGeom>
              <a:avLst/>
              <a:gdLst>
                <a:gd name="T0" fmla="*/ 1567 w 1576"/>
                <a:gd name="T1" fmla="*/ 566 h 1499"/>
                <a:gd name="T2" fmla="*/ 1503 w 1576"/>
                <a:gd name="T3" fmla="*/ 519 h 1499"/>
                <a:gd name="T4" fmla="*/ 1006 w 1576"/>
                <a:gd name="T5" fmla="*/ 519 h 1499"/>
                <a:gd name="T6" fmla="*/ 852 w 1576"/>
                <a:gd name="T7" fmla="*/ 47 h 1499"/>
                <a:gd name="T8" fmla="*/ 788 w 1576"/>
                <a:gd name="T9" fmla="*/ 0 h 1499"/>
                <a:gd name="T10" fmla="*/ 724 w 1576"/>
                <a:gd name="T11" fmla="*/ 47 h 1499"/>
                <a:gd name="T12" fmla="*/ 571 w 1576"/>
                <a:gd name="T13" fmla="*/ 519 h 1499"/>
                <a:gd name="T14" fmla="*/ 73 w 1576"/>
                <a:gd name="T15" fmla="*/ 519 h 1499"/>
                <a:gd name="T16" fmla="*/ 9 w 1576"/>
                <a:gd name="T17" fmla="*/ 566 h 1499"/>
                <a:gd name="T18" fmla="*/ 34 w 1576"/>
                <a:gd name="T19" fmla="*/ 641 h 1499"/>
                <a:gd name="T20" fmla="*/ 436 w 1576"/>
                <a:gd name="T21" fmla="*/ 933 h 1499"/>
                <a:gd name="T22" fmla="*/ 282 w 1576"/>
                <a:gd name="T23" fmla="*/ 1406 h 1499"/>
                <a:gd name="T24" fmla="*/ 307 w 1576"/>
                <a:gd name="T25" fmla="*/ 1482 h 1499"/>
                <a:gd name="T26" fmla="*/ 347 w 1576"/>
                <a:gd name="T27" fmla="*/ 1494 h 1499"/>
                <a:gd name="T28" fmla="*/ 386 w 1576"/>
                <a:gd name="T29" fmla="*/ 1482 h 1499"/>
                <a:gd name="T30" fmla="*/ 788 w 1576"/>
                <a:gd name="T31" fmla="*/ 1189 h 1499"/>
                <a:gd name="T32" fmla="*/ 1191 w 1576"/>
                <a:gd name="T33" fmla="*/ 1482 h 1499"/>
                <a:gd name="T34" fmla="*/ 1270 w 1576"/>
                <a:gd name="T35" fmla="*/ 1482 h 1499"/>
                <a:gd name="T36" fmla="*/ 1294 w 1576"/>
                <a:gd name="T37" fmla="*/ 1406 h 1499"/>
                <a:gd name="T38" fmla="*/ 1141 w 1576"/>
                <a:gd name="T39" fmla="*/ 933 h 1499"/>
                <a:gd name="T40" fmla="*/ 1543 w 1576"/>
                <a:gd name="T41" fmla="*/ 641 h 1499"/>
                <a:gd name="T42" fmla="*/ 1567 w 1576"/>
                <a:gd name="T43" fmla="*/ 566 h 1499"/>
                <a:gd name="T44" fmla="*/ 1022 w 1576"/>
                <a:gd name="T45" fmla="*/ 853 h 1499"/>
                <a:gd name="T46" fmla="*/ 997 w 1576"/>
                <a:gd name="T47" fmla="*/ 929 h 1499"/>
                <a:gd name="T48" fmla="*/ 1102 w 1576"/>
                <a:gd name="T49" fmla="*/ 1251 h 1499"/>
                <a:gd name="T50" fmla="*/ 828 w 1576"/>
                <a:gd name="T51" fmla="*/ 1052 h 1499"/>
                <a:gd name="T52" fmla="*/ 749 w 1576"/>
                <a:gd name="T53" fmla="*/ 1052 h 1499"/>
                <a:gd name="T54" fmla="*/ 475 w 1576"/>
                <a:gd name="T55" fmla="*/ 1251 h 1499"/>
                <a:gd name="T56" fmla="*/ 579 w 1576"/>
                <a:gd name="T57" fmla="*/ 929 h 1499"/>
                <a:gd name="T58" fmla="*/ 555 w 1576"/>
                <a:gd name="T59" fmla="*/ 853 h 1499"/>
                <a:gd name="T60" fmla="*/ 281 w 1576"/>
                <a:gd name="T61" fmla="*/ 654 h 1499"/>
                <a:gd name="T62" fmla="*/ 620 w 1576"/>
                <a:gd name="T63" fmla="*/ 654 h 1499"/>
                <a:gd name="T64" fmla="*/ 684 w 1576"/>
                <a:gd name="T65" fmla="*/ 608 h 1499"/>
                <a:gd name="T66" fmla="*/ 788 w 1576"/>
                <a:gd name="T67" fmla="*/ 285 h 1499"/>
                <a:gd name="T68" fmla="*/ 893 w 1576"/>
                <a:gd name="T69" fmla="*/ 608 h 1499"/>
                <a:gd name="T70" fmla="*/ 957 w 1576"/>
                <a:gd name="T71" fmla="*/ 654 h 1499"/>
                <a:gd name="T72" fmla="*/ 1296 w 1576"/>
                <a:gd name="T73" fmla="*/ 654 h 1499"/>
                <a:gd name="T74" fmla="*/ 1022 w 1576"/>
                <a:gd name="T75" fmla="*/ 85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499">
                  <a:moveTo>
                    <a:pt x="1567" y="566"/>
                  </a:moveTo>
                  <a:cubicBezTo>
                    <a:pt x="1558" y="538"/>
                    <a:pt x="1532" y="519"/>
                    <a:pt x="1503" y="519"/>
                  </a:cubicBezTo>
                  <a:cubicBezTo>
                    <a:pt x="1006" y="519"/>
                    <a:pt x="1006" y="519"/>
                    <a:pt x="1006" y="519"/>
                  </a:cubicBezTo>
                  <a:cubicBezTo>
                    <a:pt x="852" y="47"/>
                    <a:pt x="852" y="47"/>
                    <a:pt x="852" y="47"/>
                  </a:cubicBezTo>
                  <a:cubicBezTo>
                    <a:pt x="843" y="19"/>
                    <a:pt x="818" y="0"/>
                    <a:pt x="788" y="0"/>
                  </a:cubicBezTo>
                  <a:cubicBezTo>
                    <a:pt x="759" y="0"/>
                    <a:pt x="733" y="19"/>
                    <a:pt x="724" y="47"/>
                  </a:cubicBezTo>
                  <a:cubicBezTo>
                    <a:pt x="571" y="519"/>
                    <a:pt x="571" y="519"/>
                    <a:pt x="571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44" y="519"/>
                    <a:pt x="18" y="538"/>
                    <a:pt x="9" y="566"/>
                  </a:cubicBezTo>
                  <a:cubicBezTo>
                    <a:pt x="0" y="594"/>
                    <a:pt x="10" y="624"/>
                    <a:pt x="34" y="641"/>
                  </a:cubicBezTo>
                  <a:cubicBezTo>
                    <a:pt x="436" y="933"/>
                    <a:pt x="436" y="933"/>
                    <a:pt x="436" y="933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73" y="1434"/>
                    <a:pt x="283" y="1464"/>
                    <a:pt x="307" y="1482"/>
                  </a:cubicBezTo>
                  <a:cubicBezTo>
                    <a:pt x="319" y="1490"/>
                    <a:pt x="333" y="1494"/>
                    <a:pt x="347" y="1494"/>
                  </a:cubicBezTo>
                  <a:cubicBezTo>
                    <a:pt x="360" y="1494"/>
                    <a:pt x="374" y="1490"/>
                    <a:pt x="386" y="1482"/>
                  </a:cubicBezTo>
                  <a:cubicBezTo>
                    <a:pt x="788" y="1189"/>
                    <a:pt x="788" y="1189"/>
                    <a:pt x="788" y="1189"/>
                  </a:cubicBezTo>
                  <a:cubicBezTo>
                    <a:pt x="1191" y="1482"/>
                    <a:pt x="1191" y="1482"/>
                    <a:pt x="1191" y="1482"/>
                  </a:cubicBezTo>
                  <a:cubicBezTo>
                    <a:pt x="1214" y="1499"/>
                    <a:pt x="1246" y="1499"/>
                    <a:pt x="1270" y="1482"/>
                  </a:cubicBezTo>
                  <a:cubicBezTo>
                    <a:pt x="1293" y="1464"/>
                    <a:pt x="1303" y="1434"/>
                    <a:pt x="1294" y="1406"/>
                  </a:cubicBezTo>
                  <a:cubicBezTo>
                    <a:pt x="1141" y="933"/>
                    <a:pt x="1141" y="933"/>
                    <a:pt x="1141" y="933"/>
                  </a:cubicBezTo>
                  <a:cubicBezTo>
                    <a:pt x="1543" y="641"/>
                    <a:pt x="1543" y="641"/>
                    <a:pt x="1543" y="641"/>
                  </a:cubicBezTo>
                  <a:cubicBezTo>
                    <a:pt x="1566" y="624"/>
                    <a:pt x="1576" y="594"/>
                    <a:pt x="1567" y="566"/>
                  </a:cubicBezTo>
                  <a:close/>
                  <a:moveTo>
                    <a:pt x="1022" y="853"/>
                  </a:moveTo>
                  <a:cubicBezTo>
                    <a:pt x="998" y="870"/>
                    <a:pt x="988" y="901"/>
                    <a:pt x="997" y="929"/>
                  </a:cubicBezTo>
                  <a:cubicBezTo>
                    <a:pt x="1102" y="1251"/>
                    <a:pt x="1102" y="1251"/>
                    <a:pt x="1102" y="1251"/>
                  </a:cubicBezTo>
                  <a:cubicBezTo>
                    <a:pt x="828" y="1052"/>
                    <a:pt x="828" y="1052"/>
                    <a:pt x="828" y="1052"/>
                  </a:cubicBezTo>
                  <a:cubicBezTo>
                    <a:pt x="804" y="1034"/>
                    <a:pt x="772" y="1034"/>
                    <a:pt x="749" y="1052"/>
                  </a:cubicBezTo>
                  <a:cubicBezTo>
                    <a:pt x="475" y="1251"/>
                    <a:pt x="475" y="1251"/>
                    <a:pt x="475" y="1251"/>
                  </a:cubicBezTo>
                  <a:cubicBezTo>
                    <a:pt x="579" y="929"/>
                    <a:pt x="579" y="929"/>
                    <a:pt x="579" y="929"/>
                  </a:cubicBezTo>
                  <a:cubicBezTo>
                    <a:pt x="588" y="901"/>
                    <a:pt x="578" y="870"/>
                    <a:pt x="555" y="853"/>
                  </a:cubicBezTo>
                  <a:cubicBezTo>
                    <a:pt x="281" y="654"/>
                    <a:pt x="281" y="654"/>
                    <a:pt x="281" y="654"/>
                  </a:cubicBezTo>
                  <a:cubicBezTo>
                    <a:pt x="620" y="654"/>
                    <a:pt x="620" y="654"/>
                    <a:pt x="620" y="654"/>
                  </a:cubicBezTo>
                  <a:cubicBezTo>
                    <a:pt x="649" y="654"/>
                    <a:pt x="675" y="635"/>
                    <a:pt x="684" y="608"/>
                  </a:cubicBezTo>
                  <a:cubicBezTo>
                    <a:pt x="788" y="285"/>
                    <a:pt x="788" y="285"/>
                    <a:pt x="788" y="285"/>
                  </a:cubicBezTo>
                  <a:cubicBezTo>
                    <a:pt x="893" y="608"/>
                    <a:pt x="893" y="608"/>
                    <a:pt x="893" y="608"/>
                  </a:cubicBezTo>
                  <a:cubicBezTo>
                    <a:pt x="902" y="635"/>
                    <a:pt x="928" y="654"/>
                    <a:pt x="957" y="654"/>
                  </a:cubicBezTo>
                  <a:cubicBezTo>
                    <a:pt x="1296" y="654"/>
                    <a:pt x="1296" y="654"/>
                    <a:pt x="1296" y="654"/>
                  </a:cubicBezTo>
                  <a:lnTo>
                    <a:pt x="1022" y="8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58" name="Freeform 15"/>
          <p:cNvSpPr>
            <a:spLocks noEditPoints="1"/>
          </p:cNvSpPr>
          <p:nvPr/>
        </p:nvSpPr>
        <p:spPr bwMode="auto">
          <a:xfrm>
            <a:off x="772909" y="2989780"/>
            <a:ext cx="381409" cy="329901"/>
          </a:xfrm>
          <a:custGeom>
            <a:avLst/>
            <a:gdLst>
              <a:gd name="T0" fmla="*/ 3937 w 4340"/>
              <a:gd name="T1" fmla="*/ 2477 h 3754"/>
              <a:gd name="T2" fmla="*/ 2553 w 4340"/>
              <a:gd name="T3" fmla="*/ 1846 h 3754"/>
              <a:gd name="T4" fmla="*/ 2615 w 4340"/>
              <a:gd name="T5" fmla="*/ 1264 h 3754"/>
              <a:gd name="T6" fmla="*/ 3666 w 4340"/>
              <a:gd name="T7" fmla="*/ 75 h 3754"/>
              <a:gd name="T8" fmla="*/ 3453 w 4340"/>
              <a:gd name="T9" fmla="*/ 0 h 3754"/>
              <a:gd name="T10" fmla="*/ 2402 w 4340"/>
              <a:gd name="T11" fmla="*/ 1188 h 3754"/>
              <a:gd name="T12" fmla="*/ 2068 w 4340"/>
              <a:gd name="T13" fmla="*/ 1861 h 3754"/>
              <a:gd name="T14" fmla="*/ 1604 w 4340"/>
              <a:gd name="T15" fmla="*/ 1713 h 3754"/>
              <a:gd name="T16" fmla="*/ 40 w 4340"/>
              <a:gd name="T17" fmla="*/ 2493 h 3754"/>
              <a:gd name="T18" fmla="*/ 131 w 4340"/>
              <a:gd name="T19" fmla="*/ 2613 h 3754"/>
              <a:gd name="T20" fmla="*/ 1563 w 4340"/>
              <a:gd name="T21" fmla="*/ 1859 h 3754"/>
              <a:gd name="T22" fmla="*/ 2798 w 4340"/>
              <a:gd name="T23" fmla="*/ 2254 h 3754"/>
              <a:gd name="T24" fmla="*/ 2880 w 4340"/>
              <a:gd name="T25" fmla="*/ 2422 h 3754"/>
              <a:gd name="T26" fmla="*/ 1957 w 4340"/>
              <a:gd name="T27" fmla="*/ 2287 h 3754"/>
              <a:gd name="T28" fmla="*/ 1626 w 4340"/>
              <a:gd name="T29" fmla="*/ 2489 h 3754"/>
              <a:gd name="T30" fmla="*/ 2691 w 4340"/>
              <a:gd name="T31" fmla="*/ 3050 h 3754"/>
              <a:gd name="T32" fmla="*/ 3945 w 4340"/>
              <a:gd name="T33" fmla="*/ 2632 h 3754"/>
              <a:gd name="T34" fmla="*/ 4170 w 4340"/>
              <a:gd name="T35" fmla="*/ 2843 h 3754"/>
              <a:gd name="T36" fmla="*/ 2822 w 4340"/>
              <a:gd name="T37" fmla="*/ 3552 h 3754"/>
              <a:gd name="T38" fmla="*/ 1100 w 4340"/>
              <a:gd name="T39" fmla="*/ 3219 h 3754"/>
              <a:gd name="T40" fmla="*/ 336 w 4340"/>
              <a:gd name="T41" fmla="*/ 3501 h 3754"/>
              <a:gd name="T42" fmla="*/ 404 w 4340"/>
              <a:gd name="T43" fmla="*/ 3636 h 3754"/>
              <a:gd name="T44" fmla="*/ 1061 w 4340"/>
              <a:gd name="T45" fmla="*/ 3365 h 3754"/>
              <a:gd name="T46" fmla="*/ 2599 w 4340"/>
              <a:gd name="T47" fmla="*/ 3754 h 3754"/>
              <a:gd name="T48" fmla="*/ 4150 w 4340"/>
              <a:gd name="T49" fmla="*/ 3076 h 3754"/>
              <a:gd name="T50" fmla="*/ 4297 w 4340"/>
              <a:gd name="T51" fmla="*/ 2648 h 3754"/>
              <a:gd name="T52" fmla="*/ 3205 w 4340"/>
              <a:gd name="T53" fmla="*/ 353 h 3754"/>
              <a:gd name="T54" fmla="*/ 3407 w 4340"/>
              <a:gd name="T55" fmla="*/ 152 h 3754"/>
              <a:gd name="T56" fmla="*/ 3392 w 4340"/>
              <a:gd name="T57" fmla="*/ 666 h 3754"/>
              <a:gd name="T58" fmla="*/ 3514 w 4340"/>
              <a:gd name="T59" fmla="*/ 258 h 3754"/>
              <a:gd name="T60" fmla="*/ 3065 w 4340"/>
              <a:gd name="T61" fmla="*/ 494 h 3754"/>
              <a:gd name="T62" fmla="*/ 2791 w 4340"/>
              <a:gd name="T63" fmla="*/ 442 h 3754"/>
              <a:gd name="T64" fmla="*/ 2992 w 4340"/>
              <a:gd name="T65" fmla="*/ 780 h 3754"/>
              <a:gd name="T66" fmla="*/ 2661 w 4340"/>
              <a:gd name="T67" fmla="*/ 1112 h 3754"/>
              <a:gd name="T68" fmla="*/ 2660 w 4340"/>
              <a:gd name="T69" fmla="*/ 625 h 3754"/>
              <a:gd name="T70" fmla="*/ 2554 w 4340"/>
              <a:gd name="T71" fmla="*/ 1005 h 3754"/>
              <a:gd name="T72" fmla="*/ 2919 w 4340"/>
              <a:gd name="T73" fmla="*/ 2894 h 3754"/>
              <a:gd name="T74" fmla="*/ 1854 w 4340"/>
              <a:gd name="T75" fmla="*/ 2652 h 3754"/>
              <a:gd name="T76" fmla="*/ 1826 w 4340"/>
              <a:gd name="T77" fmla="*/ 2445 h 3754"/>
              <a:gd name="T78" fmla="*/ 2683 w 4340"/>
              <a:gd name="T79" fmla="*/ 2647 h 3754"/>
              <a:gd name="T80" fmla="*/ 3011 w 4340"/>
              <a:gd name="T81" fmla="*/ 2254 h 3754"/>
              <a:gd name="T82" fmla="*/ 2478 w 4340"/>
              <a:gd name="T83" fmla="*/ 1993 h 3754"/>
              <a:gd name="T84" fmla="*/ 3780 w 4340"/>
              <a:gd name="T85" fmla="*/ 2537 h 3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40" h="3754">
                <a:moveTo>
                  <a:pt x="4297" y="2648"/>
                </a:moveTo>
                <a:cubicBezTo>
                  <a:pt x="4231" y="2512"/>
                  <a:pt x="4079" y="2443"/>
                  <a:pt x="3937" y="2477"/>
                </a:cubicBezTo>
                <a:cubicBezTo>
                  <a:pt x="3497" y="2054"/>
                  <a:pt x="3016" y="1908"/>
                  <a:pt x="2686" y="1861"/>
                </a:cubicBezTo>
                <a:cubicBezTo>
                  <a:pt x="2640" y="1855"/>
                  <a:pt x="2595" y="1850"/>
                  <a:pt x="2553" y="1846"/>
                </a:cubicBezTo>
                <a:cubicBezTo>
                  <a:pt x="2553" y="1264"/>
                  <a:pt x="2553" y="1264"/>
                  <a:pt x="2553" y="1264"/>
                </a:cubicBezTo>
                <a:cubicBezTo>
                  <a:pt x="2615" y="1264"/>
                  <a:pt x="2615" y="1264"/>
                  <a:pt x="2615" y="1264"/>
                </a:cubicBezTo>
                <a:cubicBezTo>
                  <a:pt x="3195" y="1264"/>
                  <a:pt x="3666" y="792"/>
                  <a:pt x="3666" y="213"/>
                </a:cubicBezTo>
                <a:cubicBezTo>
                  <a:pt x="3666" y="75"/>
                  <a:pt x="3666" y="75"/>
                  <a:pt x="3666" y="75"/>
                </a:cubicBezTo>
                <a:cubicBezTo>
                  <a:pt x="3666" y="33"/>
                  <a:pt x="3632" y="0"/>
                  <a:pt x="3591" y="0"/>
                </a:cubicBezTo>
                <a:cubicBezTo>
                  <a:pt x="3453" y="0"/>
                  <a:pt x="3453" y="0"/>
                  <a:pt x="3453" y="0"/>
                </a:cubicBezTo>
                <a:cubicBezTo>
                  <a:pt x="2873" y="0"/>
                  <a:pt x="2402" y="471"/>
                  <a:pt x="2402" y="1051"/>
                </a:cubicBezTo>
                <a:cubicBezTo>
                  <a:pt x="2402" y="1188"/>
                  <a:pt x="2402" y="1188"/>
                  <a:pt x="2402" y="1188"/>
                </a:cubicBezTo>
                <a:cubicBezTo>
                  <a:pt x="2402" y="1839"/>
                  <a:pt x="2402" y="1839"/>
                  <a:pt x="2402" y="1839"/>
                </a:cubicBezTo>
                <a:cubicBezTo>
                  <a:pt x="2234" y="1836"/>
                  <a:pt x="2114" y="1853"/>
                  <a:pt x="2068" y="1861"/>
                </a:cubicBezTo>
                <a:cubicBezTo>
                  <a:pt x="1634" y="1722"/>
                  <a:pt x="1634" y="1722"/>
                  <a:pt x="1634" y="1722"/>
                </a:cubicBezTo>
                <a:cubicBezTo>
                  <a:pt x="1624" y="1719"/>
                  <a:pt x="1614" y="1716"/>
                  <a:pt x="1604" y="1713"/>
                </a:cubicBezTo>
                <a:cubicBezTo>
                  <a:pt x="1365" y="1646"/>
                  <a:pt x="1099" y="1698"/>
                  <a:pt x="893" y="1852"/>
                </a:cubicBezTo>
                <a:cubicBezTo>
                  <a:pt x="40" y="2493"/>
                  <a:pt x="40" y="2493"/>
                  <a:pt x="40" y="2493"/>
                </a:cubicBezTo>
                <a:cubicBezTo>
                  <a:pt x="7" y="2518"/>
                  <a:pt x="0" y="2565"/>
                  <a:pt x="25" y="2598"/>
                </a:cubicBezTo>
                <a:cubicBezTo>
                  <a:pt x="50" y="2632"/>
                  <a:pt x="97" y="2638"/>
                  <a:pt x="131" y="2613"/>
                </a:cubicBezTo>
                <a:cubicBezTo>
                  <a:pt x="983" y="1973"/>
                  <a:pt x="983" y="1973"/>
                  <a:pt x="983" y="1973"/>
                </a:cubicBezTo>
                <a:cubicBezTo>
                  <a:pt x="1152" y="1847"/>
                  <a:pt x="1369" y="1804"/>
                  <a:pt x="1563" y="1859"/>
                </a:cubicBezTo>
                <a:cubicBezTo>
                  <a:pt x="1571" y="1861"/>
                  <a:pt x="1580" y="1863"/>
                  <a:pt x="1588" y="1866"/>
                </a:cubicBezTo>
                <a:cubicBezTo>
                  <a:pt x="2798" y="2254"/>
                  <a:pt x="2798" y="2254"/>
                  <a:pt x="2798" y="2254"/>
                </a:cubicBezTo>
                <a:cubicBezTo>
                  <a:pt x="2832" y="2264"/>
                  <a:pt x="2859" y="2288"/>
                  <a:pt x="2875" y="2320"/>
                </a:cubicBezTo>
                <a:cubicBezTo>
                  <a:pt x="2890" y="2352"/>
                  <a:pt x="2892" y="2388"/>
                  <a:pt x="2880" y="2422"/>
                </a:cubicBezTo>
                <a:cubicBezTo>
                  <a:pt x="2857" y="2484"/>
                  <a:pt x="2788" y="2519"/>
                  <a:pt x="2724" y="2501"/>
                </a:cubicBezTo>
                <a:cubicBezTo>
                  <a:pt x="1957" y="2287"/>
                  <a:pt x="1957" y="2287"/>
                  <a:pt x="1957" y="2287"/>
                </a:cubicBezTo>
                <a:cubicBezTo>
                  <a:pt x="1887" y="2267"/>
                  <a:pt x="1810" y="2278"/>
                  <a:pt x="1748" y="2316"/>
                </a:cubicBezTo>
                <a:cubicBezTo>
                  <a:pt x="1685" y="2354"/>
                  <a:pt x="1641" y="2417"/>
                  <a:pt x="1626" y="2489"/>
                </a:cubicBezTo>
                <a:cubicBezTo>
                  <a:pt x="1598" y="2624"/>
                  <a:pt x="1680" y="2759"/>
                  <a:pt x="1813" y="2797"/>
                </a:cubicBezTo>
                <a:cubicBezTo>
                  <a:pt x="2691" y="3050"/>
                  <a:pt x="2691" y="3050"/>
                  <a:pt x="2691" y="3050"/>
                </a:cubicBezTo>
                <a:cubicBezTo>
                  <a:pt x="2785" y="3077"/>
                  <a:pt x="2887" y="3071"/>
                  <a:pt x="2977" y="3034"/>
                </a:cubicBezTo>
                <a:cubicBezTo>
                  <a:pt x="3945" y="2632"/>
                  <a:pt x="3945" y="2632"/>
                  <a:pt x="3945" y="2632"/>
                </a:cubicBezTo>
                <a:cubicBezTo>
                  <a:pt x="4027" y="2598"/>
                  <a:pt x="4122" y="2634"/>
                  <a:pt x="4162" y="2714"/>
                </a:cubicBezTo>
                <a:cubicBezTo>
                  <a:pt x="4182" y="2755"/>
                  <a:pt x="4184" y="2801"/>
                  <a:pt x="4170" y="2843"/>
                </a:cubicBezTo>
                <a:cubicBezTo>
                  <a:pt x="4155" y="2886"/>
                  <a:pt x="4124" y="2921"/>
                  <a:pt x="4084" y="2941"/>
                </a:cubicBezTo>
                <a:cubicBezTo>
                  <a:pt x="2822" y="3552"/>
                  <a:pt x="2822" y="3552"/>
                  <a:pt x="2822" y="3552"/>
                </a:cubicBezTo>
                <a:cubicBezTo>
                  <a:pt x="2712" y="3606"/>
                  <a:pt x="2586" y="3618"/>
                  <a:pt x="2467" y="3586"/>
                </a:cubicBezTo>
                <a:cubicBezTo>
                  <a:pt x="1100" y="3219"/>
                  <a:pt x="1100" y="3219"/>
                  <a:pt x="1100" y="3219"/>
                </a:cubicBezTo>
                <a:cubicBezTo>
                  <a:pt x="1011" y="3196"/>
                  <a:pt x="918" y="3205"/>
                  <a:pt x="836" y="3247"/>
                </a:cubicBezTo>
                <a:cubicBezTo>
                  <a:pt x="336" y="3501"/>
                  <a:pt x="336" y="3501"/>
                  <a:pt x="336" y="3501"/>
                </a:cubicBezTo>
                <a:cubicBezTo>
                  <a:pt x="299" y="3520"/>
                  <a:pt x="284" y="3565"/>
                  <a:pt x="303" y="3602"/>
                </a:cubicBezTo>
                <a:cubicBezTo>
                  <a:pt x="322" y="3640"/>
                  <a:pt x="367" y="3654"/>
                  <a:pt x="404" y="3636"/>
                </a:cubicBezTo>
                <a:cubicBezTo>
                  <a:pt x="904" y="3382"/>
                  <a:pt x="904" y="3382"/>
                  <a:pt x="904" y="3382"/>
                </a:cubicBezTo>
                <a:cubicBezTo>
                  <a:pt x="953" y="3357"/>
                  <a:pt x="1008" y="3351"/>
                  <a:pt x="1061" y="3365"/>
                </a:cubicBezTo>
                <a:cubicBezTo>
                  <a:pt x="2428" y="3732"/>
                  <a:pt x="2428" y="3732"/>
                  <a:pt x="2428" y="3732"/>
                </a:cubicBezTo>
                <a:cubicBezTo>
                  <a:pt x="2484" y="3747"/>
                  <a:pt x="2542" y="3754"/>
                  <a:pt x="2599" y="3754"/>
                </a:cubicBezTo>
                <a:cubicBezTo>
                  <a:pt x="2699" y="3754"/>
                  <a:pt x="2797" y="3732"/>
                  <a:pt x="2888" y="3688"/>
                </a:cubicBezTo>
                <a:cubicBezTo>
                  <a:pt x="4150" y="3076"/>
                  <a:pt x="4150" y="3076"/>
                  <a:pt x="4150" y="3076"/>
                </a:cubicBezTo>
                <a:cubicBezTo>
                  <a:pt x="4227" y="3039"/>
                  <a:pt x="4285" y="2974"/>
                  <a:pt x="4312" y="2893"/>
                </a:cubicBezTo>
                <a:cubicBezTo>
                  <a:pt x="4340" y="2812"/>
                  <a:pt x="4335" y="2725"/>
                  <a:pt x="4297" y="2648"/>
                </a:cubicBezTo>
                <a:close/>
                <a:moveTo>
                  <a:pt x="3407" y="152"/>
                </a:moveTo>
                <a:cubicBezTo>
                  <a:pt x="3205" y="353"/>
                  <a:pt x="3205" y="353"/>
                  <a:pt x="3205" y="353"/>
                </a:cubicBezTo>
                <a:cubicBezTo>
                  <a:pt x="3193" y="189"/>
                  <a:pt x="3193" y="189"/>
                  <a:pt x="3193" y="189"/>
                </a:cubicBezTo>
                <a:cubicBezTo>
                  <a:pt x="3261" y="168"/>
                  <a:pt x="3333" y="155"/>
                  <a:pt x="3407" y="152"/>
                </a:cubicBezTo>
                <a:close/>
                <a:moveTo>
                  <a:pt x="3514" y="258"/>
                </a:moveTo>
                <a:cubicBezTo>
                  <a:pt x="3506" y="407"/>
                  <a:pt x="3463" y="546"/>
                  <a:pt x="3392" y="666"/>
                </a:cubicBezTo>
                <a:cubicBezTo>
                  <a:pt x="3131" y="641"/>
                  <a:pt x="3131" y="641"/>
                  <a:pt x="3131" y="641"/>
                </a:cubicBezTo>
                <a:lnTo>
                  <a:pt x="3514" y="258"/>
                </a:lnTo>
                <a:close/>
                <a:moveTo>
                  <a:pt x="3046" y="248"/>
                </a:moveTo>
                <a:cubicBezTo>
                  <a:pt x="3065" y="494"/>
                  <a:pt x="3065" y="494"/>
                  <a:pt x="3065" y="494"/>
                </a:cubicBezTo>
                <a:cubicBezTo>
                  <a:pt x="2825" y="733"/>
                  <a:pt x="2825" y="733"/>
                  <a:pt x="2825" y="733"/>
                </a:cubicBezTo>
                <a:cubicBezTo>
                  <a:pt x="2791" y="442"/>
                  <a:pt x="2791" y="442"/>
                  <a:pt x="2791" y="442"/>
                </a:cubicBezTo>
                <a:cubicBezTo>
                  <a:pt x="2863" y="363"/>
                  <a:pt x="2949" y="297"/>
                  <a:pt x="3046" y="248"/>
                </a:cubicBezTo>
                <a:close/>
                <a:moveTo>
                  <a:pt x="2992" y="780"/>
                </a:moveTo>
                <a:cubicBezTo>
                  <a:pt x="3289" y="808"/>
                  <a:pt x="3289" y="808"/>
                  <a:pt x="3289" y="808"/>
                </a:cubicBezTo>
                <a:cubicBezTo>
                  <a:pt x="3134" y="984"/>
                  <a:pt x="2910" y="1099"/>
                  <a:pt x="2661" y="1112"/>
                </a:cubicBezTo>
                <a:lnTo>
                  <a:pt x="2992" y="780"/>
                </a:lnTo>
                <a:close/>
                <a:moveTo>
                  <a:pt x="2660" y="625"/>
                </a:moveTo>
                <a:cubicBezTo>
                  <a:pt x="2690" y="869"/>
                  <a:pt x="2690" y="869"/>
                  <a:pt x="2690" y="869"/>
                </a:cubicBezTo>
                <a:cubicBezTo>
                  <a:pt x="2554" y="1005"/>
                  <a:pt x="2554" y="1005"/>
                  <a:pt x="2554" y="1005"/>
                </a:cubicBezTo>
                <a:cubicBezTo>
                  <a:pt x="2561" y="868"/>
                  <a:pt x="2599" y="739"/>
                  <a:pt x="2660" y="625"/>
                </a:cubicBezTo>
                <a:close/>
                <a:moveTo>
                  <a:pt x="2919" y="2894"/>
                </a:moveTo>
                <a:cubicBezTo>
                  <a:pt x="2860" y="2919"/>
                  <a:pt x="2794" y="2922"/>
                  <a:pt x="2733" y="2905"/>
                </a:cubicBezTo>
                <a:cubicBezTo>
                  <a:pt x="1854" y="2652"/>
                  <a:pt x="1854" y="2652"/>
                  <a:pt x="1854" y="2652"/>
                </a:cubicBezTo>
                <a:cubicBezTo>
                  <a:pt x="1797" y="2636"/>
                  <a:pt x="1762" y="2578"/>
                  <a:pt x="1774" y="2519"/>
                </a:cubicBezTo>
                <a:cubicBezTo>
                  <a:pt x="1780" y="2488"/>
                  <a:pt x="1799" y="2461"/>
                  <a:pt x="1826" y="2445"/>
                </a:cubicBezTo>
                <a:cubicBezTo>
                  <a:pt x="1854" y="2428"/>
                  <a:pt x="1886" y="2424"/>
                  <a:pt x="1917" y="2432"/>
                </a:cubicBezTo>
                <a:cubicBezTo>
                  <a:pt x="2683" y="2647"/>
                  <a:pt x="2683" y="2647"/>
                  <a:pt x="2683" y="2647"/>
                </a:cubicBezTo>
                <a:cubicBezTo>
                  <a:pt x="2822" y="2686"/>
                  <a:pt x="2971" y="2610"/>
                  <a:pt x="3021" y="2474"/>
                </a:cubicBezTo>
                <a:cubicBezTo>
                  <a:pt x="3048" y="2402"/>
                  <a:pt x="3044" y="2324"/>
                  <a:pt x="3011" y="2254"/>
                </a:cubicBezTo>
                <a:cubicBezTo>
                  <a:pt x="2977" y="2185"/>
                  <a:pt x="2918" y="2133"/>
                  <a:pt x="2844" y="2110"/>
                </a:cubicBezTo>
                <a:cubicBezTo>
                  <a:pt x="2478" y="1993"/>
                  <a:pt x="2478" y="1993"/>
                  <a:pt x="2478" y="1993"/>
                </a:cubicBezTo>
                <a:cubicBezTo>
                  <a:pt x="2536" y="1996"/>
                  <a:pt x="2598" y="2001"/>
                  <a:pt x="2664" y="2011"/>
                </a:cubicBezTo>
                <a:cubicBezTo>
                  <a:pt x="2959" y="2053"/>
                  <a:pt x="3384" y="2179"/>
                  <a:pt x="3780" y="2537"/>
                </a:cubicBezTo>
                <a:lnTo>
                  <a:pt x="2919" y="2894"/>
                </a:lnTo>
                <a:close/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63" name="Group 24"/>
          <p:cNvGrpSpPr>
            <a:grpSpLocks noChangeAspect="1"/>
          </p:cNvGrpSpPr>
          <p:nvPr/>
        </p:nvGrpSpPr>
        <p:grpSpPr bwMode="auto">
          <a:xfrm>
            <a:off x="1341969" y="4382873"/>
            <a:ext cx="337494" cy="349185"/>
            <a:chOff x="840" y="2560"/>
            <a:chExt cx="1097" cy="1135"/>
          </a:xfrm>
          <a:solidFill>
            <a:srgbClr val="00ACB8"/>
          </a:solidFill>
        </p:grpSpPr>
        <p:sp>
          <p:nvSpPr>
            <p:cNvPr id="64" name="Freeform 25"/>
            <p:cNvSpPr>
              <a:spLocks noEditPoints="1"/>
            </p:cNvSpPr>
            <p:nvPr/>
          </p:nvSpPr>
          <p:spPr bwMode="auto">
            <a:xfrm>
              <a:off x="840" y="2560"/>
              <a:ext cx="1097" cy="1135"/>
            </a:xfrm>
            <a:custGeom>
              <a:avLst/>
              <a:gdLst>
                <a:gd name="T0" fmla="*/ 3861 w 4320"/>
                <a:gd name="T1" fmla="*/ 611 h 4472"/>
                <a:gd name="T2" fmla="*/ 1645 w 4320"/>
                <a:gd name="T3" fmla="*/ 611 h 4472"/>
                <a:gd name="T4" fmla="*/ 1186 w 4320"/>
                <a:gd name="T5" fmla="*/ 1719 h 4472"/>
                <a:gd name="T6" fmla="*/ 1569 w 4320"/>
                <a:gd name="T7" fmla="*/ 2745 h 4472"/>
                <a:gd name="T8" fmla="*/ 1382 w 4320"/>
                <a:gd name="T9" fmla="*/ 2932 h 4472"/>
                <a:gd name="T10" fmla="*/ 1192 w 4320"/>
                <a:gd name="T11" fmla="*/ 2742 h 4472"/>
                <a:gd name="T12" fmla="*/ 1114 w 4320"/>
                <a:gd name="T13" fmla="*/ 2709 h 4472"/>
                <a:gd name="T14" fmla="*/ 1035 w 4320"/>
                <a:gd name="T15" fmla="*/ 2742 h 4472"/>
                <a:gd name="T16" fmla="*/ 144 w 4320"/>
                <a:gd name="T17" fmla="*/ 3633 h 4472"/>
                <a:gd name="T18" fmla="*/ 0 w 4320"/>
                <a:gd name="T19" fmla="*/ 3980 h 4472"/>
                <a:gd name="T20" fmla="*/ 144 w 4320"/>
                <a:gd name="T21" fmla="*/ 4328 h 4472"/>
                <a:gd name="T22" fmla="*/ 491 w 4320"/>
                <a:gd name="T23" fmla="*/ 4472 h 4472"/>
                <a:gd name="T24" fmla="*/ 839 w 4320"/>
                <a:gd name="T25" fmla="*/ 4328 h 4472"/>
                <a:gd name="T26" fmla="*/ 1730 w 4320"/>
                <a:gd name="T27" fmla="*/ 3437 h 4472"/>
                <a:gd name="T28" fmla="*/ 1762 w 4320"/>
                <a:gd name="T29" fmla="*/ 3358 h 4472"/>
                <a:gd name="T30" fmla="*/ 1730 w 4320"/>
                <a:gd name="T31" fmla="*/ 3279 h 4472"/>
                <a:gd name="T32" fmla="*/ 1540 w 4320"/>
                <a:gd name="T33" fmla="*/ 3089 h 4472"/>
                <a:gd name="T34" fmla="*/ 1726 w 4320"/>
                <a:gd name="T35" fmla="*/ 2903 h 4472"/>
                <a:gd name="T36" fmla="*/ 2753 w 4320"/>
                <a:gd name="T37" fmla="*/ 3285 h 4472"/>
                <a:gd name="T38" fmla="*/ 3861 w 4320"/>
                <a:gd name="T39" fmla="*/ 2827 h 4472"/>
                <a:gd name="T40" fmla="*/ 4320 w 4320"/>
                <a:gd name="T41" fmla="*/ 1719 h 4472"/>
                <a:gd name="T42" fmla="*/ 3861 w 4320"/>
                <a:gd name="T43" fmla="*/ 611 h 4472"/>
                <a:gd name="T44" fmla="*/ 681 w 4320"/>
                <a:gd name="T45" fmla="*/ 4171 h 4472"/>
                <a:gd name="T46" fmla="*/ 491 w 4320"/>
                <a:gd name="T47" fmla="*/ 4249 h 4472"/>
                <a:gd name="T48" fmla="*/ 301 w 4320"/>
                <a:gd name="T49" fmla="*/ 4171 h 4472"/>
                <a:gd name="T50" fmla="*/ 222 w 4320"/>
                <a:gd name="T51" fmla="*/ 3980 h 4472"/>
                <a:gd name="T52" fmla="*/ 301 w 4320"/>
                <a:gd name="T53" fmla="*/ 3790 h 4472"/>
                <a:gd name="T54" fmla="*/ 798 w 4320"/>
                <a:gd name="T55" fmla="*/ 3293 h 4472"/>
                <a:gd name="T56" fmla="*/ 1179 w 4320"/>
                <a:gd name="T57" fmla="*/ 3673 h 4472"/>
                <a:gd name="T58" fmla="*/ 681 w 4320"/>
                <a:gd name="T59" fmla="*/ 4171 h 4472"/>
                <a:gd name="T60" fmla="*/ 1336 w 4320"/>
                <a:gd name="T61" fmla="*/ 3516 h 4472"/>
                <a:gd name="T62" fmla="*/ 956 w 4320"/>
                <a:gd name="T63" fmla="*/ 3136 h 4472"/>
                <a:gd name="T64" fmla="*/ 1114 w 4320"/>
                <a:gd name="T65" fmla="*/ 2978 h 4472"/>
                <a:gd name="T66" fmla="*/ 1494 w 4320"/>
                <a:gd name="T67" fmla="*/ 3358 h 4472"/>
                <a:gd name="T68" fmla="*/ 1336 w 4320"/>
                <a:gd name="T69" fmla="*/ 3516 h 4472"/>
                <a:gd name="T70" fmla="*/ 3704 w 4320"/>
                <a:gd name="T71" fmla="*/ 2670 h 4472"/>
                <a:gd name="T72" fmla="*/ 1802 w 4320"/>
                <a:gd name="T73" fmla="*/ 2670 h 4472"/>
                <a:gd name="T74" fmla="*/ 1408 w 4320"/>
                <a:gd name="T75" fmla="*/ 1719 h 4472"/>
                <a:gd name="T76" fmla="*/ 1802 w 4320"/>
                <a:gd name="T77" fmla="*/ 768 h 4472"/>
                <a:gd name="T78" fmla="*/ 2753 w 4320"/>
                <a:gd name="T79" fmla="*/ 375 h 4472"/>
                <a:gd name="T80" fmla="*/ 3704 w 4320"/>
                <a:gd name="T81" fmla="*/ 768 h 4472"/>
                <a:gd name="T82" fmla="*/ 4098 w 4320"/>
                <a:gd name="T83" fmla="*/ 1719 h 4472"/>
                <a:gd name="T84" fmla="*/ 3704 w 4320"/>
                <a:gd name="T85" fmla="*/ 2670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20" h="4472">
                  <a:moveTo>
                    <a:pt x="3861" y="611"/>
                  </a:moveTo>
                  <a:cubicBezTo>
                    <a:pt x="3250" y="0"/>
                    <a:pt x="2256" y="0"/>
                    <a:pt x="1645" y="611"/>
                  </a:cubicBezTo>
                  <a:cubicBezTo>
                    <a:pt x="1349" y="907"/>
                    <a:pt x="1186" y="1300"/>
                    <a:pt x="1186" y="1719"/>
                  </a:cubicBezTo>
                  <a:cubicBezTo>
                    <a:pt x="1186" y="2100"/>
                    <a:pt x="1321" y="2461"/>
                    <a:pt x="1569" y="2745"/>
                  </a:cubicBezTo>
                  <a:cubicBezTo>
                    <a:pt x="1382" y="2932"/>
                    <a:pt x="1382" y="2932"/>
                    <a:pt x="1382" y="2932"/>
                  </a:cubicBezTo>
                  <a:cubicBezTo>
                    <a:pt x="1192" y="2742"/>
                    <a:pt x="1192" y="2742"/>
                    <a:pt x="1192" y="2742"/>
                  </a:cubicBezTo>
                  <a:cubicBezTo>
                    <a:pt x="1171" y="2721"/>
                    <a:pt x="1143" y="2709"/>
                    <a:pt x="1114" y="2709"/>
                  </a:cubicBezTo>
                  <a:cubicBezTo>
                    <a:pt x="1084" y="2709"/>
                    <a:pt x="1056" y="2721"/>
                    <a:pt x="1035" y="2742"/>
                  </a:cubicBezTo>
                  <a:cubicBezTo>
                    <a:pt x="144" y="3633"/>
                    <a:pt x="144" y="3633"/>
                    <a:pt x="144" y="3633"/>
                  </a:cubicBezTo>
                  <a:cubicBezTo>
                    <a:pt x="51" y="3726"/>
                    <a:pt x="0" y="3849"/>
                    <a:pt x="0" y="3980"/>
                  </a:cubicBezTo>
                  <a:cubicBezTo>
                    <a:pt x="0" y="4112"/>
                    <a:pt x="51" y="4235"/>
                    <a:pt x="144" y="4328"/>
                  </a:cubicBezTo>
                  <a:cubicBezTo>
                    <a:pt x="237" y="4421"/>
                    <a:pt x="360" y="4472"/>
                    <a:pt x="491" y="4472"/>
                  </a:cubicBezTo>
                  <a:cubicBezTo>
                    <a:pt x="622" y="4472"/>
                    <a:pt x="746" y="4421"/>
                    <a:pt x="839" y="4328"/>
                  </a:cubicBezTo>
                  <a:cubicBezTo>
                    <a:pt x="1730" y="3437"/>
                    <a:pt x="1730" y="3437"/>
                    <a:pt x="1730" y="3437"/>
                  </a:cubicBezTo>
                  <a:cubicBezTo>
                    <a:pt x="1751" y="3416"/>
                    <a:pt x="1762" y="3388"/>
                    <a:pt x="1762" y="3358"/>
                  </a:cubicBezTo>
                  <a:cubicBezTo>
                    <a:pt x="1762" y="3329"/>
                    <a:pt x="1751" y="3300"/>
                    <a:pt x="1730" y="3279"/>
                  </a:cubicBezTo>
                  <a:cubicBezTo>
                    <a:pt x="1540" y="3089"/>
                    <a:pt x="1540" y="3089"/>
                    <a:pt x="1540" y="3089"/>
                  </a:cubicBezTo>
                  <a:cubicBezTo>
                    <a:pt x="1726" y="2903"/>
                    <a:pt x="1726" y="2903"/>
                    <a:pt x="1726" y="2903"/>
                  </a:cubicBezTo>
                  <a:cubicBezTo>
                    <a:pt x="2020" y="3158"/>
                    <a:pt x="2386" y="3285"/>
                    <a:pt x="2753" y="3285"/>
                  </a:cubicBezTo>
                  <a:cubicBezTo>
                    <a:pt x="3154" y="3285"/>
                    <a:pt x="3556" y="3132"/>
                    <a:pt x="3861" y="2827"/>
                  </a:cubicBezTo>
                  <a:cubicBezTo>
                    <a:pt x="4157" y="2531"/>
                    <a:pt x="4320" y="2137"/>
                    <a:pt x="4320" y="1719"/>
                  </a:cubicBezTo>
                  <a:cubicBezTo>
                    <a:pt x="4320" y="1300"/>
                    <a:pt x="4157" y="907"/>
                    <a:pt x="3861" y="611"/>
                  </a:cubicBezTo>
                  <a:close/>
                  <a:moveTo>
                    <a:pt x="681" y="4171"/>
                  </a:moveTo>
                  <a:cubicBezTo>
                    <a:pt x="631" y="4221"/>
                    <a:pt x="563" y="4249"/>
                    <a:pt x="491" y="4249"/>
                  </a:cubicBezTo>
                  <a:cubicBezTo>
                    <a:pt x="419" y="4249"/>
                    <a:pt x="352" y="4221"/>
                    <a:pt x="301" y="4171"/>
                  </a:cubicBezTo>
                  <a:cubicBezTo>
                    <a:pt x="250" y="4120"/>
                    <a:pt x="222" y="4052"/>
                    <a:pt x="222" y="3980"/>
                  </a:cubicBezTo>
                  <a:cubicBezTo>
                    <a:pt x="222" y="3909"/>
                    <a:pt x="250" y="3841"/>
                    <a:pt x="301" y="3790"/>
                  </a:cubicBezTo>
                  <a:cubicBezTo>
                    <a:pt x="798" y="3293"/>
                    <a:pt x="798" y="3293"/>
                    <a:pt x="798" y="3293"/>
                  </a:cubicBezTo>
                  <a:cubicBezTo>
                    <a:pt x="1179" y="3673"/>
                    <a:pt x="1179" y="3673"/>
                    <a:pt x="1179" y="3673"/>
                  </a:cubicBezTo>
                  <a:lnTo>
                    <a:pt x="681" y="4171"/>
                  </a:lnTo>
                  <a:close/>
                  <a:moveTo>
                    <a:pt x="1336" y="3516"/>
                  </a:moveTo>
                  <a:cubicBezTo>
                    <a:pt x="956" y="3136"/>
                    <a:pt x="956" y="3136"/>
                    <a:pt x="956" y="3136"/>
                  </a:cubicBezTo>
                  <a:cubicBezTo>
                    <a:pt x="1114" y="2978"/>
                    <a:pt x="1114" y="2978"/>
                    <a:pt x="1114" y="2978"/>
                  </a:cubicBezTo>
                  <a:cubicBezTo>
                    <a:pt x="1494" y="3358"/>
                    <a:pt x="1494" y="3358"/>
                    <a:pt x="1494" y="3358"/>
                  </a:cubicBezTo>
                  <a:lnTo>
                    <a:pt x="1336" y="3516"/>
                  </a:lnTo>
                  <a:close/>
                  <a:moveTo>
                    <a:pt x="3704" y="2670"/>
                  </a:moveTo>
                  <a:cubicBezTo>
                    <a:pt x="3179" y="3194"/>
                    <a:pt x="2326" y="3194"/>
                    <a:pt x="1802" y="2670"/>
                  </a:cubicBezTo>
                  <a:cubicBezTo>
                    <a:pt x="1548" y="2416"/>
                    <a:pt x="1408" y="2078"/>
                    <a:pt x="1408" y="1719"/>
                  </a:cubicBezTo>
                  <a:cubicBezTo>
                    <a:pt x="1408" y="1360"/>
                    <a:pt x="1548" y="1022"/>
                    <a:pt x="1802" y="768"/>
                  </a:cubicBezTo>
                  <a:cubicBezTo>
                    <a:pt x="2064" y="506"/>
                    <a:pt x="2409" y="375"/>
                    <a:pt x="2753" y="375"/>
                  </a:cubicBezTo>
                  <a:cubicBezTo>
                    <a:pt x="3097" y="375"/>
                    <a:pt x="3442" y="506"/>
                    <a:pt x="3704" y="768"/>
                  </a:cubicBezTo>
                  <a:cubicBezTo>
                    <a:pt x="3958" y="1022"/>
                    <a:pt x="4098" y="1360"/>
                    <a:pt x="4098" y="1719"/>
                  </a:cubicBezTo>
                  <a:cubicBezTo>
                    <a:pt x="4098" y="2078"/>
                    <a:pt x="3958" y="2416"/>
                    <a:pt x="3704" y="2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5" name="Freeform 26"/>
            <p:cNvSpPr>
              <a:spLocks noEditPoints="1"/>
            </p:cNvSpPr>
            <p:nvPr/>
          </p:nvSpPr>
          <p:spPr bwMode="auto">
            <a:xfrm>
              <a:off x="1237" y="2694"/>
              <a:ext cx="605" cy="578"/>
            </a:xfrm>
            <a:custGeom>
              <a:avLst/>
              <a:gdLst>
                <a:gd name="T0" fmla="*/ 1958 w 2382"/>
                <a:gd name="T1" fmla="*/ 423 h 2276"/>
                <a:gd name="T2" fmla="*/ 423 w 2382"/>
                <a:gd name="T3" fmla="*/ 423 h 2276"/>
                <a:gd name="T4" fmla="*/ 423 w 2382"/>
                <a:gd name="T5" fmla="*/ 1958 h 2276"/>
                <a:gd name="T6" fmla="*/ 1191 w 2382"/>
                <a:gd name="T7" fmla="*/ 2276 h 2276"/>
                <a:gd name="T8" fmla="*/ 1958 w 2382"/>
                <a:gd name="T9" fmla="*/ 1958 h 2276"/>
                <a:gd name="T10" fmla="*/ 1958 w 2382"/>
                <a:gd name="T11" fmla="*/ 1958 h 2276"/>
                <a:gd name="T12" fmla="*/ 1958 w 2382"/>
                <a:gd name="T13" fmla="*/ 423 h 2276"/>
                <a:gd name="T14" fmla="*/ 1801 w 2382"/>
                <a:gd name="T15" fmla="*/ 1801 h 2276"/>
                <a:gd name="T16" fmla="*/ 581 w 2382"/>
                <a:gd name="T17" fmla="*/ 1801 h 2276"/>
                <a:gd name="T18" fmla="*/ 581 w 2382"/>
                <a:gd name="T19" fmla="*/ 580 h 2276"/>
                <a:gd name="T20" fmla="*/ 1191 w 2382"/>
                <a:gd name="T21" fmla="*/ 328 h 2276"/>
                <a:gd name="T22" fmla="*/ 1801 w 2382"/>
                <a:gd name="T23" fmla="*/ 580 h 2276"/>
                <a:gd name="T24" fmla="*/ 1801 w 2382"/>
                <a:gd name="T25" fmla="*/ 1801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2" h="2276">
                  <a:moveTo>
                    <a:pt x="1958" y="423"/>
                  </a:moveTo>
                  <a:cubicBezTo>
                    <a:pt x="1535" y="0"/>
                    <a:pt x="847" y="0"/>
                    <a:pt x="423" y="423"/>
                  </a:cubicBezTo>
                  <a:cubicBezTo>
                    <a:pt x="0" y="846"/>
                    <a:pt x="0" y="1535"/>
                    <a:pt x="423" y="1958"/>
                  </a:cubicBezTo>
                  <a:cubicBezTo>
                    <a:pt x="635" y="2170"/>
                    <a:pt x="913" y="2276"/>
                    <a:pt x="1191" y="2276"/>
                  </a:cubicBezTo>
                  <a:cubicBezTo>
                    <a:pt x="1469" y="2276"/>
                    <a:pt x="1747" y="2170"/>
                    <a:pt x="1958" y="1958"/>
                  </a:cubicBezTo>
                  <a:cubicBezTo>
                    <a:pt x="1958" y="1958"/>
                    <a:pt x="1958" y="1958"/>
                    <a:pt x="1958" y="1958"/>
                  </a:cubicBezTo>
                  <a:cubicBezTo>
                    <a:pt x="2382" y="1535"/>
                    <a:pt x="2382" y="846"/>
                    <a:pt x="1958" y="423"/>
                  </a:cubicBezTo>
                  <a:close/>
                  <a:moveTo>
                    <a:pt x="1801" y="1801"/>
                  </a:moveTo>
                  <a:cubicBezTo>
                    <a:pt x="1465" y="2138"/>
                    <a:pt x="917" y="2138"/>
                    <a:pt x="581" y="1801"/>
                  </a:cubicBezTo>
                  <a:cubicBezTo>
                    <a:pt x="244" y="1465"/>
                    <a:pt x="244" y="917"/>
                    <a:pt x="581" y="580"/>
                  </a:cubicBezTo>
                  <a:cubicBezTo>
                    <a:pt x="749" y="412"/>
                    <a:pt x="970" y="328"/>
                    <a:pt x="1191" y="328"/>
                  </a:cubicBezTo>
                  <a:cubicBezTo>
                    <a:pt x="1412" y="328"/>
                    <a:pt x="1633" y="412"/>
                    <a:pt x="1801" y="580"/>
                  </a:cubicBezTo>
                  <a:cubicBezTo>
                    <a:pt x="2138" y="917"/>
                    <a:pt x="2138" y="1465"/>
                    <a:pt x="1801" y="1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6" name="Freeform 27"/>
            <p:cNvSpPr>
              <a:spLocks/>
            </p:cNvSpPr>
            <p:nvPr/>
          </p:nvSpPr>
          <p:spPr bwMode="auto">
            <a:xfrm>
              <a:off x="1423" y="2833"/>
              <a:ext cx="232" cy="109"/>
            </a:xfrm>
            <a:custGeom>
              <a:avLst/>
              <a:gdLst>
                <a:gd name="T0" fmla="*/ 871 w 914"/>
                <a:gd name="T1" fmla="*/ 228 h 428"/>
                <a:gd name="T2" fmla="*/ 43 w 914"/>
                <a:gd name="T3" fmla="*/ 228 h 428"/>
                <a:gd name="T4" fmla="*/ 43 w 914"/>
                <a:gd name="T5" fmla="*/ 385 h 428"/>
                <a:gd name="T6" fmla="*/ 200 w 914"/>
                <a:gd name="T7" fmla="*/ 385 h 428"/>
                <a:gd name="T8" fmla="*/ 714 w 914"/>
                <a:gd name="T9" fmla="*/ 385 h 428"/>
                <a:gd name="T10" fmla="*/ 792 w 914"/>
                <a:gd name="T11" fmla="*/ 418 h 428"/>
                <a:gd name="T12" fmla="*/ 871 w 914"/>
                <a:gd name="T13" fmla="*/ 385 h 428"/>
                <a:gd name="T14" fmla="*/ 871 w 914"/>
                <a:gd name="T15" fmla="*/ 2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428">
                  <a:moveTo>
                    <a:pt x="871" y="228"/>
                  </a:moveTo>
                  <a:cubicBezTo>
                    <a:pt x="643" y="0"/>
                    <a:pt x="271" y="0"/>
                    <a:pt x="43" y="228"/>
                  </a:cubicBezTo>
                  <a:cubicBezTo>
                    <a:pt x="0" y="271"/>
                    <a:pt x="0" y="342"/>
                    <a:pt x="43" y="385"/>
                  </a:cubicBezTo>
                  <a:cubicBezTo>
                    <a:pt x="86" y="428"/>
                    <a:pt x="157" y="428"/>
                    <a:pt x="200" y="385"/>
                  </a:cubicBezTo>
                  <a:cubicBezTo>
                    <a:pt x="342" y="244"/>
                    <a:pt x="572" y="244"/>
                    <a:pt x="714" y="385"/>
                  </a:cubicBezTo>
                  <a:cubicBezTo>
                    <a:pt x="735" y="407"/>
                    <a:pt x="764" y="418"/>
                    <a:pt x="792" y="418"/>
                  </a:cubicBezTo>
                  <a:cubicBezTo>
                    <a:pt x="821" y="418"/>
                    <a:pt x="849" y="407"/>
                    <a:pt x="871" y="385"/>
                  </a:cubicBezTo>
                  <a:cubicBezTo>
                    <a:pt x="914" y="342"/>
                    <a:pt x="914" y="271"/>
                    <a:pt x="87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67" name="Group 30"/>
          <p:cNvGrpSpPr>
            <a:grpSpLocks noChangeAspect="1"/>
          </p:cNvGrpSpPr>
          <p:nvPr/>
        </p:nvGrpSpPr>
        <p:grpSpPr bwMode="auto">
          <a:xfrm>
            <a:off x="892868" y="4842906"/>
            <a:ext cx="442707" cy="338087"/>
            <a:chOff x="965" y="3392"/>
            <a:chExt cx="402" cy="307"/>
          </a:xfrm>
          <a:solidFill>
            <a:srgbClr val="00ACB8"/>
          </a:solidFill>
        </p:grpSpPr>
        <p:sp>
          <p:nvSpPr>
            <p:cNvPr id="68" name="Freeform 31"/>
            <p:cNvSpPr>
              <a:spLocks/>
            </p:cNvSpPr>
            <p:nvPr/>
          </p:nvSpPr>
          <p:spPr bwMode="auto">
            <a:xfrm>
              <a:off x="1331" y="3448"/>
              <a:ext cx="36" cy="129"/>
            </a:xfrm>
            <a:custGeom>
              <a:avLst/>
              <a:gdLst>
                <a:gd name="T0" fmla="*/ 178 w 383"/>
                <a:gd name="T1" fmla="*/ 51 h 1378"/>
                <a:gd name="T2" fmla="*/ 51 w 383"/>
                <a:gd name="T3" fmla="*/ 29 h 1378"/>
                <a:gd name="T4" fmla="*/ 29 w 383"/>
                <a:gd name="T5" fmla="*/ 156 h 1378"/>
                <a:gd name="T6" fmla="*/ 200 w 383"/>
                <a:gd name="T7" fmla="*/ 695 h 1378"/>
                <a:gd name="T8" fmla="*/ 29 w 383"/>
                <a:gd name="T9" fmla="*/ 1233 h 1378"/>
                <a:gd name="T10" fmla="*/ 51 w 383"/>
                <a:gd name="T11" fmla="*/ 1361 h 1378"/>
                <a:gd name="T12" fmla="*/ 104 w 383"/>
                <a:gd name="T13" fmla="*/ 1378 h 1378"/>
                <a:gd name="T14" fmla="*/ 179 w 383"/>
                <a:gd name="T15" fmla="*/ 1339 h 1378"/>
                <a:gd name="T16" fmla="*/ 383 w 383"/>
                <a:gd name="T17" fmla="*/ 695 h 1378"/>
                <a:gd name="T18" fmla="*/ 178 w 383"/>
                <a:gd name="T19" fmla="*/ 51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378">
                  <a:moveTo>
                    <a:pt x="178" y="51"/>
                  </a:moveTo>
                  <a:cubicBezTo>
                    <a:pt x="149" y="10"/>
                    <a:pt x="92" y="0"/>
                    <a:pt x="51" y="29"/>
                  </a:cubicBezTo>
                  <a:cubicBezTo>
                    <a:pt x="10" y="58"/>
                    <a:pt x="0" y="115"/>
                    <a:pt x="29" y="156"/>
                  </a:cubicBezTo>
                  <a:cubicBezTo>
                    <a:pt x="141" y="315"/>
                    <a:pt x="200" y="501"/>
                    <a:pt x="200" y="695"/>
                  </a:cubicBezTo>
                  <a:cubicBezTo>
                    <a:pt x="200" y="889"/>
                    <a:pt x="141" y="1075"/>
                    <a:pt x="29" y="1233"/>
                  </a:cubicBezTo>
                  <a:cubicBezTo>
                    <a:pt x="0" y="1275"/>
                    <a:pt x="10" y="1332"/>
                    <a:pt x="51" y="1361"/>
                  </a:cubicBezTo>
                  <a:cubicBezTo>
                    <a:pt x="67" y="1372"/>
                    <a:pt x="86" y="1378"/>
                    <a:pt x="104" y="1378"/>
                  </a:cubicBezTo>
                  <a:cubicBezTo>
                    <a:pt x="133" y="1378"/>
                    <a:pt x="161" y="1364"/>
                    <a:pt x="179" y="1339"/>
                  </a:cubicBezTo>
                  <a:cubicBezTo>
                    <a:pt x="312" y="1150"/>
                    <a:pt x="383" y="927"/>
                    <a:pt x="383" y="695"/>
                  </a:cubicBezTo>
                  <a:cubicBezTo>
                    <a:pt x="383" y="463"/>
                    <a:pt x="312" y="240"/>
                    <a:pt x="17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9" name="Freeform 32"/>
            <p:cNvSpPr>
              <a:spLocks noEditPoints="1"/>
            </p:cNvSpPr>
            <p:nvPr/>
          </p:nvSpPr>
          <p:spPr bwMode="auto">
            <a:xfrm>
              <a:off x="965" y="3392"/>
              <a:ext cx="353" cy="307"/>
            </a:xfrm>
            <a:custGeom>
              <a:avLst/>
              <a:gdLst>
                <a:gd name="T0" fmla="*/ 3262 w 3790"/>
                <a:gd name="T1" fmla="*/ 717 h 3301"/>
                <a:gd name="T2" fmla="*/ 3262 w 3790"/>
                <a:gd name="T3" fmla="*/ 282 h 3301"/>
                <a:gd name="T4" fmla="*/ 3125 w 3790"/>
                <a:gd name="T5" fmla="*/ 48 h 3301"/>
                <a:gd name="T6" fmla="*/ 2853 w 3790"/>
                <a:gd name="T7" fmla="*/ 53 h 3301"/>
                <a:gd name="T8" fmla="*/ 1380 w 3790"/>
                <a:gd name="T9" fmla="*/ 466 h 3301"/>
                <a:gd name="T10" fmla="*/ 1380 w 3790"/>
                <a:gd name="T11" fmla="*/ 466 h 3301"/>
                <a:gd name="T12" fmla="*/ 1380 w 3790"/>
                <a:gd name="T13" fmla="*/ 466 h 3301"/>
                <a:gd name="T14" fmla="*/ 713 w 3790"/>
                <a:gd name="T15" fmla="*/ 466 h 3301"/>
                <a:gd name="T16" fmla="*/ 403 w 3790"/>
                <a:gd name="T17" fmla="*/ 751 h 3301"/>
                <a:gd name="T18" fmla="*/ 256 w 3790"/>
                <a:gd name="T19" fmla="*/ 751 h 3301"/>
                <a:gd name="T20" fmla="*/ 0 w 3790"/>
                <a:gd name="T21" fmla="*/ 1007 h 3301"/>
                <a:gd name="T22" fmla="*/ 0 w 3790"/>
                <a:gd name="T23" fmla="*/ 1597 h 3301"/>
                <a:gd name="T24" fmla="*/ 256 w 3790"/>
                <a:gd name="T25" fmla="*/ 1853 h 3301"/>
                <a:gd name="T26" fmla="*/ 403 w 3790"/>
                <a:gd name="T27" fmla="*/ 1853 h 3301"/>
                <a:gd name="T28" fmla="*/ 599 w 3790"/>
                <a:gd name="T29" fmla="*/ 2117 h 3301"/>
                <a:gd name="T30" fmla="*/ 985 w 3790"/>
                <a:gd name="T31" fmla="*/ 3184 h 3301"/>
                <a:gd name="T32" fmla="*/ 1152 w 3790"/>
                <a:gd name="T33" fmla="*/ 3301 h 3301"/>
                <a:gd name="T34" fmla="*/ 1655 w 3790"/>
                <a:gd name="T35" fmla="*/ 3301 h 3301"/>
                <a:gd name="T36" fmla="*/ 1800 w 3790"/>
                <a:gd name="T37" fmla="*/ 3225 h 3301"/>
                <a:gd name="T38" fmla="*/ 1822 w 3790"/>
                <a:gd name="T39" fmla="*/ 3063 h 3301"/>
                <a:gd name="T40" fmla="*/ 1488 w 3790"/>
                <a:gd name="T41" fmla="*/ 2141 h 3301"/>
                <a:gd name="T42" fmla="*/ 2853 w 3790"/>
                <a:gd name="T43" fmla="*/ 2551 h 3301"/>
                <a:gd name="T44" fmla="*/ 2993 w 3790"/>
                <a:gd name="T45" fmla="*/ 2591 h 3301"/>
                <a:gd name="T46" fmla="*/ 3125 w 3790"/>
                <a:gd name="T47" fmla="*/ 2556 h 3301"/>
                <a:gd name="T48" fmla="*/ 3262 w 3790"/>
                <a:gd name="T49" fmla="*/ 2322 h 3301"/>
                <a:gd name="T50" fmla="*/ 3262 w 3790"/>
                <a:gd name="T51" fmla="*/ 1887 h 3301"/>
                <a:gd name="T52" fmla="*/ 3790 w 3790"/>
                <a:gd name="T53" fmla="*/ 1302 h 3301"/>
                <a:gd name="T54" fmla="*/ 3262 w 3790"/>
                <a:gd name="T55" fmla="*/ 717 h 3301"/>
                <a:gd name="T56" fmla="*/ 401 w 3790"/>
                <a:gd name="T57" fmla="*/ 1671 h 3301"/>
                <a:gd name="T58" fmla="*/ 256 w 3790"/>
                <a:gd name="T59" fmla="*/ 1671 h 3301"/>
                <a:gd name="T60" fmla="*/ 183 w 3790"/>
                <a:gd name="T61" fmla="*/ 1597 h 3301"/>
                <a:gd name="T62" fmla="*/ 183 w 3790"/>
                <a:gd name="T63" fmla="*/ 1007 h 3301"/>
                <a:gd name="T64" fmla="*/ 256 w 3790"/>
                <a:gd name="T65" fmla="*/ 934 h 3301"/>
                <a:gd name="T66" fmla="*/ 401 w 3790"/>
                <a:gd name="T67" fmla="*/ 934 h 3301"/>
                <a:gd name="T68" fmla="*/ 401 w 3790"/>
                <a:gd name="T69" fmla="*/ 1671 h 3301"/>
                <a:gd name="T70" fmla="*/ 1647 w 3790"/>
                <a:gd name="T71" fmla="*/ 3118 h 3301"/>
                <a:gd name="T72" fmla="*/ 1156 w 3790"/>
                <a:gd name="T73" fmla="*/ 3118 h 3301"/>
                <a:gd name="T74" fmla="*/ 801 w 3790"/>
                <a:gd name="T75" fmla="*/ 2139 h 3301"/>
                <a:gd name="T76" fmla="*/ 1292 w 3790"/>
                <a:gd name="T77" fmla="*/ 2139 h 3301"/>
                <a:gd name="T78" fmla="*/ 1647 w 3790"/>
                <a:gd name="T79" fmla="*/ 3118 h 3301"/>
                <a:gd name="T80" fmla="*/ 3036 w 3790"/>
                <a:gd name="T81" fmla="*/ 2397 h 3301"/>
                <a:gd name="T82" fmla="*/ 2948 w 3790"/>
                <a:gd name="T83" fmla="*/ 2395 h 3301"/>
                <a:gd name="T84" fmla="*/ 1380 w 3790"/>
                <a:gd name="T85" fmla="*/ 1956 h 3301"/>
                <a:gd name="T86" fmla="*/ 713 w 3790"/>
                <a:gd name="T87" fmla="*/ 1956 h 3301"/>
                <a:gd name="T88" fmla="*/ 584 w 3790"/>
                <a:gd name="T89" fmla="*/ 1827 h 3301"/>
                <a:gd name="T90" fmla="*/ 584 w 3790"/>
                <a:gd name="T91" fmla="*/ 777 h 3301"/>
                <a:gd name="T92" fmla="*/ 713 w 3790"/>
                <a:gd name="T93" fmla="*/ 648 h 3301"/>
                <a:gd name="T94" fmla="*/ 1265 w 3790"/>
                <a:gd name="T95" fmla="*/ 648 h 3301"/>
                <a:gd name="T96" fmla="*/ 1265 w 3790"/>
                <a:gd name="T97" fmla="*/ 1602 h 3301"/>
                <a:gd name="T98" fmla="*/ 1356 w 3790"/>
                <a:gd name="T99" fmla="*/ 1694 h 3301"/>
                <a:gd name="T100" fmla="*/ 1448 w 3790"/>
                <a:gd name="T101" fmla="*/ 1602 h 3301"/>
                <a:gd name="T102" fmla="*/ 1448 w 3790"/>
                <a:gd name="T103" fmla="*/ 647 h 3301"/>
                <a:gd name="T104" fmla="*/ 2948 w 3790"/>
                <a:gd name="T105" fmla="*/ 209 h 3301"/>
                <a:gd name="T106" fmla="*/ 3036 w 3790"/>
                <a:gd name="T107" fmla="*/ 208 h 3301"/>
                <a:gd name="T108" fmla="*/ 3079 w 3790"/>
                <a:gd name="T109" fmla="*/ 282 h 3301"/>
                <a:gd name="T110" fmla="*/ 3079 w 3790"/>
                <a:gd name="T111" fmla="*/ 2322 h 3301"/>
                <a:gd name="T112" fmla="*/ 3079 w 3790"/>
                <a:gd name="T113" fmla="*/ 2322 h 3301"/>
                <a:gd name="T114" fmla="*/ 3036 w 3790"/>
                <a:gd name="T115" fmla="*/ 2397 h 3301"/>
                <a:gd name="T116" fmla="*/ 3262 w 3790"/>
                <a:gd name="T117" fmla="*/ 1703 h 3301"/>
                <a:gd name="T118" fmla="*/ 3262 w 3790"/>
                <a:gd name="T119" fmla="*/ 901 h 3301"/>
                <a:gd name="T120" fmla="*/ 3607 w 3790"/>
                <a:gd name="T121" fmla="*/ 1302 h 3301"/>
                <a:gd name="T122" fmla="*/ 3262 w 3790"/>
                <a:gd name="T123" fmla="*/ 1703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90" h="3301">
                  <a:moveTo>
                    <a:pt x="3262" y="717"/>
                  </a:moveTo>
                  <a:cubicBezTo>
                    <a:pt x="3262" y="282"/>
                    <a:pt x="3262" y="282"/>
                    <a:pt x="3262" y="282"/>
                  </a:cubicBezTo>
                  <a:cubicBezTo>
                    <a:pt x="3262" y="183"/>
                    <a:pt x="3211" y="96"/>
                    <a:pt x="3125" y="48"/>
                  </a:cubicBezTo>
                  <a:cubicBezTo>
                    <a:pt x="3039" y="0"/>
                    <a:pt x="2937" y="2"/>
                    <a:pt x="2853" y="53"/>
                  </a:cubicBezTo>
                  <a:cubicBezTo>
                    <a:pt x="2410" y="323"/>
                    <a:pt x="1901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550" y="466"/>
                    <a:pt x="416" y="591"/>
                    <a:pt x="403" y="751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115" y="751"/>
                    <a:pt x="0" y="866"/>
                    <a:pt x="0" y="100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738"/>
                    <a:pt x="115" y="1853"/>
                    <a:pt x="256" y="1853"/>
                  </a:cubicBezTo>
                  <a:cubicBezTo>
                    <a:pt x="403" y="1853"/>
                    <a:pt x="403" y="1853"/>
                    <a:pt x="403" y="1853"/>
                  </a:cubicBezTo>
                  <a:cubicBezTo>
                    <a:pt x="413" y="1974"/>
                    <a:pt x="491" y="2075"/>
                    <a:pt x="599" y="2117"/>
                  </a:cubicBezTo>
                  <a:cubicBezTo>
                    <a:pt x="985" y="3184"/>
                    <a:pt x="985" y="3184"/>
                    <a:pt x="985" y="3184"/>
                  </a:cubicBezTo>
                  <a:cubicBezTo>
                    <a:pt x="1011" y="3254"/>
                    <a:pt x="1078" y="3301"/>
                    <a:pt x="1152" y="3301"/>
                  </a:cubicBezTo>
                  <a:cubicBezTo>
                    <a:pt x="1655" y="3301"/>
                    <a:pt x="1655" y="3301"/>
                    <a:pt x="1655" y="3301"/>
                  </a:cubicBezTo>
                  <a:cubicBezTo>
                    <a:pt x="1713" y="3301"/>
                    <a:pt x="1767" y="3272"/>
                    <a:pt x="1800" y="3225"/>
                  </a:cubicBezTo>
                  <a:cubicBezTo>
                    <a:pt x="1834" y="3178"/>
                    <a:pt x="1842" y="3117"/>
                    <a:pt x="1822" y="3063"/>
                  </a:cubicBezTo>
                  <a:cubicBezTo>
                    <a:pt x="1488" y="2141"/>
                    <a:pt x="1488" y="2141"/>
                    <a:pt x="1488" y="2141"/>
                  </a:cubicBezTo>
                  <a:cubicBezTo>
                    <a:pt x="1971" y="2159"/>
                    <a:pt x="2441" y="2300"/>
                    <a:pt x="2853" y="2551"/>
                  </a:cubicBezTo>
                  <a:cubicBezTo>
                    <a:pt x="2896" y="2577"/>
                    <a:pt x="2945" y="2591"/>
                    <a:pt x="2993" y="2591"/>
                  </a:cubicBezTo>
                  <a:cubicBezTo>
                    <a:pt x="3038" y="2591"/>
                    <a:pt x="3084" y="2579"/>
                    <a:pt x="3125" y="2556"/>
                  </a:cubicBezTo>
                  <a:cubicBezTo>
                    <a:pt x="3211" y="2508"/>
                    <a:pt x="3262" y="2421"/>
                    <a:pt x="3262" y="2322"/>
                  </a:cubicBezTo>
                  <a:cubicBezTo>
                    <a:pt x="3262" y="1887"/>
                    <a:pt x="3262" y="1887"/>
                    <a:pt x="3262" y="1887"/>
                  </a:cubicBezTo>
                  <a:cubicBezTo>
                    <a:pt x="3558" y="1857"/>
                    <a:pt x="3790" y="1606"/>
                    <a:pt x="3790" y="1302"/>
                  </a:cubicBezTo>
                  <a:cubicBezTo>
                    <a:pt x="3790" y="998"/>
                    <a:pt x="3558" y="747"/>
                    <a:pt x="3262" y="717"/>
                  </a:cubicBezTo>
                  <a:close/>
                  <a:moveTo>
                    <a:pt x="401" y="1671"/>
                  </a:moveTo>
                  <a:cubicBezTo>
                    <a:pt x="256" y="1671"/>
                    <a:pt x="256" y="1671"/>
                    <a:pt x="256" y="1671"/>
                  </a:cubicBezTo>
                  <a:cubicBezTo>
                    <a:pt x="216" y="1671"/>
                    <a:pt x="183" y="1638"/>
                    <a:pt x="183" y="1597"/>
                  </a:cubicBezTo>
                  <a:cubicBezTo>
                    <a:pt x="183" y="1007"/>
                    <a:pt x="183" y="1007"/>
                    <a:pt x="183" y="1007"/>
                  </a:cubicBezTo>
                  <a:cubicBezTo>
                    <a:pt x="183" y="967"/>
                    <a:pt x="216" y="934"/>
                    <a:pt x="256" y="934"/>
                  </a:cubicBezTo>
                  <a:cubicBezTo>
                    <a:pt x="401" y="934"/>
                    <a:pt x="401" y="934"/>
                    <a:pt x="401" y="934"/>
                  </a:cubicBezTo>
                  <a:lnTo>
                    <a:pt x="401" y="1671"/>
                  </a:lnTo>
                  <a:close/>
                  <a:moveTo>
                    <a:pt x="1647" y="3118"/>
                  </a:moveTo>
                  <a:cubicBezTo>
                    <a:pt x="1156" y="3118"/>
                    <a:pt x="1156" y="3118"/>
                    <a:pt x="1156" y="3118"/>
                  </a:cubicBezTo>
                  <a:cubicBezTo>
                    <a:pt x="801" y="2139"/>
                    <a:pt x="801" y="2139"/>
                    <a:pt x="801" y="2139"/>
                  </a:cubicBezTo>
                  <a:cubicBezTo>
                    <a:pt x="1292" y="2139"/>
                    <a:pt x="1292" y="2139"/>
                    <a:pt x="1292" y="2139"/>
                  </a:cubicBezTo>
                  <a:lnTo>
                    <a:pt x="1647" y="3118"/>
                  </a:lnTo>
                  <a:close/>
                  <a:moveTo>
                    <a:pt x="3036" y="2397"/>
                  </a:moveTo>
                  <a:cubicBezTo>
                    <a:pt x="3022" y="2404"/>
                    <a:pt x="2987" y="2419"/>
                    <a:pt x="2948" y="2395"/>
                  </a:cubicBezTo>
                  <a:cubicBezTo>
                    <a:pt x="2477" y="2108"/>
                    <a:pt x="1935" y="1956"/>
                    <a:pt x="1380" y="1956"/>
                  </a:cubicBezTo>
                  <a:cubicBezTo>
                    <a:pt x="713" y="1956"/>
                    <a:pt x="713" y="1956"/>
                    <a:pt x="713" y="1956"/>
                  </a:cubicBezTo>
                  <a:cubicBezTo>
                    <a:pt x="642" y="1956"/>
                    <a:pt x="584" y="1898"/>
                    <a:pt x="584" y="1827"/>
                  </a:cubicBezTo>
                  <a:cubicBezTo>
                    <a:pt x="584" y="777"/>
                    <a:pt x="584" y="777"/>
                    <a:pt x="584" y="777"/>
                  </a:cubicBezTo>
                  <a:cubicBezTo>
                    <a:pt x="584" y="706"/>
                    <a:pt x="642" y="648"/>
                    <a:pt x="713" y="648"/>
                  </a:cubicBezTo>
                  <a:cubicBezTo>
                    <a:pt x="1265" y="648"/>
                    <a:pt x="1265" y="648"/>
                    <a:pt x="1265" y="648"/>
                  </a:cubicBezTo>
                  <a:cubicBezTo>
                    <a:pt x="1265" y="1602"/>
                    <a:pt x="1265" y="1602"/>
                    <a:pt x="1265" y="1602"/>
                  </a:cubicBezTo>
                  <a:cubicBezTo>
                    <a:pt x="1265" y="1653"/>
                    <a:pt x="1306" y="1694"/>
                    <a:pt x="1356" y="1694"/>
                  </a:cubicBezTo>
                  <a:cubicBezTo>
                    <a:pt x="1407" y="1694"/>
                    <a:pt x="1448" y="1653"/>
                    <a:pt x="1448" y="1602"/>
                  </a:cubicBezTo>
                  <a:cubicBezTo>
                    <a:pt x="1448" y="647"/>
                    <a:pt x="1448" y="647"/>
                    <a:pt x="1448" y="647"/>
                  </a:cubicBezTo>
                  <a:cubicBezTo>
                    <a:pt x="1979" y="636"/>
                    <a:pt x="2496" y="485"/>
                    <a:pt x="2948" y="209"/>
                  </a:cubicBezTo>
                  <a:cubicBezTo>
                    <a:pt x="2987" y="185"/>
                    <a:pt x="3022" y="200"/>
                    <a:pt x="3036" y="208"/>
                  </a:cubicBezTo>
                  <a:cubicBezTo>
                    <a:pt x="3049" y="215"/>
                    <a:pt x="3079" y="237"/>
                    <a:pt x="3079" y="28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67"/>
                    <a:pt x="3049" y="2389"/>
                    <a:pt x="3036" y="2397"/>
                  </a:cubicBezTo>
                  <a:close/>
                  <a:moveTo>
                    <a:pt x="3262" y="1703"/>
                  </a:moveTo>
                  <a:cubicBezTo>
                    <a:pt x="3262" y="901"/>
                    <a:pt x="3262" y="901"/>
                    <a:pt x="3262" y="901"/>
                  </a:cubicBezTo>
                  <a:cubicBezTo>
                    <a:pt x="3457" y="930"/>
                    <a:pt x="3607" y="1099"/>
                    <a:pt x="3607" y="1302"/>
                  </a:cubicBezTo>
                  <a:cubicBezTo>
                    <a:pt x="3607" y="1505"/>
                    <a:pt x="3457" y="1674"/>
                    <a:pt x="3262" y="1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aphicFrame>
        <p:nvGraphicFramePr>
          <p:cNvPr id="2" name="Tabela 1"/>
          <p:cNvGraphicFramePr>
            <a:graphicFrameLocks noGrp="1"/>
          </p:cNvGraphicFramePr>
          <p:nvPr>
            <p:extLst/>
          </p:nvPr>
        </p:nvGraphicFramePr>
        <p:xfrm>
          <a:off x="5565476" y="1207702"/>
          <a:ext cx="643774" cy="41220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3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583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2018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89%</a:t>
                      </a:r>
                    </a:p>
                  </a:txBody>
                  <a:tcPr marL="9525" marR="9525" marT="9525" marB="0" anchor="ctr">
                    <a:solidFill>
                      <a:srgbClr val="F5F5F5">
                        <a:alpha val="2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78%</a:t>
                      </a:r>
                    </a:p>
                  </a:txBody>
                  <a:tcPr marL="9525" marR="9525" marT="9525" marB="0" anchor="ctr">
                    <a:solidFill>
                      <a:srgbClr val="F5F5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76%</a:t>
                      </a:r>
                    </a:p>
                  </a:txBody>
                  <a:tcPr marL="9525" marR="9525" marT="9525" marB="0" anchor="ctr">
                    <a:solidFill>
                      <a:srgbClr val="F5F5F5">
                        <a:alpha val="2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44" name="+ informações"/>
          <p:cNvGrpSpPr/>
          <p:nvPr/>
        </p:nvGrpSpPr>
        <p:grpSpPr>
          <a:xfrm>
            <a:off x="10118442" y="5857479"/>
            <a:ext cx="1402473" cy="346250"/>
            <a:chOff x="7300120" y="5125288"/>
            <a:chExt cx="1748287" cy="431624"/>
          </a:xfrm>
        </p:grpSpPr>
        <p:sp>
          <p:nvSpPr>
            <p:cNvPr id="46" name="Forma livre 45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4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4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71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2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3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4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5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  <p:graphicFrame>
        <p:nvGraphicFramePr>
          <p:cNvPr id="76" name="Tabela 75">
            <a:extLst>
              <a:ext uri="{FF2B5EF4-FFF2-40B4-BE49-F238E27FC236}">
                <a16:creationId xmlns:a16="http://schemas.microsoft.com/office/drawing/2014/main" id="{7A07B0D0-42CA-4692-A59C-1658B8CBF66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7905589" y="1169783"/>
          <a:ext cx="643774" cy="41220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3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583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2017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5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5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5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5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5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5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5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79%</a:t>
                      </a:r>
                    </a:p>
                  </a:txBody>
                  <a:tcPr marL="9525" marR="9525" marT="9525" marB="0" anchor="ctr">
                    <a:solidFill>
                      <a:srgbClr val="F5F5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5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D0C34CD6-54C3-41F1-B60D-9E271EE51441}"/>
              </a:ext>
            </a:extLst>
          </p:cNvPr>
          <p:cNvGraphicFramePr/>
          <p:nvPr>
            <p:extLst/>
          </p:nvPr>
        </p:nvGraphicFramePr>
        <p:xfrm>
          <a:off x="6066912" y="1274904"/>
          <a:ext cx="2700469" cy="42634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CaixaDeTexto 3">
            <a:extLst>
              <a:ext uri="{FF2B5EF4-FFF2-40B4-BE49-F238E27FC236}">
                <a16:creationId xmlns:a16="http://schemas.microsoft.com/office/drawing/2014/main" id="{92BE1BC3-4925-47CB-B013-3467A4974BEA}"/>
              </a:ext>
            </a:extLst>
          </p:cNvPr>
          <p:cNvSpPr txBox="1"/>
          <p:nvPr/>
        </p:nvSpPr>
        <p:spPr>
          <a:xfrm>
            <a:off x="6207385" y="1207702"/>
            <a:ext cx="5033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solidFill>
                  <a:srgbClr val="A5A5A5"/>
                </a:solidFill>
              </a:rPr>
              <a:t>base</a:t>
            </a:r>
          </a:p>
        </p:txBody>
      </p:sp>
    </p:spTree>
    <p:extLst>
      <p:ext uri="{BB962C8B-B14F-4D97-AF65-F5344CB8AC3E}">
        <p14:creationId xmlns:p14="http://schemas.microsoft.com/office/powerpoint/2010/main" val="4242298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53" grpId="0" animBg="1"/>
      <p:bldP spid="58" grpId="0" animBg="1"/>
      <p:bldGraphic spid="6" grpId="0">
        <p:bldAsOne/>
      </p:bldGraphic>
      <p:bldP spid="4" grpId="0"/>
      <p:bldP spid="4" grpId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P11 a P18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sp>
        <p:nvSpPr>
          <p:cNvPr id="41" name="CaixaDeTexto 40"/>
          <p:cNvSpPr txBox="1"/>
          <p:nvPr/>
        </p:nvSpPr>
        <p:spPr>
          <a:xfrm>
            <a:off x="7015355" y="653194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42" name="Conector reto 41"/>
          <p:cNvCxnSpPr/>
          <p:nvPr/>
        </p:nvCxnSpPr>
        <p:spPr>
          <a:xfrm>
            <a:off x="8200171" y="879431"/>
            <a:ext cx="614072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9" name="CaixaDeTexto 58"/>
          <p:cNvSpPr txBox="1"/>
          <p:nvPr/>
        </p:nvSpPr>
        <p:spPr>
          <a:xfrm>
            <a:off x="9277778" y="65319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BEAE62C8-CF5C-4824-99C0-E91B4869670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5138" y="111125"/>
            <a:ext cx="773112" cy="774700"/>
            <a:chOff x="293" y="70"/>
            <a:chExt cx="487" cy="488"/>
          </a:xfrm>
          <a:solidFill>
            <a:srgbClr val="00ACB8"/>
          </a:solidFill>
        </p:grpSpPr>
        <p:sp>
          <p:nvSpPr>
            <p:cNvPr id="82" name="Freeform 5">
              <a:extLst>
                <a:ext uri="{FF2B5EF4-FFF2-40B4-BE49-F238E27FC236}">
                  <a16:creationId xmlns:a16="http://schemas.microsoft.com/office/drawing/2014/main" id="{E932A40A-E7EC-4CCE-B01B-B9FF873235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" y="70"/>
              <a:ext cx="487" cy="488"/>
            </a:xfrm>
            <a:custGeom>
              <a:avLst/>
              <a:gdLst>
                <a:gd name="T0" fmla="*/ 2172 w 2382"/>
                <a:gd name="T1" fmla="*/ 703 h 2382"/>
                <a:gd name="T2" fmla="*/ 2382 w 2382"/>
                <a:gd name="T3" fmla="*/ 210 h 2382"/>
                <a:gd name="T4" fmla="*/ 2033 w 2382"/>
                <a:gd name="T5" fmla="*/ 0 h 2382"/>
                <a:gd name="T6" fmla="*/ 1823 w 2382"/>
                <a:gd name="T7" fmla="*/ 284 h 2382"/>
                <a:gd name="T8" fmla="*/ 1396 w 2382"/>
                <a:gd name="T9" fmla="*/ 493 h 2382"/>
                <a:gd name="T10" fmla="*/ 1252 w 2382"/>
                <a:gd name="T11" fmla="*/ 1121 h 2382"/>
                <a:gd name="T12" fmla="*/ 0 w 2382"/>
                <a:gd name="T13" fmla="*/ 1191 h 2382"/>
                <a:gd name="T14" fmla="*/ 1252 w 2382"/>
                <a:gd name="T15" fmla="*/ 1261 h 2382"/>
                <a:gd name="T16" fmla="*/ 1396 w 2382"/>
                <a:gd name="T17" fmla="*/ 1889 h 2382"/>
                <a:gd name="T18" fmla="*/ 1823 w 2382"/>
                <a:gd name="T19" fmla="*/ 2098 h 2382"/>
                <a:gd name="T20" fmla="*/ 2033 w 2382"/>
                <a:gd name="T21" fmla="*/ 2382 h 2382"/>
                <a:gd name="T22" fmla="*/ 2382 w 2382"/>
                <a:gd name="T23" fmla="*/ 2168 h 2382"/>
                <a:gd name="T24" fmla="*/ 2172 w 2382"/>
                <a:gd name="T25" fmla="*/ 1679 h 2382"/>
                <a:gd name="T26" fmla="*/ 1823 w 2382"/>
                <a:gd name="T27" fmla="*/ 1889 h 2382"/>
                <a:gd name="T28" fmla="*/ 1605 w 2382"/>
                <a:gd name="T29" fmla="*/ 1958 h 2382"/>
                <a:gd name="T30" fmla="*/ 1535 w 2382"/>
                <a:gd name="T31" fmla="*/ 1261 h 2382"/>
                <a:gd name="T32" fmla="*/ 1823 w 2382"/>
                <a:gd name="T33" fmla="*/ 1331 h 2382"/>
                <a:gd name="T34" fmla="*/ 2172 w 2382"/>
                <a:gd name="T35" fmla="*/ 1540 h 2382"/>
                <a:gd name="T36" fmla="*/ 2382 w 2382"/>
                <a:gd name="T37" fmla="*/ 1051 h 2382"/>
                <a:gd name="T38" fmla="*/ 2033 w 2382"/>
                <a:gd name="T39" fmla="*/ 842 h 2382"/>
                <a:gd name="T40" fmla="*/ 1823 w 2382"/>
                <a:gd name="T41" fmla="*/ 1121 h 2382"/>
                <a:gd name="T42" fmla="*/ 1535 w 2382"/>
                <a:gd name="T43" fmla="*/ 493 h 2382"/>
                <a:gd name="T44" fmla="*/ 1823 w 2382"/>
                <a:gd name="T45" fmla="*/ 424 h 2382"/>
                <a:gd name="T46" fmla="*/ 2033 w 2382"/>
                <a:gd name="T47" fmla="*/ 703 h 2382"/>
                <a:gd name="T48" fmla="*/ 2033 w 2382"/>
                <a:gd name="T49" fmla="*/ 140 h 2382"/>
                <a:gd name="T50" fmla="*/ 2242 w 2382"/>
                <a:gd name="T51" fmla="*/ 210 h 2382"/>
                <a:gd name="T52" fmla="*/ 2172 w 2382"/>
                <a:gd name="T53" fmla="*/ 563 h 2382"/>
                <a:gd name="T54" fmla="*/ 1963 w 2382"/>
                <a:gd name="T55" fmla="*/ 493 h 2382"/>
                <a:gd name="T56" fmla="*/ 628 w 2382"/>
                <a:gd name="T57" fmla="*/ 1679 h 2382"/>
                <a:gd name="T58" fmla="*/ 628 w 2382"/>
                <a:gd name="T59" fmla="*/ 703 h 2382"/>
                <a:gd name="T60" fmla="*/ 628 w 2382"/>
                <a:gd name="T61" fmla="*/ 1679 h 2382"/>
                <a:gd name="T62" fmla="*/ 2033 w 2382"/>
                <a:gd name="T63" fmla="*/ 1819 h 2382"/>
                <a:gd name="T64" fmla="*/ 2242 w 2382"/>
                <a:gd name="T65" fmla="*/ 1889 h 2382"/>
                <a:gd name="T66" fmla="*/ 2172 w 2382"/>
                <a:gd name="T67" fmla="*/ 2242 h 2382"/>
                <a:gd name="T68" fmla="*/ 1963 w 2382"/>
                <a:gd name="T69" fmla="*/ 2168 h 2382"/>
                <a:gd name="T70" fmla="*/ 1963 w 2382"/>
                <a:gd name="T71" fmla="*/ 1051 h 2382"/>
                <a:gd name="T72" fmla="*/ 2172 w 2382"/>
                <a:gd name="T73" fmla="*/ 982 h 2382"/>
                <a:gd name="T74" fmla="*/ 2242 w 2382"/>
                <a:gd name="T75" fmla="*/ 1331 h 2382"/>
                <a:gd name="T76" fmla="*/ 2033 w 2382"/>
                <a:gd name="T77" fmla="*/ 1400 h 2382"/>
                <a:gd name="T78" fmla="*/ 1963 w 2382"/>
                <a:gd name="T79" fmla="*/ 105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2" h="2382">
                  <a:moveTo>
                    <a:pt x="2033" y="703"/>
                  </a:moveTo>
                  <a:cubicBezTo>
                    <a:pt x="2172" y="703"/>
                    <a:pt x="2172" y="703"/>
                    <a:pt x="2172" y="703"/>
                  </a:cubicBezTo>
                  <a:cubicBezTo>
                    <a:pt x="2288" y="703"/>
                    <a:pt x="2382" y="609"/>
                    <a:pt x="2382" y="493"/>
                  </a:cubicBezTo>
                  <a:cubicBezTo>
                    <a:pt x="2382" y="210"/>
                    <a:pt x="2382" y="210"/>
                    <a:pt x="2382" y="210"/>
                  </a:cubicBezTo>
                  <a:cubicBezTo>
                    <a:pt x="2382" y="94"/>
                    <a:pt x="2288" y="0"/>
                    <a:pt x="2172" y="0"/>
                  </a:cubicBezTo>
                  <a:cubicBezTo>
                    <a:pt x="2033" y="0"/>
                    <a:pt x="2033" y="0"/>
                    <a:pt x="2033" y="0"/>
                  </a:cubicBezTo>
                  <a:cubicBezTo>
                    <a:pt x="1917" y="0"/>
                    <a:pt x="1823" y="94"/>
                    <a:pt x="1823" y="210"/>
                  </a:cubicBezTo>
                  <a:cubicBezTo>
                    <a:pt x="1823" y="284"/>
                    <a:pt x="1823" y="284"/>
                    <a:pt x="1823" y="284"/>
                  </a:cubicBezTo>
                  <a:cubicBezTo>
                    <a:pt x="1605" y="284"/>
                    <a:pt x="1605" y="284"/>
                    <a:pt x="1605" y="284"/>
                  </a:cubicBezTo>
                  <a:cubicBezTo>
                    <a:pt x="1490" y="284"/>
                    <a:pt x="1396" y="378"/>
                    <a:pt x="1396" y="493"/>
                  </a:cubicBezTo>
                  <a:cubicBezTo>
                    <a:pt x="1396" y="1121"/>
                    <a:pt x="1396" y="1121"/>
                    <a:pt x="1396" y="1121"/>
                  </a:cubicBezTo>
                  <a:cubicBezTo>
                    <a:pt x="1252" y="1121"/>
                    <a:pt x="1252" y="1121"/>
                    <a:pt x="1252" y="1121"/>
                  </a:cubicBezTo>
                  <a:cubicBezTo>
                    <a:pt x="1217" y="808"/>
                    <a:pt x="951" y="563"/>
                    <a:pt x="628" y="563"/>
                  </a:cubicBezTo>
                  <a:cubicBezTo>
                    <a:pt x="282" y="563"/>
                    <a:pt x="0" y="845"/>
                    <a:pt x="0" y="1191"/>
                  </a:cubicBezTo>
                  <a:cubicBezTo>
                    <a:pt x="0" y="1537"/>
                    <a:pt x="282" y="1819"/>
                    <a:pt x="628" y="1819"/>
                  </a:cubicBezTo>
                  <a:cubicBezTo>
                    <a:pt x="951" y="1819"/>
                    <a:pt x="1217" y="1574"/>
                    <a:pt x="1252" y="1261"/>
                  </a:cubicBezTo>
                  <a:cubicBezTo>
                    <a:pt x="1396" y="1261"/>
                    <a:pt x="1396" y="1261"/>
                    <a:pt x="1396" y="1261"/>
                  </a:cubicBezTo>
                  <a:cubicBezTo>
                    <a:pt x="1396" y="1889"/>
                    <a:pt x="1396" y="1889"/>
                    <a:pt x="1396" y="1889"/>
                  </a:cubicBezTo>
                  <a:cubicBezTo>
                    <a:pt x="1396" y="2004"/>
                    <a:pt x="1490" y="2098"/>
                    <a:pt x="1605" y="2098"/>
                  </a:cubicBezTo>
                  <a:cubicBezTo>
                    <a:pt x="1823" y="2098"/>
                    <a:pt x="1823" y="2098"/>
                    <a:pt x="1823" y="2098"/>
                  </a:cubicBezTo>
                  <a:cubicBezTo>
                    <a:pt x="1823" y="2168"/>
                    <a:pt x="1823" y="2168"/>
                    <a:pt x="1823" y="2168"/>
                  </a:cubicBezTo>
                  <a:cubicBezTo>
                    <a:pt x="1823" y="2283"/>
                    <a:pt x="1917" y="2382"/>
                    <a:pt x="2033" y="2382"/>
                  </a:cubicBezTo>
                  <a:cubicBezTo>
                    <a:pt x="2172" y="2382"/>
                    <a:pt x="2172" y="2382"/>
                    <a:pt x="2172" y="2382"/>
                  </a:cubicBezTo>
                  <a:cubicBezTo>
                    <a:pt x="2288" y="2382"/>
                    <a:pt x="2382" y="2283"/>
                    <a:pt x="2382" y="2168"/>
                  </a:cubicBezTo>
                  <a:cubicBezTo>
                    <a:pt x="2382" y="1889"/>
                    <a:pt x="2382" y="1889"/>
                    <a:pt x="2382" y="1889"/>
                  </a:cubicBezTo>
                  <a:cubicBezTo>
                    <a:pt x="2382" y="1773"/>
                    <a:pt x="2288" y="1679"/>
                    <a:pt x="2172" y="1679"/>
                  </a:cubicBezTo>
                  <a:cubicBezTo>
                    <a:pt x="2033" y="1679"/>
                    <a:pt x="2033" y="1679"/>
                    <a:pt x="2033" y="1679"/>
                  </a:cubicBezTo>
                  <a:cubicBezTo>
                    <a:pt x="1917" y="1679"/>
                    <a:pt x="1823" y="1773"/>
                    <a:pt x="1823" y="1889"/>
                  </a:cubicBezTo>
                  <a:cubicBezTo>
                    <a:pt x="1823" y="1958"/>
                    <a:pt x="1823" y="1958"/>
                    <a:pt x="1823" y="1958"/>
                  </a:cubicBezTo>
                  <a:cubicBezTo>
                    <a:pt x="1605" y="1958"/>
                    <a:pt x="1605" y="1958"/>
                    <a:pt x="1605" y="1958"/>
                  </a:cubicBezTo>
                  <a:cubicBezTo>
                    <a:pt x="1566" y="1958"/>
                    <a:pt x="1535" y="1927"/>
                    <a:pt x="1535" y="1889"/>
                  </a:cubicBezTo>
                  <a:cubicBezTo>
                    <a:pt x="1535" y="1261"/>
                    <a:pt x="1535" y="1261"/>
                    <a:pt x="1535" y="1261"/>
                  </a:cubicBezTo>
                  <a:cubicBezTo>
                    <a:pt x="1823" y="1261"/>
                    <a:pt x="1823" y="1261"/>
                    <a:pt x="1823" y="1261"/>
                  </a:cubicBezTo>
                  <a:cubicBezTo>
                    <a:pt x="1823" y="1331"/>
                    <a:pt x="1823" y="1331"/>
                    <a:pt x="1823" y="1331"/>
                  </a:cubicBezTo>
                  <a:cubicBezTo>
                    <a:pt x="1823" y="1446"/>
                    <a:pt x="1917" y="1540"/>
                    <a:pt x="2033" y="1540"/>
                  </a:cubicBezTo>
                  <a:cubicBezTo>
                    <a:pt x="2172" y="1540"/>
                    <a:pt x="2172" y="1540"/>
                    <a:pt x="2172" y="1540"/>
                  </a:cubicBezTo>
                  <a:cubicBezTo>
                    <a:pt x="2288" y="1540"/>
                    <a:pt x="2382" y="1446"/>
                    <a:pt x="2382" y="1331"/>
                  </a:cubicBezTo>
                  <a:cubicBezTo>
                    <a:pt x="2382" y="1051"/>
                    <a:pt x="2382" y="1051"/>
                    <a:pt x="2382" y="1051"/>
                  </a:cubicBezTo>
                  <a:cubicBezTo>
                    <a:pt x="2382" y="936"/>
                    <a:pt x="2288" y="842"/>
                    <a:pt x="2172" y="842"/>
                  </a:cubicBezTo>
                  <a:cubicBezTo>
                    <a:pt x="2033" y="842"/>
                    <a:pt x="2033" y="842"/>
                    <a:pt x="2033" y="842"/>
                  </a:cubicBezTo>
                  <a:cubicBezTo>
                    <a:pt x="1917" y="842"/>
                    <a:pt x="1823" y="936"/>
                    <a:pt x="1823" y="1051"/>
                  </a:cubicBezTo>
                  <a:cubicBezTo>
                    <a:pt x="1823" y="1121"/>
                    <a:pt x="1823" y="1121"/>
                    <a:pt x="1823" y="1121"/>
                  </a:cubicBezTo>
                  <a:cubicBezTo>
                    <a:pt x="1535" y="1121"/>
                    <a:pt x="1535" y="1121"/>
                    <a:pt x="1535" y="1121"/>
                  </a:cubicBezTo>
                  <a:cubicBezTo>
                    <a:pt x="1535" y="493"/>
                    <a:pt x="1535" y="493"/>
                    <a:pt x="1535" y="493"/>
                  </a:cubicBezTo>
                  <a:cubicBezTo>
                    <a:pt x="1535" y="455"/>
                    <a:pt x="1566" y="424"/>
                    <a:pt x="1605" y="424"/>
                  </a:cubicBezTo>
                  <a:cubicBezTo>
                    <a:pt x="1823" y="424"/>
                    <a:pt x="1823" y="424"/>
                    <a:pt x="1823" y="424"/>
                  </a:cubicBezTo>
                  <a:cubicBezTo>
                    <a:pt x="1823" y="493"/>
                    <a:pt x="1823" y="493"/>
                    <a:pt x="1823" y="493"/>
                  </a:cubicBezTo>
                  <a:cubicBezTo>
                    <a:pt x="1823" y="609"/>
                    <a:pt x="1917" y="703"/>
                    <a:pt x="2033" y="703"/>
                  </a:cubicBezTo>
                  <a:close/>
                  <a:moveTo>
                    <a:pt x="1963" y="210"/>
                  </a:moveTo>
                  <a:cubicBezTo>
                    <a:pt x="1963" y="171"/>
                    <a:pt x="1994" y="140"/>
                    <a:pt x="2033" y="140"/>
                  </a:cubicBezTo>
                  <a:cubicBezTo>
                    <a:pt x="2172" y="140"/>
                    <a:pt x="2172" y="140"/>
                    <a:pt x="2172" y="140"/>
                  </a:cubicBezTo>
                  <a:cubicBezTo>
                    <a:pt x="2211" y="140"/>
                    <a:pt x="2242" y="171"/>
                    <a:pt x="2242" y="210"/>
                  </a:cubicBezTo>
                  <a:cubicBezTo>
                    <a:pt x="2242" y="493"/>
                    <a:pt x="2242" y="493"/>
                    <a:pt x="2242" y="493"/>
                  </a:cubicBezTo>
                  <a:cubicBezTo>
                    <a:pt x="2242" y="532"/>
                    <a:pt x="2211" y="563"/>
                    <a:pt x="2172" y="563"/>
                  </a:cubicBezTo>
                  <a:cubicBezTo>
                    <a:pt x="2033" y="563"/>
                    <a:pt x="2033" y="563"/>
                    <a:pt x="2033" y="563"/>
                  </a:cubicBezTo>
                  <a:cubicBezTo>
                    <a:pt x="1994" y="563"/>
                    <a:pt x="1963" y="532"/>
                    <a:pt x="1963" y="493"/>
                  </a:cubicBezTo>
                  <a:lnTo>
                    <a:pt x="1963" y="210"/>
                  </a:lnTo>
                  <a:close/>
                  <a:moveTo>
                    <a:pt x="628" y="1679"/>
                  </a:moveTo>
                  <a:cubicBezTo>
                    <a:pt x="359" y="1679"/>
                    <a:pt x="140" y="1460"/>
                    <a:pt x="140" y="1191"/>
                  </a:cubicBezTo>
                  <a:cubicBezTo>
                    <a:pt x="140" y="922"/>
                    <a:pt x="359" y="703"/>
                    <a:pt x="628" y="703"/>
                  </a:cubicBezTo>
                  <a:cubicBezTo>
                    <a:pt x="898" y="703"/>
                    <a:pt x="1117" y="922"/>
                    <a:pt x="1117" y="1191"/>
                  </a:cubicBezTo>
                  <a:cubicBezTo>
                    <a:pt x="1117" y="1460"/>
                    <a:pt x="898" y="1679"/>
                    <a:pt x="628" y="1679"/>
                  </a:cubicBezTo>
                  <a:close/>
                  <a:moveTo>
                    <a:pt x="1963" y="1889"/>
                  </a:moveTo>
                  <a:cubicBezTo>
                    <a:pt x="1963" y="1850"/>
                    <a:pt x="1994" y="1819"/>
                    <a:pt x="2033" y="1819"/>
                  </a:cubicBezTo>
                  <a:cubicBezTo>
                    <a:pt x="2172" y="1819"/>
                    <a:pt x="2172" y="1819"/>
                    <a:pt x="2172" y="1819"/>
                  </a:cubicBezTo>
                  <a:cubicBezTo>
                    <a:pt x="2211" y="1819"/>
                    <a:pt x="2242" y="1850"/>
                    <a:pt x="2242" y="1889"/>
                  </a:cubicBezTo>
                  <a:cubicBezTo>
                    <a:pt x="2242" y="2168"/>
                    <a:pt x="2242" y="2168"/>
                    <a:pt x="2242" y="2168"/>
                  </a:cubicBezTo>
                  <a:cubicBezTo>
                    <a:pt x="2242" y="2207"/>
                    <a:pt x="2209" y="2242"/>
                    <a:pt x="2172" y="2242"/>
                  </a:cubicBezTo>
                  <a:cubicBezTo>
                    <a:pt x="2033" y="2242"/>
                    <a:pt x="2033" y="2242"/>
                    <a:pt x="2033" y="2242"/>
                  </a:cubicBezTo>
                  <a:cubicBezTo>
                    <a:pt x="1996" y="2242"/>
                    <a:pt x="1963" y="2207"/>
                    <a:pt x="1963" y="2168"/>
                  </a:cubicBezTo>
                  <a:lnTo>
                    <a:pt x="1963" y="1889"/>
                  </a:lnTo>
                  <a:close/>
                  <a:moveTo>
                    <a:pt x="1963" y="1051"/>
                  </a:moveTo>
                  <a:cubicBezTo>
                    <a:pt x="1963" y="1013"/>
                    <a:pt x="1994" y="982"/>
                    <a:pt x="2033" y="982"/>
                  </a:cubicBezTo>
                  <a:cubicBezTo>
                    <a:pt x="2172" y="982"/>
                    <a:pt x="2172" y="982"/>
                    <a:pt x="2172" y="982"/>
                  </a:cubicBezTo>
                  <a:cubicBezTo>
                    <a:pt x="2211" y="982"/>
                    <a:pt x="2242" y="1013"/>
                    <a:pt x="2242" y="1051"/>
                  </a:cubicBezTo>
                  <a:cubicBezTo>
                    <a:pt x="2242" y="1331"/>
                    <a:pt x="2242" y="1331"/>
                    <a:pt x="2242" y="1331"/>
                  </a:cubicBezTo>
                  <a:cubicBezTo>
                    <a:pt x="2242" y="1369"/>
                    <a:pt x="2211" y="1400"/>
                    <a:pt x="2172" y="1400"/>
                  </a:cubicBezTo>
                  <a:cubicBezTo>
                    <a:pt x="2033" y="1400"/>
                    <a:pt x="2033" y="1400"/>
                    <a:pt x="2033" y="1400"/>
                  </a:cubicBezTo>
                  <a:cubicBezTo>
                    <a:pt x="1994" y="1400"/>
                    <a:pt x="1963" y="1369"/>
                    <a:pt x="1963" y="1331"/>
                  </a:cubicBezTo>
                  <a:lnTo>
                    <a:pt x="1963" y="10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6">
              <a:extLst>
                <a:ext uri="{FF2B5EF4-FFF2-40B4-BE49-F238E27FC236}">
                  <a16:creationId xmlns:a16="http://schemas.microsoft.com/office/drawing/2014/main" id="{540D0470-C0CD-44FE-BB65-4EC39B103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270"/>
              <a:ext cx="145" cy="103"/>
            </a:xfrm>
            <a:custGeom>
              <a:avLst/>
              <a:gdLst>
                <a:gd name="T0" fmla="*/ 684 w 711"/>
                <a:gd name="T1" fmla="*/ 27 h 502"/>
                <a:gd name="T2" fmla="*/ 585 w 711"/>
                <a:gd name="T3" fmla="*/ 27 h 502"/>
                <a:gd name="T4" fmla="*/ 286 w 711"/>
                <a:gd name="T5" fmla="*/ 327 h 502"/>
                <a:gd name="T6" fmla="*/ 126 w 711"/>
                <a:gd name="T7" fmla="*/ 167 h 502"/>
                <a:gd name="T8" fmla="*/ 27 w 711"/>
                <a:gd name="T9" fmla="*/ 167 h 502"/>
                <a:gd name="T10" fmla="*/ 27 w 711"/>
                <a:gd name="T11" fmla="*/ 265 h 502"/>
                <a:gd name="T12" fmla="*/ 236 w 711"/>
                <a:gd name="T13" fmla="*/ 475 h 502"/>
                <a:gd name="T14" fmla="*/ 335 w 711"/>
                <a:gd name="T15" fmla="*/ 475 h 502"/>
                <a:gd name="T16" fmla="*/ 684 w 711"/>
                <a:gd name="T17" fmla="*/ 126 h 502"/>
                <a:gd name="T18" fmla="*/ 684 w 711"/>
                <a:gd name="T19" fmla="*/ 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1" h="502">
                  <a:moveTo>
                    <a:pt x="684" y="27"/>
                  </a:moveTo>
                  <a:cubicBezTo>
                    <a:pt x="656" y="0"/>
                    <a:pt x="612" y="0"/>
                    <a:pt x="585" y="27"/>
                  </a:cubicBezTo>
                  <a:cubicBezTo>
                    <a:pt x="286" y="327"/>
                    <a:pt x="286" y="327"/>
                    <a:pt x="286" y="32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98" y="139"/>
                    <a:pt x="54" y="139"/>
                    <a:pt x="27" y="167"/>
                  </a:cubicBezTo>
                  <a:cubicBezTo>
                    <a:pt x="0" y="194"/>
                    <a:pt x="0" y="238"/>
                    <a:pt x="27" y="265"/>
                  </a:cubicBezTo>
                  <a:cubicBezTo>
                    <a:pt x="236" y="475"/>
                    <a:pt x="236" y="475"/>
                    <a:pt x="236" y="475"/>
                  </a:cubicBezTo>
                  <a:cubicBezTo>
                    <a:pt x="263" y="502"/>
                    <a:pt x="308" y="502"/>
                    <a:pt x="335" y="475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711" y="99"/>
                    <a:pt x="711" y="54"/>
                    <a:pt x="684" y="27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4" name="CaixaDeTexto 83">
            <a:extLst>
              <a:ext uri="{FF2B5EF4-FFF2-40B4-BE49-F238E27FC236}">
                <a16:creationId xmlns:a16="http://schemas.microsoft.com/office/drawing/2014/main" id="{BAB34E6D-E533-433E-AA02-4546533B22EF}"/>
              </a:ext>
            </a:extLst>
          </p:cNvPr>
          <p:cNvSpPr txBox="1"/>
          <p:nvPr/>
        </p:nvSpPr>
        <p:spPr>
          <a:xfrm>
            <a:off x="1467101" y="258033"/>
            <a:ext cx="37419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atributos - Sebrae</a:t>
            </a:r>
          </a:p>
        </p:txBody>
      </p:sp>
      <p:grpSp>
        <p:nvGrpSpPr>
          <p:cNvPr id="85" name="Group 4">
            <a:extLst>
              <a:ext uri="{FF2B5EF4-FFF2-40B4-BE49-F238E27FC236}">
                <a16:creationId xmlns:a16="http://schemas.microsoft.com/office/drawing/2014/main" id="{79D3C971-06C7-4AD3-817B-54673D1EE77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25873" y="1333348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86" name="Freeform 5">
              <a:extLst>
                <a:ext uri="{FF2B5EF4-FFF2-40B4-BE49-F238E27FC236}">
                  <a16:creationId xmlns:a16="http://schemas.microsoft.com/office/drawing/2014/main" id="{DF82153E-3F48-4120-8012-5F9B6BBE3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6">
              <a:extLst>
                <a:ext uri="{FF2B5EF4-FFF2-40B4-BE49-F238E27FC236}">
                  <a16:creationId xmlns:a16="http://schemas.microsoft.com/office/drawing/2014/main" id="{6F1C580A-C09F-400F-A06C-96F13C55F6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7">
              <a:extLst>
                <a:ext uri="{FF2B5EF4-FFF2-40B4-BE49-F238E27FC236}">
                  <a16:creationId xmlns:a16="http://schemas.microsoft.com/office/drawing/2014/main" id="{CA0FD043-37F5-4566-9B1A-99DCB564AB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8">
              <a:extLst>
                <a:ext uri="{FF2B5EF4-FFF2-40B4-BE49-F238E27FC236}">
                  <a16:creationId xmlns:a16="http://schemas.microsoft.com/office/drawing/2014/main" id="{225FBFD0-A9DD-4FF1-9F5F-A1FAAB897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9">
              <a:extLst>
                <a:ext uri="{FF2B5EF4-FFF2-40B4-BE49-F238E27FC236}">
                  <a16:creationId xmlns:a16="http://schemas.microsoft.com/office/drawing/2014/main" id="{01F4E6DF-0844-4F57-B42F-CDC3401821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10">
              <a:extLst>
                <a:ext uri="{FF2B5EF4-FFF2-40B4-BE49-F238E27FC236}">
                  <a16:creationId xmlns:a16="http://schemas.microsoft.com/office/drawing/2014/main" id="{2E742017-2E3B-402B-9729-2764F9B63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2" name="Grupo 34">
            <a:extLst>
              <a:ext uri="{FF2B5EF4-FFF2-40B4-BE49-F238E27FC236}">
                <a16:creationId xmlns:a16="http://schemas.microsoft.com/office/drawing/2014/main" id="{D422D8C6-C39E-4360-A9FA-032B02D783CC}"/>
              </a:ext>
            </a:extLst>
          </p:cNvPr>
          <p:cNvGrpSpPr/>
          <p:nvPr/>
        </p:nvGrpSpPr>
        <p:grpSpPr>
          <a:xfrm>
            <a:off x="10430909" y="1313271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93" name="Freeform 15">
              <a:extLst>
                <a:ext uri="{FF2B5EF4-FFF2-40B4-BE49-F238E27FC236}">
                  <a16:creationId xmlns:a16="http://schemas.microsoft.com/office/drawing/2014/main" id="{22F0F5E5-FB5F-4532-8261-37511769C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Freeform 16">
              <a:extLst>
                <a:ext uri="{FF2B5EF4-FFF2-40B4-BE49-F238E27FC236}">
                  <a16:creationId xmlns:a16="http://schemas.microsoft.com/office/drawing/2014/main" id="{0C7A43D8-A57D-4B0A-8ED8-3F6AF32444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5" name="Freeform 17">
              <a:extLst>
                <a:ext uri="{FF2B5EF4-FFF2-40B4-BE49-F238E27FC236}">
                  <a16:creationId xmlns:a16="http://schemas.microsoft.com/office/drawing/2014/main" id="{128BF552-6E66-40D0-B343-38BEF38171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18">
              <a:extLst>
                <a:ext uri="{FF2B5EF4-FFF2-40B4-BE49-F238E27FC236}">
                  <a16:creationId xmlns:a16="http://schemas.microsoft.com/office/drawing/2014/main" id="{14BDEF04-22DC-4927-B741-1450AB265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19">
              <a:extLst>
                <a:ext uri="{FF2B5EF4-FFF2-40B4-BE49-F238E27FC236}">
                  <a16:creationId xmlns:a16="http://schemas.microsoft.com/office/drawing/2014/main" id="{B8678567-4802-401B-8D6B-8256910A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8" name="Group 35">
            <a:extLst>
              <a:ext uri="{FF2B5EF4-FFF2-40B4-BE49-F238E27FC236}">
                <a16:creationId xmlns:a16="http://schemas.microsoft.com/office/drawing/2014/main" id="{9189271E-F280-466B-ABAF-46C251397F9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90344" y="1204488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99" name="Rectangle 40">
              <a:extLst>
                <a:ext uri="{FF2B5EF4-FFF2-40B4-BE49-F238E27FC236}">
                  <a16:creationId xmlns:a16="http://schemas.microsoft.com/office/drawing/2014/main" id="{D0F116AE-6EEF-4B09-9731-9FE8DA965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41">
              <a:extLst>
                <a:ext uri="{FF2B5EF4-FFF2-40B4-BE49-F238E27FC236}">
                  <a16:creationId xmlns:a16="http://schemas.microsoft.com/office/drawing/2014/main" id="{46119410-B454-4EAA-B602-36CBD36F7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42">
              <a:extLst>
                <a:ext uri="{FF2B5EF4-FFF2-40B4-BE49-F238E27FC236}">
                  <a16:creationId xmlns:a16="http://schemas.microsoft.com/office/drawing/2014/main" id="{476BF965-F806-4CFE-A180-216205B0C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43">
              <a:extLst>
                <a:ext uri="{FF2B5EF4-FFF2-40B4-BE49-F238E27FC236}">
                  <a16:creationId xmlns:a16="http://schemas.microsoft.com/office/drawing/2014/main" id="{B95EAC2E-B5DD-4C29-B0D7-AA578A729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44">
              <a:extLst>
                <a:ext uri="{FF2B5EF4-FFF2-40B4-BE49-F238E27FC236}">
                  <a16:creationId xmlns:a16="http://schemas.microsoft.com/office/drawing/2014/main" id="{E3622FC1-4CA2-4AFE-9BA8-7EC37E40A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45">
              <a:extLst>
                <a:ext uri="{FF2B5EF4-FFF2-40B4-BE49-F238E27FC236}">
                  <a16:creationId xmlns:a16="http://schemas.microsoft.com/office/drawing/2014/main" id="{C3D4EAB0-C1C9-448A-8386-5158040D6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46">
              <a:extLst>
                <a:ext uri="{FF2B5EF4-FFF2-40B4-BE49-F238E27FC236}">
                  <a16:creationId xmlns:a16="http://schemas.microsoft.com/office/drawing/2014/main" id="{1354144B-A2F3-478B-850C-1859513B3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47">
              <a:extLst>
                <a:ext uri="{FF2B5EF4-FFF2-40B4-BE49-F238E27FC236}">
                  <a16:creationId xmlns:a16="http://schemas.microsoft.com/office/drawing/2014/main" id="{02579161-E0CA-41D5-B27A-398DB0402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48">
              <a:extLst>
                <a:ext uri="{FF2B5EF4-FFF2-40B4-BE49-F238E27FC236}">
                  <a16:creationId xmlns:a16="http://schemas.microsoft.com/office/drawing/2014/main" id="{6A5FFCCC-EB1E-461C-B7FD-1D912D017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49">
              <a:extLst>
                <a:ext uri="{FF2B5EF4-FFF2-40B4-BE49-F238E27FC236}">
                  <a16:creationId xmlns:a16="http://schemas.microsoft.com/office/drawing/2014/main" id="{321F9012-0009-4DF8-815A-1D334CB32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50">
              <a:extLst>
                <a:ext uri="{FF2B5EF4-FFF2-40B4-BE49-F238E27FC236}">
                  <a16:creationId xmlns:a16="http://schemas.microsoft.com/office/drawing/2014/main" id="{D33AC62D-C8F0-41A8-B011-4C667B4BA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51">
              <a:extLst>
                <a:ext uri="{FF2B5EF4-FFF2-40B4-BE49-F238E27FC236}">
                  <a16:creationId xmlns:a16="http://schemas.microsoft.com/office/drawing/2014/main" id="{A7DD224F-C8D9-46DB-AFC0-3028A2A2C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52">
              <a:extLst>
                <a:ext uri="{FF2B5EF4-FFF2-40B4-BE49-F238E27FC236}">
                  <a16:creationId xmlns:a16="http://schemas.microsoft.com/office/drawing/2014/main" id="{A6EC31E3-FC1A-46F8-81E2-87B7AA0A8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53">
              <a:extLst>
                <a:ext uri="{FF2B5EF4-FFF2-40B4-BE49-F238E27FC236}">
                  <a16:creationId xmlns:a16="http://schemas.microsoft.com/office/drawing/2014/main" id="{EAE58085-ADA9-424F-92A2-4C8F246F2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54">
              <a:extLst>
                <a:ext uri="{FF2B5EF4-FFF2-40B4-BE49-F238E27FC236}">
                  <a16:creationId xmlns:a16="http://schemas.microsoft.com/office/drawing/2014/main" id="{1652C9E3-3BCE-4606-ABE1-8A55744B5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55">
              <a:extLst>
                <a:ext uri="{FF2B5EF4-FFF2-40B4-BE49-F238E27FC236}">
                  <a16:creationId xmlns:a16="http://schemas.microsoft.com/office/drawing/2014/main" id="{A53DA248-2FD0-4EFD-AA92-8C548DC3A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56">
              <a:extLst>
                <a:ext uri="{FF2B5EF4-FFF2-40B4-BE49-F238E27FC236}">
                  <a16:creationId xmlns:a16="http://schemas.microsoft.com/office/drawing/2014/main" id="{5A0115C6-FD18-4A9C-B6A1-512C3E9FA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57">
              <a:extLst>
                <a:ext uri="{FF2B5EF4-FFF2-40B4-BE49-F238E27FC236}">
                  <a16:creationId xmlns:a16="http://schemas.microsoft.com/office/drawing/2014/main" id="{2357D9C0-AE8C-4622-8D09-2C45C4392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58">
              <a:extLst>
                <a:ext uri="{FF2B5EF4-FFF2-40B4-BE49-F238E27FC236}">
                  <a16:creationId xmlns:a16="http://schemas.microsoft.com/office/drawing/2014/main" id="{C9817717-4305-413E-AE36-22CB9E9F0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59">
              <a:extLst>
                <a:ext uri="{FF2B5EF4-FFF2-40B4-BE49-F238E27FC236}">
                  <a16:creationId xmlns:a16="http://schemas.microsoft.com/office/drawing/2014/main" id="{91740AA8-1DD8-4A83-8F2D-2337A1E73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60">
              <a:extLst>
                <a:ext uri="{FF2B5EF4-FFF2-40B4-BE49-F238E27FC236}">
                  <a16:creationId xmlns:a16="http://schemas.microsoft.com/office/drawing/2014/main" id="{8536B702-CC73-4746-8DDB-9C22BF1D2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61">
              <a:extLst>
                <a:ext uri="{FF2B5EF4-FFF2-40B4-BE49-F238E27FC236}">
                  <a16:creationId xmlns:a16="http://schemas.microsoft.com/office/drawing/2014/main" id="{C4830272-3206-4A91-8FF6-6D0EFE28E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62">
              <a:extLst>
                <a:ext uri="{FF2B5EF4-FFF2-40B4-BE49-F238E27FC236}">
                  <a16:creationId xmlns:a16="http://schemas.microsoft.com/office/drawing/2014/main" id="{CF19C753-34DF-4D62-B0D2-9413FC35A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63">
              <a:extLst>
                <a:ext uri="{FF2B5EF4-FFF2-40B4-BE49-F238E27FC236}">
                  <a16:creationId xmlns:a16="http://schemas.microsoft.com/office/drawing/2014/main" id="{BF123908-6C7A-4463-9895-B3B4B253D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64">
              <a:extLst>
                <a:ext uri="{FF2B5EF4-FFF2-40B4-BE49-F238E27FC236}">
                  <a16:creationId xmlns:a16="http://schemas.microsoft.com/office/drawing/2014/main" id="{E736D54B-30E4-4230-98F1-6EAEF21BD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65">
              <a:extLst>
                <a:ext uri="{FF2B5EF4-FFF2-40B4-BE49-F238E27FC236}">
                  <a16:creationId xmlns:a16="http://schemas.microsoft.com/office/drawing/2014/main" id="{0853ED80-39E0-47E6-91DD-B7A8B8333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Freeform 66">
              <a:extLst>
                <a:ext uri="{FF2B5EF4-FFF2-40B4-BE49-F238E27FC236}">
                  <a16:creationId xmlns:a16="http://schemas.microsoft.com/office/drawing/2014/main" id="{8A9A40B0-A405-4A98-9A87-8096DE1084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26" name="Group 69">
            <a:extLst>
              <a:ext uri="{FF2B5EF4-FFF2-40B4-BE49-F238E27FC236}">
                <a16:creationId xmlns:a16="http://schemas.microsoft.com/office/drawing/2014/main" id="{D13163AD-DFA2-49DD-8F4C-292C8C1AD9B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82161" y="1313826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27" name="Rectangle 74">
              <a:extLst>
                <a:ext uri="{FF2B5EF4-FFF2-40B4-BE49-F238E27FC236}">
                  <a16:creationId xmlns:a16="http://schemas.microsoft.com/office/drawing/2014/main" id="{C39F2340-C8CA-44E6-8F7E-98DD4568D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75">
              <a:extLst>
                <a:ext uri="{FF2B5EF4-FFF2-40B4-BE49-F238E27FC236}">
                  <a16:creationId xmlns:a16="http://schemas.microsoft.com/office/drawing/2014/main" id="{323952C1-5454-450F-AB44-DC5638369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76">
              <a:extLst>
                <a:ext uri="{FF2B5EF4-FFF2-40B4-BE49-F238E27FC236}">
                  <a16:creationId xmlns:a16="http://schemas.microsoft.com/office/drawing/2014/main" id="{4663B240-63B0-4CF4-B9CE-CFCF5EE59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Freeform 77">
              <a:extLst>
                <a:ext uri="{FF2B5EF4-FFF2-40B4-BE49-F238E27FC236}">
                  <a16:creationId xmlns:a16="http://schemas.microsoft.com/office/drawing/2014/main" id="{5748DBCC-597C-4922-B550-12073C3352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78">
              <a:extLst>
                <a:ext uri="{FF2B5EF4-FFF2-40B4-BE49-F238E27FC236}">
                  <a16:creationId xmlns:a16="http://schemas.microsoft.com/office/drawing/2014/main" id="{9E0463C2-5F14-4434-9CC4-C56DBC2BC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79">
              <a:extLst>
                <a:ext uri="{FF2B5EF4-FFF2-40B4-BE49-F238E27FC236}">
                  <a16:creationId xmlns:a16="http://schemas.microsoft.com/office/drawing/2014/main" id="{DADE1021-9DA2-4D83-ADFA-40F754E7F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80">
              <a:extLst>
                <a:ext uri="{FF2B5EF4-FFF2-40B4-BE49-F238E27FC236}">
                  <a16:creationId xmlns:a16="http://schemas.microsoft.com/office/drawing/2014/main" id="{4FE28E47-42A2-4E81-8498-117942644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81">
              <a:extLst>
                <a:ext uri="{FF2B5EF4-FFF2-40B4-BE49-F238E27FC236}">
                  <a16:creationId xmlns:a16="http://schemas.microsoft.com/office/drawing/2014/main" id="{4C022384-BF42-49DA-ACF6-F4A4D95EA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82">
              <a:extLst>
                <a:ext uri="{FF2B5EF4-FFF2-40B4-BE49-F238E27FC236}">
                  <a16:creationId xmlns:a16="http://schemas.microsoft.com/office/drawing/2014/main" id="{F681D168-E912-4A6A-A56F-A35065AD3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83">
              <a:extLst>
                <a:ext uri="{FF2B5EF4-FFF2-40B4-BE49-F238E27FC236}">
                  <a16:creationId xmlns:a16="http://schemas.microsoft.com/office/drawing/2014/main" id="{25986BD9-0A0F-4C8A-B836-6B7291055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84">
              <a:extLst>
                <a:ext uri="{FF2B5EF4-FFF2-40B4-BE49-F238E27FC236}">
                  <a16:creationId xmlns:a16="http://schemas.microsoft.com/office/drawing/2014/main" id="{62D3E3CD-079D-4FBB-95E8-1B25AA4BB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85">
              <a:extLst>
                <a:ext uri="{FF2B5EF4-FFF2-40B4-BE49-F238E27FC236}">
                  <a16:creationId xmlns:a16="http://schemas.microsoft.com/office/drawing/2014/main" id="{A6EDC23B-3BB9-4536-A7E4-348BB48CA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86">
              <a:extLst>
                <a:ext uri="{FF2B5EF4-FFF2-40B4-BE49-F238E27FC236}">
                  <a16:creationId xmlns:a16="http://schemas.microsoft.com/office/drawing/2014/main" id="{454EDD45-A66E-444B-A040-8559618D0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87">
              <a:extLst>
                <a:ext uri="{FF2B5EF4-FFF2-40B4-BE49-F238E27FC236}">
                  <a16:creationId xmlns:a16="http://schemas.microsoft.com/office/drawing/2014/main" id="{9C345C2F-2DA3-4968-9AB2-5A57F1997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88">
              <a:extLst>
                <a:ext uri="{FF2B5EF4-FFF2-40B4-BE49-F238E27FC236}">
                  <a16:creationId xmlns:a16="http://schemas.microsoft.com/office/drawing/2014/main" id="{49B557F9-7246-4B17-ACBC-A319208D8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89">
              <a:extLst>
                <a:ext uri="{FF2B5EF4-FFF2-40B4-BE49-F238E27FC236}">
                  <a16:creationId xmlns:a16="http://schemas.microsoft.com/office/drawing/2014/main" id="{EBD6B153-03E8-4075-9B8C-8464CBA86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90">
              <a:extLst>
                <a:ext uri="{FF2B5EF4-FFF2-40B4-BE49-F238E27FC236}">
                  <a16:creationId xmlns:a16="http://schemas.microsoft.com/office/drawing/2014/main" id="{4CAAD63F-B925-420D-BE91-262B19AD7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44" name="Group 93">
            <a:extLst>
              <a:ext uri="{FF2B5EF4-FFF2-40B4-BE49-F238E27FC236}">
                <a16:creationId xmlns:a16="http://schemas.microsoft.com/office/drawing/2014/main" id="{A0E9BD94-10BF-43B9-ADDB-E3CA24D7976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56448" y="1244934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45" name="Rectangle 95">
              <a:extLst>
                <a:ext uri="{FF2B5EF4-FFF2-40B4-BE49-F238E27FC236}">
                  <a16:creationId xmlns:a16="http://schemas.microsoft.com/office/drawing/2014/main" id="{A7417157-C31C-4B7D-AC7A-5EFA2C659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96">
              <a:extLst>
                <a:ext uri="{FF2B5EF4-FFF2-40B4-BE49-F238E27FC236}">
                  <a16:creationId xmlns:a16="http://schemas.microsoft.com/office/drawing/2014/main" id="{860610DA-F96B-4239-A519-E37A250DC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97">
              <a:extLst>
                <a:ext uri="{FF2B5EF4-FFF2-40B4-BE49-F238E27FC236}">
                  <a16:creationId xmlns:a16="http://schemas.microsoft.com/office/drawing/2014/main" id="{62BF9949-3426-466D-97A0-1BCAE6DF9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98">
              <a:extLst>
                <a:ext uri="{FF2B5EF4-FFF2-40B4-BE49-F238E27FC236}">
                  <a16:creationId xmlns:a16="http://schemas.microsoft.com/office/drawing/2014/main" id="{A2271129-FA3A-4915-B249-38EABAE8C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99">
              <a:extLst>
                <a:ext uri="{FF2B5EF4-FFF2-40B4-BE49-F238E27FC236}">
                  <a16:creationId xmlns:a16="http://schemas.microsoft.com/office/drawing/2014/main" id="{880197F9-7946-422C-8D82-09C571A82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100">
              <a:extLst>
                <a:ext uri="{FF2B5EF4-FFF2-40B4-BE49-F238E27FC236}">
                  <a16:creationId xmlns:a16="http://schemas.microsoft.com/office/drawing/2014/main" id="{55509B68-4F73-401F-A328-5D468BF16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101">
              <a:extLst>
                <a:ext uri="{FF2B5EF4-FFF2-40B4-BE49-F238E27FC236}">
                  <a16:creationId xmlns:a16="http://schemas.microsoft.com/office/drawing/2014/main" id="{8871B495-078C-418B-9679-9B77433D4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102">
              <a:extLst>
                <a:ext uri="{FF2B5EF4-FFF2-40B4-BE49-F238E27FC236}">
                  <a16:creationId xmlns:a16="http://schemas.microsoft.com/office/drawing/2014/main" id="{46B28748-A3DB-4256-BBCE-A656EA892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103">
              <a:extLst>
                <a:ext uri="{FF2B5EF4-FFF2-40B4-BE49-F238E27FC236}">
                  <a16:creationId xmlns:a16="http://schemas.microsoft.com/office/drawing/2014/main" id="{AE05CF49-91B0-4BDF-9DB7-973A4BE2A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104">
              <a:extLst>
                <a:ext uri="{FF2B5EF4-FFF2-40B4-BE49-F238E27FC236}">
                  <a16:creationId xmlns:a16="http://schemas.microsoft.com/office/drawing/2014/main" id="{4E8AC94E-6FDB-4AEA-9683-32652FFDE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105">
              <a:extLst>
                <a:ext uri="{FF2B5EF4-FFF2-40B4-BE49-F238E27FC236}">
                  <a16:creationId xmlns:a16="http://schemas.microsoft.com/office/drawing/2014/main" id="{F69F6381-C4A7-4D78-B95C-C951967DB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106">
              <a:extLst>
                <a:ext uri="{FF2B5EF4-FFF2-40B4-BE49-F238E27FC236}">
                  <a16:creationId xmlns:a16="http://schemas.microsoft.com/office/drawing/2014/main" id="{14669F1D-CF9B-4791-889D-778E351E5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107">
              <a:extLst>
                <a:ext uri="{FF2B5EF4-FFF2-40B4-BE49-F238E27FC236}">
                  <a16:creationId xmlns:a16="http://schemas.microsoft.com/office/drawing/2014/main" id="{23E2BE6F-823D-4C7F-8B65-EA0810D2D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108">
              <a:extLst>
                <a:ext uri="{FF2B5EF4-FFF2-40B4-BE49-F238E27FC236}">
                  <a16:creationId xmlns:a16="http://schemas.microsoft.com/office/drawing/2014/main" id="{5B4138F2-2775-4D7D-A772-1DFAE1049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109">
              <a:extLst>
                <a:ext uri="{FF2B5EF4-FFF2-40B4-BE49-F238E27FC236}">
                  <a16:creationId xmlns:a16="http://schemas.microsoft.com/office/drawing/2014/main" id="{B3714A8B-6237-467A-8ED9-BCCDB8266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Rectangle 110">
              <a:extLst>
                <a:ext uri="{FF2B5EF4-FFF2-40B4-BE49-F238E27FC236}">
                  <a16:creationId xmlns:a16="http://schemas.microsoft.com/office/drawing/2014/main" id="{038AB414-638F-4DA7-B09C-52CC004F9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Oval 111">
              <a:extLst>
                <a:ext uri="{FF2B5EF4-FFF2-40B4-BE49-F238E27FC236}">
                  <a16:creationId xmlns:a16="http://schemas.microsoft.com/office/drawing/2014/main" id="{C2447B6E-9A12-490A-8B76-280E246C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Freeform 112">
              <a:extLst>
                <a:ext uri="{FF2B5EF4-FFF2-40B4-BE49-F238E27FC236}">
                  <a16:creationId xmlns:a16="http://schemas.microsoft.com/office/drawing/2014/main" id="{BDF7E4BC-CBDB-4ECA-8CF6-454B6036C0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Freeform 113">
              <a:extLst>
                <a:ext uri="{FF2B5EF4-FFF2-40B4-BE49-F238E27FC236}">
                  <a16:creationId xmlns:a16="http://schemas.microsoft.com/office/drawing/2014/main" id="{ED69781D-5E16-4D21-B672-E3C476AF7A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1223150"/>
              </p:ext>
            </p:extLst>
          </p:nvPr>
        </p:nvGraphicFramePr>
        <p:xfrm>
          <a:off x="5831559" y="1738796"/>
          <a:ext cx="3352855" cy="38328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59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74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936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total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985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rgbClr val="F5F5F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rgbClr val="F5F5F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rgbClr val="F5F5F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89%</a:t>
                      </a:r>
                    </a:p>
                  </a:txBody>
                  <a:tcPr marL="9525" marR="9525" marT="9525" marB="0" anchor="ctr">
                    <a:solidFill>
                      <a:srgbClr val="F5F5F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64" name="Tabela 1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6867424"/>
              </p:ext>
            </p:extLst>
          </p:nvPr>
        </p:nvGraphicFramePr>
        <p:xfrm>
          <a:off x="794157" y="1717402"/>
          <a:ext cx="4903787" cy="38137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3787">
                  <a:extLst>
                    <a:ext uri="{9D8B030D-6E8A-4147-A177-3AD203B41FA5}">
                      <a16:colId xmlns:a16="http://schemas.microsoft.com/office/drawing/2014/main" val="94789092"/>
                    </a:ext>
                  </a:extLst>
                </a:gridCol>
              </a:tblGrid>
              <a:tr h="23829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50428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social e ambientalmente responsável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marL="0" marR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165" name="Group 4"/>
          <p:cNvGrpSpPr>
            <a:grpSpLocks noChangeAspect="1"/>
          </p:cNvGrpSpPr>
          <p:nvPr/>
        </p:nvGrpSpPr>
        <p:grpSpPr bwMode="auto">
          <a:xfrm>
            <a:off x="879286" y="4252427"/>
            <a:ext cx="353442" cy="353138"/>
            <a:chOff x="1398" y="1534"/>
            <a:chExt cx="1162" cy="1161"/>
          </a:xfrm>
          <a:solidFill>
            <a:srgbClr val="00ACB8"/>
          </a:solidFill>
        </p:grpSpPr>
        <p:sp>
          <p:nvSpPr>
            <p:cNvPr id="166" name="Freeform 5"/>
            <p:cNvSpPr>
              <a:spLocks noEditPoints="1"/>
            </p:cNvSpPr>
            <p:nvPr/>
          </p:nvSpPr>
          <p:spPr bwMode="auto">
            <a:xfrm>
              <a:off x="1398" y="1534"/>
              <a:ext cx="1162" cy="1161"/>
            </a:xfrm>
            <a:custGeom>
              <a:avLst/>
              <a:gdLst>
                <a:gd name="T0" fmla="*/ 4277 w 4452"/>
                <a:gd name="T1" fmla="*/ 1360 h 4452"/>
                <a:gd name="T2" fmla="*/ 3800 w 4452"/>
                <a:gd name="T3" fmla="*/ 652 h 4452"/>
                <a:gd name="T4" fmla="*/ 3092 w 4452"/>
                <a:gd name="T5" fmla="*/ 175 h 4452"/>
                <a:gd name="T6" fmla="*/ 2226 w 4452"/>
                <a:gd name="T7" fmla="*/ 0 h 4452"/>
                <a:gd name="T8" fmla="*/ 1360 w 4452"/>
                <a:gd name="T9" fmla="*/ 175 h 4452"/>
                <a:gd name="T10" fmla="*/ 652 w 4452"/>
                <a:gd name="T11" fmla="*/ 652 h 4452"/>
                <a:gd name="T12" fmla="*/ 175 w 4452"/>
                <a:gd name="T13" fmla="*/ 1360 h 4452"/>
                <a:gd name="T14" fmla="*/ 0 w 4452"/>
                <a:gd name="T15" fmla="*/ 2226 h 4452"/>
                <a:gd name="T16" fmla="*/ 175 w 4452"/>
                <a:gd name="T17" fmla="*/ 3092 h 4452"/>
                <a:gd name="T18" fmla="*/ 652 w 4452"/>
                <a:gd name="T19" fmla="*/ 3800 h 4452"/>
                <a:gd name="T20" fmla="*/ 1360 w 4452"/>
                <a:gd name="T21" fmla="*/ 4277 h 4452"/>
                <a:gd name="T22" fmla="*/ 2226 w 4452"/>
                <a:gd name="T23" fmla="*/ 4452 h 4452"/>
                <a:gd name="T24" fmla="*/ 3092 w 4452"/>
                <a:gd name="T25" fmla="*/ 4277 h 4452"/>
                <a:gd name="T26" fmla="*/ 3800 w 4452"/>
                <a:gd name="T27" fmla="*/ 3800 h 4452"/>
                <a:gd name="T28" fmla="*/ 4277 w 4452"/>
                <a:gd name="T29" fmla="*/ 3092 h 4452"/>
                <a:gd name="T30" fmla="*/ 4452 w 4452"/>
                <a:gd name="T31" fmla="*/ 2226 h 4452"/>
                <a:gd name="T32" fmla="*/ 4277 w 4452"/>
                <a:gd name="T33" fmla="*/ 1360 h 4452"/>
                <a:gd name="T34" fmla="*/ 2226 w 4452"/>
                <a:gd name="T35" fmla="*/ 4320 h 4452"/>
                <a:gd name="T36" fmla="*/ 132 w 4452"/>
                <a:gd name="T37" fmla="*/ 2226 h 4452"/>
                <a:gd name="T38" fmla="*/ 2226 w 4452"/>
                <a:gd name="T39" fmla="*/ 132 h 4452"/>
                <a:gd name="T40" fmla="*/ 4320 w 4452"/>
                <a:gd name="T41" fmla="*/ 2226 h 4452"/>
                <a:gd name="T42" fmla="*/ 2226 w 4452"/>
                <a:gd name="T43" fmla="*/ 4320 h 4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52" h="4452">
                  <a:moveTo>
                    <a:pt x="4277" y="1360"/>
                  </a:moveTo>
                  <a:cubicBezTo>
                    <a:pt x="4165" y="1094"/>
                    <a:pt x="4004" y="856"/>
                    <a:pt x="3800" y="652"/>
                  </a:cubicBezTo>
                  <a:cubicBezTo>
                    <a:pt x="3596" y="448"/>
                    <a:pt x="3358" y="287"/>
                    <a:pt x="3092" y="175"/>
                  </a:cubicBezTo>
                  <a:cubicBezTo>
                    <a:pt x="2818" y="59"/>
                    <a:pt x="2526" y="0"/>
                    <a:pt x="2226" y="0"/>
                  </a:cubicBezTo>
                  <a:cubicBezTo>
                    <a:pt x="1926" y="0"/>
                    <a:pt x="1634" y="59"/>
                    <a:pt x="1360" y="175"/>
                  </a:cubicBezTo>
                  <a:cubicBezTo>
                    <a:pt x="1094" y="287"/>
                    <a:pt x="856" y="448"/>
                    <a:pt x="652" y="652"/>
                  </a:cubicBezTo>
                  <a:cubicBezTo>
                    <a:pt x="448" y="856"/>
                    <a:pt x="287" y="1094"/>
                    <a:pt x="175" y="1360"/>
                  </a:cubicBezTo>
                  <a:cubicBezTo>
                    <a:pt x="59" y="1634"/>
                    <a:pt x="0" y="1926"/>
                    <a:pt x="0" y="2226"/>
                  </a:cubicBezTo>
                  <a:cubicBezTo>
                    <a:pt x="0" y="2526"/>
                    <a:pt x="59" y="2818"/>
                    <a:pt x="175" y="3092"/>
                  </a:cubicBezTo>
                  <a:cubicBezTo>
                    <a:pt x="287" y="3358"/>
                    <a:pt x="448" y="3596"/>
                    <a:pt x="652" y="3800"/>
                  </a:cubicBezTo>
                  <a:cubicBezTo>
                    <a:pt x="856" y="4004"/>
                    <a:pt x="1094" y="4165"/>
                    <a:pt x="1360" y="4277"/>
                  </a:cubicBezTo>
                  <a:cubicBezTo>
                    <a:pt x="1634" y="4393"/>
                    <a:pt x="1926" y="4452"/>
                    <a:pt x="2226" y="4452"/>
                  </a:cubicBezTo>
                  <a:cubicBezTo>
                    <a:pt x="2526" y="4452"/>
                    <a:pt x="2818" y="4393"/>
                    <a:pt x="3092" y="4277"/>
                  </a:cubicBezTo>
                  <a:cubicBezTo>
                    <a:pt x="3358" y="4165"/>
                    <a:pt x="3596" y="4004"/>
                    <a:pt x="3800" y="3800"/>
                  </a:cubicBezTo>
                  <a:cubicBezTo>
                    <a:pt x="4004" y="3596"/>
                    <a:pt x="4165" y="3358"/>
                    <a:pt x="4277" y="3092"/>
                  </a:cubicBezTo>
                  <a:cubicBezTo>
                    <a:pt x="4393" y="2818"/>
                    <a:pt x="4452" y="2526"/>
                    <a:pt x="4452" y="2226"/>
                  </a:cubicBezTo>
                  <a:cubicBezTo>
                    <a:pt x="4452" y="1926"/>
                    <a:pt x="4393" y="1634"/>
                    <a:pt x="4277" y="1360"/>
                  </a:cubicBezTo>
                  <a:close/>
                  <a:moveTo>
                    <a:pt x="2226" y="4320"/>
                  </a:moveTo>
                  <a:cubicBezTo>
                    <a:pt x="1071" y="4320"/>
                    <a:pt x="132" y="3381"/>
                    <a:pt x="132" y="2226"/>
                  </a:cubicBezTo>
                  <a:cubicBezTo>
                    <a:pt x="132" y="1071"/>
                    <a:pt x="1071" y="132"/>
                    <a:pt x="2226" y="132"/>
                  </a:cubicBezTo>
                  <a:cubicBezTo>
                    <a:pt x="3381" y="132"/>
                    <a:pt x="4320" y="1071"/>
                    <a:pt x="4320" y="2226"/>
                  </a:cubicBezTo>
                  <a:cubicBezTo>
                    <a:pt x="4320" y="3381"/>
                    <a:pt x="3381" y="4320"/>
                    <a:pt x="2226" y="4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67" name="Freeform 6"/>
            <p:cNvSpPr>
              <a:spLocks noEditPoints="1"/>
            </p:cNvSpPr>
            <p:nvPr/>
          </p:nvSpPr>
          <p:spPr bwMode="auto">
            <a:xfrm>
              <a:off x="1496" y="1754"/>
              <a:ext cx="966" cy="721"/>
            </a:xfrm>
            <a:custGeom>
              <a:avLst/>
              <a:gdLst>
                <a:gd name="T0" fmla="*/ 3674 w 3700"/>
                <a:gd name="T1" fmla="*/ 1332 h 2766"/>
                <a:gd name="T2" fmla="*/ 1889 w 3700"/>
                <a:gd name="T3" fmla="*/ 17 h 2766"/>
                <a:gd name="T4" fmla="*/ 1811 w 3700"/>
                <a:gd name="T5" fmla="*/ 17 h 2766"/>
                <a:gd name="T6" fmla="*/ 27 w 3700"/>
                <a:gd name="T7" fmla="*/ 1332 h 2766"/>
                <a:gd name="T8" fmla="*/ 0 w 3700"/>
                <a:gd name="T9" fmla="*/ 1385 h 2766"/>
                <a:gd name="T10" fmla="*/ 27 w 3700"/>
                <a:gd name="T11" fmla="*/ 1438 h 2766"/>
                <a:gd name="T12" fmla="*/ 1811 w 3700"/>
                <a:gd name="T13" fmla="*/ 2753 h 2766"/>
                <a:gd name="T14" fmla="*/ 1850 w 3700"/>
                <a:gd name="T15" fmla="*/ 2766 h 2766"/>
                <a:gd name="T16" fmla="*/ 1889 w 3700"/>
                <a:gd name="T17" fmla="*/ 2753 h 2766"/>
                <a:gd name="T18" fmla="*/ 3674 w 3700"/>
                <a:gd name="T19" fmla="*/ 1438 h 2766"/>
                <a:gd name="T20" fmla="*/ 3700 w 3700"/>
                <a:gd name="T21" fmla="*/ 1385 h 2766"/>
                <a:gd name="T22" fmla="*/ 3674 w 3700"/>
                <a:gd name="T23" fmla="*/ 1332 h 2766"/>
                <a:gd name="T24" fmla="*/ 1850 w 3700"/>
                <a:gd name="T25" fmla="*/ 2618 h 2766"/>
                <a:gd name="T26" fmla="*/ 177 w 3700"/>
                <a:gd name="T27" fmla="*/ 1385 h 2766"/>
                <a:gd name="T28" fmla="*/ 1850 w 3700"/>
                <a:gd name="T29" fmla="*/ 152 h 2766"/>
                <a:gd name="T30" fmla="*/ 3523 w 3700"/>
                <a:gd name="T31" fmla="*/ 1385 h 2766"/>
                <a:gd name="T32" fmla="*/ 1850 w 3700"/>
                <a:gd name="T33" fmla="*/ 2618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0" h="2766">
                  <a:moveTo>
                    <a:pt x="3674" y="1332"/>
                  </a:moveTo>
                  <a:cubicBezTo>
                    <a:pt x="1889" y="17"/>
                    <a:pt x="1889" y="17"/>
                    <a:pt x="1889" y="17"/>
                  </a:cubicBezTo>
                  <a:cubicBezTo>
                    <a:pt x="1866" y="0"/>
                    <a:pt x="1834" y="0"/>
                    <a:pt x="1811" y="17"/>
                  </a:cubicBezTo>
                  <a:cubicBezTo>
                    <a:pt x="27" y="1332"/>
                    <a:pt x="27" y="1332"/>
                    <a:pt x="27" y="1332"/>
                  </a:cubicBezTo>
                  <a:cubicBezTo>
                    <a:pt x="10" y="1344"/>
                    <a:pt x="0" y="1364"/>
                    <a:pt x="0" y="1385"/>
                  </a:cubicBezTo>
                  <a:cubicBezTo>
                    <a:pt x="0" y="1406"/>
                    <a:pt x="10" y="1426"/>
                    <a:pt x="27" y="1438"/>
                  </a:cubicBezTo>
                  <a:cubicBezTo>
                    <a:pt x="1811" y="2753"/>
                    <a:pt x="1811" y="2753"/>
                    <a:pt x="1811" y="2753"/>
                  </a:cubicBezTo>
                  <a:cubicBezTo>
                    <a:pt x="1822" y="2761"/>
                    <a:pt x="1836" y="2766"/>
                    <a:pt x="1850" y="2766"/>
                  </a:cubicBezTo>
                  <a:cubicBezTo>
                    <a:pt x="1864" y="2766"/>
                    <a:pt x="1878" y="2761"/>
                    <a:pt x="1889" y="2753"/>
                  </a:cubicBezTo>
                  <a:cubicBezTo>
                    <a:pt x="3674" y="1438"/>
                    <a:pt x="3674" y="1438"/>
                    <a:pt x="3674" y="1438"/>
                  </a:cubicBezTo>
                  <a:cubicBezTo>
                    <a:pt x="3690" y="1426"/>
                    <a:pt x="3700" y="1406"/>
                    <a:pt x="3700" y="1385"/>
                  </a:cubicBezTo>
                  <a:cubicBezTo>
                    <a:pt x="3700" y="1364"/>
                    <a:pt x="3690" y="1344"/>
                    <a:pt x="3674" y="1332"/>
                  </a:cubicBezTo>
                  <a:close/>
                  <a:moveTo>
                    <a:pt x="1850" y="2618"/>
                  </a:moveTo>
                  <a:cubicBezTo>
                    <a:pt x="177" y="1385"/>
                    <a:pt x="177" y="1385"/>
                    <a:pt x="177" y="1385"/>
                  </a:cubicBezTo>
                  <a:cubicBezTo>
                    <a:pt x="1850" y="152"/>
                    <a:pt x="1850" y="152"/>
                    <a:pt x="1850" y="152"/>
                  </a:cubicBezTo>
                  <a:cubicBezTo>
                    <a:pt x="3523" y="1385"/>
                    <a:pt x="3523" y="1385"/>
                    <a:pt x="3523" y="1385"/>
                  </a:cubicBezTo>
                  <a:lnTo>
                    <a:pt x="1850" y="2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68" name="Freeform 7"/>
            <p:cNvSpPr>
              <a:spLocks noEditPoints="1"/>
            </p:cNvSpPr>
            <p:nvPr/>
          </p:nvSpPr>
          <p:spPr bwMode="auto">
            <a:xfrm>
              <a:off x="1766" y="2085"/>
              <a:ext cx="392" cy="243"/>
            </a:xfrm>
            <a:custGeom>
              <a:avLst/>
              <a:gdLst>
                <a:gd name="T0" fmla="*/ 1029 w 1503"/>
                <a:gd name="T1" fmla="*/ 137 h 930"/>
                <a:gd name="T2" fmla="*/ 441 w 1503"/>
                <a:gd name="T3" fmla="*/ 0 h 930"/>
                <a:gd name="T4" fmla="*/ 46 w 1503"/>
                <a:gd name="T5" fmla="*/ 60 h 930"/>
                <a:gd name="T6" fmla="*/ 0 w 1503"/>
                <a:gd name="T7" fmla="*/ 124 h 930"/>
                <a:gd name="T8" fmla="*/ 243 w 1503"/>
                <a:gd name="T9" fmla="*/ 694 h 930"/>
                <a:gd name="T10" fmla="*/ 817 w 1503"/>
                <a:gd name="T11" fmla="*/ 930 h 930"/>
                <a:gd name="T12" fmla="*/ 1486 w 1503"/>
                <a:gd name="T13" fmla="*/ 582 h 930"/>
                <a:gd name="T14" fmla="*/ 1484 w 1503"/>
                <a:gd name="T15" fmla="*/ 503 h 930"/>
                <a:gd name="T16" fmla="*/ 1029 w 1503"/>
                <a:gd name="T17" fmla="*/ 137 h 930"/>
                <a:gd name="T18" fmla="*/ 817 w 1503"/>
                <a:gd name="T19" fmla="*/ 798 h 930"/>
                <a:gd name="T20" fmla="*/ 134 w 1503"/>
                <a:gd name="T21" fmla="*/ 172 h 930"/>
                <a:gd name="T22" fmla="*/ 441 w 1503"/>
                <a:gd name="T23" fmla="*/ 132 h 930"/>
                <a:gd name="T24" fmla="*/ 1348 w 1503"/>
                <a:gd name="T25" fmla="*/ 546 h 930"/>
                <a:gd name="T26" fmla="*/ 817 w 1503"/>
                <a:gd name="T27" fmla="*/ 7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3" h="930">
                  <a:moveTo>
                    <a:pt x="1029" y="137"/>
                  </a:moveTo>
                  <a:cubicBezTo>
                    <a:pt x="845" y="46"/>
                    <a:pt x="647" y="0"/>
                    <a:pt x="441" y="0"/>
                  </a:cubicBezTo>
                  <a:cubicBezTo>
                    <a:pt x="307" y="0"/>
                    <a:pt x="174" y="20"/>
                    <a:pt x="46" y="60"/>
                  </a:cubicBezTo>
                  <a:cubicBezTo>
                    <a:pt x="18" y="68"/>
                    <a:pt x="0" y="94"/>
                    <a:pt x="0" y="124"/>
                  </a:cubicBezTo>
                  <a:cubicBezTo>
                    <a:pt x="3" y="340"/>
                    <a:pt x="89" y="542"/>
                    <a:pt x="243" y="694"/>
                  </a:cubicBezTo>
                  <a:cubicBezTo>
                    <a:pt x="397" y="847"/>
                    <a:pt x="601" y="930"/>
                    <a:pt x="817" y="930"/>
                  </a:cubicBezTo>
                  <a:cubicBezTo>
                    <a:pt x="1083" y="930"/>
                    <a:pt x="1333" y="800"/>
                    <a:pt x="1486" y="582"/>
                  </a:cubicBezTo>
                  <a:cubicBezTo>
                    <a:pt x="1503" y="558"/>
                    <a:pt x="1502" y="526"/>
                    <a:pt x="1484" y="503"/>
                  </a:cubicBezTo>
                  <a:cubicBezTo>
                    <a:pt x="1361" y="350"/>
                    <a:pt x="1204" y="223"/>
                    <a:pt x="1029" y="137"/>
                  </a:cubicBezTo>
                  <a:close/>
                  <a:moveTo>
                    <a:pt x="817" y="798"/>
                  </a:moveTo>
                  <a:cubicBezTo>
                    <a:pt x="461" y="798"/>
                    <a:pt x="164" y="522"/>
                    <a:pt x="134" y="172"/>
                  </a:cubicBezTo>
                  <a:cubicBezTo>
                    <a:pt x="234" y="145"/>
                    <a:pt x="337" y="132"/>
                    <a:pt x="441" y="132"/>
                  </a:cubicBezTo>
                  <a:cubicBezTo>
                    <a:pt x="791" y="132"/>
                    <a:pt x="1119" y="282"/>
                    <a:pt x="1348" y="546"/>
                  </a:cubicBezTo>
                  <a:cubicBezTo>
                    <a:pt x="1218" y="705"/>
                    <a:pt x="1023" y="798"/>
                    <a:pt x="817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69" name="Freeform 8"/>
            <p:cNvSpPr>
              <a:spLocks noEditPoints="1"/>
            </p:cNvSpPr>
            <p:nvPr/>
          </p:nvSpPr>
          <p:spPr bwMode="auto">
            <a:xfrm>
              <a:off x="1781" y="1902"/>
              <a:ext cx="411" cy="268"/>
            </a:xfrm>
            <a:custGeom>
              <a:avLst/>
              <a:gdLst>
                <a:gd name="T0" fmla="*/ 10 w 1578"/>
                <a:gd name="T1" fmla="*/ 494 h 1027"/>
                <a:gd name="T2" fmla="*/ 19 w 1578"/>
                <a:gd name="T3" fmla="*/ 562 h 1027"/>
                <a:gd name="T4" fmla="*/ 84 w 1578"/>
                <a:gd name="T5" fmla="*/ 585 h 1027"/>
                <a:gd name="T6" fmla="*/ 385 w 1578"/>
                <a:gd name="T7" fmla="*/ 554 h 1027"/>
                <a:gd name="T8" fmla="*/ 1451 w 1578"/>
                <a:gd name="T9" fmla="*/ 1007 h 1027"/>
                <a:gd name="T10" fmla="*/ 1498 w 1578"/>
                <a:gd name="T11" fmla="*/ 1027 h 1027"/>
                <a:gd name="T12" fmla="*/ 1517 w 1578"/>
                <a:gd name="T13" fmla="*/ 1024 h 1027"/>
                <a:gd name="T14" fmla="*/ 1563 w 1578"/>
                <a:gd name="T15" fmla="*/ 974 h 1027"/>
                <a:gd name="T16" fmla="*/ 1578 w 1578"/>
                <a:gd name="T17" fmla="*/ 817 h 1027"/>
                <a:gd name="T18" fmla="*/ 761 w 1578"/>
                <a:gd name="T19" fmla="*/ 0 h 1027"/>
                <a:gd name="T20" fmla="*/ 10 w 1578"/>
                <a:gd name="T21" fmla="*/ 494 h 1027"/>
                <a:gd name="T22" fmla="*/ 761 w 1578"/>
                <a:gd name="T23" fmla="*/ 132 h 1027"/>
                <a:gd name="T24" fmla="*/ 1446 w 1578"/>
                <a:gd name="T25" fmla="*/ 817 h 1027"/>
                <a:gd name="T26" fmla="*/ 1446 w 1578"/>
                <a:gd name="T27" fmla="*/ 820 h 1027"/>
                <a:gd name="T28" fmla="*/ 1026 w 1578"/>
                <a:gd name="T29" fmla="*/ 555 h 1027"/>
                <a:gd name="T30" fmla="*/ 385 w 1578"/>
                <a:gd name="T31" fmla="*/ 422 h 1027"/>
                <a:gd name="T32" fmla="*/ 193 w 1578"/>
                <a:gd name="T33" fmla="*/ 434 h 1027"/>
                <a:gd name="T34" fmla="*/ 761 w 1578"/>
                <a:gd name="T35" fmla="*/ 13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8" h="1027">
                  <a:moveTo>
                    <a:pt x="10" y="494"/>
                  </a:moveTo>
                  <a:cubicBezTo>
                    <a:pt x="0" y="517"/>
                    <a:pt x="4" y="543"/>
                    <a:pt x="19" y="562"/>
                  </a:cubicBezTo>
                  <a:cubicBezTo>
                    <a:pt x="35" y="581"/>
                    <a:pt x="60" y="590"/>
                    <a:pt x="84" y="585"/>
                  </a:cubicBezTo>
                  <a:cubicBezTo>
                    <a:pt x="183" y="565"/>
                    <a:pt x="284" y="554"/>
                    <a:pt x="385" y="554"/>
                  </a:cubicBezTo>
                  <a:cubicBezTo>
                    <a:pt x="790" y="554"/>
                    <a:pt x="1169" y="715"/>
                    <a:pt x="1451" y="1007"/>
                  </a:cubicBezTo>
                  <a:cubicBezTo>
                    <a:pt x="1464" y="1020"/>
                    <a:pt x="1481" y="1027"/>
                    <a:pt x="1498" y="1027"/>
                  </a:cubicBezTo>
                  <a:cubicBezTo>
                    <a:pt x="1505" y="1027"/>
                    <a:pt x="1511" y="1026"/>
                    <a:pt x="1517" y="1024"/>
                  </a:cubicBezTo>
                  <a:cubicBezTo>
                    <a:pt x="1541" y="1017"/>
                    <a:pt x="1558" y="998"/>
                    <a:pt x="1563" y="974"/>
                  </a:cubicBezTo>
                  <a:cubicBezTo>
                    <a:pt x="1573" y="922"/>
                    <a:pt x="1578" y="869"/>
                    <a:pt x="1578" y="817"/>
                  </a:cubicBezTo>
                  <a:cubicBezTo>
                    <a:pt x="1578" y="366"/>
                    <a:pt x="1212" y="0"/>
                    <a:pt x="761" y="0"/>
                  </a:cubicBezTo>
                  <a:cubicBezTo>
                    <a:pt x="434" y="0"/>
                    <a:pt x="139" y="194"/>
                    <a:pt x="10" y="494"/>
                  </a:cubicBezTo>
                  <a:close/>
                  <a:moveTo>
                    <a:pt x="761" y="132"/>
                  </a:moveTo>
                  <a:cubicBezTo>
                    <a:pt x="1139" y="132"/>
                    <a:pt x="1446" y="439"/>
                    <a:pt x="1446" y="817"/>
                  </a:cubicBezTo>
                  <a:cubicBezTo>
                    <a:pt x="1446" y="818"/>
                    <a:pt x="1446" y="819"/>
                    <a:pt x="1446" y="820"/>
                  </a:cubicBezTo>
                  <a:cubicBezTo>
                    <a:pt x="1321" y="711"/>
                    <a:pt x="1180" y="622"/>
                    <a:pt x="1026" y="555"/>
                  </a:cubicBezTo>
                  <a:cubicBezTo>
                    <a:pt x="823" y="467"/>
                    <a:pt x="608" y="422"/>
                    <a:pt x="385" y="422"/>
                  </a:cubicBezTo>
                  <a:cubicBezTo>
                    <a:pt x="321" y="422"/>
                    <a:pt x="257" y="426"/>
                    <a:pt x="193" y="434"/>
                  </a:cubicBezTo>
                  <a:cubicBezTo>
                    <a:pt x="319" y="247"/>
                    <a:pt x="530" y="132"/>
                    <a:pt x="76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170" name="Freeform 5"/>
          <p:cNvSpPr>
            <a:spLocks noEditPoints="1"/>
          </p:cNvSpPr>
          <p:nvPr/>
        </p:nvSpPr>
        <p:spPr bwMode="auto">
          <a:xfrm>
            <a:off x="2575029" y="3829635"/>
            <a:ext cx="337688" cy="329437"/>
          </a:xfrm>
          <a:custGeom>
            <a:avLst/>
            <a:gdLst>
              <a:gd name="T0" fmla="*/ 911 w 1562"/>
              <a:gd name="T1" fmla="*/ 66 h 1527"/>
              <a:gd name="T2" fmla="*/ 691 w 1562"/>
              <a:gd name="T3" fmla="*/ 39 h 1527"/>
              <a:gd name="T4" fmla="*/ 670 w 1562"/>
              <a:gd name="T5" fmla="*/ 67 h 1527"/>
              <a:gd name="T6" fmla="*/ 670 w 1562"/>
              <a:gd name="T7" fmla="*/ 342 h 1527"/>
              <a:gd name="T8" fmla="*/ 539 w 1562"/>
              <a:gd name="T9" fmla="*/ 576 h 1527"/>
              <a:gd name="T10" fmla="*/ 402 w 1562"/>
              <a:gd name="T11" fmla="*/ 644 h 1527"/>
              <a:gd name="T12" fmla="*/ 400 w 1562"/>
              <a:gd name="T13" fmla="*/ 645 h 1527"/>
              <a:gd name="T14" fmla="*/ 384 w 1562"/>
              <a:gd name="T15" fmla="*/ 650 h 1527"/>
              <a:gd name="T16" fmla="*/ 337 w 1562"/>
              <a:gd name="T17" fmla="*/ 624 h 1527"/>
              <a:gd name="T18" fmla="*/ 54 w 1562"/>
              <a:gd name="T19" fmla="*/ 624 h 1527"/>
              <a:gd name="T20" fmla="*/ 0 w 1562"/>
              <a:gd name="T21" fmla="*/ 678 h 1527"/>
              <a:gd name="T22" fmla="*/ 0 w 1562"/>
              <a:gd name="T23" fmla="*/ 1448 h 1527"/>
              <a:gd name="T24" fmla="*/ 54 w 1562"/>
              <a:gd name="T25" fmla="*/ 1502 h 1527"/>
              <a:gd name="T26" fmla="*/ 338 w 1562"/>
              <a:gd name="T27" fmla="*/ 1502 h 1527"/>
              <a:gd name="T28" fmla="*/ 390 w 1562"/>
              <a:gd name="T29" fmla="*/ 1460 h 1527"/>
              <a:gd name="T30" fmla="*/ 542 w 1562"/>
              <a:gd name="T31" fmla="*/ 1527 h 1527"/>
              <a:gd name="T32" fmla="*/ 1214 w 1562"/>
              <a:gd name="T33" fmla="*/ 1527 h 1527"/>
              <a:gd name="T34" fmla="*/ 1464 w 1562"/>
              <a:gd name="T35" fmla="*/ 1322 h 1527"/>
              <a:gd name="T36" fmla="*/ 1549 w 1562"/>
              <a:gd name="T37" fmla="*/ 777 h 1527"/>
              <a:gd name="T38" fmla="*/ 1467 w 1562"/>
              <a:gd name="T39" fmla="*/ 573 h 1527"/>
              <a:gd name="T40" fmla="*/ 1346 w 1562"/>
              <a:gd name="T41" fmla="*/ 534 h 1527"/>
              <a:gd name="T42" fmla="*/ 996 w 1562"/>
              <a:gd name="T43" fmla="*/ 534 h 1527"/>
              <a:gd name="T44" fmla="*/ 996 w 1562"/>
              <a:gd name="T45" fmla="*/ 279 h 1527"/>
              <a:gd name="T46" fmla="*/ 911 w 1562"/>
              <a:gd name="T47" fmla="*/ 66 h 1527"/>
              <a:gd name="T48" fmla="*/ 333 w 1562"/>
              <a:gd name="T49" fmla="*/ 1444 h 1527"/>
              <a:gd name="T50" fmla="*/ 58 w 1562"/>
              <a:gd name="T51" fmla="*/ 1444 h 1527"/>
              <a:gd name="T52" fmla="*/ 58 w 1562"/>
              <a:gd name="T53" fmla="*/ 682 h 1527"/>
              <a:gd name="T54" fmla="*/ 333 w 1562"/>
              <a:gd name="T55" fmla="*/ 682 h 1527"/>
              <a:gd name="T56" fmla="*/ 333 w 1562"/>
              <a:gd name="T57" fmla="*/ 1444 h 1527"/>
              <a:gd name="T58" fmla="*/ 1346 w 1562"/>
              <a:gd name="T59" fmla="*/ 592 h 1527"/>
              <a:gd name="T60" fmla="*/ 1433 w 1562"/>
              <a:gd name="T61" fmla="*/ 620 h 1527"/>
              <a:gd name="T62" fmla="*/ 1492 w 1562"/>
              <a:gd name="T63" fmla="*/ 768 h 1527"/>
              <a:gd name="T64" fmla="*/ 1406 w 1562"/>
              <a:gd name="T65" fmla="*/ 1313 h 1527"/>
              <a:gd name="T66" fmla="*/ 1406 w 1562"/>
              <a:gd name="T67" fmla="*/ 1314 h 1527"/>
              <a:gd name="T68" fmla="*/ 1214 w 1562"/>
              <a:gd name="T69" fmla="*/ 1468 h 1527"/>
              <a:gd name="T70" fmla="*/ 542 w 1562"/>
              <a:gd name="T71" fmla="*/ 1468 h 1527"/>
              <a:gd name="T72" fmla="*/ 392 w 1562"/>
              <a:gd name="T73" fmla="*/ 1318 h 1527"/>
              <a:gd name="T74" fmla="*/ 392 w 1562"/>
              <a:gd name="T75" fmla="*/ 709 h 1527"/>
              <a:gd name="T76" fmla="*/ 418 w 1562"/>
              <a:gd name="T77" fmla="*/ 700 h 1527"/>
              <a:gd name="T78" fmla="*/ 571 w 1562"/>
              <a:gd name="T79" fmla="*/ 624 h 1527"/>
              <a:gd name="T80" fmla="*/ 728 w 1562"/>
              <a:gd name="T81" fmla="*/ 342 h 1527"/>
              <a:gd name="T82" fmla="*/ 728 w 1562"/>
              <a:gd name="T83" fmla="*/ 90 h 1527"/>
              <a:gd name="T84" fmla="*/ 877 w 1562"/>
              <a:gd name="T85" fmla="*/ 113 h 1527"/>
              <a:gd name="T86" fmla="*/ 939 w 1562"/>
              <a:gd name="T87" fmla="*/ 279 h 1527"/>
              <a:gd name="T88" fmla="*/ 939 w 1562"/>
              <a:gd name="T89" fmla="*/ 563 h 1527"/>
              <a:gd name="T90" fmla="*/ 968 w 1562"/>
              <a:gd name="T91" fmla="*/ 592 h 1527"/>
              <a:gd name="T92" fmla="*/ 1346 w 1562"/>
              <a:gd name="T93" fmla="*/ 592 h 1527"/>
              <a:gd name="T94" fmla="*/ 1346 w 1562"/>
              <a:gd name="T95" fmla="*/ 592 h 1527"/>
              <a:gd name="T96" fmla="*/ 1346 w 1562"/>
              <a:gd name="T97" fmla="*/ 592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2" h="1527">
                <a:moveTo>
                  <a:pt x="911" y="66"/>
                </a:moveTo>
                <a:cubicBezTo>
                  <a:pt x="820" y="0"/>
                  <a:pt x="696" y="38"/>
                  <a:pt x="691" y="39"/>
                </a:cubicBezTo>
                <a:cubicBezTo>
                  <a:pt x="678" y="43"/>
                  <a:pt x="670" y="55"/>
                  <a:pt x="670" y="67"/>
                </a:cubicBezTo>
                <a:cubicBezTo>
                  <a:pt x="670" y="342"/>
                  <a:pt x="670" y="342"/>
                  <a:pt x="670" y="342"/>
                </a:cubicBezTo>
                <a:cubicBezTo>
                  <a:pt x="670" y="435"/>
                  <a:pt x="626" y="513"/>
                  <a:pt x="539" y="576"/>
                </a:cubicBezTo>
                <a:cubicBezTo>
                  <a:pt x="471" y="624"/>
                  <a:pt x="402" y="644"/>
                  <a:pt x="402" y="644"/>
                </a:cubicBezTo>
                <a:cubicBezTo>
                  <a:pt x="401" y="644"/>
                  <a:pt x="401" y="645"/>
                  <a:pt x="400" y="645"/>
                </a:cubicBezTo>
                <a:cubicBezTo>
                  <a:pt x="384" y="650"/>
                  <a:pt x="384" y="650"/>
                  <a:pt x="384" y="650"/>
                </a:cubicBezTo>
                <a:cubicBezTo>
                  <a:pt x="374" y="635"/>
                  <a:pt x="357" y="624"/>
                  <a:pt x="337" y="624"/>
                </a:cubicBezTo>
                <a:cubicBezTo>
                  <a:pt x="54" y="624"/>
                  <a:pt x="54" y="624"/>
                  <a:pt x="54" y="624"/>
                </a:cubicBezTo>
                <a:cubicBezTo>
                  <a:pt x="24" y="624"/>
                  <a:pt x="0" y="648"/>
                  <a:pt x="0" y="678"/>
                </a:cubicBezTo>
                <a:cubicBezTo>
                  <a:pt x="0" y="1448"/>
                  <a:pt x="0" y="1448"/>
                  <a:pt x="0" y="1448"/>
                </a:cubicBezTo>
                <a:cubicBezTo>
                  <a:pt x="0" y="1478"/>
                  <a:pt x="24" y="1502"/>
                  <a:pt x="54" y="1502"/>
                </a:cubicBezTo>
                <a:cubicBezTo>
                  <a:pt x="338" y="1502"/>
                  <a:pt x="338" y="1502"/>
                  <a:pt x="338" y="1502"/>
                </a:cubicBezTo>
                <a:cubicBezTo>
                  <a:pt x="363" y="1502"/>
                  <a:pt x="385" y="1484"/>
                  <a:pt x="390" y="1460"/>
                </a:cubicBezTo>
                <a:cubicBezTo>
                  <a:pt x="428" y="1501"/>
                  <a:pt x="482" y="1527"/>
                  <a:pt x="542" y="1527"/>
                </a:cubicBezTo>
                <a:cubicBezTo>
                  <a:pt x="1214" y="1527"/>
                  <a:pt x="1214" y="1527"/>
                  <a:pt x="1214" y="1527"/>
                </a:cubicBezTo>
                <a:cubicBezTo>
                  <a:pt x="1356" y="1527"/>
                  <a:pt x="1448" y="1452"/>
                  <a:pt x="1464" y="1322"/>
                </a:cubicBezTo>
                <a:cubicBezTo>
                  <a:pt x="1549" y="777"/>
                  <a:pt x="1549" y="777"/>
                  <a:pt x="1549" y="777"/>
                </a:cubicBezTo>
                <a:cubicBezTo>
                  <a:pt x="1562" y="698"/>
                  <a:pt x="1530" y="618"/>
                  <a:pt x="1467" y="573"/>
                </a:cubicBezTo>
                <a:cubicBezTo>
                  <a:pt x="1431" y="548"/>
                  <a:pt x="1389" y="534"/>
                  <a:pt x="1346" y="534"/>
                </a:cubicBezTo>
                <a:cubicBezTo>
                  <a:pt x="996" y="534"/>
                  <a:pt x="996" y="534"/>
                  <a:pt x="996" y="534"/>
                </a:cubicBezTo>
                <a:cubicBezTo>
                  <a:pt x="996" y="279"/>
                  <a:pt x="996" y="279"/>
                  <a:pt x="996" y="279"/>
                </a:cubicBezTo>
                <a:cubicBezTo>
                  <a:pt x="996" y="180"/>
                  <a:pt x="968" y="108"/>
                  <a:pt x="911" y="66"/>
                </a:cubicBezTo>
                <a:close/>
                <a:moveTo>
                  <a:pt x="333" y="1444"/>
                </a:moveTo>
                <a:cubicBezTo>
                  <a:pt x="58" y="1444"/>
                  <a:pt x="58" y="1444"/>
                  <a:pt x="58" y="1444"/>
                </a:cubicBezTo>
                <a:cubicBezTo>
                  <a:pt x="58" y="682"/>
                  <a:pt x="58" y="682"/>
                  <a:pt x="58" y="682"/>
                </a:cubicBezTo>
                <a:cubicBezTo>
                  <a:pt x="333" y="682"/>
                  <a:pt x="333" y="682"/>
                  <a:pt x="333" y="682"/>
                </a:cubicBezTo>
                <a:lnTo>
                  <a:pt x="333" y="1444"/>
                </a:lnTo>
                <a:close/>
                <a:moveTo>
                  <a:pt x="1346" y="592"/>
                </a:moveTo>
                <a:cubicBezTo>
                  <a:pt x="1377" y="592"/>
                  <a:pt x="1407" y="602"/>
                  <a:pt x="1433" y="620"/>
                </a:cubicBezTo>
                <a:cubicBezTo>
                  <a:pt x="1478" y="653"/>
                  <a:pt x="1501" y="711"/>
                  <a:pt x="1492" y="768"/>
                </a:cubicBezTo>
                <a:cubicBezTo>
                  <a:pt x="1406" y="1313"/>
                  <a:pt x="1406" y="1313"/>
                  <a:pt x="1406" y="1313"/>
                </a:cubicBezTo>
                <a:cubicBezTo>
                  <a:pt x="1406" y="1314"/>
                  <a:pt x="1406" y="1314"/>
                  <a:pt x="1406" y="1314"/>
                </a:cubicBezTo>
                <a:cubicBezTo>
                  <a:pt x="1391" y="1441"/>
                  <a:pt x="1293" y="1468"/>
                  <a:pt x="1214" y="1468"/>
                </a:cubicBezTo>
                <a:cubicBezTo>
                  <a:pt x="542" y="1468"/>
                  <a:pt x="542" y="1468"/>
                  <a:pt x="542" y="1468"/>
                </a:cubicBezTo>
                <a:cubicBezTo>
                  <a:pt x="459" y="1468"/>
                  <a:pt x="392" y="1401"/>
                  <a:pt x="392" y="1318"/>
                </a:cubicBezTo>
                <a:cubicBezTo>
                  <a:pt x="392" y="709"/>
                  <a:pt x="392" y="709"/>
                  <a:pt x="392" y="709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8" y="697"/>
                  <a:pt x="499" y="676"/>
                  <a:pt x="571" y="624"/>
                </a:cubicBezTo>
                <a:cubicBezTo>
                  <a:pt x="674" y="551"/>
                  <a:pt x="728" y="454"/>
                  <a:pt x="728" y="342"/>
                </a:cubicBezTo>
                <a:cubicBezTo>
                  <a:pt x="728" y="90"/>
                  <a:pt x="728" y="90"/>
                  <a:pt x="728" y="90"/>
                </a:cubicBezTo>
                <a:cubicBezTo>
                  <a:pt x="762" y="84"/>
                  <a:pt x="828" y="78"/>
                  <a:pt x="877" y="113"/>
                </a:cubicBezTo>
                <a:cubicBezTo>
                  <a:pt x="918" y="143"/>
                  <a:pt x="939" y="199"/>
                  <a:pt x="939" y="279"/>
                </a:cubicBezTo>
                <a:cubicBezTo>
                  <a:pt x="939" y="563"/>
                  <a:pt x="939" y="563"/>
                  <a:pt x="939" y="563"/>
                </a:cubicBezTo>
                <a:cubicBezTo>
                  <a:pt x="939" y="579"/>
                  <a:pt x="952" y="592"/>
                  <a:pt x="968" y="592"/>
                </a:cubicBezTo>
                <a:cubicBezTo>
                  <a:pt x="1346" y="592"/>
                  <a:pt x="1346" y="592"/>
                  <a:pt x="1346" y="592"/>
                </a:cubicBezTo>
                <a:close/>
                <a:moveTo>
                  <a:pt x="1346" y="592"/>
                </a:moveTo>
                <a:cubicBezTo>
                  <a:pt x="1346" y="592"/>
                  <a:pt x="1346" y="592"/>
                  <a:pt x="1346" y="5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171" name="Group 8"/>
          <p:cNvGrpSpPr>
            <a:grpSpLocks noChangeAspect="1"/>
          </p:cNvGrpSpPr>
          <p:nvPr/>
        </p:nvGrpSpPr>
        <p:grpSpPr bwMode="auto">
          <a:xfrm>
            <a:off x="2407515" y="2922422"/>
            <a:ext cx="357619" cy="392619"/>
            <a:chOff x="894" y="1791"/>
            <a:chExt cx="797" cy="875"/>
          </a:xfrm>
          <a:solidFill>
            <a:srgbClr val="00ACB8"/>
          </a:solidFill>
        </p:grpSpPr>
        <p:sp>
          <p:nvSpPr>
            <p:cNvPr id="172" name="Freeform 9"/>
            <p:cNvSpPr>
              <a:spLocks noEditPoints="1"/>
            </p:cNvSpPr>
            <p:nvPr/>
          </p:nvSpPr>
          <p:spPr bwMode="auto">
            <a:xfrm>
              <a:off x="894" y="1791"/>
              <a:ext cx="797" cy="875"/>
            </a:xfrm>
            <a:custGeom>
              <a:avLst/>
              <a:gdLst>
                <a:gd name="T0" fmla="*/ 3024 w 3940"/>
                <a:gd name="T1" fmla="*/ 2659 h 4325"/>
                <a:gd name="T2" fmla="*/ 3428 w 3940"/>
                <a:gd name="T3" fmla="*/ 2452 h 4325"/>
                <a:gd name="T4" fmla="*/ 3609 w 3940"/>
                <a:gd name="T5" fmla="*/ 1424 h 4325"/>
                <a:gd name="T6" fmla="*/ 3168 w 3940"/>
                <a:gd name="T7" fmla="*/ 981 h 4325"/>
                <a:gd name="T8" fmla="*/ 3005 w 3940"/>
                <a:gd name="T9" fmla="*/ 378 h 4325"/>
                <a:gd name="T10" fmla="*/ 2024 w 3940"/>
                <a:gd name="T11" fmla="*/ 21 h 4325"/>
                <a:gd name="T12" fmla="*/ 1511 w 3940"/>
                <a:gd name="T13" fmla="*/ 378 h 4325"/>
                <a:gd name="T14" fmla="*/ 889 w 3940"/>
                <a:gd name="T15" fmla="*/ 434 h 4325"/>
                <a:gd name="T16" fmla="*/ 367 w 3940"/>
                <a:gd name="T17" fmla="*/ 1338 h 4325"/>
                <a:gd name="T18" fmla="*/ 630 w 3940"/>
                <a:gd name="T19" fmla="*/ 1905 h 4325"/>
                <a:gd name="T20" fmla="*/ 576 w 3940"/>
                <a:gd name="T21" fmla="*/ 2527 h 4325"/>
                <a:gd name="T22" fmla="*/ 25 w 3940"/>
                <a:gd name="T23" fmla="*/ 3550 h 4325"/>
                <a:gd name="T24" fmla="*/ 67 w 3940"/>
                <a:gd name="T25" fmla="*/ 3664 h 4325"/>
                <a:gd name="T26" fmla="*/ 666 w 3940"/>
                <a:gd name="T27" fmla="*/ 4263 h 4325"/>
                <a:gd name="T28" fmla="*/ 733 w 3940"/>
                <a:gd name="T29" fmla="*/ 4325 h 4325"/>
                <a:gd name="T30" fmla="*/ 1970 w 3940"/>
                <a:gd name="T31" fmla="*/ 3116 h 4325"/>
                <a:gd name="T32" fmla="*/ 3207 w 3940"/>
                <a:gd name="T33" fmla="*/ 4325 h 4325"/>
                <a:gd name="T34" fmla="*/ 3274 w 3940"/>
                <a:gd name="T35" fmla="*/ 4263 h 4325"/>
                <a:gd name="T36" fmla="*/ 3873 w 3940"/>
                <a:gd name="T37" fmla="*/ 3664 h 4325"/>
                <a:gd name="T38" fmla="*/ 3915 w 3940"/>
                <a:gd name="T39" fmla="*/ 3550 h 4325"/>
                <a:gd name="T40" fmla="*/ 750 w 3940"/>
                <a:gd name="T41" fmla="*/ 3642 h 4325"/>
                <a:gd name="T42" fmla="*/ 223 w 3940"/>
                <a:gd name="T43" fmla="*/ 3542 h 4325"/>
                <a:gd name="T44" fmla="*/ 1099 w 3940"/>
                <a:gd name="T45" fmla="*/ 2718 h 4325"/>
                <a:gd name="T46" fmla="*/ 1435 w 3940"/>
                <a:gd name="T47" fmla="*/ 3233 h 4325"/>
                <a:gd name="T48" fmla="*/ 1787 w 3940"/>
                <a:gd name="T49" fmla="*/ 3109 h 4325"/>
                <a:gd name="T50" fmla="*/ 2035 w 3940"/>
                <a:gd name="T51" fmla="*/ 2915 h 4325"/>
                <a:gd name="T52" fmla="*/ 1957 w 3940"/>
                <a:gd name="T53" fmla="*/ 2904 h 4325"/>
                <a:gd name="T54" fmla="*/ 1465 w 3940"/>
                <a:gd name="T55" fmla="*/ 3083 h 4325"/>
                <a:gd name="T56" fmla="*/ 1168 w 3940"/>
                <a:gd name="T57" fmla="*/ 2599 h 4325"/>
                <a:gd name="T58" fmla="*/ 676 w 3940"/>
                <a:gd name="T59" fmla="*/ 2420 h 4325"/>
                <a:gd name="T60" fmla="*/ 759 w 3940"/>
                <a:gd name="T61" fmla="*/ 1859 h 4325"/>
                <a:gd name="T62" fmla="*/ 898 w 3940"/>
                <a:gd name="T63" fmla="*/ 1069 h 4325"/>
                <a:gd name="T64" fmla="*/ 1012 w 3940"/>
                <a:gd name="T65" fmla="*/ 513 h 4325"/>
                <a:gd name="T66" fmla="*/ 1579 w 3940"/>
                <a:gd name="T67" fmla="*/ 497 h 4325"/>
                <a:gd name="T68" fmla="*/ 2382 w 3940"/>
                <a:gd name="T69" fmla="*/ 497 h 4325"/>
                <a:gd name="T70" fmla="*/ 2949 w 3940"/>
                <a:gd name="T71" fmla="*/ 513 h 4325"/>
                <a:gd name="T72" fmla="*/ 3063 w 3940"/>
                <a:gd name="T73" fmla="*/ 1069 h 4325"/>
                <a:gd name="T74" fmla="*/ 3202 w 3940"/>
                <a:gd name="T75" fmla="*/ 1859 h 4325"/>
                <a:gd name="T76" fmla="*/ 3285 w 3940"/>
                <a:gd name="T77" fmla="*/ 2420 h 4325"/>
                <a:gd name="T78" fmla="*/ 2793 w 3940"/>
                <a:gd name="T79" fmla="*/ 2599 h 4325"/>
                <a:gd name="T80" fmla="*/ 2496 w 3940"/>
                <a:gd name="T81" fmla="*/ 3083 h 4325"/>
                <a:gd name="T82" fmla="*/ 2035 w 3940"/>
                <a:gd name="T83" fmla="*/ 2915 h 4325"/>
                <a:gd name="T84" fmla="*/ 3190 w 3940"/>
                <a:gd name="T85" fmla="*/ 3642 h 4325"/>
                <a:gd name="T86" fmla="*/ 2142 w 3940"/>
                <a:gd name="T87" fmla="*/ 3097 h 4325"/>
                <a:gd name="T88" fmla="*/ 2526 w 3940"/>
                <a:gd name="T89" fmla="*/ 3233 h 4325"/>
                <a:gd name="T90" fmla="*/ 2862 w 3940"/>
                <a:gd name="T91" fmla="*/ 2718 h 4325"/>
                <a:gd name="T92" fmla="*/ 3717 w 3940"/>
                <a:gd name="T93" fmla="*/ 3542 h 4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0" h="4325">
                  <a:moveTo>
                    <a:pt x="3915" y="3550"/>
                  </a:moveTo>
                  <a:cubicBezTo>
                    <a:pt x="3024" y="2659"/>
                    <a:pt x="3024" y="2659"/>
                    <a:pt x="3024" y="2659"/>
                  </a:cubicBezTo>
                  <a:cubicBezTo>
                    <a:pt x="3384" y="2527"/>
                    <a:pt x="3384" y="2527"/>
                    <a:pt x="3384" y="2527"/>
                  </a:cubicBezTo>
                  <a:cubicBezTo>
                    <a:pt x="3415" y="2516"/>
                    <a:pt x="3433" y="2485"/>
                    <a:pt x="3428" y="2452"/>
                  </a:cubicBezTo>
                  <a:cubicBezTo>
                    <a:pt x="3331" y="1905"/>
                    <a:pt x="3331" y="1905"/>
                    <a:pt x="3331" y="1905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5" y="1395"/>
                    <a:pt x="3619" y="1359"/>
                    <a:pt x="3594" y="1338"/>
                  </a:cubicBezTo>
                  <a:cubicBezTo>
                    <a:pt x="3168" y="981"/>
                    <a:pt x="3168" y="981"/>
                    <a:pt x="3168" y="981"/>
                  </a:cubicBezTo>
                  <a:cubicBezTo>
                    <a:pt x="3072" y="434"/>
                    <a:pt x="3072" y="434"/>
                    <a:pt x="3072" y="434"/>
                  </a:cubicBezTo>
                  <a:cubicBezTo>
                    <a:pt x="3066" y="402"/>
                    <a:pt x="3038" y="378"/>
                    <a:pt x="3005" y="378"/>
                  </a:cubicBezTo>
                  <a:cubicBezTo>
                    <a:pt x="2450" y="378"/>
                    <a:pt x="2450" y="378"/>
                    <a:pt x="2450" y="378"/>
                  </a:cubicBezTo>
                  <a:cubicBezTo>
                    <a:pt x="2024" y="21"/>
                    <a:pt x="2024" y="21"/>
                    <a:pt x="2024" y="21"/>
                  </a:cubicBezTo>
                  <a:cubicBezTo>
                    <a:pt x="1999" y="0"/>
                    <a:pt x="1962" y="0"/>
                    <a:pt x="1937" y="21"/>
                  </a:cubicBezTo>
                  <a:cubicBezTo>
                    <a:pt x="1511" y="378"/>
                    <a:pt x="1511" y="378"/>
                    <a:pt x="1511" y="378"/>
                  </a:cubicBezTo>
                  <a:cubicBezTo>
                    <a:pt x="955" y="378"/>
                    <a:pt x="955" y="378"/>
                    <a:pt x="955" y="378"/>
                  </a:cubicBezTo>
                  <a:cubicBezTo>
                    <a:pt x="923" y="378"/>
                    <a:pt x="895" y="402"/>
                    <a:pt x="889" y="434"/>
                  </a:cubicBezTo>
                  <a:cubicBezTo>
                    <a:pt x="793" y="981"/>
                    <a:pt x="793" y="981"/>
                    <a:pt x="793" y="981"/>
                  </a:cubicBezTo>
                  <a:cubicBezTo>
                    <a:pt x="367" y="1338"/>
                    <a:pt x="367" y="1338"/>
                    <a:pt x="367" y="1338"/>
                  </a:cubicBezTo>
                  <a:cubicBezTo>
                    <a:pt x="342" y="1359"/>
                    <a:pt x="335" y="1395"/>
                    <a:pt x="352" y="1424"/>
                  </a:cubicBezTo>
                  <a:cubicBezTo>
                    <a:pt x="630" y="1905"/>
                    <a:pt x="630" y="1905"/>
                    <a:pt x="630" y="1905"/>
                  </a:cubicBezTo>
                  <a:cubicBezTo>
                    <a:pt x="533" y="2452"/>
                    <a:pt x="533" y="2452"/>
                    <a:pt x="533" y="2452"/>
                  </a:cubicBezTo>
                  <a:cubicBezTo>
                    <a:pt x="527" y="2485"/>
                    <a:pt x="546" y="2516"/>
                    <a:pt x="576" y="2527"/>
                  </a:cubicBezTo>
                  <a:cubicBezTo>
                    <a:pt x="922" y="2653"/>
                    <a:pt x="922" y="2653"/>
                    <a:pt x="922" y="2653"/>
                  </a:cubicBezTo>
                  <a:cubicBezTo>
                    <a:pt x="25" y="3550"/>
                    <a:pt x="25" y="3550"/>
                    <a:pt x="25" y="3550"/>
                  </a:cubicBezTo>
                  <a:cubicBezTo>
                    <a:pt x="7" y="3568"/>
                    <a:pt x="0" y="3596"/>
                    <a:pt x="9" y="3620"/>
                  </a:cubicBezTo>
                  <a:cubicBezTo>
                    <a:pt x="19" y="3645"/>
                    <a:pt x="41" y="3662"/>
                    <a:pt x="67" y="3664"/>
                  </a:cubicBezTo>
                  <a:cubicBezTo>
                    <a:pt x="620" y="3710"/>
                    <a:pt x="620" y="3710"/>
                    <a:pt x="620" y="3710"/>
                  </a:cubicBezTo>
                  <a:cubicBezTo>
                    <a:pt x="666" y="4263"/>
                    <a:pt x="666" y="4263"/>
                    <a:pt x="666" y="4263"/>
                  </a:cubicBezTo>
                  <a:cubicBezTo>
                    <a:pt x="668" y="4289"/>
                    <a:pt x="685" y="4312"/>
                    <a:pt x="710" y="4321"/>
                  </a:cubicBezTo>
                  <a:cubicBezTo>
                    <a:pt x="718" y="4324"/>
                    <a:pt x="725" y="4325"/>
                    <a:pt x="733" y="4325"/>
                  </a:cubicBezTo>
                  <a:cubicBezTo>
                    <a:pt x="751" y="4325"/>
                    <a:pt x="768" y="4318"/>
                    <a:pt x="781" y="4305"/>
                  </a:cubicBezTo>
                  <a:cubicBezTo>
                    <a:pt x="1970" y="3116"/>
                    <a:pt x="1970" y="3116"/>
                    <a:pt x="1970" y="3116"/>
                  </a:cubicBezTo>
                  <a:cubicBezTo>
                    <a:pt x="3159" y="4305"/>
                    <a:pt x="3159" y="4305"/>
                    <a:pt x="3159" y="4305"/>
                  </a:cubicBezTo>
                  <a:cubicBezTo>
                    <a:pt x="3172" y="4318"/>
                    <a:pt x="3189" y="4325"/>
                    <a:pt x="3207" y="4325"/>
                  </a:cubicBezTo>
                  <a:cubicBezTo>
                    <a:pt x="3215" y="4325"/>
                    <a:pt x="3222" y="4324"/>
                    <a:pt x="3230" y="4321"/>
                  </a:cubicBezTo>
                  <a:cubicBezTo>
                    <a:pt x="3255" y="4312"/>
                    <a:pt x="3272" y="4289"/>
                    <a:pt x="3274" y="4263"/>
                  </a:cubicBezTo>
                  <a:cubicBezTo>
                    <a:pt x="3320" y="3710"/>
                    <a:pt x="3320" y="3710"/>
                    <a:pt x="3320" y="3710"/>
                  </a:cubicBezTo>
                  <a:cubicBezTo>
                    <a:pt x="3873" y="3664"/>
                    <a:pt x="3873" y="3664"/>
                    <a:pt x="3873" y="3664"/>
                  </a:cubicBezTo>
                  <a:cubicBezTo>
                    <a:pt x="3899" y="3662"/>
                    <a:pt x="3922" y="3645"/>
                    <a:pt x="3931" y="3620"/>
                  </a:cubicBezTo>
                  <a:cubicBezTo>
                    <a:pt x="3940" y="3596"/>
                    <a:pt x="3933" y="3568"/>
                    <a:pt x="3915" y="3550"/>
                  </a:cubicBezTo>
                  <a:close/>
                  <a:moveTo>
                    <a:pt x="788" y="4107"/>
                  </a:moveTo>
                  <a:cubicBezTo>
                    <a:pt x="750" y="3642"/>
                    <a:pt x="750" y="3642"/>
                    <a:pt x="750" y="3642"/>
                  </a:cubicBezTo>
                  <a:cubicBezTo>
                    <a:pt x="747" y="3610"/>
                    <a:pt x="721" y="3584"/>
                    <a:pt x="688" y="3581"/>
                  </a:cubicBezTo>
                  <a:cubicBezTo>
                    <a:pt x="223" y="3542"/>
                    <a:pt x="223" y="3542"/>
                    <a:pt x="223" y="3542"/>
                  </a:cubicBezTo>
                  <a:cubicBezTo>
                    <a:pt x="1061" y="2704"/>
                    <a:pt x="1061" y="2704"/>
                    <a:pt x="1061" y="2704"/>
                  </a:cubicBezTo>
                  <a:cubicBezTo>
                    <a:pt x="1099" y="2718"/>
                    <a:pt x="1099" y="2718"/>
                    <a:pt x="1099" y="2718"/>
                  </a:cubicBezTo>
                  <a:cubicBezTo>
                    <a:pt x="1377" y="3199"/>
                    <a:pt x="1377" y="3199"/>
                    <a:pt x="1377" y="3199"/>
                  </a:cubicBezTo>
                  <a:cubicBezTo>
                    <a:pt x="1389" y="3220"/>
                    <a:pt x="1412" y="3233"/>
                    <a:pt x="1435" y="3233"/>
                  </a:cubicBezTo>
                  <a:cubicBezTo>
                    <a:pt x="1443" y="3233"/>
                    <a:pt x="1451" y="3231"/>
                    <a:pt x="1458" y="3229"/>
                  </a:cubicBezTo>
                  <a:cubicBezTo>
                    <a:pt x="1787" y="3109"/>
                    <a:pt x="1787" y="3109"/>
                    <a:pt x="1787" y="3109"/>
                  </a:cubicBezTo>
                  <a:lnTo>
                    <a:pt x="788" y="4107"/>
                  </a:lnTo>
                  <a:close/>
                  <a:moveTo>
                    <a:pt x="2035" y="2915"/>
                  </a:moveTo>
                  <a:cubicBezTo>
                    <a:pt x="2003" y="2904"/>
                    <a:pt x="2003" y="2904"/>
                    <a:pt x="2003" y="2904"/>
                  </a:cubicBezTo>
                  <a:cubicBezTo>
                    <a:pt x="1989" y="2898"/>
                    <a:pt x="1972" y="2898"/>
                    <a:pt x="1957" y="2904"/>
                  </a:cubicBezTo>
                  <a:cubicBezTo>
                    <a:pt x="1910" y="2921"/>
                    <a:pt x="1910" y="2921"/>
                    <a:pt x="1910" y="2921"/>
                  </a:cubicBezTo>
                  <a:cubicBezTo>
                    <a:pt x="1465" y="3083"/>
                    <a:pt x="1465" y="3083"/>
                    <a:pt x="1465" y="3083"/>
                  </a:cubicBezTo>
                  <a:cubicBezTo>
                    <a:pt x="1203" y="2629"/>
                    <a:pt x="1203" y="2629"/>
                    <a:pt x="1203" y="2629"/>
                  </a:cubicBezTo>
                  <a:cubicBezTo>
                    <a:pt x="1195" y="2615"/>
                    <a:pt x="1183" y="2605"/>
                    <a:pt x="1168" y="2599"/>
                  </a:cubicBezTo>
                  <a:cubicBezTo>
                    <a:pt x="1067" y="2563"/>
                    <a:pt x="1067" y="2563"/>
                    <a:pt x="1067" y="2563"/>
                  </a:cubicBezTo>
                  <a:cubicBezTo>
                    <a:pt x="676" y="2420"/>
                    <a:pt x="676" y="2420"/>
                    <a:pt x="676" y="2420"/>
                  </a:cubicBezTo>
                  <a:cubicBezTo>
                    <a:pt x="767" y="1904"/>
                    <a:pt x="767" y="1904"/>
                    <a:pt x="767" y="1904"/>
                  </a:cubicBezTo>
                  <a:cubicBezTo>
                    <a:pt x="769" y="1889"/>
                    <a:pt x="767" y="1873"/>
                    <a:pt x="759" y="1859"/>
                  </a:cubicBezTo>
                  <a:cubicBezTo>
                    <a:pt x="497" y="1405"/>
                    <a:pt x="497" y="1405"/>
                    <a:pt x="497" y="1405"/>
                  </a:cubicBezTo>
                  <a:cubicBezTo>
                    <a:pt x="898" y="1069"/>
                    <a:pt x="898" y="1069"/>
                    <a:pt x="898" y="1069"/>
                  </a:cubicBezTo>
                  <a:cubicBezTo>
                    <a:pt x="910" y="1058"/>
                    <a:pt x="918" y="1044"/>
                    <a:pt x="921" y="1029"/>
                  </a:cubicBezTo>
                  <a:cubicBezTo>
                    <a:pt x="1012" y="513"/>
                    <a:pt x="1012" y="513"/>
                    <a:pt x="1012" y="513"/>
                  </a:cubicBezTo>
                  <a:cubicBezTo>
                    <a:pt x="1536" y="513"/>
                    <a:pt x="1536" y="513"/>
                    <a:pt x="1536" y="513"/>
                  </a:cubicBezTo>
                  <a:cubicBezTo>
                    <a:pt x="1552" y="513"/>
                    <a:pt x="1567" y="507"/>
                    <a:pt x="1579" y="497"/>
                  </a:cubicBezTo>
                  <a:cubicBezTo>
                    <a:pt x="1980" y="160"/>
                    <a:pt x="1980" y="160"/>
                    <a:pt x="1980" y="160"/>
                  </a:cubicBezTo>
                  <a:cubicBezTo>
                    <a:pt x="2382" y="497"/>
                    <a:pt x="2382" y="497"/>
                    <a:pt x="2382" y="497"/>
                  </a:cubicBezTo>
                  <a:cubicBezTo>
                    <a:pt x="2394" y="507"/>
                    <a:pt x="2409" y="513"/>
                    <a:pt x="2425" y="513"/>
                  </a:cubicBezTo>
                  <a:cubicBezTo>
                    <a:pt x="2949" y="513"/>
                    <a:pt x="2949" y="513"/>
                    <a:pt x="2949" y="513"/>
                  </a:cubicBezTo>
                  <a:cubicBezTo>
                    <a:pt x="3040" y="1029"/>
                    <a:pt x="3040" y="1029"/>
                    <a:pt x="3040" y="1029"/>
                  </a:cubicBezTo>
                  <a:cubicBezTo>
                    <a:pt x="3043" y="1044"/>
                    <a:pt x="3051" y="1058"/>
                    <a:pt x="3063" y="1069"/>
                  </a:cubicBezTo>
                  <a:cubicBezTo>
                    <a:pt x="3464" y="1405"/>
                    <a:pt x="3464" y="1405"/>
                    <a:pt x="3464" y="1405"/>
                  </a:cubicBezTo>
                  <a:cubicBezTo>
                    <a:pt x="3202" y="1859"/>
                    <a:pt x="3202" y="1859"/>
                    <a:pt x="3202" y="1859"/>
                  </a:cubicBezTo>
                  <a:cubicBezTo>
                    <a:pt x="3194" y="1873"/>
                    <a:pt x="3191" y="1889"/>
                    <a:pt x="3194" y="1904"/>
                  </a:cubicBezTo>
                  <a:cubicBezTo>
                    <a:pt x="3285" y="2420"/>
                    <a:pt x="3285" y="2420"/>
                    <a:pt x="3285" y="2420"/>
                  </a:cubicBezTo>
                  <a:cubicBezTo>
                    <a:pt x="2879" y="2568"/>
                    <a:pt x="2879" y="2568"/>
                    <a:pt x="2879" y="2568"/>
                  </a:cubicBezTo>
                  <a:cubicBezTo>
                    <a:pt x="2793" y="2599"/>
                    <a:pt x="2793" y="2599"/>
                    <a:pt x="2793" y="2599"/>
                  </a:cubicBezTo>
                  <a:cubicBezTo>
                    <a:pt x="2778" y="2605"/>
                    <a:pt x="2766" y="2615"/>
                    <a:pt x="2758" y="2629"/>
                  </a:cubicBezTo>
                  <a:cubicBezTo>
                    <a:pt x="2496" y="3083"/>
                    <a:pt x="2496" y="3083"/>
                    <a:pt x="2496" y="3083"/>
                  </a:cubicBezTo>
                  <a:cubicBezTo>
                    <a:pt x="2035" y="2915"/>
                    <a:pt x="2035" y="2915"/>
                    <a:pt x="2035" y="2915"/>
                  </a:cubicBezTo>
                  <a:cubicBezTo>
                    <a:pt x="2035" y="2915"/>
                    <a:pt x="2035" y="2915"/>
                    <a:pt x="2035" y="2915"/>
                  </a:cubicBezTo>
                  <a:close/>
                  <a:moveTo>
                    <a:pt x="3252" y="3581"/>
                  </a:moveTo>
                  <a:cubicBezTo>
                    <a:pt x="3219" y="3584"/>
                    <a:pt x="3193" y="3610"/>
                    <a:pt x="3190" y="3642"/>
                  </a:cubicBezTo>
                  <a:cubicBezTo>
                    <a:pt x="3152" y="4107"/>
                    <a:pt x="3152" y="4107"/>
                    <a:pt x="3152" y="4107"/>
                  </a:cubicBezTo>
                  <a:cubicBezTo>
                    <a:pt x="2142" y="3097"/>
                    <a:pt x="2142" y="3097"/>
                    <a:pt x="2142" y="3097"/>
                  </a:cubicBezTo>
                  <a:cubicBezTo>
                    <a:pt x="2503" y="3229"/>
                    <a:pt x="2503" y="3229"/>
                    <a:pt x="2503" y="3229"/>
                  </a:cubicBezTo>
                  <a:cubicBezTo>
                    <a:pt x="2510" y="3231"/>
                    <a:pt x="2518" y="3233"/>
                    <a:pt x="2526" y="3233"/>
                  </a:cubicBezTo>
                  <a:cubicBezTo>
                    <a:pt x="2549" y="3233"/>
                    <a:pt x="2572" y="3220"/>
                    <a:pt x="2584" y="3199"/>
                  </a:cubicBezTo>
                  <a:cubicBezTo>
                    <a:pt x="2862" y="2718"/>
                    <a:pt x="2862" y="2718"/>
                    <a:pt x="2862" y="2718"/>
                  </a:cubicBezTo>
                  <a:cubicBezTo>
                    <a:pt x="2884" y="2709"/>
                    <a:pt x="2884" y="2709"/>
                    <a:pt x="2884" y="2709"/>
                  </a:cubicBezTo>
                  <a:cubicBezTo>
                    <a:pt x="3717" y="3542"/>
                    <a:pt x="3717" y="3542"/>
                    <a:pt x="3717" y="3542"/>
                  </a:cubicBezTo>
                  <a:lnTo>
                    <a:pt x="3252" y="35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73" name="Freeform 10"/>
            <p:cNvSpPr>
              <a:spLocks noEditPoints="1"/>
            </p:cNvSpPr>
            <p:nvPr/>
          </p:nvSpPr>
          <p:spPr bwMode="auto">
            <a:xfrm>
              <a:off x="1076" y="1909"/>
              <a:ext cx="434" cy="435"/>
            </a:xfrm>
            <a:custGeom>
              <a:avLst/>
              <a:gdLst>
                <a:gd name="T0" fmla="*/ 1073 w 2146"/>
                <a:gd name="T1" fmla="*/ 0 h 2147"/>
                <a:gd name="T2" fmla="*/ 0 w 2146"/>
                <a:gd name="T3" fmla="*/ 1073 h 2147"/>
                <a:gd name="T4" fmla="*/ 1073 w 2146"/>
                <a:gd name="T5" fmla="*/ 2147 h 2147"/>
                <a:gd name="T6" fmla="*/ 2146 w 2146"/>
                <a:gd name="T7" fmla="*/ 1073 h 2147"/>
                <a:gd name="T8" fmla="*/ 1073 w 2146"/>
                <a:gd name="T9" fmla="*/ 0 h 2147"/>
                <a:gd name="T10" fmla="*/ 1073 w 2146"/>
                <a:gd name="T11" fmla="*/ 2012 h 2147"/>
                <a:gd name="T12" fmla="*/ 134 w 2146"/>
                <a:gd name="T13" fmla="*/ 1073 h 2147"/>
                <a:gd name="T14" fmla="*/ 1073 w 2146"/>
                <a:gd name="T15" fmla="*/ 135 h 2147"/>
                <a:gd name="T16" fmla="*/ 2012 w 2146"/>
                <a:gd name="T17" fmla="*/ 1073 h 2147"/>
                <a:gd name="T18" fmla="*/ 1073 w 2146"/>
                <a:gd name="T19" fmla="*/ 2012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6" h="2147">
                  <a:moveTo>
                    <a:pt x="1073" y="0"/>
                  </a:moveTo>
                  <a:cubicBezTo>
                    <a:pt x="481" y="0"/>
                    <a:pt x="0" y="482"/>
                    <a:pt x="0" y="1073"/>
                  </a:cubicBezTo>
                  <a:cubicBezTo>
                    <a:pt x="0" y="1665"/>
                    <a:pt x="481" y="2147"/>
                    <a:pt x="1073" y="2147"/>
                  </a:cubicBezTo>
                  <a:cubicBezTo>
                    <a:pt x="1665" y="2147"/>
                    <a:pt x="2146" y="1665"/>
                    <a:pt x="2146" y="1073"/>
                  </a:cubicBezTo>
                  <a:cubicBezTo>
                    <a:pt x="2146" y="482"/>
                    <a:pt x="1665" y="0"/>
                    <a:pt x="1073" y="0"/>
                  </a:cubicBezTo>
                  <a:close/>
                  <a:moveTo>
                    <a:pt x="1073" y="2012"/>
                  </a:moveTo>
                  <a:cubicBezTo>
                    <a:pt x="555" y="2012"/>
                    <a:pt x="134" y="1591"/>
                    <a:pt x="134" y="1073"/>
                  </a:cubicBezTo>
                  <a:cubicBezTo>
                    <a:pt x="134" y="556"/>
                    <a:pt x="555" y="135"/>
                    <a:pt x="1073" y="135"/>
                  </a:cubicBezTo>
                  <a:cubicBezTo>
                    <a:pt x="1591" y="135"/>
                    <a:pt x="2012" y="556"/>
                    <a:pt x="2012" y="1073"/>
                  </a:cubicBezTo>
                  <a:cubicBezTo>
                    <a:pt x="2012" y="1591"/>
                    <a:pt x="1591" y="2012"/>
                    <a:pt x="1073" y="20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74" name="Freeform 11"/>
            <p:cNvSpPr>
              <a:spLocks noEditPoints="1"/>
            </p:cNvSpPr>
            <p:nvPr/>
          </p:nvSpPr>
          <p:spPr bwMode="auto">
            <a:xfrm>
              <a:off x="1132" y="1968"/>
              <a:ext cx="319" cy="304"/>
            </a:xfrm>
            <a:custGeom>
              <a:avLst/>
              <a:gdLst>
                <a:gd name="T0" fmla="*/ 1567 w 1576"/>
                <a:gd name="T1" fmla="*/ 566 h 1499"/>
                <a:gd name="T2" fmla="*/ 1503 w 1576"/>
                <a:gd name="T3" fmla="*/ 519 h 1499"/>
                <a:gd name="T4" fmla="*/ 1006 w 1576"/>
                <a:gd name="T5" fmla="*/ 519 h 1499"/>
                <a:gd name="T6" fmla="*/ 852 w 1576"/>
                <a:gd name="T7" fmla="*/ 47 h 1499"/>
                <a:gd name="T8" fmla="*/ 788 w 1576"/>
                <a:gd name="T9" fmla="*/ 0 h 1499"/>
                <a:gd name="T10" fmla="*/ 724 w 1576"/>
                <a:gd name="T11" fmla="*/ 47 h 1499"/>
                <a:gd name="T12" fmla="*/ 571 w 1576"/>
                <a:gd name="T13" fmla="*/ 519 h 1499"/>
                <a:gd name="T14" fmla="*/ 73 w 1576"/>
                <a:gd name="T15" fmla="*/ 519 h 1499"/>
                <a:gd name="T16" fmla="*/ 9 w 1576"/>
                <a:gd name="T17" fmla="*/ 566 h 1499"/>
                <a:gd name="T18" fmla="*/ 34 w 1576"/>
                <a:gd name="T19" fmla="*/ 641 h 1499"/>
                <a:gd name="T20" fmla="*/ 436 w 1576"/>
                <a:gd name="T21" fmla="*/ 933 h 1499"/>
                <a:gd name="T22" fmla="*/ 282 w 1576"/>
                <a:gd name="T23" fmla="*/ 1406 h 1499"/>
                <a:gd name="T24" fmla="*/ 307 w 1576"/>
                <a:gd name="T25" fmla="*/ 1482 h 1499"/>
                <a:gd name="T26" fmla="*/ 347 w 1576"/>
                <a:gd name="T27" fmla="*/ 1494 h 1499"/>
                <a:gd name="T28" fmla="*/ 386 w 1576"/>
                <a:gd name="T29" fmla="*/ 1482 h 1499"/>
                <a:gd name="T30" fmla="*/ 788 w 1576"/>
                <a:gd name="T31" fmla="*/ 1189 h 1499"/>
                <a:gd name="T32" fmla="*/ 1191 w 1576"/>
                <a:gd name="T33" fmla="*/ 1482 h 1499"/>
                <a:gd name="T34" fmla="*/ 1270 w 1576"/>
                <a:gd name="T35" fmla="*/ 1482 h 1499"/>
                <a:gd name="T36" fmla="*/ 1294 w 1576"/>
                <a:gd name="T37" fmla="*/ 1406 h 1499"/>
                <a:gd name="T38" fmla="*/ 1141 w 1576"/>
                <a:gd name="T39" fmla="*/ 933 h 1499"/>
                <a:gd name="T40" fmla="*/ 1543 w 1576"/>
                <a:gd name="T41" fmla="*/ 641 h 1499"/>
                <a:gd name="T42" fmla="*/ 1567 w 1576"/>
                <a:gd name="T43" fmla="*/ 566 h 1499"/>
                <a:gd name="T44" fmla="*/ 1022 w 1576"/>
                <a:gd name="T45" fmla="*/ 853 h 1499"/>
                <a:gd name="T46" fmla="*/ 997 w 1576"/>
                <a:gd name="T47" fmla="*/ 929 h 1499"/>
                <a:gd name="T48" fmla="*/ 1102 w 1576"/>
                <a:gd name="T49" fmla="*/ 1251 h 1499"/>
                <a:gd name="T50" fmla="*/ 828 w 1576"/>
                <a:gd name="T51" fmla="*/ 1052 h 1499"/>
                <a:gd name="T52" fmla="*/ 749 w 1576"/>
                <a:gd name="T53" fmla="*/ 1052 h 1499"/>
                <a:gd name="T54" fmla="*/ 475 w 1576"/>
                <a:gd name="T55" fmla="*/ 1251 h 1499"/>
                <a:gd name="T56" fmla="*/ 579 w 1576"/>
                <a:gd name="T57" fmla="*/ 929 h 1499"/>
                <a:gd name="T58" fmla="*/ 555 w 1576"/>
                <a:gd name="T59" fmla="*/ 853 h 1499"/>
                <a:gd name="T60" fmla="*/ 281 w 1576"/>
                <a:gd name="T61" fmla="*/ 654 h 1499"/>
                <a:gd name="T62" fmla="*/ 620 w 1576"/>
                <a:gd name="T63" fmla="*/ 654 h 1499"/>
                <a:gd name="T64" fmla="*/ 684 w 1576"/>
                <a:gd name="T65" fmla="*/ 608 h 1499"/>
                <a:gd name="T66" fmla="*/ 788 w 1576"/>
                <a:gd name="T67" fmla="*/ 285 h 1499"/>
                <a:gd name="T68" fmla="*/ 893 w 1576"/>
                <a:gd name="T69" fmla="*/ 608 h 1499"/>
                <a:gd name="T70" fmla="*/ 957 w 1576"/>
                <a:gd name="T71" fmla="*/ 654 h 1499"/>
                <a:gd name="T72" fmla="*/ 1296 w 1576"/>
                <a:gd name="T73" fmla="*/ 654 h 1499"/>
                <a:gd name="T74" fmla="*/ 1022 w 1576"/>
                <a:gd name="T75" fmla="*/ 85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499">
                  <a:moveTo>
                    <a:pt x="1567" y="566"/>
                  </a:moveTo>
                  <a:cubicBezTo>
                    <a:pt x="1558" y="538"/>
                    <a:pt x="1532" y="519"/>
                    <a:pt x="1503" y="519"/>
                  </a:cubicBezTo>
                  <a:cubicBezTo>
                    <a:pt x="1006" y="519"/>
                    <a:pt x="1006" y="519"/>
                    <a:pt x="1006" y="519"/>
                  </a:cubicBezTo>
                  <a:cubicBezTo>
                    <a:pt x="852" y="47"/>
                    <a:pt x="852" y="47"/>
                    <a:pt x="852" y="47"/>
                  </a:cubicBezTo>
                  <a:cubicBezTo>
                    <a:pt x="843" y="19"/>
                    <a:pt x="818" y="0"/>
                    <a:pt x="788" y="0"/>
                  </a:cubicBezTo>
                  <a:cubicBezTo>
                    <a:pt x="759" y="0"/>
                    <a:pt x="733" y="19"/>
                    <a:pt x="724" y="47"/>
                  </a:cubicBezTo>
                  <a:cubicBezTo>
                    <a:pt x="571" y="519"/>
                    <a:pt x="571" y="519"/>
                    <a:pt x="571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44" y="519"/>
                    <a:pt x="18" y="538"/>
                    <a:pt x="9" y="566"/>
                  </a:cubicBezTo>
                  <a:cubicBezTo>
                    <a:pt x="0" y="594"/>
                    <a:pt x="10" y="624"/>
                    <a:pt x="34" y="641"/>
                  </a:cubicBezTo>
                  <a:cubicBezTo>
                    <a:pt x="436" y="933"/>
                    <a:pt x="436" y="933"/>
                    <a:pt x="436" y="933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73" y="1434"/>
                    <a:pt x="283" y="1464"/>
                    <a:pt x="307" y="1482"/>
                  </a:cubicBezTo>
                  <a:cubicBezTo>
                    <a:pt x="319" y="1490"/>
                    <a:pt x="333" y="1494"/>
                    <a:pt x="347" y="1494"/>
                  </a:cubicBezTo>
                  <a:cubicBezTo>
                    <a:pt x="360" y="1494"/>
                    <a:pt x="374" y="1490"/>
                    <a:pt x="386" y="1482"/>
                  </a:cubicBezTo>
                  <a:cubicBezTo>
                    <a:pt x="788" y="1189"/>
                    <a:pt x="788" y="1189"/>
                    <a:pt x="788" y="1189"/>
                  </a:cubicBezTo>
                  <a:cubicBezTo>
                    <a:pt x="1191" y="1482"/>
                    <a:pt x="1191" y="1482"/>
                    <a:pt x="1191" y="1482"/>
                  </a:cubicBezTo>
                  <a:cubicBezTo>
                    <a:pt x="1214" y="1499"/>
                    <a:pt x="1246" y="1499"/>
                    <a:pt x="1270" y="1482"/>
                  </a:cubicBezTo>
                  <a:cubicBezTo>
                    <a:pt x="1293" y="1464"/>
                    <a:pt x="1303" y="1434"/>
                    <a:pt x="1294" y="1406"/>
                  </a:cubicBezTo>
                  <a:cubicBezTo>
                    <a:pt x="1141" y="933"/>
                    <a:pt x="1141" y="933"/>
                    <a:pt x="1141" y="933"/>
                  </a:cubicBezTo>
                  <a:cubicBezTo>
                    <a:pt x="1543" y="641"/>
                    <a:pt x="1543" y="641"/>
                    <a:pt x="1543" y="641"/>
                  </a:cubicBezTo>
                  <a:cubicBezTo>
                    <a:pt x="1566" y="624"/>
                    <a:pt x="1576" y="594"/>
                    <a:pt x="1567" y="566"/>
                  </a:cubicBezTo>
                  <a:close/>
                  <a:moveTo>
                    <a:pt x="1022" y="853"/>
                  </a:moveTo>
                  <a:cubicBezTo>
                    <a:pt x="998" y="870"/>
                    <a:pt x="988" y="901"/>
                    <a:pt x="997" y="929"/>
                  </a:cubicBezTo>
                  <a:cubicBezTo>
                    <a:pt x="1102" y="1251"/>
                    <a:pt x="1102" y="1251"/>
                    <a:pt x="1102" y="1251"/>
                  </a:cubicBezTo>
                  <a:cubicBezTo>
                    <a:pt x="828" y="1052"/>
                    <a:pt x="828" y="1052"/>
                    <a:pt x="828" y="1052"/>
                  </a:cubicBezTo>
                  <a:cubicBezTo>
                    <a:pt x="804" y="1034"/>
                    <a:pt x="772" y="1034"/>
                    <a:pt x="749" y="1052"/>
                  </a:cubicBezTo>
                  <a:cubicBezTo>
                    <a:pt x="475" y="1251"/>
                    <a:pt x="475" y="1251"/>
                    <a:pt x="475" y="1251"/>
                  </a:cubicBezTo>
                  <a:cubicBezTo>
                    <a:pt x="579" y="929"/>
                    <a:pt x="579" y="929"/>
                    <a:pt x="579" y="929"/>
                  </a:cubicBezTo>
                  <a:cubicBezTo>
                    <a:pt x="588" y="901"/>
                    <a:pt x="578" y="870"/>
                    <a:pt x="555" y="853"/>
                  </a:cubicBezTo>
                  <a:cubicBezTo>
                    <a:pt x="281" y="654"/>
                    <a:pt x="281" y="654"/>
                    <a:pt x="281" y="654"/>
                  </a:cubicBezTo>
                  <a:cubicBezTo>
                    <a:pt x="620" y="654"/>
                    <a:pt x="620" y="654"/>
                    <a:pt x="620" y="654"/>
                  </a:cubicBezTo>
                  <a:cubicBezTo>
                    <a:pt x="649" y="654"/>
                    <a:pt x="675" y="635"/>
                    <a:pt x="684" y="608"/>
                  </a:cubicBezTo>
                  <a:cubicBezTo>
                    <a:pt x="788" y="285"/>
                    <a:pt x="788" y="285"/>
                    <a:pt x="788" y="285"/>
                  </a:cubicBezTo>
                  <a:cubicBezTo>
                    <a:pt x="893" y="608"/>
                    <a:pt x="893" y="608"/>
                    <a:pt x="893" y="608"/>
                  </a:cubicBezTo>
                  <a:cubicBezTo>
                    <a:pt x="902" y="635"/>
                    <a:pt x="928" y="654"/>
                    <a:pt x="957" y="654"/>
                  </a:cubicBezTo>
                  <a:cubicBezTo>
                    <a:pt x="1296" y="654"/>
                    <a:pt x="1296" y="654"/>
                    <a:pt x="1296" y="654"/>
                  </a:cubicBezTo>
                  <a:lnTo>
                    <a:pt x="1022" y="8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175" name="Freeform 15"/>
          <p:cNvSpPr>
            <a:spLocks noEditPoints="1"/>
          </p:cNvSpPr>
          <p:nvPr/>
        </p:nvSpPr>
        <p:spPr bwMode="auto">
          <a:xfrm>
            <a:off x="919747" y="2475342"/>
            <a:ext cx="381409" cy="329901"/>
          </a:xfrm>
          <a:custGeom>
            <a:avLst/>
            <a:gdLst>
              <a:gd name="T0" fmla="*/ 3937 w 4340"/>
              <a:gd name="T1" fmla="*/ 2477 h 3754"/>
              <a:gd name="T2" fmla="*/ 2553 w 4340"/>
              <a:gd name="T3" fmla="*/ 1846 h 3754"/>
              <a:gd name="T4" fmla="*/ 2615 w 4340"/>
              <a:gd name="T5" fmla="*/ 1264 h 3754"/>
              <a:gd name="T6" fmla="*/ 3666 w 4340"/>
              <a:gd name="T7" fmla="*/ 75 h 3754"/>
              <a:gd name="T8" fmla="*/ 3453 w 4340"/>
              <a:gd name="T9" fmla="*/ 0 h 3754"/>
              <a:gd name="T10" fmla="*/ 2402 w 4340"/>
              <a:gd name="T11" fmla="*/ 1188 h 3754"/>
              <a:gd name="T12" fmla="*/ 2068 w 4340"/>
              <a:gd name="T13" fmla="*/ 1861 h 3754"/>
              <a:gd name="T14" fmla="*/ 1604 w 4340"/>
              <a:gd name="T15" fmla="*/ 1713 h 3754"/>
              <a:gd name="T16" fmla="*/ 40 w 4340"/>
              <a:gd name="T17" fmla="*/ 2493 h 3754"/>
              <a:gd name="T18" fmla="*/ 131 w 4340"/>
              <a:gd name="T19" fmla="*/ 2613 h 3754"/>
              <a:gd name="T20" fmla="*/ 1563 w 4340"/>
              <a:gd name="T21" fmla="*/ 1859 h 3754"/>
              <a:gd name="T22" fmla="*/ 2798 w 4340"/>
              <a:gd name="T23" fmla="*/ 2254 h 3754"/>
              <a:gd name="T24" fmla="*/ 2880 w 4340"/>
              <a:gd name="T25" fmla="*/ 2422 h 3754"/>
              <a:gd name="T26" fmla="*/ 1957 w 4340"/>
              <a:gd name="T27" fmla="*/ 2287 h 3754"/>
              <a:gd name="T28" fmla="*/ 1626 w 4340"/>
              <a:gd name="T29" fmla="*/ 2489 h 3754"/>
              <a:gd name="T30" fmla="*/ 2691 w 4340"/>
              <a:gd name="T31" fmla="*/ 3050 h 3754"/>
              <a:gd name="T32" fmla="*/ 3945 w 4340"/>
              <a:gd name="T33" fmla="*/ 2632 h 3754"/>
              <a:gd name="T34" fmla="*/ 4170 w 4340"/>
              <a:gd name="T35" fmla="*/ 2843 h 3754"/>
              <a:gd name="T36" fmla="*/ 2822 w 4340"/>
              <a:gd name="T37" fmla="*/ 3552 h 3754"/>
              <a:gd name="T38" fmla="*/ 1100 w 4340"/>
              <a:gd name="T39" fmla="*/ 3219 h 3754"/>
              <a:gd name="T40" fmla="*/ 336 w 4340"/>
              <a:gd name="T41" fmla="*/ 3501 h 3754"/>
              <a:gd name="T42" fmla="*/ 404 w 4340"/>
              <a:gd name="T43" fmla="*/ 3636 h 3754"/>
              <a:gd name="T44" fmla="*/ 1061 w 4340"/>
              <a:gd name="T45" fmla="*/ 3365 h 3754"/>
              <a:gd name="T46" fmla="*/ 2599 w 4340"/>
              <a:gd name="T47" fmla="*/ 3754 h 3754"/>
              <a:gd name="T48" fmla="*/ 4150 w 4340"/>
              <a:gd name="T49" fmla="*/ 3076 h 3754"/>
              <a:gd name="T50" fmla="*/ 4297 w 4340"/>
              <a:gd name="T51" fmla="*/ 2648 h 3754"/>
              <a:gd name="T52" fmla="*/ 3205 w 4340"/>
              <a:gd name="T53" fmla="*/ 353 h 3754"/>
              <a:gd name="T54" fmla="*/ 3407 w 4340"/>
              <a:gd name="T55" fmla="*/ 152 h 3754"/>
              <a:gd name="T56" fmla="*/ 3392 w 4340"/>
              <a:gd name="T57" fmla="*/ 666 h 3754"/>
              <a:gd name="T58" fmla="*/ 3514 w 4340"/>
              <a:gd name="T59" fmla="*/ 258 h 3754"/>
              <a:gd name="T60" fmla="*/ 3065 w 4340"/>
              <a:gd name="T61" fmla="*/ 494 h 3754"/>
              <a:gd name="T62" fmla="*/ 2791 w 4340"/>
              <a:gd name="T63" fmla="*/ 442 h 3754"/>
              <a:gd name="T64" fmla="*/ 2992 w 4340"/>
              <a:gd name="T65" fmla="*/ 780 h 3754"/>
              <a:gd name="T66" fmla="*/ 2661 w 4340"/>
              <a:gd name="T67" fmla="*/ 1112 h 3754"/>
              <a:gd name="T68" fmla="*/ 2660 w 4340"/>
              <a:gd name="T69" fmla="*/ 625 h 3754"/>
              <a:gd name="T70" fmla="*/ 2554 w 4340"/>
              <a:gd name="T71" fmla="*/ 1005 h 3754"/>
              <a:gd name="T72" fmla="*/ 2919 w 4340"/>
              <a:gd name="T73" fmla="*/ 2894 h 3754"/>
              <a:gd name="T74" fmla="*/ 1854 w 4340"/>
              <a:gd name="T75" fmla="*/ 2652 h 3754"/>
              <a:gd name="T76" fmla="*/ 1826 w 4340"/>
              <a:gd name="T77" fmla="*/ 2445 h 3754"/>
              <a:gd name="T78" fmla="*/ 2683 w 4340"/>
              <a:gd name="T79" fmla="*/ 2647 h 3754"/>
              <a:gd name="T80" fmla="*/ 3011 w 4340"/>
              <a:gd name="T81" fmla="*/ 2254 h 3754"/>
              <a:gd name="T82" fmla="*/ 2478 w 4340"/>
              <a:gd name="T83" fmla="*/ 1993 h 3754"/>
              <a:gd name="T84" fmla="*/ 3780 w 4340"/>
              <a:gd name="T85" fmla="*/ 2537 h 3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40" h="3754">
                <a:moveTo>
                  <a:pt x="4297" y="2648"/>
                </a:moveTo>
                <a:cubicBezTo>
                  <a:pt x="4231" y="2512"/>
                  <a:pt x="4079" y="2443"/>
                  <a:pt x="3937" y="2477"/>
                </a:cubicBezTo>
                <a:cubicBezTo>
                  <a:pt x="3497" y="2054"/>
                  <a:pt x="3016" y="1908"/>
                  <a:pt x="2686" y="1861"/>
                </a:cubicBezTo>
                <a:cubicBezTo>
                  <a:pt x="2640" y="1855"/>
                  <a:pt x="2595" y="1850"/>
                  <a:pt x="2553" y="1846"/>
                </a:cubicBezTo>
                <a:cubicBezTo>
                  <a:pt x="2553" y="1264"/>
                  <a:pt x="2553" y="1264"/>
                  <a:pt x="2553" y="1264"/>
                </a:cubicBezTo>
                <a:cubicBezTo>
                  <a:pt x="2615" y="1264"/>
                  <a:pt x="2615" y="1264"/>
                  <a:pt x="2615" y="1264"/>
                </a:cubicBezTo>
                <a:cubicBezTo>
                  <a:pt x="3195" y="1264"/>
                  <a:pt x="3666" y="792"/>
                  <a:pt x="3666" y="213"/>
                </a:cubicBezTo>
                <a:cubicBezTo>
                  <a:pt x="3666" y="75"/>
                  <a:pt x="3666" y="75"/>
                  <a:pt x="3666" y="75"/>
                </a:cubicBezTo>
                <a:cubicBezTo>
                  <a:pt x="3666" y="33"/>
                  <a:pt x="3632" y="0"/>
                  <a:pt x="3591" y="0"/>
                </a:cubicBezTo>
                <a:cubicBezTo>
                  <a:pt x="3453" y="0"/>
                  <a:pt x="3453" y="0"/>
                  <a:pt x="3453" y="0"/>
                </a:cubicBezTo>
                <a:cubicBezTo>
                  <a:pt x="2873" y="0"/>
                  <a:pt x="2402" y="471"/>
                  <a:pt x="2402" y="1051"/>
                </a:cubicBezTo>
                <a:cubicBezTo>
                  <a:pt x="2402" y="1188"/>
                  <a:pt x="2402" y="1188"/>
                  <a:pt x="2402" y="1188"/>
                </a:cubicBezTo>
                <a:cubicBezTo>
                  <a:pt x="2402" y="1839"/>
                  <a:pt x="2402" y="1839"/>
                  <a:pt x="2402" y="1839"/>
                </a:cubicBezTo>
                <a:cubicBezTo>
                  <a:pt x="2234" y="1836"/>
                  <a:pt x="2114" y="1853"/>
                  <a:pt x="2068" y="1861"/>
                </a:cubicBezTo>
                <a:cubicBezTo>
                  <a:pt x="1634" y="1722"/>
                  <a:pt x="1634" y="1722"/>
                  <a:pt x="1634" y="1722"/>
                </a:cubicBezTo>
                <a:cubicBezTo>
                  <a:pt x="1624" y="1719"/>
                  <a:pt x="1614" y="1716"/>
                  <a:pt x="1604" y="1713"/>
                </a:cubicBezTo>
                <a:cubicBezTo>
                  <a:pt x="1365" y="1646"/>
                  <a:pt x="1099" y="1698"/>
                  <a:pt x="893" y="1852"/>
                </a:cubicBezTo>
                <a:cubicBezTo>
                  <a:pt x="40" y="2493"/>
                  <a:pt x="40" y="2493"/>
                  <a:pt x="40" y="2493"/>
                </a:cubicBezTo>
                <a:cubicBezTo>
                  <a:pt x="7" y="2518"/>
                  <a:pt x="0" y="2565"/>
                  <a:pt x="25" y="2598"/>
                </a:cubicBezTo>
                <a:cubicBezTo>
                  <a:pt x="50" y="2632"/>
                  <a:pt x="97" y="2638"/>
                  <a:pt x="131" y="2613"/>
                </a:cubicBezTo>
                <a:cubicBezTo>
                  <a:pt x="983" y="1973"/>
                  <a:pt x="983" y="1973"/>
                  <a:pt x="983" y="1973"/>
                </a:cubicBezTo>
                <a:cubicBezTo>
                  <a:pt x="1152" y="1847"/>
                  <a:pt x="1369" y="1804"/>
                  <a:pt x="1563" y="1859"/>
                </a:cubicBezTo>
                <a:cubicBezTo>
                  <a:pt x="1571" y="1861"/>
                  <a:pt x="1580" y="1863"/>
                  <a:pt x="1588" y="1866"/>
                </a:cubicBezTo>
                <a:cubicBezTo>
                  <a:pt x="2798" y="2254"/>
                  <a:pt x="2798" y="2254"/>
                  <a:pt x="2798" y="2254"/>
                </a:cubicBezTo>
                <a:cubicBezTo>
                  <a:pt x="2832" y="2264"/>
                  <a:pt x="2859" y="2288"/>
                  <a:pt x="2875" y="2320"/>
                </a:cubicBezTo>
                <a:cubicBezTo>
                  <a:pt x="2890" y="2352"/>
                  <a:pt x="2892" y="2388"/>
                  <a:pt x="2880" y="2422"/>
                </a:cubicBezTo>
                <a:cubicBezTo>
                  <a:pt x="2857" y="2484"/>
                  <a:pt x="2788" y="2519"/>
                  <a:pt x="2724" y="2501"/>
                </a:cubicBezTo>
                <a:cubicBezTo>
                  <a:pt x="1957" y="2287"/>
                  <a:pt x="1957" y="2287"/>
                  <a:pt x="1957" y="2287"/>
                </a:cubicBezTo>
                <a:cubicBezTo>
                  <a:pt x="1887" y="2267"/>
                  <a:pt x="1810" y="2278"/>
                  <a:pt x="1748" y="2316"/>
                </a:cubicBezTo>
                <a:cubicBezTo>
                  <a:pt x="1685" y="2354"/>
                  <a:pt x="1641" y="2417"/>
                  <a:pt x="1626" y="2489"/>
                </a:cubicBezTo>
                <a:cubicBezTo>
                  <a:pt x="1598" y="2624"/>
                  <a:pt x="1680" y="2759"/>
                  <a:pt x="1813" y="2797"/>
                </a:cubicBezTo>
                <a:cubicBezTo>
                  <a:pt x="2691" y="3050"/>
                  <a:pt x="2691" y="3050"/>
                  <a:pt x="2691" y="3050"/>
                </a:cubicBezTo>
                <a:cubicBezTo>
                  <a:pt x="2785" y="3077"/>
                  <a:pt x="2887" y="3071"/>
                  <a:pt x="2977" y="3034"/>
                </a:cubicBezTo>
                <a:cubicBezTo>
                  <a:pt x="3945" y="2632"/>
                  <a:pt x="3945" y="2632"/>
                  <a:pt x="3945" y="2632"/>
                </a:cubicBezTo>
                <a:cubicBezTo>
                  <a:pt x="4027" y="2598"/>
                  <a:pt x="4122" y="2634"/>
                  <a:pt x="4162" y="2714"/>
                </a:cubicBezTo>
                <a:cubicBezTo>
                  <a:pt x="4182" y="2755"/>
                  <a:pt x="4184" y="2801"/>
                  <a:pt x="4170" y="2843"/>
                </a:cubicBezTo>
                <a:cubicBezTo>
                  <a:pt x="4155" y="2886"/>
                  <a:pt x="4124" y="2921"/>
                  <a:pt x="4084" y="2941"/>
                </a:cubicBezTo>
                <a:cubicBezTo>
                  <a:pt x="2822" y="3552"/>
                  <a:pt x="2822" y="3552"/>
                  <a:pt x="2822" y="3552"/>
                </a:cubicBezTo>
                <a:cubicBezTo>
                  <a:pt x="2712" y="3606"/>
                  <a:pt x="2586" y="3618"/>
                  <a:pt x="2467" y="3586"/>
                </a:cubicBezTo>
                <a:cubicBezTo>
                  <a:pt x="1100" y="3219"/>
                  <a:pt x="1100" y="3219"/>
                  <a:pt x="1100" y="3219"/>
                </a:cubicBezTo>
                <a:cubicBezTo>
                  <a:pt x="1011" y="3196"/>
                  <a:pt x="918" y="3205"/>
                  <a:pt x="836" y="3247"/>
                </a:cubicBezTo>
                <a:cubicBezTo>
                  <a:pt x="336" y="3501"/>
                  <a:pt x="336" y="3501"/>
                  <a:pt x="336" y="3501"/>
                </a:cubicBezTo>
                <a:cubicBezTo>
                  <a:pt x="299" y="3520"/>
                  <a:pt x="284" y="3565"/>
                  <a:pt x="303" y="3602"/>
                </a:cubicBezTo>
                <a:cubicBezTo>
                  <a:pt x="322" y="3640"/>
                  <a:pt x="367" y="3654"/>
                  <a:pt x="404" y="3636"/>
                </a:cubicBezTo>
                <a:cubicBezTo>
                  <a:pt x="904" y="3382"/>
                  <a:pt x="904" y="3382"/>
                  <a:pt x="904" y="3382"/>
                </a:cubicBezTo>
                <a:cubicBezTo>
                  <a:pt x="953" y="3357"/>
                  <a:pt x="1008" y="3351"/>
                  <a:pt x="1061" y="3365"/>
                </a:cubicBezTo>
                <a:cubicBezTo>
                  <a:pt x="2428" y="3732"/>
                  <a:pt x="2428" y="3732"/>
                  <a:pt x="2428" y="3732"/>
                </a:cubicBezTo>
                <a:cubicBezTo>
                  <a:pt x="2484" y="3747"/>
                  <a:pt x="2542" y="3754"/>
                  <a:pt x="2599" y="3754"/>
                </a:cubicBezTo>
                <a:cubicBezTo>
                  <a:pt x="2699" y="3754"/>
                  <a:pt x="2797" y="3732"/>
                  <a:pt x="2888" y="3688"/>
                </a:cubicBezTo>
                <a:cubicBezTo>
                  <a:pt x="4150" y="3076"/>
                  <a:pt x="4150" y="3076"/>
                  <a:pt x="4150" y="3076"/>
                </a:cubicBezTo>
                <a:cubicBezTo>
                  <a:pt x="4227" y="3039"/>
                  <a:pt x="4285" y="2974"/>
                  <a:pt x="4312" y="2893"/>
                </a:cubicBezTo>
                <a:cubicBezTo>
                  <a:pt x="4340" y="2812"/>
                  <a:pt x="4335" y="2725"/>
                  <a:pt x="4297" y="2648"/>
                </a:cubicBezTo>
                <a:close/>
                <a:moveTo>
                  <a:pt x="3407" y="152"/>
                </a:moveTo>
                <a:cubicBezTo>
                  <a:pt x="3205" y="353"/>
                  <a:pt x="3205" y="353"/>
                  <a:pt x="3205" y="353"/>
                </a:cubicBezTo>
                <a:cubicBezTo>
                  <a:pt x="3193" y="189"/>
                  <a:pt x="3193" y="189"/>
                  <a:pt x="3193" y="189"/>
                </a:cubicBezTo>
                <a:cubicBezTo>
                  <a:pt x="3261" y="168"/>
                  <a:pt x="3333" y="155"/>
                  <a:pt x="3407" y="152"/>
                </a:cubicBezTo>
                <a:close/>
                <a:moveTo>
                  <a:pt x="3514" y="258"/>
                </a:moveTo>
                <a:cubicBezTo>
                  <a:pt x="3506" y="407"/>
                  <a:pt x="3463" y="546"/>
                  <a:pt x="3392" y="666"/>
                </a:cubicBezTo>
                <a:cubicBezTo>
                  <a:pt x="3131" y="641"/>
                  <a:pt x="3131" y="641"/>
                  <a:pt x="3131" y="641"/>
                </a:cubicBezTo>
                <a:lnTo>
                  <a:pt x="3514" y="258"/>
                </a:lnTo>
                <a:close/>
                <a:moveTo>
                  <a:pt x="3046" y="248"/>
                </a:moveTo>
                <a:cubicBezTo>
                  <a:pt x="3065" y="494"/>
                  <a:pt x="3065" y="494"/>
                  <a:pt x="3065" y="494"/>
                </a:cubicBezTo>
                <a:cubicBezTo>
                  <a:pt x="2825" y="733"/>
                  <a:pt x="2825" y="733"/>
                  <a:pt x="2825" y="733"/>
                </a:cubicBezTo>
                <a:cubicBezTo>
                  <a:pt x="2791" y="442"/>
                  <a:pt x="2791" y="442"/>
                  <a:pt x="2791" y="442"/>
                </a:cubicBezTo>
                <a:cubicBezTo>
                  <a:pt x="2863" y="363"/>
                  <a:pt x="2949" y="297"/>
                  <a:pt x="3046" y="248"/>
                </a:cubicBezTo>
                <a:close/>
                <a:moveTo>
                  <a:pt x="2992" y="780"/>
                </a:moveTo>
                <a:cubicBezTo>
                  <a:pt x="3289" y="808"/>
                  <a:pt x="3289" y="808"/>
                  <a:pt x="3289" y="808"/>
                </a:cubicBezTo>
                <a:cubicBezTo>
                  <a:pt x="3134" y="984"/>
                  <a:pt x="2910" y="1099"/>
                  <a:pt x="2661" y="1112"/>
                </a:cubicBezTo>
                <a:lnTo>
                  <a:pt x="2992" y="780"/>
                </a:lnTo>
                <a:close/>
                <a:moveTo>
                  <a:pt x="2660" y="625"/>
                </a:moveTo>
                <a:cubicBezTo>
                  <a:pt x="2690" y="869"/>
                  <a:pt x="2690" y="869"/>
                  <a:pt x="2690" y="869"/>
                </a:cubicBezTo>
                <a:cubicBezTo>
                  <a:pt x="2554" y="1005"/>
                  <a:pt x="2554" y="1005"/>
                  <a:pt x="2554" y="1005"/>
                </a:cubicBezTo>
                <a:cubicBezTo>
                  <a:pt x="2561" y="868"/>
                  <a:pt x="2599" y="739"/>
                  <a:pt x="2660" y="625"/>
                </a:cubicBezTo>
                <a:close/>
                <a:moveTo>
                  <a:pt x="2919" y="2894"/>
                </a:moveTo>
                <a:cubicBezTo>
                  <a:pt x="2860" y="2919"/>
                  <a:pt x="2794" y="2922"/>
                  <a:pt x="2733" y="2905"/>
                </a:cubicBezTo>
                <a:cubicBezTo>
                  <a:pt x="1854" y="2652"/>
                  <a:pt x="1854" y="2652"/>
                  <a:pt x="1854" y="2652"/>
                </a:cubicBezTo>
                <a:cubicBezTo>
                  <a:pt x="1797" y="2636"/>
                  <a:pt x="1762" y="2578"/>
                  <a:pt x="1774" y="2519"/>
                </a:cubicBezTo>
                <a:cubicBezTo>
                  <a:pt x="1780" y="2488"/>
                  <a:pt x="1799" y="2461"/>
                  <a:pt x="1826" y="2445"/>
                </a:cubicBezTo>
                <a:cubicBezTo>
                  <a:pt x="1854" y="2428"/>
                  <a:pt x="1886" y="2424"/>
                  <a:pt x="1917" y="2432"/>
                </a:cubicBezTo>
                <a:cubicBezTo>
                  <a:pt x="2683" y="2647"/>
                  <a:pt x="2683" y="2647"/>
                  <a:pt x="2683" y="2647"/>
                </a:cubicBezTo>
                <a:cubicBezTo>
                  <a:pt x="2822" y="2686"/>
                  <a:pt x="2971" y="2610"/>
                  <a:pt x="3021" y="2474"/>
                </a:cubicBezTo>
                <a:cubicBezTo>
                  <a:pt x="3048" y="2402"/>
                  <a:pt x="3044" y="2324"/>
                  <a:pt x="3011" y="2254"/>
                </a:cubicBezTo>
                <a:cubicBezTo>
                  <a:pt x="2977" y="2185"/>
                  <a:pt x="2918" y="2133"/>
                  <a:pt x="2844" y="2110"/>
                </a:cubicBezTo>
                <a:cubicBezTo>
                  <a:pt x="2478" y="1993"/>
                  <a:pt x="2478" y="1993"/>
                  <a:pt x="2478" y="1993"/>
                </a:cubicBezTo>
                <a:cubicBezTo>
                  <a:pt x="2536" y="1996"/>
                  <a:pt x="2598" y="2001"/>
                  <a:pt x="2664" y="2011"/>
                </a:cubicBezTo>
                <a:cubicBezTo>
                  <a:pt x="2959" y="2053"/>
                  <a:pt x="3384" y="2179"/>
                  <a:pt x="3780" y="2537"/>
                </a:cubicBezTo>
                <a:lnTo>
                  <a:pt x="2919" y="2894"/>
                </a:lnTo>
                <a:close/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180" name="Group 24"/>
          <p:cNvGrpSpPr>
            <a:grpSpLocks noChangeAspect="1"/>
          </p:cNvGrpSpPr>
          <p:nvPr/>
        </p:nvGrpSpPr>
        <p:grpSpPr bwMode="auto">
          <a:xfrm>
            <a:off x="1689912" y="3385889"/>
            <a:ext cx="337494" cy="349185"/>
            <a:chOff x="840" y="2560"/>
            <a:chExt cx="1097" cy="1135"/>
          </a:xfrm>
          <a:solidFill>
            <a:srgbClr val="00ACB8"/>
          </a:solidFill>
        </p:grpSpPr>
        <p:sp>
          <p:nvSpPr>
            <p:cNvPr id="181" name="Freeform 25"/>
            <p:cNvSpPr>
              <a:spLocks noEditPoints="1"/>
            </p:cNvSpPr>
            <p:nvPr/>
          </p:nvSpPr>
          <p:spPr bwMode="auto">
            <a:xfrm>
              <a:off x="840" y="2560"/>
              <a:ext cx="1097" cy="1135"/>
            </a:xfrm>
            <a:custGeom>
              <a:avLst/>
              <a:gdLst>
                <a:gd name="T0" fmla="*/ 3861 w 4320"/>
                <a:gd name="T1" fmla="*/ 611 h 4472"/>
                <a:gd name="T2" fmla="*/ 1645 w 4320"/>
                <a:gd name="T3" fmla="*/ 611 h 4472"/>
                <a:gd name="T4" fmla="*/ 1186 w 4320"/>
                <a:gd name="T5" fmla="*/ 1719 h 4472"/>
                <a:gd name="T6" fmla="*/ 1569 w 4320"/>
                <a:gd name="T7" fmla="*/ 2745 h 4472"/>
                <a:gd name="T8" fmla="*/ 1382 w 4320"/>
                <a:gd name="T9" fmla="*/ 2932 h 4472"/>
                <a:gd name="T10" fmla="*/ 1192 w 4320"/>
                <a:gd name="T11" fmla="*/ 2742 h 4472"/>
                <a:gd name="T12" fmla="*/ 1114 w 4320"/>
                <a:gd name="T13" fmla="*/ 2709 h 4472"/>
                <a:gd name="T14" fmla="*/ 1035 w 4320"/>
                <a:gd name="T15" fmla="*/ 2742 h 4472"/>
                <a:gd name="T16" fmla="*/ 144 w 4320"/>
                <a:gd name="T17" fmla="*/ 3633 h 4472"/>
                <a:gd name="T18" fmla="*/ 0 w 4320"/>
                <a:gd name="T19" fmla="*/ 3980 h 4472"/>
                <a:gd name="T20" fmla="*/ 144 w 4320"/>
                <a:gd name="T21" fmla="*/ 4328 h 4472"/>
                <a:gd name="T22" fmla="*/ 491 w 4320"/>
                <a:gd name="T23" fmla="*/ 4472 h 4472"/>
                <a:gd name="T24" fmla="*/ 839 w 4320"/>
                <a:gd name="T25" fmla="*/ 4328 h 4472"/>
                <a:gd name="T26" fmla="*/ 1730 w 4320"/>
                <a:gd name="T27" fmla="*/ 3437 h 4472"/>
                <a:gd name="T28" fmla="*/ 1762 w 4320"/>
                <a:gd name="T29" fmla="*/ 3358 h 4472"/>
                <a:gd name="T30" fmla="*/ 1730 w 4320"/>
                <a:gd name="T31" fmla="*/ 3279 h 4472"/>
                <a:gd name="T32" fmla="*/ 1540 w 4320"/>
                <a:gd name="T33" fmla="*/ 3089 h 4472"/>
                <a:gd name="T34" fmla="*/ 1726 w 4320"/>
                <a:gd name="T35" fmla="*/ 2903 h 4472"/>
                <a:gd name="T36" fmla="*/ 2753 w 4320"/>
                <a:gd name="T37" fmla="*/ 3285 h 4472"/>
                <a:gd name="T38" fmla="*/ 3861 w 4320"/>
                <a:gd name="T39" fmla="*/ 2827 h 4472"/>
                <a:gd name="T40" fmla="*/ 4320 w 4320"/>
                <a:gd name="T41" fmla="*/ 1719 h 4472"/>
                <a:gd name="T42" fmla="*/ 3861 w 4320"/>
                <a:gd name="T43" fmla="*/ 611 h 4472"/>
                <a:gd name="T44" fmla="*/ 681 w 4320"/>
                <a:gd name="T45" fmla="*/ 4171 h 4472"/>
                <a:gd name="T46" fmla="*/ 491 w 4320"/>
                <a:gd name="T47" fmla="*/ 4249 h 4472"/>
                <a:gd name="T48" fmla="*/ 301 w 4320"/>
                <a:gd name="T49" fmla="*/ 4171 h 4472"/>
                <a:gd name="T50" fmla="*/ 222 w 4320"/>
                <a:gd name="T51" fmla="*/ 3980 h 4472"/>
                <a:gd name="T52" fmla="*/ 301 w 4320"/>
                <a:gd name="T53" fmla="*/ 3790 h 4472"/>
                <a:gd name="T54" fmla="*/ 798 w 4320"/>
                <a:gd name="T55" fmla="*/ 3293 h 4472"/>
                <a:gd name="T56" fmla="*/ 1179 w 4320"/>
                <a:gd name="T57" fmla="*/ 3673 h 4472"/>
                <a:gd name="T58" fmla="*/ 681 w 4320"/>
                <a:gd name="T59" fmla="*/ 4171 h 4472"/>
                <a:gd name="T60" fmla="*/ 1336 w 4320"/>
                <a:gd name="T61" fmla="*/ 3516 h 4472"/>
                <a:gd name="T62" fmla="*/ 956 w 4320"/>
                <a:gd name="T63" fmla="*/ 3136 h 4472"/>
                <a:gd name="T64" fmla="*/ 1114 w 4320"/>
                <a:gd name="T65" fmla="*/ 2978 h 4472"/>
                <a:gd name="T66" fmla="*/ 1494 w 4320"/>
                <a:gd name="T67" fmla="*/ 3358 h 4472"/>
                <a:gd name="T68" fmla="*/ 1336 w 4320"/>
                <a:gd name="T69" fmla="*/ 3516 h 4472"/>
                <a:gd name="T70" fmla="*/ 3704 w 4320"/>
                <a:gd name="T71" fmla="*/ 2670 h 4472"/>
                <a:gd name="T72" fmla="*/ 1802 w 4320"/>
                <a:gd name="T73" fmla="*/ 2670 h 4472"/>
                <a:gd name="T74" fmla="*/ 1408 w 4320"/>
                <a:gd name="T75" fmla="*/ 1719 h 4472"/>
                <a:gd name="T76" fmla="*/ 1802 w 4320"/>
                <a:gd name="T77" fmla="*/ 768 h 4472"/>
                <a:gd name="T78" fmla="*/ 2753 w 4320"/>
                <a:gd name="T79" fmla="*/ 375 h 4472"/>
                <a:gd name="T80" fmla="*/ 3704 w 4320"/>
                <a:gd name="T81" fmla="*/ 768 h 4472"/>
                <a:gd name="T82" fmla="*/ 4098 w 4320"/>
                <a:gd name="T83" fmla="*/ 1719 h 4472"/>
                <a:gd name="T84" fmla="*/ 3704 w 4320"/>
                <a:gd name="T85" fmla="*/ 2670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20" h="4472">
                  <a:moveTo>
                    <a:pt x="3861" y="611"/>
                  </a:moveTo>
                  <a:cubicBezTo>
                    <a:pt x="3250" y="0"/>
                    <a:pt x="2256" y="0"/>
                    <a:pt x="1645" y="611"/>
                  </a:cubicBezTo>
                  <a:cubicBezTo>
                    <a:pt x="1349" y="907"/>
                    <a:pt x="1186" y="1300"/>
                    <a:pt x="1186" y="1719"/>
                  </a:cubicBezTo>
                  <a:cubicBezTo>
                    <a:pt x="1186" y="2100"/>
                    <a:pt x="1321" y="2461"/>
                    <a:pt x="1569" y="2745"/>
                  </a:cubicBezTo>
                  <a:cubicBezTo>
                    <a:pt x="1382" y="2932"/>
                    <a:pt x="1382" y="2932"/>
                    <a:pt x="1382" y="2932"/>
                  </a:cubicBezTo>
                  <a:cubicBezTo>
                    <a:pt x="1192" y="2742"/>
                    <a:pt x="1192" y="2742"/>
                    <a:pt x="1192" y="2742"/>
                  </a:cubicBezTo>
                  <a:cubicBezTo>
                    <a:pt x="1171" y="2721"/>
                    <a:pt x="1143" y="2709"/>
                    <a:pt x="1114" y="2709"/>
                  </a:cubicBezTo>
                  <a:cubicBezTo>
                    <a:pt x="1084" y="2709"/>
                    <a:pt x="1056" y="2721"/>
                    <a:pt x="1035" y="2742"/>
                  </a:cubicBezTo>
                  <a:cubicBezTo>
                    <a:pt x="144" y="3633"/>
                    <a:pt x="144" y="3633"/>
                    <a:pt x="144" y="3633"/>
                  </a:cubicBezTo>
                  <a:cubicBezTo>
                    <a:pt x="51" y="3726"/>
                    <a:pt x="0" y="3849"/>
                    <a:pt x="0" y="3980"/>
                  </a:cubicBezTo>
                  <a:cubicBezTo>
                    <a:pt x="0" y="4112"/>
                    <a:pt x="51" y="4235"/>
                    <a:pt x="144" y="4328"/>
                  </a:cubicBezTo>
                  <a:cubicBezTo>
                    <a:pt x="237" y="4421"/>
                    <a:pt x="360" y="4472"/>
                    <a:pt x="491" y="4472"/>
                  </a:cubicBezTo>
                  <a:cubicBezTo>
                    <a:pt x="622" y="4472"/>
                    <a:pt x="746" y="4421"/>
                    <a:pt x="839" y="4328"/>
                  </a:cubicBezTo>
                  <a:cubicBezTo>
                    <a:pt x="1730" y="3437"/>
                    <a:pt x="1730" y="3437"/>
                    <a:pt x="1730" y="3437"/>
                  </a:cubicBezTo>
                  <a:cubicBezTo>
                    <a:pt x="1751" y="3416"/>
                    <a:pt x="1762" y="3388"/>
                    <a:pt x="1762" y="3358"/>
                  </a:cubicBezTo>
                  <a:cubicBezTo>
                    <a:pt x="1762" y="3329"/>
                    <a:pt x="1751" y="3300"/>
                    <a:pt x="1730" y="3279"/>
                  </a:cubicBezTo>
                  <a:cubicBezTo>
                    <a:pt x="1540" y="3089"/>
                    <a:pt x="1540" y="3089"/>
                    <a:pt x="1540" y="3089"/>
                  </a:cubicBezTo>
                  <a:cubicBezTo>
                    <a:pt x="1726" y="2903"/>
                    <a:pt x="1726" y="2903"/>
                    <a:pt x="1726" y="2903"/>
                  </a:cubicBezTo>
                  <a:cubicBezTo>
                    <a:pt x="2020" y="3158"/>
                    <a:pt x="2386" y="3285"/>
                    <a:pt x="2753" y="3285"/>
                  </a:cubicBezTo>
                  <a:cubicBezTo>
                    <a:pt x="3154" y="3285"/>
                    <a:pt x="3556" y="3132"/>
                    <a:pt x="3861" y="2827"/>
                  </a:cubicBezTo>
                  <a:cubicBezTo>
                    <a:pt x="4157" y="2531"/>
                    <a:pt x="4320" y="2137"/>
                    <a:pt x="4320" y="1719"/>
                  </a:cubicBezTo>
                  <a:cubicBezTo>
                    <a:pt x="4320" y="1300"/>
                    <a:pt x="4157" y="907"/>
                    <a:pt x="3861" y="611"/>
                  </a:cubicBezTo>
                  <a:close/>
                  <a:moveTo>
                    <a:pt x="681" y="4171"/>
                  </a:moveTo>
                  <a:cubicBezTo>
                    <a:pt x="631" y="4221"/>
                    <a:pt x="563" y="4249"/>
                    <a:pt x="491" y="4249"/>
                  </a:cubicBezTo>
                  <a:cubicBezTo>
                    <a:pt x="419" y="4249"/>
                    <a:pt x="352" y="4221"/>
                    <a:pt x="301" y="4171"/>
                  </a:cubicBezTo>
                  <a:cubicBezTo>
                    <a:pt x="250" y="4120"/>
                    <a:pt x="222" y="4052"/>
                    <a:pt x="222" y="3980"/>
                  </a:cubicBezTo>
                  <a:cubicBezTo>
                    <a:pt x="222" y="3909"/>
                    <a:pt x="250" y="3841"/>
                    <a:pt x="301" y="3790"/>
                  </a:cubicBezTo>
                  <a:cubicBezTo>
                    <a:pt x="798" y="3293"/>
                    <a:pt x="798" y="3293"/>
                    <a:pt x="798" y="3293"/>
                  </a:cubicBezTo>
                  <a:cubicBezTo>
                    <a:pt x="1179" y="3673"/>
                    <a:pt x="1179" y="3673"/>
                    <a:pt x="1179" y="3673"/>
                  </a:cubicBezTo>
                  <a:lnTo>
                    <a:pt x="681" y="4171"/>
                  </a:lnTo>
                  <a:close/>
                  <a:moveTo>
                    <a:pt x="1336" y="3516"/>
                  </a:moveTo>
                  <a:cubicBezTo>
                    <a:pt x="956" y="3136"/>
                    <a:pt x="956" y="3136"/>
                    <a:pt x="956" y="3136"/>
                  </a:cubicBezTo>
                  <a:cubicBezTo>
                    <a:pt x="1114" y="2978"/>
                    <a:pt x="1114" y="2978"/>
                    <a:pt x="1114" y="2978"/>
                  </a:cubicBezTo>
                  <a:cubicBezTo>
                    <a:pt x="1494" y="3358"/>
                    <a:pt x="1494" y="3358"/>
                    <a:pt x="1494" y="3358"/>
                  </a:cubicBezTo>
                  <a:lnTo>
                    <a:pt x="1336" y="3516"/>
                  </a:lnTo>
                  <a:close/>
                  <a:moveTo>
                    <a:pt x="3704" y="2670"/>
                  </a:moveTo>
                  <a:cubicBezTo>
                    <a:pt x="3179" y="3194"/>
                    <a:pt x="2326" y="3194"/>
                    <a:pt x="1802" y="2670"/>
                  </a:cubicBezTo>
                  <a:cubicBezTo>
                    <a:pt x="1548" y="2416"/>
                    <a:pt x="1408" y="2078"/>
                    <a:pt x="1408" y="1719"/>
                  </a:cubicBezTo>
                  <a:cubicBezTo>
                    <a:pt x="1408" y="1360"/>
                    <a:pt x="1548" y="1022"/>
                    <a:pt x="1802" y="768"/>
                  </a:cubicBezTo>
                  <a:cubicBezTo>
                    <a:pt x="2064" y="506"/>
                    <a:pt x="2409" y="375"/>
                    <a:pt x="2753" y="375"/>
                  </a:cubicBezTo>
                  <a:cubicBezTo>
                    <a:pt x="3097" y="375"/>
                    <a:pt x="3442" y="506"/>
                    <a:pt x="3704" y="768"/>
                  </a:cubicBezTo>
                  <a:cubicBezTo>
                    <a:pt x="3958" y="1022"/>
                    <a:pt x="4098" y="1360"/>
                    <a:pt x="4098" y="1719"/>
                  </a:cubicBezTo>
                  <a:cubicBezTo>
                    <a:pt x="4098" y="2078"/>
                    <a:pt x="3958" y="2416"/>
                    <a:pt x="3704" y="2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82" name="Freeform 26"/>
            <p:cNvSpPr>
              <a:spLocks noEditPoints="1"/>
            </p:cNvSpPr>
            <p:nvPr/>
          </p:nvSpPr>
          <p:spPr bwMode="auto">
            <a:xfrm>
              <a:off x="1237" y="2694"/>
              <a:ext cx="605" cy="578"/>
            </a:xfrm>
            <a:custGeom>
              <a:avLst/>
              <a:gdLst>
                <a:gd name="T0" fmla="*/ 1958 w 2382"/>
                <a:gd name="T1" fmla="*/ 423 h 2276"/>
                <a:gd name="T2" fmla="*/ 423 w 2382"/>
                <a:gd name="T3" fmla="*/ 423 h 2276"/>
                <a:gd name="T4" fmla="*/ 423 w 2382"/>
                <a:gd name="T5" fmla="*/ 1958 h 2276"/>
                <a:gd name="T6" fmla="*/ 1191 w 2382"/>
                <a:gd name="T7" fmla="*/ 2276 h 2276"/>
                <a:gd name="T8" fmla="*/ 1958 w 2382"/>
                <a:gd name="T9" fmla="*/ 1958 h 2276"/>
                <a:gd name="T10" fmla="*/ 1958 w 2382"/>
                <a:gd name="T11" fmla="*/ 1958 h 2276"/>
                <a:gd name="T12" fmla="*/ 1958 w 2382"/>
                <a:gd name="T13" fmla="*/ 423 h 2276"/>
                <a:gd name="T14" fmla="*/ 1801 w 2382"/>
                <a:gd name="T15" fmla="*/ 1801 h 2276"/>
                <a:gd name="T16" fmla="*/ 581 w 2382"/>
                <a:gd name="T17" fmla="*/ 1801 h 2276"/>
                <a:gd name="T18" fmla="*/ 581 w 2382"/>
                <a:gd name="T19" fmla="*/ 580 h 2276"/>
                <a:gd name="T20" fmla="*/ 1191 w 2382"/>
                <a:gd name="T21" fmla="*/ 328 h 2276"/>
                <a:gd name="T22" fmla="*/ 1801 w 2382"/>
                <a:gd name="T23" fmla="*/ 580 h 2276"/>
                <a:gd name="T24" fmla="*/ 1801 w 2382"/>
                <a:gd name="T25" fmla="*/ 1801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2" h="2276">
                  <a:moveTo>
                    <a:pt x="1958" y="423"/>
                  </a:moveTo>
                  <a:cubicBezTo>
                    <a:pt x="1535" y="0"/>
                    <a:pt x="847" y="0"/>
                    <a:pt x="423" y="423"/>
                  </a:cubicBezTo>
                  <a:cubicBezTo>
                    <a:pt x="0" y="846"/>
                    <a:pt x="0" y="1535"/>
                    <a:pt x="423" y="1958"/>
                  </a:cubicBezTo>
                  <a:cubicBezTo>
                    <a:pt x="635" y="2170"/>
                    <a:pt x="913" y="2276"/>
                    <a:pt x="1191" y="2276"/>
                  </a:cubicBezTo>
                  <a:cubicBezTo>
                    <a:pt x="1469" y="2276"/>
                    <a:pt x="1747" y="2170"/>
                    <a:pt x="1958" y="1958"/>
                  </a:cubicBezTo>
                  <a:cubicBezTo>
                    <a:pt x="1958" y="1958"/>
                    <a:pt x="1958" y="1958"/>
                    <a:pt x="1958" y="1958"/>
                  </a:cubicBezTo>
                  <a:cubicBezTo>
                    <a:pt x="2382" y="1535"/>
                    <a:pt x="2382" y="846"/>
                    <a:pt x="1958" y="423"/>
                  </a:cubicBezTo>
                  <a:close/>
                  <a:moveTo>
                    <a:pt x="1801" y="1801"/>
                  </a:moveTo>
                  <a:cubicBezTo>
                    <a:pt x="1465" y="2138"/>
                    <a:pt x="917" y="2138"/>
                    <a:pt x="581" y="1801"/>
                  </a:cubicBezTo>
                  <a:cubicBezTo>
                    <a:pt x="244" y="1465"/>
                    <a:pt x="244" y="917"/>
                    <a:pt x="581" y="580"/>
                  </a:cubicBezTo>
                  <a:cubicBezTo>
                    <a:pt x="749" y="412"/>
                    <a:pt x="970" y="328"/>
                    <a:pt x="1191" y="328"/>
                  </a:cubicBezTo>
                  <a:cubicBezTo>
                    <a:pt x="1412" y="328"/>
                    <a:pt x="1633" y="412"/>
                    <a:pt x="1801" y="580"/>
                  </a:cubicBezTo>
                  <a:cubicBezTo>
                    <a:pt x="2138" y="917"/>
                    <a:pt x="2138" y="1465"/>
                    <a:pt x="1801" y="1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83" name="Freeform 27"/>
            <p:cNvSpPr>
              <a:spLocks/>
            </p:cNvSpPr>
            <p:nvPr/>
          </p:nvSpPr>
          <p:spPr bwMode="auto">
            <a:xfrm>
              <a:off x="1423" y="2833"/>
              <a:ext cx="232" cy="109"/>
            </a:xfrm>
            <a:custGeom>
              <a:avLst/>
              <a:gdLst>
                <a:gd name="T0" fmla="*/ 871 w 914"/>
                <a:gd name="T1" fmla="*/ 228 h 428"/>
                <a:gd name="T2" fmla="*/ 43 w 914"/>
                <a:gd name="T3" fmla="*/ 228 h 428"/>
                <a:gd name="T4" fmla="*/ 43 w 914"/>
                <a:gd name="T5" fmla="*/ 385 h 428"/>
                <a:gd name="T6" fmla="*/ 200 w 914"/>
                <a:gd name="T7" fmla="*/ 385 h 428"/>
                <a:gd name="T8" fmla="*/ 714 w 914"/>
                <a:gd name="T9" fmla="*/ 385 h 428"/>
                <a:gd name="T10" fmla="*/ 792 w 914"/>
                <a:gd name="T11" fmla="*/ 418 h 428"/>
                <a:gd name="T12" fmla="*/ 871 w 914"/>
                <a:gd name="T13" fmla="*/ 385 h 428"/>
                <a:gd name="T14" fmla="*/ 871 w 914"/>
                <a:gd name="T15" fmla="*/ 2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428">
                  <a:moveTo>
                    <a:pt x="871" y="228"/>
                  </a:moveTo>
                  <a:cubicBezTo>
                    <a:pt x="643" y="0"/>
                    <a:pt x="271" y="0"/>
                    <a:pt x="43" y="228"/>
                  </a:cubicBezTo>
                  <a:cubicBezTo>
                    <a:pt x="0" y="271"/>
                    <a:pt x="0" y="342"/>
                    <a:pt x="43" y="385"/>
                  </a:cubicBezTo>
                  <a:cubicBezTo>
                    <a:pt x="86" y="428"/>
                    <a:pt x="157" y="428"/>
                    <a:pt x="200" y="385"/>
                  </a:cubicBezTo>
                  <a:cubicBezTo>
                    <a:pt x="342" y="244"/>
                    <a:pt x="572" y="244"/>
                    <a:pt x="714" y="385"/>
                  </a:cubicBezTo>
                  <a:cubicBezTo>
                    <a:pt x="735" y="407"/>
                    <a:pt x="764" y="418"/>
                    <a:pt x="792" y="418"/>
                  </a:cubicBezTo>
                  <a:cubicBezTo>
                    <a:pt x="821" y="418"/>
                    <a:pt x="849" y="407"/>
                    <a:pt x="871" y="385"/>
                  </a:cubicBezTo>
                  <a:cubicBezTo>
                    <a:pt x="914" y="342"/>
                    <a:pt x="914" y="271"/>
                    <a:pt x="87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184" name="Group 30"/>
          <p:cNvGrpSpPr>
            <a:grpSpLocks noChangeAspect="1"/>
          </p:cNvGrpSpPr>
          <p:nvPr/>
        </p:nvGrpSpPr>
        <p:grpSpPr bwMode="auto">
          <a:xfrm>
            <a:off x="1689912" y="1969547"/>
            <a:ext cx="442707" cy="338087"/>
            <a:chOff x="965" y="3392"/>
            <a:chExt cx="402" cy="307"/>
          </a:xfrm>
          <a:solidFill>
            <a:srgbClr val="00ACB8"/>
          </a:solidFill>
        </p:grpSpPr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1331" y="3448"/>
              <a:ext cx="36" cy="129"/>
            </a:xfrm>
            <a:custGeom>
              <a:avLst/>
              <a:gdLst>
                <a:gd name="T0" fmla="*/ 178 w 383"/>
                <a:gd name="T1" fmla="*/ 51 h 1378"/>
                <a:gd name="T2" fmla="*/ 51 w 383"/>
                <a:gd name="T3" fmla="*/ 29 h 1378"/>
                <a:gd name="T4" fmla="*/ 29 w 383"/>
                <a:gd name="T5" fmla="*/ 156 h 1378"/>
                <a:gd name="T6" fmla="*/ 200 w 383"/>
                <a:gd name="T7" fmla="*/ 695 h 1378"/>
                <a:gd name="T8" fmla="*/ 29 w 383"/>
                <a:gd name="T9" fmla="*/ 1233 h 1378"/>
                <a:gd name="T10" fmla="*/ 51 w 383"/>
                <a:gd name="T11" fmla="*/ 1361 h 1378"/>
                <a:gd name="T12" fmla="*/ 104 w 383"/>
                <a:gd name="T13" fmla="*/ 1378 h 1378"/>
                <a:gd name="T14" fmla="*/ 179 w 383"/>
                <a:gd name="T15" fmla="*/ 1339 h 1378"/>
                <a:gd name="T16" fmla="*/ 383 w 383"/>
                <a:gd name="T17" fmla="*/ 695 h 1378"/>
                <a:gd name="T18" fmla="*/ 178 w 383"/>
                <a:gd name="T19" fmla="*/ 51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378">
                  <a:moveTo>
                    <a:pt x="178" y="51"/>
                  </a:moveTo>
                  <a:cubicBezTo>
                    <a:pt x="149" y="10"/>
                    <a:pt x="92" y="0"/>
                    <a:pt x="51" y="29"/>
                  </a:cubicBezTo>
                  <a:cubicBezTo>
                    <a:pt x="10" y="58"/>
                    <a:pt x="0" y="115"/>
                    <a:pt x="29" y="156"/>
                  </a:cubicBezTo>
                  <a:cubicBezTo>
                    <a:pt x="141" y="315"/>
                    <a:pt x="200" y="501"/>
                    <a:pt x="200" y="695"/>
                  </a:cubicBezTo>
                  <a:cubicBezTo>
                    <a:pt x="200" y="889"/>
                    <a:pt x="141" y="1075"/>
                    <a:pt x="29" y="1233"/>
                  </a:cubicBezTo>
                  <a:cubicBezTo>
                    <a:pt x="0" y="1275"/>
                    <a:pt x="10" y="1332"/>
                    <a:pt x="51" y="1361"/>
                  </a:cubicBezTo>
                  <a:cubicBezTo>
                    <a:pt x="67" y="1372"/>
                    <a:pt x="86" y="1378"/>
                    <a:pt x="104" y="1378"/>
                  </a:cubicBezTo>
                  <a:cubicBezTo>
                    <a:pt x="133" y="1378"/>
                    <a:pt x="161" y="1364"/>
                    <a:pt x="179" y="1339"/>
                  </a:cubicBezTo>
                  <a:cubicBezTo>
                    <a:pt x="312" y="1150"/>
                    <a:pt x="383" y="927"/>
                    <a:pt x="383" y="695"/>
                  </a:cubicBezTo>
                  <a:cubicBezTo>
                    <a:pt x="383" y="463"/>
                    <a:pt x="312" y="240"/>
                    <a:pt x="17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86" name="Freeform 32"/>
            <p:cNvSpPr>
              <a:spLocks noEditPoints="1"/>
            </p:cNvSpPr>
            <p:nvPr/>
          </p:nvSpPr>
          <p:spPr bwMode="auto">
            <a:xfrm>
              <a:off x="965" y="3392"/>
              <a:ext cx="353" cy="307"/>
            </a:xfrm>
            <a:custGeom>
              <a:avLst/>
              <a:gdLst>
                <a:gd name="T0" fmla="*/ 3262 w 3790"/>
                <a:gd name="T1" fmla="*/ 717 h 3301"/>
                <a:gd name="T2" fmla="*/ 3262 w 3790"/>
                <a:gd name="T3" fmla="*/ 282 h 3301"/>
                <a:gd name="T4" fmla="*/ 3125 w 3790"/>
                <a:gd name="T5" fmla="*/ 48 h 3301"/>
                <a:gd name="T6" fmla="*/ 2853 w 3790"/>
                <a:gd name="T7" fmla="*/ 53 h 3301"/>
                <a:gd name="T8" fmla="*/ 1380 w 3790"/>
                <a:gd name="T9" fmla="*/ 466 h 3301"/>
                <a:gd name="T10" fmla="*/ 1380 w 3790"/>
                <a:gd name="T11" fmla="*/ 466 h 3301"/>
                <a:gd name="T12" fmla="*/ 1380 w 3790"/>
                <a:gd name="T13" fmla="*/ 466 h 3301"/>
                <a:gd name="T14" fmla="*/ 713 w 3790"/>
                <a:gd name="T15" fmla="*/ 466 h 3301"/>
                <a:gd name="T16" fmla="*/ 403 w 3790"/>
                <a:gd name="T17" fmla="*/ 751 h 3301"/>
                <a:gd name="T18" fmla="*/ 256 w 3790"/>
                <a:gd name="T19" fmla="*/ 751 h 3301"/>
                <a:gd name="T20" fmla="*/ 0 w 3790"/>
                <a:gd name="T21" fmla="*/ 1007 h 3301"/>
                <a:gd name="T22" fmla="*/ 0 w 3790"/>
                <a:gd name="T23" fmla="*/ 1597 h 3301"/>
                <a:gd name="T24" fmla="*/ 256 w 3790"/>
                <a:gd name="T25" fmla="*/ 1853 h 3301"/>
                <a:gd name="T26" fmla="*/ 403 w 3790"/>
                <a:gd name="T27" fmla="*/ 1853 h 3301"/>
                <a:gd name="T28" fmla="*/ 599 w 3790"/>
                <a:gd name="T29" fmla="*/ 2117 h 3301"/>
                <a:gd name="T30" fmla="*/ 985 w 3790"/>
                <a:gd name="T31" fmla="*/ 3184 h 3301"/>
                <a:gd name="T32" fmla="*/ 1152 w 3790"/>
                <a:gd name="T33" fmla="*/ 3301 h 3301"/>
                <a:gd name="T34" fmla="*/ 1655 w 3790"/>
                <a:gd name="T35" fmla="*/ 3301 h 3301"/>
                <a:gd name="T36" fmla="*/ 1800 w 3790"/>
                <a:gd name="T37" fmla="*/ 3225 h 3301"/>
                <a:gd name="T38" fmla="*/ 1822 w 3790"/>
                <a:gd name="T39" fmla="*/ 3063 h 3301"/>
                <a:gd name="T40" fmla="*/ 1488 w 3790"/>
                <a:gd name="T41" fmla="*/ 2141 h 3301"/>
                <a:gd name="T42" fmla="*/ 2853 w 3790"/>
                <a:gd name="T43" fmla="*/ 2551 h 3301"/>
                <a:gd name="T44" fmla="*/ 2993 w 3790"/>
                <a:gd name="T45" fmla="*/ 2591 h 3301"/>
                <a:gd name="T46" fmla="*/ 3125 w 3790"/>
                <a:gd name="T47" fmla="*/ 2556 h 3301"/>
                <a:gd name="T48" fmla="*/ 3262 w 3790"/>
                <a:gd name="T49" fmla="*/ 2322 h 3301"/>
                <a:gd name="T50" fmla="*/ 3262 w 3790"/>
                <a:gd name="T51" fmla="*/ 1887 h 3301"/>
                <a:gd name="T52" fmla="*/ 3790 w 3790"/>
                <a:gd name="T53" fmla="*/ 1302 h 3301"/>
                <a:gd name="T54" fmla="*/ 3262 w 3790"/>
                <a:gd name="T55" fmla="*/ 717 h 3301"/>
                <a:gd name="T56" fmla="*/ 401 w 3790"/>
                <a:gd name="T57" fmla="*/ 1671 h 3301"/>
                <a:gd name="T58" fmla="*/ 256 w 3790"/>
                <a:gd name="T59" fmla="*/ 1671 h 3301"/>
                <a:gd name="T60" fmla="*/ 183 w 3790"/>
                <a:gd name="T61" fmla="*/ 1597 h 3301"/>
                <a:gd name="T62" fmla="*/ 183 w 3790"/>
                <a:gd name="T63" fmla="*/ 1007 h 3301"/>
                <a:gd name="T64" fmla="*/ 256 w 3790"/>
                <a:gd name="T65" fmla="*/ 934 h 3301"/>
                <a:gd name="T66" fmla="*/ 401 w 3790"/>
                <a:gd name="T67" fmla="*/ 934 h 3301"/>
                <a:gd name="T68" fmla="*/ 401 w 3790"/>
                <a:gd name="T69" fmla="*/ 1671 h 3301"/>
                <a:gd name="T70" fmla="*/ 1647 w 3790"/>
                <a:gd name="T71" fmla="*/ 3118 h 3301"/>
                <a:gd name="T72" fmla="*/ 1156 w 3790"/>
                <a:gd name="T73" fmla="*/ 3118 h 3301"/>
                <a:gd name="T74" fmla="*/ 801 w 3790"/>
                <a:gd name="T75" fmla="*/ 2139 h 3301"/>
                <a:gd name="T76" fmla="*/ 1292 w 3790"/>
                <a:gd name="T77" fmla="*/ 2139 h 3301"/>
                <a:gd name="T78" fmla="*/ 1647 w 3790"/>
                <a:gd name="T79" fmla="*/ 3118 h 3301"/>
                <a:gd name="T80" fmla="*/ 3036 w 3790"/>
                <a:gd name="T81" fmla="*/ 2397 h 3301"/>
                <a:gd name="T82" fmla="*/ 2948 w 3790"/>
                <a:gd name="T83" fmla="*/ 2395 h 3301"/>
                <a:gd name="T84" fmla="*/ 1380 w 3790"/>
                <a:gd name="T85" fmla="*/ 1956 h 3301"/>
                <a:gd name="T86" fmla="*/ 713 w 3790"/>
                <a:gd name="T87" fmla="*/ 1956 h 3301"/>
                <a:gd name="T88" fmla="*/ 584 w 3790"/>
                <a:gd name="T89" fmla="*/ 1827 h 3301"/>
                <a:gd name="T90" fmla="*/ 584 w 3790"/>
                <a:gd name="T91" fmla="*/ 777 h 3301"/>
                <a:gd name="T92" fmla="*/ 713 w 3790"/>
                <a:gd name="T93" fmla="*/ 648 h 3301"/>
                <a:gd name="T94" fmla="*/ 1265 w 3790"/>
                <a:gd name="T95" fmla="*/ 648 h 3301"/>
                <a:gd name="T96" fmla="*/ 1265 w 3790"/>
                <a:gd name="T97" fmla="*/ 1602 h 3301"/>
                <a:gd name="T98" fmla="*/ 1356 w 3790"/>
                <a:gd name="T99" fmla="*/ 1694 h 3301"/>
                <a:gd name="T100" fmla="*/ 1448 w 3790"/>
                <a:gd name="T101" fmla="*/ 1602 h 3301"/>
                <a:gd name="T102" fmla="*/ 1448 w 3790"/>
                <a:gd name="T103" fmla="*/ 647 h 3301"/>
                <a:gd name="T104" fmla="*/ 2948 w 3790"/>
                <a:gd name="T105" fmla="*/ 209 h 3301"/>
                <a:gd name="T106" fmla="*/ 3036 w 3790"/>
                <a:gd name="T107" fmla="*/ 208 h 3301"/>
                <a:gd name="T108" fmla="*/ 3079 w 3790"/>
                <a:gd name="T109" fmla="*/ 282 h 3301"/>
                <a:gd name="T110" fmla="*/ 3079 w 3790"/>
                <a:gd name="T111" fmla="*/ 2322 h 3301"/>
                <a:gd name="T112" fmla="*/ 3079 w 3790"/>
                <a:gd name="T113" fmla="*/ 2322 h 3301"/>
                <a:gd name="T114" fmla="*/ 3036 w 3790"/>
                <a:gd name="T115" fmla="*/ 2397 h 3301"/>
                <a:gd name="T116" fmla="*/ 3262 w 3790"/>
                <a:gd name="T117" fmla="*/ 1703 h 3301"/>
                <a:gd name="T118" fmla="*/ 3262 w 3790"/>
                <a:gd name="T119" fmla="*/ 901 h 3301"/>
                <a:gd name="T120" fmla="*/ 3607 w 3790"/>
                <a:gd name="T121" fmla="*/ 1302 h 3301"/>
                <a:gd name="T122" fmla="*/ 3262 w 3790"/>
                <a:gd name="T123" fmla="*/ 1703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90" h="3301">
                  <a:moveTo>
                    <a:pt x="3262" y="717"/>
                  </a:moveTo>
                  <a:cubicBezTo>
                    <a:pt x="3262" y="282"/>
                    <a:pt x="3262" y="282"/>
                    <a:pt x="3262" y="282"/>
                  </a:cubicBezTo>
                  <a:cubicBezTo>
                    <a:pt x="3262" y="183"/>
                    <a:pt x="3211" y="96"/>
                    <a:pt x="3125" y="48"/>
                  </a:cubicBezTo>
                  <a:cubicBezTo>
                    <a:pt x="3039" y="0"/>
                    <a:pt x="2937" y="2"/>
                    <a:pt x="2853" y="53"/>
                  </a:cubicBezTo>
                  <a:cubicBezTo>
                    <a:pt x="2410" y="323"/>
                    <a:pt x="1901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550" y="466"/>
                    <a:pt x="416" y="591"/>
                    <a:pt x="403" y="751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115" y="751"/>
                    <a:pt x="0" y="866"/>
                    <a:pt x="0" y="100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738"/>
                    <a:pt x="115" y="1853"/>
                    <a:pt x="256" y="1853"/>
                  </a:cubicBezTo>
                  <a:cubicBezTo>
                    <a:pt x="403" y="1853"/>
                    <a:pt x="403" y="1853"/>
                    <a:pt x="403" y="1853"/>
                  </a:cubicBezTo>
                  <a:cubicBezTo>
                    <a:pt x="413" y="1974"/>
                    <a:pt x="491" y="2075"/>
                    <a:pt x="599" y="2117"/>
                  </a:cubicBezTo>
                  <a:cubicBezTo>
                    <a:pt x="985" y="3184"/>
                    <a:pt x="985" y="3184"/>
                    <a:pt x="985" y="3184"/>
                  </a:cubicBezTo>
                  <a:cubicBezTo>
                    <a:pt x="1011" y="3254"/>
                    <a:pt x="1078" y="3301"/>
                    <a:pt x="1152" y="3301"/>
                  </a:cubicBezTo>
                  <a:cubicBezTo>
                    <a:pt x="1655" y="3301"/>
                    <a:pt x="1655" y="3301"/>
                    <a:pt x="1655" y="3301"/>
                  </a:cubicBezTo>
                  <a:cubicBezTo>
                    <a:pt x="1713" y="3301"/>
                    <a:pt x="1767" y="3272"/>
                    <a:pt x="1800" y="3225"/>
                  </a:cubicBezTo>
                  <a:cubicBezTo>
                    <a:pt x="1834" y="3178"/>
                    <a:pt x="1842" y="3117"/>
                    <a:pt x="1822" y="3063"/>
                  </a:cubicBezTo>
                  <a:cubicBezTo>
                    <a:pt x="1488" y="2141"/>
                    <a:pt x="1488" y="2141"/>
                    <a:pt x="1488" y="2141"/>
                  </a:cubicBezTo>
                  <a:cubicBezTo>
                    <a:pt x="1971" y="2159"/>
                    <a:pt x="2441" y="2300"/>
                    <a:pt x="2853" y="2551"/>
                  </a:cubicBezTo>
                  <a:cubicBezTo>
                    <a:pt x="2896" y="2577"/>
                    <a:pt x="2945" y="2591"/>
                    <a:pt x="2993" y="2591"/>
                  </a:cubicBezTo>
                  <a:cubicBezTo>
                    <a:pt x="3038" y="2591"/>
                    <a:pt x="3084" y="2579"/>
                    <a:pt x="3125" y="2556"/>
                  </a:cubicBezTo>
                  <a:cubicBezTo>
                    <a:pt x="3211" y="2508"/>
                    <a:pt x="3262" y="2421"/>
                    <a:pt x="3262" y="2322"/>
                  </a:cubicBezTo>
                  <a:cubicBezTo>
                    <a:pt x="3262" y="1887"/>
                    <a:pt x="3262" y="1887"/>
                    <a:pt x="3262" y="1887"/>
                  </a:cubicBezTo>
                  <a:cubicBezTo>
                    <a:pt x="3558" y="1857"/>
                    <a:pt x="3790" y="1606"/>
                    <a:pt x="3790" y="1302"/>
                  </a:cubicBezTo>
                  <a:cubicBezTo>
                    <a:pt x="3790" y="998"/>
                    <a:pt x="3558" y="747"/>
                    <a:pt x="3262" y="717"/>
                  </a:cubicBezTo>
                  <a:close/>
                  <a:moveTo>
                    <a:pt x="401" y="1671"/>
                  </a:moveTo>
                  <a:cubicBezTo>
                    <a:pt x="256" y="1671"/>
                    <a:pt x="256" y="1671"/>
                    <a:pt x="256" y="1671"/>
                  </a:cubicBezTo>
                  <a:cubicBezTo>
                    <a:pt x="216" y="1671"/>
                    <a:pt x="183" y="1638"/>
                    <a:pt x="183" y="1597"/>
                  </a:cubicBezTo>
                  <a:cubicBezTo>
                    <a:pt x="183" y="1007"/>
                    <a:pt x="183" y="1007"/>
                    <a:pt x="183" y="1007"/>
                  </a:cubicBezTo>
                  <a:cubicBezTo>
                    <a:pt x="183" y="967"/>
                    <a:pt x="216" y="934"/>
                    <a:pt x="256" y="934"/>
                  </a:cubicBezTo>
                  <a:cubicBezTo>
                    <a:pt x="401" y="934"/>
                    <a:pt x="401" y="934"/>
                    <a:pt x="401" y="934"/>
                  </a:cubicBezTo>
                  <a:lnTo>
                    <a:pt x="401" y="1671"/>
                  </a:lnTo>
                  <a:close/>
                  <a:moveTo>
                    <a:pt x="1647" y="3118"/>
                  </a:moveTo>
                  <a:cubicBezTo>
                    <a:pt x="1156" y="3118"/>
                    <a:pt x="1156" y="3118"/>
                    <a:pt x="1156" y="3118"/>
                  </a:cubicBezTo>
                  <a:cubicBezTo>
                    <a:pt x="801" y="2139"/>
                    <a:pt x="801" y="2139"/>
                    <a:pt x="801" y="2139"/>
                  </a:cubicBezTo>
                  <a:cubicBezTo>
                    <a:pt x="1292" y="2139"/>
                    <a:pt x="1292" y="2139"/>
                    <a:pt x="1292" y="2139"/>
                  </a:cubicBezTo>
                  <a:lnTo>
                    <a:pt x="1647" y="3118"/>
                  </a:lnTo>
                  <a:close/>
                  <a:moveTo>
                    <a:pt x="3036" y="2397"/>
                  </a:moveTo>
                  <a:cubicBezTo>
                    <a:pt x="3022" y="2404"/>
                    <a:pt x="2987" y="2419"/>
                    <a:pt x="2948" y="2395"/>
                  </a:cubicBezTo>
                  <a:cubicBezTo>
                    <a:pt x="2477" y="2108"/>
                    <a:pt x="1935" y="1956"/>
                    <a:pt x="1380" y="1956"/>
                  </a:cubicBezTo>
                  <a:cubicBezTo>
                    <a:pt x="713" y="1956"/>
                    <a:pt x="713" y="1956"/>
                    <a:pt x="713" y="1956"/>
                  </a:cubicBezTo>
                  <a:cubicBezTo>
                    <a:pt x="642" y="1956"/>
                    <a:pt x="584" y="1898"/>
                    <a:pt x="584" y="1827"/>
                  </a:cubicBezTo>
                  <a:cubicBezTo>
                    <a:pt x="584" y="777"/>
                    <a:pt x="584" y="777"/>
                    <a:pt x="584" y="777"/>
                  </a:cubicBezTo>
                  <a:cubicBezTo>
                    <a:pt x="584" y="706"/>
                    <a:pt x="642" y="648"/>
                    <a:pt x="713" y="648"/>
                  </a:cubicBezTo>
                  <a:cubicBezTo>
                    <a:pt x="1265" y="648"/>
                    <a:pt x="1265" y="648"/>
                    <a:pt x="1265" y="648"/>
                  </a:cubicBezTo>
                  <a:cubicBezTo>
                    <a:pt x="1265" y="1602"/>
                    <a:pt x="1265" y="1602"/>
                    <a:pt x="1265" y="1602"/>
                  </a:cubicBezTo>
                  <a:cubicBezTo>
                    <a:pt x="1265" y="1653"/>
                    <a:pt x="1306" y="1694"/>
                    <a:pt x="1356" y="1694"/>
                  </a:cubicBezTo>
                  <a:cubicBezTo>
                    <a:pt x="1407" y="1694"/>
                    <a:pt x="1448" y="1653"/>
                    <a:pt x="1448" y="1602"/>
                  </a:cubicBezTo>
                  <a:cubicBezTo>
                    <a:pt x="1448" y="647"/>
                    <a:pt x="1448" y="647"/>
                    <a:pt x="1448" y="647"/>
                  </a:cubicBezTo>
                  <a:cubicBezTo>
                    <a:pt x="1979" y="636"/>
                    <a:pt x="2496" y="485"/>
                    <a:pt x="2948" y="209"/>
                  </a:cubicBezTo>
                  <a:cubicBezTo>
                    <a:pt x="2987" y="185"/>
                    <a:pt x="3022" y="200"/>
                    <a:pt x="3036" y="208"/>
                  </a:cubicBezTo>
                  <a:cubicBezTo>
                    <a:pt x="3049" y="215"/>
                    <a:pt x="3079" y="237"/>
                    <a:pt x="3079" y="28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67"/>
                    <a:pt x="3049" y="2389"/>
                    <a:pt x="3036" y="2397"/>
                  </a:cubicBezTo>
                  <a:close/>
                  <a:moveTo>
                    <a:pt x="3262" y="1703"/>
                  </a:moveTo>
                  <a:cubicBezTo>
                    <a:pt x="3262" y="901"/>
                    <a:pt x="3262" y="901"/>
                    <a:pt x="3262" y="901"/>
                  </a:cubicBezTo>
                  <a:cubicBezTo>
                    <a:pt x="3457" y="930"/>
                    <a:pt x="3607" y="1099"/>
                    <a:pt x="3607" y="1302"/>
                  </a:cubicBezTo>
                  <a:cubicBezTo>
                    <a:pt x="3607" y="1505"/>
                    <a:pt x="3457" y="1674"/>
                    <a:pt x="3262" y="1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5896054"/>
              </p:ext>
            </p:extLst>
          </p:nvPr>
        </p:nvGraphicFramePr>
        <p:xfrm>
          <a:off x="9181979" y="1738796"/>
          <a:ext cx="1956279" cy="38328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129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33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36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solidFill>
                      <a:srgbClr val="F5F5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rgbClr val="F5F5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188" name="Group 4">
            <a:extLst>
              <a:ext uri="{FF2B5EF4-FFF2-40B4-BE49-F238E27FC236}">
                <a16:creationId xmlns:a16="http://schemas.microsoft.com/office/drawing/2014/main" id="{2C74BDC6-E00E-4B9A-92DB-0BE78A6871A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89" name="Freeform 5">
              <a:extLst>
                <a:ext uri="{FF2B5EF4-FFF2-40B4-BE49-F238E27FC236}">
                  <a16:creationId xmlns:a16="http://schemas.microsoft.com/office/drawing/2014/main" id="{4842974B-5146-4260-975A-23FD5CD88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0" name="Freeform 6">
              <a:extLst>
                <a:ext uri="{FF2B5EF4-FFF2-40B4-BE49-F238E27FC236}">
                  <a16:creationId xmlns:a16="http://schemas.microsoft.com/office/drawing/2014/main" id="{465EA476-3E81-4A75-97E3-F658A557BA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1" name="Freeform 7">
              <a:extLst>
                <a:ext uri="{FF2B5EF4-FFF2-40B4-BE49-F238E27FC236}">
                  <a16:creationId xmlns:a16="http://schemas.microsoft.com/office/drawing/2014/main" id="{47F2CD8F-3692-4F35-A72E-1E2A5E9F94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3513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7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800"/>
                            </p:stCondLst>
                            <p:childTnLst>
                              <p:par>
                                <p:cTn id="5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300"/>
                            </p:stCondLst>
                            <p:childTnLst>
                              <p:par>
                                <p:cTn id="6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59" grpId="0"/>
      <p:bldP spid="170" grpId="0" animBg="1"/>
      <p:bldP spid="175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P11 a P18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grpSp>
        <p:nvGrpSpPr>
          <p:cNvPr id="17" name="Grupo 14"/>
          <p:cNvGrpSpPr/>
          <p:nvPr/>
        </p:nvGrpSpPr>
        <p:grpSpPr>
          <a:xfrm>
            <a:off x="10131404" y="1032834"/>
            <a:ext cx="1605104" cy="1612938"/>
            <a:chOff x="7269163" y="1814738"/>
            <a:chExt cx="3903662" cy="3922713"/>
          </a:xfrm>
        </p:grpSpPr>
        <p:grpSp>
          <p:nvGrpSpPr>
            <p:cNvPr id="18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4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0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7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1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8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2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3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7" name="CaixaDeTexto 56"/>
          <p:cNvSpPr txBox="1"/>
          <p:nvPr/>
        </p:nvSpPr>
        <p:spPr>
          <a:xfrm>
            <a:off x="10483298" y="28294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8" name="Tabela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268499"/>
              </p:ext>
            </p:extLst>
          </p:nvPr>
        </p:nvGraphicFramePr>
        <p:xfrm>
          <a:off x="548842" y="1032834"/>
          <a:ext cx="5265870" cy="204083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265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55104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104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social e ambientalmente responsável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5104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5104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5104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5104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5104">
                <a:tc>
                  <a:txBody>
                    <a:bodyPr/>
                    <a:lstStyle/>
                    <a:p>
                      <a:pPr marL="0" marR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5104">
                <a:tc>
                  <a:txBody>
                    <a:bodyPr/>
                    <a:lstStyle/>
                    <a:p>
                      <a:pPr marL="0" marR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285516"/>
              </p:ext>
            </p:extLst>
          </p:nvPr>
        </p:nvGraphicFramePr>
        <p:xfrm>
          <a:off x="5845711" y="758970"/>
          <a:ext cx="4089855" cy="23146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6066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5675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25675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25675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25675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675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25675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675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675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2" name="Tabela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1095534"/>
              </p:ext>
            </p:extLst>
          </p:nvPr>
        </p:nvGraphicFramePr>
        <p:xfrm>
          <a:off x="5845711" y="3440978"/>
          <a:ext cx="5932048" cy="24196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937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6573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26573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26573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26573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573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26573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573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573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2" name="CaixaDeTexto 101"/>
          <p:cNvSpPr txBox="1"/>
          <p:nvPr/>
        </p:nvSpPr>
        <p:spPr>
          <a:xfrm>
            <a:off x="11241388" y="434002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pSp>
        <p:nvGrpSpPr>
          <p:cNvPr id="60" name="Group 4">
            <a:extLst>
              <a:ext uri="{FF2B5EF4-FFF2-40B4-BE49-F238E27FC236}">
                <a16:creationId xmlns:a16="http://schemas.microsoft.com/office/drawing/2014/main" id="{D52B5B77-8C4D-4E88-87F0-C418B05A9B3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5138" y="111125"/>
            <a:ext cx="773112" cy="774700"/>
            <a:chOff x="293" y="70"/>
            <a:chExt cx="487" cy="488"/>
          </a:xfrm>
          <a:solidFill>
            <a:srgbClr val="00ACB8"/>
          </a:solidFill>
        </p:grpSpPr>
        <p:sp>
          <p:nvSpPr>
            <p:cNvPr id="61" name="Freeform 5">
              <a:extLst>
                <a:ext uri="{FF2B5EF4-FFF2-40B4-BE49-F238E27FC236}">
                  <a16:creationId xmlns:a16="http://schemas.microsoft.com/office/drawing/2014/main" id="{DB4D5177-11DF-4000-B0C2-2F996C1869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" y="70"/>
              <a:ext cx="487" cy="488"/>
            </a:xfrm>
            <a:custGeom>
              <a:avLst/>
              <a:gdLst>
                <a:gd name="T0" fmla="*/ 2172 w 2382"/>
                <a:gd name="T1" fmla="*/ 703 h 2382"/>
                <a:gd name="T2" fmla="*/ 2382 w 2382"/>
                <a:gd name="T3" fmla="*/ 210 h 2382"/>
                <a:gd name="T4" fmla="*/ 2033 w 2382"/>
                <a:gd name="T5" fmla="*/ 0 h 2382"/>
                <a:gd name="T6" fmla="*/ 1823 w 2382"/>
                <a:gd name="T7" fmla="*/ 284 h 2382"/>
                <a:gd name="T8" fmla="*/ 1396 w 2382"/>
                <a:gd name="T9" fmla="*/ 493 h 2382"/>
                <a:gd name="T10" fmla="*/ 1252 w 2382"/>
                <a:gd name="T11" fmla="*/ 1121 h 2382"/>
                <a:gd name="T12" fmla="*/ 0 w 2382"/>
                <a:gd name="T13" fmla="*/ 1191 h 2382"/>
                <a:gd name="T14" fmla="*/ 1252 w 2382"/>
                <a:gd name="T15" fmla="*/ 1261 h 2382"/>
                <a:gd name="T16" fmla="*/ 1396 w 2382"/>
                <a:gd name="T17" fmla="*/ 1889 h 2382"/>
                <a:gd name="T18" fmla="*/ 1823 w 2382"/>
                <a:gd name="T19" fmla="*/ 2098 h 2382"/>
                <a:gd name="T20" fmla="*/ 2033 w 2382"/>
                <a:gd name="T21" fmla="*/ 2382 h 2382"/>
                <a:gd name="T22" fmla="*/ 2382 w 2382"/>
                <a:gd name="T23" fmla="*/ 2168 h 2382"/>
                <a:gd name="T24" fmla="*/ 2172 w 2382"/>
                <a:gd name="T25" fmla="*/ 1679 h 2382"/>
                <a:gd name="T26" fmla="*/ 1823 w 2382"/>
                <a:gd name="T27" fmla="*/ 1889 h 2382"/>
                <a:gd name="T28" fmla="*/ 1605 w 2382"/>
                <a:gd name="T29" fmla="*/ 1958 h 2382"/>
                <a:gd name="T30" fmla="*/ 1535 w 2382"/>
                <a:gd name="T31" fmla="*/ 1261 h 2382"/>
                <a:gd name="T32" fmla="*/ 1823 w 2382"/>
                <a:gd name="T33" fmla="*/ 1331 h 2382"/>
                <a:gd name="T34" fmla="*/ 2172 w 2382"/>
                <a:gd name="T35" fmla="*/ 1540 h 2382"/>
                <a:gd name="T36" fmla="*/ 2382 w 2382"/>
                <a:gd name="T37" fmla="*/ 1051 h 2382"/>
                <a:gd name="T38" fmla="*/ 2033 w 2382"/>
                <a:gd name="T39" fmla="*/ 842 h 2382"/>
                <a:gd name="T40" fmla="*/ 1823 w 2382"/>
                <a:gd name="T41" fmla="*/ 1121 h 2382"/>
                <a:gd name="T42" fmla="*/ 1535 w 2382"/>
                <a:gd name="T43" fmla="*/ 493 h 2382"/>
                <a:gd name="T44" fmla="*/ 1823 w 2382"/>
                <a:gd name="T45" fmla="*/ 424 h 2382"/>
                <a:gd name="T46" fmla="*/ 2033 w 2382"/>
                <a:gd name="T47" fmla="*/ 703 h 2382"/>
                <a:gd name="T48" fmla="*/ 2033 w 2382"/>
                <a:gd name="T49" fmla="*/ 140 h 2382"/>
                <a:gd name="T50" fmla="*/ 2242 w 2382"/>
                <a:gd name="T51" fmla="*/ 210 h 2382"/>
                <a:gd name="T52" fmla="*/ 2172 w 2382"/>
                <a:gd name="T53" fmla="*/ 563 h 2382"/>
                <a:gd name="T54" fmla="*/ 1963 w 2382"/>
                <a:gd name="T55" fmla="*/ 493 h 2382"/>
                <a:gd name="T56" fmla="*/ 628 w 2382"/>
                <a:gd name="T57" fmla="*/ 1679 h 2382"/>
                <a:gd name="T58" fmla="*/ 628 w 2382"/>
                <a:gd name="T59" fmla="*/ 703 h 2382"/>
                <a:gd name="T60" fmla="*/ 628 w 2382"/>
                <a:gd name="T61" fmla="*/ 1679 h 2382"/>
                <a:gd name="T62" fmla="*/ 2033 w 2382"/>
                <a:gd name="T63" fmla="*/ 1819 h 2382"/>
                <a:gd name="T64" fmla="*/ 2242 w 2382"/>
                <a:gd name="T65" fmla="*/ 1889 h 2382"/>
                <a:gd name="T66" fmla="*/ 2172 w 2382"/>
                <a:gd name="T67" fmla="*/ 2242 h 2382"/>
                <a:gd name="T68" fmla="*/ 1963 w 2382"/>
                <a:gd name="T69" fmla="*/ 2168 h 2382"/>
                <a:gd name="T70" fmla="*/ 1963 w 2382"/>
                <a:gd name="T71" fmla="*/ 1051 h 2382"/>
                <a:gd name="T72" fmla="*/ 2172 w 2382"/>
                <a:gd name="T73" fmla="*/ 982 h 2382"/>
                <a:gd name="T74" fmla="*/ 2242 w 2382"/>
                <a:gd name="T75" fmla="*/ 1331 h 2382"/>
                <a:gd name="T76" fmla="*/ 2033 w 2382"/>
                <a:gd name="T77" fmla="*/ 1400 h 2382"/>
                <a:gd name="T78" fmla="*/ 1963 w 2382"/>
                <a:gd name="T79" fmla="*/ 105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2" h="2382">
                  <a:moveTo>
                    <a:pt x="2033" y="703"/>
                  </a:moveTo>
                  <a:cubicBezTo>
                    <a:pt x="2172" y="703"/>
                    <a:pt x="2172" y="703"/>
                    <a:pt x="2172" y="703"/>
                  </a:cubicBezTo>
                  <a:cubicBezTo>
                    <a:pt x="2288" y="703"/>
                    <a:pt x="2382" y="609"/>
                    <a:pt x="2382" y="493"/>
                  </a:cubicBezTo>
                  <a:cubicBezTo>
                    <a:pt x="2382" y="210"/>
                    <a:pt x="2382" y="210"/>
                    <a:pt x="2382" y="210"/>
                  </a:cubicBezTo>
                  <a:cubicBezTo>
                    <a:pt x="2382" y="94"/>
                    <a:pt x="2288" y="0"/>
                    <a:pt x="2172" y="0"/>
                  </a:cubicBezTo>
                  <a:cubicBezTo>
                    <a:pt x="2033" y="0"/>
                    <a:pt x="2033" y="0"/>
                    <a:pt x="2033" y="0"/>
                  </a:cubicBezTo>
                  <a:cubicBezTo>
                    <a:pt x="1917" y="0"/>
                    <a:pt x="1823" y="94"/>
                    <a:pt x="1823" y="210"/>
                  </a:cubicBezTo>
                  <a:cubicBezTo>
                    <a:pt x="1823" y="284"/>
                    <a:pt x="1823" y="284"/>
                    <a:pt x="1823" y="284"/>
                  </a:cubicBezTo>
                  <a:cubicBezTo>
                    <a:pt x="1605" y="284"/>
                    <a:pt x="1605" y="284"/>
                    <a:pt x="1605" y="284"/>
                  </a:cubicBezTo>
                  <a:cubicBezTo>
                    <a:pt x="1490" y="284"/>
                    <a:pt x="1396" y="378"/>
                    <a:pt x="1396" y="493"/>
                  </a:cubicBezTo>
                  <a:cubicBezTo>
                    <a:pt x="1396" y="1121"/>
                    <a:pt x="1396" y="1121"/>
                    <a:pt x="1396" y="1121"/>
                  </a:cubicBezTo>
                  <a:cubicBezTo>
                    <a:pt x="1252" y="1121"/>
                    <a:pt x="1252" y="1121"/>
                    <a:pt x="1252" y="1121"/>
                  </a:cubicBezTo>
                  <a:cubicBezTo>
                    <a:pt x="1217" y="808"/>
                    <a:pt x="951" y="563"/>
                    <a:pt x="628" y="563"/>
                  </a:cubicBezTo>
                  <a:cubicBezTo>
                    <a:pt x="282" y="563"/>
                    <a:pt x="0" y="845"/>
                    <a:pt x="0" y="1191"/>
                  </a:cubicBezTo>
                  <a:cubicBezTo>
                    <a:pt x="0" y="1537"/>
                    <a:pt x="282" y="1819"/>
                    <a:pt x="628" y="1819"/>
                  </a:cubicBezTo>
                  <a:cubicBezTo>
                    <a:pt x="951" y="1819"/>
                    <a:pt x="1217" y="1574"/>
                    <a:pt x="1252" y="1261"/>
                  </a:cubicBezTo>
                  <a:cubicBezTo>
                    <a:pt x="1396" y="1261"/>
                    <a:pt x="1396" y="1261"/>
                    <a:pt x="1396" y="1261"/>
                  </a:cubicBezTo>
                  <a:cubicBezTo>
                    <a:pt x="1396" y="1889"/>
                    <a:pt x="1396" y="1889"/>
                    <a:pt x="1396" y="1889"/>
                  </a:cubicBezTo>
                  <a:cubicBezTo>
                    <a:pt x="1396" y="2004"/>
                    <a:pt x="1490" y="2098"/>
                    <a:pt x="1605" y="2098"/>
                  </a:cubicBezTo>
                  <a:cubicBezTo>
                    <a:pt x="1823" y="2098"/>
                    <a:pt x="1823" y="2098"/>
                    <a:pt x="1823" y="2098"/>
                  </a:cubicBezTo>
                  <a:cubicBezTo>
                    <a:pt x="1823" y="2168"/>
                    <a:pt x="1823" y="2168"/>
                    <a:pt x="1823" y="2168"/>
                  </a:cubicBezTo>
                  <a:cubicBezTo>
                    <a:pt x="1823" y="2283"/>
                    <a:pt x="1917" y="2382"/>
                    <a:pt x="2033" y="2382"/>
                  </a:cubicBezTo>
                  <a:cubicBezTo>
                    <a:pt x="2172" y="2382"/>
                    <a:pt x="2172" y="2382"/>
                    <a:pt x="2172" y="2382"/>
                  </a:cubicBezTo>
                  <a:cubicBezTo>
                    <a:pt x="2288" y="2382"/>
                    <a:pt x="2382" y="2283"/>
                    <a:pt x="2382" y="2168"/>
                  </a:cubicBezTo>
                  <a:cubicBezTo>
                    <a:pt x="2382" y="1889"/>
                    <a:pt x="2382" y="1889"/>
                    <a:pt x="2382" y="1889"/>
                  </a:cubicBezTo>
                  <a:cubicBezTo>
                    <a:pt x="2382" y="1773"/>
                    <a:pt x="2288" y="1679"/>
                    <a:pt x="2172" y="1679"/>
                  </a:cubicBezTo>
                  <a:cubicBezTo>
                    <a:pt x="2033" y="1679"/>
                    <a:pt x="2033" y="1679"/>
                    <a:pt x="2033" y="1679"/>
                  </a:cubicBezTo>
                  <a:cubicBezTo>
                    <a:pt x="1917" y="1679"/>
                    <a:pt x="1823" y="1773"/>
                    <a:pt x="1823" y="1889"/>
                  </a:cubicBezTo>
                  <a:cubicBezTo>
                    <a:pt x="1823" y="1958"/>
                    <a:pt x="1823" y="1958"/>
                    <a:pt x="1823" y="1958"/>
                  </a:cubicBezTo>
                  <a:cubicBezTo>
                    <a:pt x="1605" y="1958"/>
                    <a:pt x="1605" y="1958"/>
                    <a:pt x="1605" y="1958"/>
                  </a:cubicBezTo>
                  <a:cubicBezTo>
                    <a:pt x="1566" y="1958"/>
                    <a:pt x="1535" y="1927"/>
                    <a:pt x="1535" y="1889"/>
                  </a:cubicBezTo>
                  <a:cubicBezTo>
                    <a:pt x="1535" y="1261"/>
                    <a:pt x="1535" y="1261"/>
                    <a:pt x="1535" y="1261"/>
                  </a:cubicBezTo>
                  <a:cubicBezTo>
                    <a:pt x="1823" y="1261"/>
                    <a:pt x="1823" y="1261"/>
                    <a:pt x="1823" y="1261"/>
                  </a:cubicBezTo>
                  <a:cubicBezTo>
                    <a:pt x="1823" y="1331"/>
                    <a:pt x="1823" y="1331"/>
                    <a:pt x="1823" y="1331"/>
                  </a:cubicBezTo>
                  <a:cubicBezTo>
                    <a:pt x="1823" y="1446"/>
                    <a:pt x="1917" y="1540"/>
                    <a:pt x="2033" y="1540"/>
                  </a:cubicBezTo>
                  <a:cubicBezTo>
                    <a:pt x="2172" y="1540"/>
                    <a:pt x="2172" y="1540"/>
                    <a:pt x="2172" y="1540"/>
                  </a:cubicBezTo>
                  <a:cubicBezTo>
                    <a:pt x="2288" y="1540"/>
                    <a:pt x="2382" y="1446"/>
                    <a:pt x="2382" y="1331"/>
                  </a:cubicBezTo>
                  <a:cubicBezTo>
                    <a:pt x="2382" y="1051"/>
                    <a:pt x="2382" y="1051"/>
                    <a:pt x="2382" y="1051"/>
                  </a:cubicBezTo>
                  <a:cubicBezTo>
                    <a:pt x="2382" y="936"/>
                    <a:pt x="2288" y="842"/>
                    <a:pt x="2172" y="842"/>
                  </a:cubicBezTo>
                  <a:cubicBezTo>
                    <a:pt x="2033" y="842"/>
                    <a:pt x="2033" y="842"/>
                    <a:pt x="2033" y="842"/>
                  </a:cubicBezTo>
                  <a:cubicBezTo>
                    <a:pt x="1917" y="842"/>
                    <a:pt x="1823" y="936"/>
                    <a:pt x="1823" y="1051"/>
                  </a:cubicBezTo>
                  <a:cubicBezTo>
                    <a:pt x="1823" y="1121"/>
                    <a:pt x="1823" y="1121"/>
                    <a:pt x="1823" y="1121"/>
                  </a:cubicBezTo>
                  <a:cubicBezTo>
                    <a:pt x="1535" y="1121"/>
                    <a:pt x="1535" y="1121"/>
                    <a:pt x="1535" y="1121"/>
                  </a:cubicBezTo>
                  <a:cubicBezTo>
                    <a:pt x="1535" y="493"/>
                    <a:pt x="1535" y="493"/>
                    <a:pt x="1535" y="493"/>
                  </a:cubicBezTo>
                  <a:cubicBezTo>
                    <a:pt x="1535" y="455"/>
                    <a:pt x="1566" y="424"/>
                    <a:pt x="1605" y="424"/>
                  </a:cubicBezTo>
                  <a:cubicBezTo>
                    <a:pt x="1823" y="424"/>
                    <a:pt x="1823" y="424"/>
                    <a:pt x="1823" y="424"/>
                  </a:cubicBezTo>
                  <a:cubicBezTo>
                    <a:pt x="1823" y="493"/>
                    <a:pt x="1823" y="493"/>
                    <a:pt x="1823" y="493"/>
                  </a:cubicBezTo>
                  <a:cubicBezTo>
                    <a:pt x="1823" y="609"/>
                    <a:pt x="1917" y="703"/>
                    <a:pt x="2033" y="703"/>
                  </a:cubicBezTo>
                  <a:close/>
                  <a:moveTo>
                    <a:pt x="1963" y="210"/>
                  </a:moveTo>
                  <a:cubicBezTo>
                    <a:pt x="1963" y="171"/>
                    <a:pt x="1994" y="140"/>
                    <a:pt x="2033" y="140"/>
                  </a:cubicBezTo>
                  <a:cubicBezTo>
                    <a:pt x="2172" y="140"/>
                    <a:pt x="2172" y="140"/>
                    <a:pt x="2172" y="140"/>
                  </a:cubicBezTo>
                  <a:cubicBezTo>
                    <a:pt x="2211" y="140"/>
                    <a:pt x="2242" y="171"/>
                    <a:pt x="2242" y="210"/>
                  </a:cubicBezTo>
                  <a:cubicBezTo>
                    <a:pt x="2242" y="493"/>
                    <a:pt x="2242" y="493"/>
                    <a:pt x="2242" y="493"/>
                  </a:cubicBezTo>
                  <a:cubicBezTo>
                    <a:pt x="2242" y="532"/>
                    <a:pt x="2211" y="563"/>
                    <a:pt x="2172" y="563"/>
                  </a:cubicBezTo>
                  <a:cubicBezTo>
                    <a:pt x="2033" y="563"/>
                    <a:pt x="2033" y="563"/>
                    <a:pt x="2033" y="563"/>
                  </a:cubicBezTo>
                  <a:cubicBezTo>
                    <a:pt x="1994" y="563"/>
                    <a:pt x="1963" y="532"/>
                    <a:pt x="1963" y="493"/>
                  </a:cubicBezTo>
                  <a:lnTo>
                    <a:pt x="1963" y="210"/>
                  </a:lnTo>
                  <a:close/>
                  <a:moveTo>
                    <a:pt x="628" y="1679"/>
                  </a:moveTo>
                  <a:cubicBezTo>
                    <a:pt x="359" y="1679"/>
                    <a:pt x="140" y="1460"/>
                    <a:pt x="140" y="1191"/>
                  </a:cubicBezTo>
                  <a:cubicBezTo>
                    <a:pt x="140" y="922"/>
                    <a:pt x="359" y="703"/>
                    <a:pt x="628" y="703"/>
                  </a:cubicBezTo>
                  <a:cubicBezTo>
                    <a:pt x="898" y="703"/>
                    <a:pt x="1117" y="922"/>
                    <a:pt x="1117" y="1191"/>
                  </a:cubicBezTo>
                  <a:cubicBezTo>
                    <a:pt x="1117" y="1460"/>
                    <a:pt x="898" y="1679"/>
                    <a:pt x="628" y="1679"/>
                  </a:cubicBezTo>
                  <a:close/>
                  <a:moveTo>
                    <a:pt x="1963" y="1889"/>
                  </a:moveTo>
                  <a:cubicBezTo>
                    <a:pt x="1963" y="1850"/>
                    <a:pt x="1994" y="1819"/>
                    <a:pt x="2033" y="1819"/>
                  </a:cubicBezTo>
                  <a:cubicBezTo>
                    <a:pt x="2172" y="1819"/>
                    <a:pt x="2172" y="1819"/>
                    <a:pt x="2172" y="1819"/>
                  </a:cubicBezTo>
                  <a:cubicBezTo>
                    <a:pt x="2211" y="1819"/>
                    <a:pt x="2242" y="1850"/>
                    <a:pt x="2242" y="1889"/>
                  </a:cubicBezTo>
                  <a:cubicBezTo>
                    <a:pt x="2242" y="2168"/>
                    <a:pt x="2242" y="2168"/>
                    <a:pt x="2242" y="2168"/>
                  </a:cubicBezTo>
                  <a:cubicBezTo>
                    <a:pt x="2242" y="2207"/>
                    <a:pt x="2209" y="2242"/>
                    <a:pt x="2172" y="2242"/>
                  </a:cubicBezTo>
                  <a:cubicBezTo>
                    <a:pt x="2033" y="2242"/>
                    <a:pt x="2033" y="2242"/>
                    <a:pt x="2033" y="2242"/>
                  </a:cubicBezTo>
                  <a:cubicBezTo>
                    <a:pt x="1996" y="2242"/>
                    <a:pt x="1963" y="2207"/>
                    <a:pt x="1963" y="2168"/>
                  </a:cubicBezTo>
                  <a:lnTo>
                    <a:pt x="1963" y="1889"/>
                  </a:lnTo>
                  <a:close/>
                  <a:moveTo>
                    <a:pt x="1963" y="1051"/>
                  </a:moveTo>
                  <a:cubicBezTo>
                    <a:pt x="1963" y="1013"/>
                    <a:pt x="1994" y="982"/>
                    <a:pt x="2033" y="982"/>
                  </a:cubicBezTo>
                  <a:cubicBezTo>
                    <a:pt x="2172" y="982"/>
                    <a:pt x="2172" y="982"/>
                    <a:pt x="2172" y="982"/>
                  </a:cubicBezTo>
                  <a:cubicBezTo>
                    <a:pt x="2211" y="982"/>
                    <a:pt x="2242" y="1013"/>
                    <a:pt x="2242" y="1051"/>
                  </a:cubicBezTo>
                  <a:cubicBezTo>
                    <a:pt x="2242" y="1331"/>
                    <a:pt x="2242" y="1331"/>
                    <a:pt x="2242" y="1331"/>
                  </a:cubicBezTo>
                  <a:cubicBezTo>
                    <a:pt x="2242" y="1369"/>
                    <a:pt x="2211" y="1400"/>
                    <a:pt x="2172" y="1400"/>
                  </a:cubicBezTo>
                  <a:cubicBezTo>
                    <a:pt x="2033" y="1400"/>
                    <a:pt x="2033" y="1400"/>
                    <a:pt x="2033" y="1400"/>
                  </a:cubicBezTo>
                  <a:cubicBezTo>
                    <a:pt x="1994" y="1400"/>
                    <a:pt x="1963" y="1369"/>
                    <a:pt x="1963" y="1331"/>
                  </a:cubicBezTo>
                  <a:lnTo>
                    <a:pt x="1963" y="10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">
              <a:extLst>
                <a:ext uri="{FF2B5EF4-FFF2-40B4-BE49-F238E27FC236}">
                  <a16:creationId xmlns:a16="http://schemas.microsoft.com/office/drawing/2014/main" id="{0E2A4E51-BBE8-4948-BA63-059673313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270"/>
              <a:ext cx="145" cy="103"/>
            </a:xfrm>
            <a:custGeom>
              <a:avLst/>
              <a:gdLst>
                <a:gd name="T0" fmla="*/ 684 w 711"/>
                <a:gd name="T1" fmla="*/ 27 h 502"/>
                <a:gd name="T2" fmla="*/ 585 w 711"/>
                <a:gd name="T3" fmla="*/ 27 h 502"/>
                <a:gd name="T4" fmla="*/ 286 w 711"/>
                <a:gd name="T5" fmla="*/ 327 h 502"/>
                <a:gd name="T6" fmla="*/ 126 w 711"/>
                <a:gd name="T7" fmla="*/ 167 h 502"/>
                <a:gd name="T8" fmla="*/ 27 w 711"/>
                <a:gd name="T9" fmla="*/ 167 h 502"/>
                <a:gd name="T10" fmla="*/ 27 w 711"/>
                <a:gd name="T11" fmla="*/ 265 h 502"/>
                <a:gd name="T12" fmla="*/ 236 w 711"/>
                <a:gd name="T13" fmla="*/ 475 h 502"/>
                <a:gd name="T14" fmla="*/ 335 w 711"/>
                <a:gd name="T15" fmla="*/ 475 h 502"/>
                <a:gd name="T16" fmla="*/ 684 w 711"/>
                <a:gd name="T17" fmla="*/ 126 h 502"/>
                <a:gd name="T18" fmla="*/ 684 w 711"/>
                <a:gd name="T19" fmla="*/ 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1" h="502">
                  <a:moveTo>
                    <a:pt x="684" y="27"/>
                  </a:moveTo>
                  <a:cubicBezTo>
                    <a:pt x="656" y="0"/>
                    <a:pt x="612" y="0"/>
                    <a:pt x="585" y="27"/>
                  </a:cubicBezTo>
                  <a:cubicBezTo>
                    <a:pt x="286" y="327"/>
                    <a:pt x="286" y="327"/>
                    <a:pt x="286" y="32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98" y="139"/>
                    <a:pt x="54" y="139"/>
                    <a:pt x="27" y="167"/>
                  </a:cubicBezTo>
                  <a:cubicBezTo>
                    <a:pt x="0" y="194"/>
                    <a:pt x="0" y="238"/>
                    <a:pt x="27" y="265"/>
                  </a:cubicBezTo>
                  <a:cubicBezTo>
                    <a:pt x="236" y="475"/>
                    <a:pt x="236" y="475"/>
                    <a:pt x="236" y="475"/>
                  </a:cubicBezTo>
                  <a:cubicBezTo>
                    <a:pt x="263" y="502"/>
                    <a:pt x="308" y="502"/>
                    <a:pt x="335" y="475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711" y="99"/>
                    <a:pt x="711" y="54"/>
                    <a:pt x="684" y="27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5" name="CaixaDeTexto 64">
            <a:extLst>
              <a:ext uri="{FF2B5EF4-FFF2-40B4-BE49-F238E27FC236}">
                <a16:creationId xmlns:a16="http://schemas.microsoft.com/office/drawing/2014/main" id="{E9AE91FD-7596-42D1-A8D8-B5027A41543B}"/>
              </a:ext>
            </a:extLst>
          </p:cNvPr>
          <p:cNvSpPr txBox="1"/>
          <p:nvPr/>
        </p:nvSpPr>
        <p:spPr>
          <a:xfrm>
            <a:off x="1467101" y="258033"/>
            <a:ext cx="37419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atributos - Sebrae</a:t>
            </a:r>
          </a:p>
        </p:txBody>
      </p:sp>
      <p:graphicFrame>
        <p:nvGraphicFramePr>
          <p:cNvPr id="66" name="Tabela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0529962"/>
              </p:ext>
            </p:extLst>
          </p:nvPr>
        </p:nvGraphicFramePr>
        <p:xfrm>
          <a:off x="563221" y="3753840"/>
          <a:ext cx="5265870" cy="210676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265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3345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3345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social e ambientalmente responsável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3345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3345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3345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3345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3345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3345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29111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3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8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102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P11 a P18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grpSp>
        <p:nvGrpSpPr>
          <p:cNvPr id="103" name="Group 4"/>
          <p:cNvGrpSpPr>
            <a:grpSpLocks noChangeAspect="1"/>
          </p:cNvGrpSpPr>
          <p:nvPr/>
        </p:nvGrpSpPr>
        <p:grpSpPr bwMode="auto">
          <a:xfrm>
            <a:off x="10110949" y="901683"/>
            <a:ext cx="1567763" cy="715211"/>
            <a:chOff x="6156" y="288"/>
            <a:chExt cx="1210" cy="552"/>
          </a:xfrm>
        </p:grpSpPr>
        <p:sp>
          <p:nvSpPr>
            <p:cNvPr id="104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2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4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Espaço Reservado para Conteúdo 2"/>
          <p:cNvSpPr txBox="1">
            <a:spLocks/>
          </p:cNvSpPr>
          <p:nvPr/>
        </p:nvSpPr>
        <p:spPr>
          <a:xfrm>
            <a:off x="9529284" y="2490279"/>
            <a:ext cx="2353631" cy="137604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em todos os atributos, os percentuais são decrescentes quanto maior a escolaridade </a:t>
            </a:r>
          </a:p>
        </p:txBody>
      </p:sp>
      <p:grpSp>
        <p:nvGrpSpPr>
          <p:cNvPr id="58" name="Group 4">
            <a:extLst>
              <a:ext uri="{FF2B5EF4-FFF2-40B4-BE49-F238E27FC236}">
                <a16:creationId xmlns:a16="http://schemas.microsoft.com/office/drawing/2014/main" id="{42E215DF-332E-40DA-BE82-CEB70526A1A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5138" y="111125"/>
            <a:ext cx="773112" cy="774700"/>
            <a:chOff x="293" y="70"/>
            <a:chExt cx="487" cy="488"/>
          </a:xfrm>
          <a:solidFill>
            <a:srgbClr val="00ACB8"/>
          </a:solidFill>
        </p:grpSpPr>
        <p:sp>
          <p:nvSpPr>
            <p:cNvPr id="59" name="Freeform 5">
              <a:extLst>
                <a:ext uri="{FF2B5EF4-FFF2-40B4-BE49-F238E27FC236}">
                  <a16:creationId xmlns:a16="http://schemas.microsoft.com/office/drawing/2014/main" id="{18044C94-DC03-405B-B597-64F79A409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" y="70"/>
              <a:ext cx="487" cy="488"/>
            </a:xfrm>
            <a:custGeom>
              <a:avLst/>
              <a:gdLst>
                <a:gd name="T0" fmla="*/ 2172 w 2382"/>
                <a:gd name="T1" fmla="*/ 703 h 2382"/>
                <a:gd name="T2" fmla="*/ 2382 w 2382"/>
                <a:gd name="T3" fmla="*/ 210 h 2382"/>
                <a:gd name="T4" fmla="*/ 2033 w 2382"/>
                <a:gd name="T5" fmla="*/ 0 h 2382"/>
                <a:gd name="T6" fmla="*/ 1823 w 2382"/>
                <a:gd name="T7" fmla="*/ 284 h 2382"/>
                <a:gd name="T8" fmla="*/ 1396 w 2382"/>
                <a:gd name="T9" fmla="*/ 493 h 2382"/>
                <a:gd name="T10" fmla="*/ 1252 w 2382"/>
                <a:gd name="T11" fmla="*/ 1121 h 2382"/>
                <a:gd name="T12" fmla="*/ 0 w 2382"/>
                <a:gd name="T13" fmla="*/ 1191 h 2382"/>
                <a:gd name="T14" fmla="*/ 1252 w 2382"/>
                <a:gd name="T15" fmla="*/ 1261 h 2382"/>
                <a:gd name="T16" fmla="*/ 1396 w 2382"/>
                <a:gd name="T17" fmla="*/ 1889 h 2382"/>
                <a:gd name="T18" fmla="*/ 1823 w 2382"/>
                <a:gd name="T19" fmla="*/ 2098 h 2382"/>
                <a:gd name="T20" fmla="*/ 2033 w 2382"/>
                <a:gd name="T21" fmla="*/ 2382 h 2382"/>
                <a:gd name="T22" fmla="*/ 2382 w 2382"/>
                <a:gd name="T23" fmla="*/ 2168 h 2382"/>
                <a:gd name="T24" fmla="*/ 2172 w 2382"/>
                <a:gd name="T25" fmla="*/ 1679 h 2382"/>
                <a:gd name="T26" fmla="*/ 1823 w 2382"/>
                <a:gd name="T27" fmla="*/ 1889 h 2382"/>
                <a:gd name="T28" fmla="*/ 1605 w 2382"/>
                <a:gd name="T29" fmla="*/ 1958 h 2382"/>
                <a:gd name="T30" fmla="*/ 1535 w 2382"/>
                <a:gd name="T31" fmla="*/ 1261 h 2382"/>
                <a:gd name="T32" fmla="*/ 1823 w 2382"/>
                <a:gd name="T33" fmla="*/ 1331 h 2382"/>
                <a:gd name="T34" fmla="*/ 2172 w 2382"/>
                <a:gd name="T35" fmla="*/ 1540 h 2382"/>
                <a:gd name="T36" fmla="*/ 2382 w 2382"/>
                <a:gd name="T37" fmla="*/ 1051 h 2382"/>
                <a:gd name="T38" fmla="*/ 2033 w 2382"/>
                <a:gd name="T39" fmla="*/ 842 h 2382"/>
                <a:gd name="T40" fmla="*/ 1823 w 2382"/>
                <a:gd name="T41" fmla="*/ 1121 h 2382"/>
                <a:gd name="T42" fmla="*/ 1535 w 2382"/>
                <a:gd name="T43" fmla="*/ 493 h 2382"/>
                <a:gd name="T44" fmla="*/ 1823 w 2382"/>
                <a:gd name="T45" fmla="*/ 424 h 2382"/>
                <a:gd name="T46" fmla="*/ 2033 w 2382"/>
                <a:gd name="T47" fmla="*/ 703 h 2382"/>
                <a:gd name="T48" fmla="*/ 2033 w 2382"/>
                <a:gd name="T49" fmla="*/ 140 h 2382"/>
                <a:gd name="T50" fmla="*/ 2242 w 2382"/>
                <a:gd name="T51" fmla="*/ 210 h 2382"/>
                <a:gd name="T52" fmla="*/ 2172 w 2382"/>
                <a:gd name="T53" fmla="*/ 563 h 2382"/>
                <a:gd name="T54" fmla="*/ 1963 w 2382"/>
                <a:gd name="T55" fmla="*/ 493 h 2382"/>
                <a:gd name="T56" fmla="*/ 628 w 2382"/>
                <a:gd name="T57" fmla="*/ 1679 h 2382"/>
                <a:gd name="T58" fmla="*/ 628 w 2382"/>
                <a:gd name="T59" fmla="*/ 703 h 2382"/>
                <a:gd name="T60" fmla="*/ 628 w 2382"/>
                <a:gd name="T61" fmla="*/ 1679 h 2382"/>
                <a:gd name="T62" fmla="*/ 2033 w 2382"/>
                <a:gd name="T63" fmla="*/ 1819 h 2382"/>
                <a:gd name="T64" fmla="*/ 2242 w 2382"/>
                <a:gd name="T65" fmla="*/ 1889 h 2382"/>
                <a:gd name="T66" fmla="*/ 2172 w 2382"/>
                <a:gd name="T67" fmla="*/ 2242 h 2382"/>
                <a:gd name="T68" fmla="*/ 1963 w 2382"/>
                <a:gd name="T69" fmla="*/ 2168 h 2382"/>
                <a:gd name="T70" fmla="*/ 1963 w 2382"/>
                <a:gd name="T71" fmla="*/ 1051 h 2382"/>
                <a:gd name="T72" fmla="*/ 2172 w 2382"/>
                <a:gd name="T73" fmla="*/ 982 h 2382"/>
                <a:gd name="T74" fmla="*/ 2242 w 2382"/>
                <a:gd name="T75" fmla="*/ 1331 h 2382"/>
                <a:gd name="T76" fmla="*/ 2033 w 2382"/>
                <a:gd name="T77" fmla="*/ 1400 h 2382"/>
                <a:gd name="T78" fmla="*/ 1963 w 2382"/>
                <a:gd name="T79" fmla="*/ 105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2" h="2382">
                  <a:moveTo>
                    <a:pt x="2033" y="703"/>
                  </a:moveTo>
                  <a:cubicBezTo>
                    <a:pt x="2172" y="703"/>
                    <a:pt x="2172" y="703"/>
                    <a:pt x="2172" y="703"/>
                  </a:cubicBezTo>
                  <a:cubicBezTo>
                    <a:pt x="2288" y="703"/>
                    <a:pt x="2382" y="609"/>
                    <a:pt x="2382" y="493"/>
                  </a:cubicBezTo>
                  <a:cubicBezTo>
                    <a:pt x="2382" y="210"/>
                    <a:pt x="2382" y="210"/>
                    <a:pt x="2382" y="210"/>
                  </a:cubicBezTo>
                  <a:cubicBezTo>
                    <a:pt x="2382" y="94"/>
                    <a:pt x="2288" y="0"/>
                    <a:pt x="2172" y="0"/>
                  </a:cubicBezTo>
                  <a:cubicBezTo>
                    <a:pt x="2033" y="0"/>
                    <a:pt x="2033" y="0"/>
                    <a:pt x="2033" y="0"/>
                  </a:cubicBezTo>
                  <a:cubicBezTo>
                    <a:pt x="1917" y="0"/>
                    <a:pt x="1823" y="94"/>
                    <a:pt x="1823" y="210"/>
                  </a:cubicBezTo>
                  <a:cubicBezTo>
                    <a:pt x="1823" y="284"/>
                    <a:pt x="1823" y="284"/>
                    <a:pt x="1823" y="284"/>
                  </a:cubicBezTo>
                  <a:cubicBezTo>
                    <a:pt x="1605" y="284"/>
                    <a:pt x="1605" y="284"/>
                    <a:pt x="1605" y="284"/>
                  </a:cubicBezTo>
                  <a:cubicBezTo>
                    <a:pt x="1490" y="284"/>
                    <a:pt x="1396" y="378"/>
                    <a:pt x="1396" y="493"/>
                  </a:cubicBezTo>
                  <a:cubicBezTo>
                    <a:pt x="1396" y="1121"/>
                    <a:pt x="1396" y="1121"/>
                    <a:pt x="1396" y="1121"/>
                  </a:cubicBezTo>
                  <a:cubicBezTo>
                    <a:pt x="1252" y="1121"/>
                    <a:pt x="1252" y="1121"/>
                    <a:pt x="1252" y="1121"/>
                  </a:cubicBezTo>
                  <a:cubicBezTo>
                    <a:pt x="1217" y="808"/>
                    <a:pt x="951" y="563"/>
                    <a:pt x="628" y="563"/>
                  </a:cubicBezTo>
                  <a:cubicBezTo>
                    <a:pt x="282" y="563"/>
                    <a:pt x="0" y="845"/>
                    <a:pt x="0" y="1191"/>
                  </a:cubicBezTo>
                  <a:cubicBezTo>
                    <a:pt x="0" y="1537"/>
                    <a:pt x="282" y="1819"/>
                    <a:pt x="628" y="1819"/>
                  </a:cubicBezTo>
                  <a:cubicBezTo>
                    <a:pt x="951" y="1819"/>
                    <a:pt x="1217" y="1574"/>
                    <a:pt x="1252" y="1261"/>
                  </a:cubicBezTo>
                  <a:cubicBezTo>
                    <a:pt x="1396" y="1261"/>
                    <a:pt x="1396" y="1261"/>
                    <a:pt x="1396" y="1261"/>
                  </a:cubicBezTo>
                  <a:cubicBezTo>
                    <a:pt x="1396" y="1889"/>
                    <a:pt x="1396" y="1889"/>
                    <a:pt x="1396" y="1889"/>
                  </a:cubicBezTo>
                  <a:cubicBezTo>
                    <a:pt x="1396" y="2004"/>
                    <a:pt x="1490" y="2098"/>
                    <a:pt x="1605" y="2098"/>
                  </a:cubicBezTo>
                  <a:cubicBezTo>
                    <a:pt x="1823" y="2098"/>
                    <a:pt x="1823" y="2098"/>
                    <a:pt x="1823" y="2098"/>
                  </a:cubicBezTo>
                  <a:cubicBezTo>
                    <a:pt x="1823" y="2168"/>
                    <a:pt x="1823" y="2168"/>
                    <a:pt x="1823" y="2168"/>
                  </a:cubicBezTo>
                  <a:cubicBezTo>
                    <a:pt x="1823" y="2283"/>
                    <a:pt x="1917" y="2382"/>
                    <a:pt x="2033" y="2382"/>
                  </a:cubicBezTo>
                  <a:cubicBezTo>
                    <a:pt x="2172" y="2382"/>
                    <a:pt x="2172" y="2382"/>
                    <a:pt x="2172" y="2382"/>
                  </a:cubicBezTo>
                  <a:cubicBezTo>
                    <a:pt x="2288" y="2382"/>
                    <a:pt x="2382" y="2283"/>
                    <a:pt x="2382" y="2168"/>
                  </a:cubicBezTo>
                  <a:cubicBezTo>
                    <a:pt x="2382" y="1889"/>
                    <a:pt x="2382" y="1889"/>
                    <a:pt x="2382" y="1889"/>
                  </a:cubicBezTo>
                  <a:cubicBezTo>
                    <a:pt x="2382" y="1773"/>
                    <a:pt x="2288" y="1679"/>
                    <a:pt x="2172" y="1679"/>
                  </a:cubicBezTo>
                  <a:cubicBezTo>
                    <a:pt x="2033" y="1679"/>
                    <a:pt x="2033" y="1679"/>
                    <a:pt x="2033" y="1679"/>
                  </a:cubicBezTo>
                  <a:cubicBezTo>
                    <a:pt x="1917" y="1679"/>
                    <a:pt x="1823" y="1773"/>
                    <a:pt x="1823" y="1889"/>
                  </a:cubicBezTo>
                  <a:cubicBezTo>
                    <a:pt x="1823" y="1958"/>
                    <a:pt x="1823" y="1958"/>
                    <a:pt x="1823" y="1958"/>
                  </a:cubicBezTo>
                  <a:cubicBezTo>
                    <a:pt x="1605" y="1958"/>
                    <a:pt x="1605" y="1958"/>
                    <a:pt x="1605" y="1958"/>
                  </a:cubicBezTo>
                  <a:cubicBezTo>
                    <a:pt x="1566" y="1958"/>
                    <a:pt x="1535" y="1927"/>
                    <a:pt x="1535" y="1889"/>
                  </a:cubicBezTo>
                  <a:cubicBezTo>
                    <a:pt x="1535" y="1261"/>
                    <a:pt x="1535" y="1261"/>
                    <a:pt x="1535" y="1261"/>
                  </a:cubicBezTo>
                  <a:cubicBezTo>
                    <a:pt x="1823" y="1261"/>
                    <a:pt x="1823" y="1261"/>
                    <a:pt x="1823" y="1261"/>
                  </a:cubicBezTo>
                  <a:cubicBezTo>
                    <a:pt x="1823" y="1331"/>
                    <a:pt x="1823" y="1331"/>
                    <a:pt x="1823" y="1331"/>
                  </a:cubicBezTo>
                  <a:cubicBezTo>
                    <a:pt x="1823" y="1446"/>
                    <a:pt x="1917" y="1540"/>
                    <a:pt x="2033" y="1540"/>
                  </a:cubicBezTo>
                  <a:cubicBezTo>
                    <a:pt x="2172" y="1540"/>
                    <a:pt x="2172" y="1540"/>
                    <a:pt x="2172" y="1540"/>
                  </a:cubicBezTo>
                  <a:cubicBezTo>
                    <a:pt x="2288" y="1540"/>
                    <a:pt x="2382" y="1446"/>
                    <a:pt x="2382" y="1331"/>
                  </a:cubicBezTo>
                  <a:cubicBezTo>
                    <a:pt x="2382" y="1051"/>
                    <a:pt x="2382" y="1051"/>
                    <a:pt x="2382" y="1051"/>
                  </a:cubicBezTo>
                  <a:cubicBezTo>
                    <a:pt x="2382" y="936"/>
                    <a:pt x="2288" y="842"/>
                    <a:pt x="2172" y="842"/>
                  </a:cubicBezTo>
                  <a:cubicBezTo>
                    <a:pt x="2033" y="842"/>
                    <a:pt x="2033" y="842"/>
                    <a:pt x="2033" y="842"/>
                  </a:cubicBezTo>
                  <a:cubicBezTo>
                    <a:pt x="1917" y="842"/>
                    <a:pt x="1823" y="936"/>
                    <a:pt x="1823" y="1051"/>
                  </a:cubicBezTo>
                  <a:cubicBezTo>
                    <a:pt x="1823" y="1121"/>
                    <a:pt x="1823" y="1121"/>
                    <a:pt x="1823" y="1121"/>
                  </a:cubicBezTo>
                  <a:cubicBezTo>
                    <a:pt x="1535" y="1121"/>
                    <a:pt x="1535" y="1121"/>
                    <a:pt x="1535" y="1121"/>
                  </a:cubicBezTo>
                  <a:cubicBezTo>
                    <a:pt x="1535" y="493"/>
                    <a:pt x="1535" y="493"/>
                    <a:pt x="1535" y="493"/>
                  </a:cubicBezTo>
                  <a:cubicBezTo>
                    <a:pt x="1535" y="455"/>
                    <a:pt x="1566" y="424"/>
                    <a:pt x="1605" y="424"/>
                  </a:cubicBezTo>
                  <a:cubicBezTo>
                    <a:pt x="1823" y="424"/>
                    <a:pt x="1823" y="424"/>
                    <a:pt x="1823" y="424"/>
                  </a:cubicBezTo>
                  <a:cubicBezTo>
                    <a:pt x="1823" y="493"/>
                    <a:pt x="1823" y="493"/>
                    <a:pt x="1823" y="493"/>
                  </a:cubicBezTo>
                  <a:cubicBezTo>
                    <a:pt x="1823" y="609"/>
                    <a:pt x="1917" y="703"/>
                    <a:pt x="2033" y="703"/>
                  </a:cubicBezTo>
                  <a:close/>
                  <a:moveTo>
                    <a:pt x="1963" y="210"/>
                  </a:moveTo>
                  <a:cubicBezTo>
                    <a:pt x="1963" y="171"/>
                    <a:pt x="1994" y="140"/>
                    <a:pt x="2033" y="140"/>
                  </a:cubicBezTo>
                  <a:cubicBezTo>
                    <a:pt x="2172" y="140"/>
                    <a:pt x="2172" y="140"/>
                    <a:pt x="2172" y="140"/>
                  </a:cubicBezTo>
                  <a:cubicBezTo>
                    <a:pt x="2211" y="140"/>
                    <a:pt x="2242" y="171"/>
                    <a:pt x="2242" y="210"/>
                  </a:cubicBezTo>
                  <a:cubicBezTo>
                    <a:pt x="2242" y="493"/>
                    <a:pt x="2242" y="493"/>
                    <a:pt x="2242" y="493"/>
                  </a:cubicBezTo>
                  <a:cubicBezTo>
                    <a:pt x="2242" y="532"/>
                    <a:pt x="2211" y="563"/>
                    <a:pt x="2172" y="563"/>
                  </a:cubicBezTo>
                  <a:cubicBezTo>
                    <a:pt x="2033" y="563"/>
                    <a:pt x="2033" y="563"/>
                    <a:pt x="2033" y="563"/>
                  </a:cubicBezTo>
                  <a:cubicBezTo>
                    <a:pt x="1994" y="563"/>
                    <a:pt x="1963" y="532"/>
                    <a:pt x="1963" y="493"/>
                  </a:cubicBezTo>
                  <a:lnTo>
                    <a:pt x="1963" y="210"/>
                  </a:lnTo>
                  <a:close/>
                  <a:moveTo>
                    <a:pt x="628" y="1679"/>
                  </a:moveTo>
                  <a:cubicBezTo>
                    <a:pt x="359" y="1679"/>
                    <a:pt x="140" y="1460"/>
                    <a:pt x="140" y="1191"/>
                  </a:cubicBezTo>
                  <a:cubicBezTo>
                    <a:pt x="140" y="922"/>
                    <a:pt x="359" y="703"/>
                    <a:pt x="628" y="703"/>
                  </a:cubicBezTo>
                  <a:cubicBezTo>
                    <a:pt x="898" y="703"/>
                    <a:pt x="1117" y="922"/>
                    <a:pt x="1117" y="1191"/>
                  </a:cubicBezTo>
                  <a:cubicBezTo>
                    <a:pt x="1117" y="1460"/>
                    <a:pt x="898" y="1679"/>
                    <a:pt x="628" y="1679"/>
                  </a:cubicBezTo>
                  <a:close/>
                  <a:moveTo>
                    <a:pt x="1963" y="1889"/>
                  </a:moveTo>
                  <a:cubicBezTo>
                    <a:pt x="1963" y="1850"/>
                    <a:pt x="1994" y="1819"/>
                    <a:pt x="2033" y="1819"/>
                  </a:cubicBezTo>
                  <a:cubicBezTo>
                    <a:pt x="2172" y="1819"/>
                    <a:pt x="2172" y="1819"/>
                    <a:pt x="2172" y="1819"/>
                  </a:cubicBezTo>
                  <a:cubicBezTo>
                    <a:pt x="2211" y="1819"/>
                    <a:pt x="2242" y="1850"/>
                    <a:pt x="2242" y="1889"/>
                  </a:cubicBezTo>
                  <a:cubicBezTo>
                    <a:pt x="2242" y="2168"/>
                    <a:pt x="2242" y="2168"/>
                    <a:pt x="2242" y="2168"/>
                  </a:cubicBezTo>
                  <a:cubicBezTo>
                    <a:pt x="2242" y="2207"/>
                    <a:pt x="2209" y="2242"/>
                    <a:pt x="2172" y="2242"/>
                  </a:cubicBezTo>
                  <a:cubicBezTo>
                    <a:pt x="2033" y="2242"/>
                    <a:pt x="2033" y="2242"/>
                    <a:pt x="2033" y="2242"/>
                  </a:cubicBezTo>
                  <a:cubicBezTo>
                    <a:pt x="1996" y="2242"/>
                    <a:pt x="1963" y="2207"/>
                    <a:pt x="1963" y="2168"/>
                  </a:cubicBezTo>
                  <a:lnTo>
                    <a:pt x="1963" y="1889"/>
                  </a:lnTo>
                  <a:close/>
                  <a:moveTo>
                    <a:pt x="1963" y="1051"/>
                  </a:moveTo>
                  <a:cubicBezTo>
                    <a:pt x="1963" y="1013"/>
                    <a:pt x="1994" y="982"/>
                    <a:pt x="2033" y="982"/>
                  </a:cubicBezTo>
                  <a:cubicBezTo>
                    <a:pt x="2172" y="982"/>
                    <a:pt x="2172" y="982"/>
                    <a:pt x="2172" y="982"/>
                  </a:cubicBezTo>
                  <a:cubicBezTo>
                    <a:pt x="2211" y="982"/>
                    <a:pt x="2242" y="1013"/>
                    <a:pt x="2242" y="1051"/>
                  </a:cubicBezTo>
                  <a:cubicBezTo>
                    <a:pt x="2242" y="1331"/>
                    <a:pt x="2242" y="1331"/>
                    <a:pt x="2242" y="1331"/>
                  </a:cubicBezTo>
                  <a:cubicBezTo>
                    <a:pt x="2242" y="1369"/>
                    <a:pt x="2211" y="1400"/>
                    <a:pt x="2172" y="1400"/>
                  </a:cubicBezTo>
                  <a:cubicBezTo>
                    <a:pt x="2033" y="1400"/>
                    <a:pt x="2033" y="1400"/>
                    <a:pt x="2033" y="1400"/>
                  </a:cubicBezTo>
                  <a:cubicBezTo>
                    <a:pt x="1994" y="1400"/>
                    <a:pt x="1963" y="1369"/>
                    <a:pt x="1963" y="1331"/>
                  </a:cubicBezTo>
                  <a:lnTo>
                    <a:pt x="1963" y="10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6">
              <a:extLst>
                <a:ext uri="{FF2B5EF4-FFF2-40B4-BE49-F238E27FC236}">
                  <a16:creationId xmlns:a16="http://schemas.microsoft.com/office/drawing/2014/main" id="{25DEE9F4-546B-4BB0-85D3-D55D427A7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270"/>
              <a:ext cx="145" cy="103"/>
            </a:xfrm>
            <a:custGeom>
              <a:avLst/>
              <a:gdLst>
                <a:gd name="T0" fmla="*/ 684 w 711"/>
                <a:gd name="T1" fmla="*/ 27 h 502"/>
                <a:gd name="T2" fmla="*/ 585 w 711"/>
                <a:gd name="T3" fmla="*/ 27 h 502"/>
                <a:gd name="T4" fmla="*/ 286 w 711"/>
                <a:gd name="T5" fmla="*/ 327 h 502"/>
                <a:gd name="T6" fmla="*/ 126 w 711"/>
                <a:gd name="T7" fmla="*/ 167 h 502"/>
                <a:gd name="T8" fmla="*/ 27 w 711"/>
                <a:gd name="T9" fmla="*/ 167 h 502"/>
                <a:gd name="T10" fmla="*/ 27 w 711"/>
                <a:gd name="T11" fmla="*/ 265 h 502"/>
                <a:gd name="T12" fmla="*/ 236 w 711"/>
                <a:gd name="T13" fmla="*/ 475 h 502"/>
                <a:gd name="T14" fmla="*/ 335 w 711"/>
                <a:gd name="T15" fmla="*/ 475 h 502"/>
                <a:gd name="T16" fmla="*/ 684 w 711"/>
                <a:gd name="T17" fmla="*/ 126 h 502"/>
                <a:gd name="T18" fmla="*/ 684 w 711"/>
                <a:gd name="T19" fmla="*/ 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1" h="502">
                  <a:moveTo>
                    <a:pt x="684" y="27"/>
                  </a:moveTo>
                  <a:cubicBezTo>
                    <a:pt x="656" y="0"/>
                    <a:pt x="612" y="0"/>
                    <a:pt x="585" y="27"/>
                  </a:cubicBezTo>
                  <a:cubicBezTo>
                    <a:pt x="286" y="327"/>
                    <a:pt x="286" y="327"/>
                    <a:pt x="286" y="32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98" y="139"/>
                    <a:pt x="54" y="139"/>
                    <a:pt x="27" y="167"/>
                  </a:cubicBezTo>
                  <a:cubicBezTo>
                    <a:pt x="0" y="194"/>
                    <a:pt x="0" y="238"/>
                    <a:pt x="27" y="265"/>
                  </a:cubicBezTo>
                  <a:cubicBezTo>
                    <a:pt x="236" y="475"/>
                    <a:pt x="236" y="475"/>
                    <a:pt x="236" y="475"/>
                  </a:cubicBezTo>
                  <a:cubicBezTo>
                    <a:pt x="263" y="502"/>
                    <a:pt x="308" y="502"/>
                    <a:pt x="335" y="475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711" y="99"/>
                    <a:pt x="711" y="54"/>
                    <a:pt x="684" y="27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F0010B33-B4B4-4DEB-B029-4EE6B45A87AE}"/>
              </a:ext>
            </a:extLst>
          </p:cNvPr>
          <p:cNvSpPr txBox="1"/>
          <p:nvPr/>
        </p:nvSpPr>
        <p:spPr>
          <a:xfrm>
            <a:off x="1467101" y="258033"/>
            <a:ext cx="37419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atributos - Sebrae</a:t>
            </a:r>
          </a:p>
        </p:txBody>
      </p:sp>
      <p:graphicFrame>
        <p:nvGraphicFramePr>
          <p:cNvPr id="86" name="Tabela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0505426"/>
              </p:ext>
            </p:extLst>
          </p:nvPr>
        </p:nvGraphicFramePr>
        <p:xfrm>
          <a:off x="567726" y="1366829"/>
          <a:ext cx="4903787" cy="41365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3787">
                  <a:extLst>
                    <a:ext uri="{9D8B030D-6E8A-4147-A177-3AD203B41FA5}">
                      <a16:colId xmlns:a16="http://schemas.microsoft.com/office/drawing/2014/main" val="94789092"/>
                    </a:ext>
                  </a:extLst>
                </a:gridCol>
              </a:tblGrid>
              <a:tr h="2607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8003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515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social e ambientalmente responsável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8003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8003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8003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8003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80037">
                <a:tc>
                  <a:txBody>
                    <a:bodyPr/>
                    <a:lstStyle/>
                    <a:p>
                      <a:pPr marL="0" marR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8003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88" name="Group 4"/>
          <p:cNvGrpSpPr>
            <a:grpSpLocks noChangeAspect="1"/>
          </p:cNvGrpSpPr>
          <p:nvPr/>
        </p:nvGrpSpPr>
        <p:grpSpPr bwMode="auto">
          <a:xfrm>
            <a:off x="739942" y="4104374"/>
            <a:ext cx="353442" cy="353138"/>
            <a:chOff x="1398" y="1534"/>
            <a:chExt cx="1162" cy="1161"/>
          </a:xfrm>
          <a:solidFill>
            <a:srgbClr val="00ACB8"/>
          </a:solidFill>
        </p:grpSpPr>
        <p:sp>
          <p:nvSpPr>
            <p:cNvPr id="89" name="Freeform 5"/>
            <p:cNvSpPr>
              <a:spLocks noEditPoints="1"/>
            </p:cNvSpPr>
            <p:nvPr/>
          </p:nvSpPr>
          <p:spPr bwMode="auto">
            <a:xfrm>
              <a:off x="1398" y="1534"/>
              <a:ext cx="1162" cy="1161"/>
            </a:xfrm>
            <a:custGeom>
              <a:avLst/>
              <a:gdLst>
                <a:gd name="T0" fmla="*/ 4277 w 4452"/>
                <a:gd name="T1" fmla="*/ 1360 h 4452"/>
                <a:gd name="T2" fmla="*/ 3800 w 4452"/>
                <a:gd name="T3" fmla="*/ 652 h 4452"/>
                <a:gd name="T4" fmla="*/ 3092 w 4452"/>
                <a:gd name="T5" fmla="*/ 175 h 4452"/>
                <a:gd name="T6" fmla="*/ 2226 w 4452"/>
                <a:gd name="T7" fmla="*/ 0 h 4452"/>
                <a:gd name="T8" fmla="*/ 1360 w 4452"/>
                <a:gd name="T9" fmla="*/ 175 h 4452"/>
                <a:gd name="T10" fmla="*/ 652 w 4452"/>
                <a:gd name="T11" fmla="*/ 652 h 4452"/>
                <a:gd name="T12" fmla="*/ 175 w 4452"/>
                <a:gd name="T13" fmla="*/ 1360 h 4452"/>
                <a:gd name="T14" fmla="*/ 0 w 4452"/>
                <a:gd name="T15" fmla="*/ 2226 h 4452"/>
                <a:gd name="T16" fmla="*/ 175 w 4452"/>
                <a:gd name="T17" fmla="*/ 3092 h 4452"/>
                <a:gd name="T18" fmla="*/ 652 w 4452"/>
                <a:gd name="T19" fmla="*/ 3800 h 4452"/>
                <a:gd name="T20" fmla="*/ 1360 w 4452"/>
                <a:gd name="T21" fmla="*/ 4277 h 4452"/>
                <a:gd name="T22" fmla="*/ 2226 w 4452"/>
                <a:gd name="T23" fmla="*/ 4452 h 4452"/>
                <a:gd name="T24" fmla="*/ 3092 w 4452"/>
                <a:gd name="T25" fmla="*/ 4277 h 4452"/>
                <a:gd name="T26" fmla="*/ 3800 w 4452"/>
                <a:gd name="T27" fmla="*/ 3800 h 4452"/>
                <a:gd name="T28" fmla="*/ 4277 w 4452"/>
                <a:gd name="T29" fmla="*/ 3092 h 4452"/>
                <a:gd name="T30" fmla="*/ 4452 w 4452"/>
                <a:gd name="T31" fmla="*/ 2226 h 4452"/>
                <a:gd name="T32" fmla="*/ 4277 w 4452"/>
                <a:gd name="T33" fmla="*/ 1360 h 4452"/>
                <a:gd name="T34" fmla="*/ 2226 w 4452"/>
                <a:gd name="T35" fmla="*/ 4320 h 4452"/>
                <a:gd name="T36" fmla="*/ 132 w 4452"/>
                <a:gd name="T37" fmla="*/ 2226 h 4452"/>
                <a:gd name="T38" fmla="*/ 2226 w 4452"/>
                <a:gd name="T39" fmla="*/ 132 h 4452"/>
                <a:gd name="T40" fmla="*/ 4320 w 4452"/>
                <a:gd name="T41" fmla="*/ 2226 h 4452"/>
                <a:gd name="T42" fmla="*/ 2226 w 4452"/>
                <a:gd name="T43" fmla="*/ 4320 h 4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52" h="4452">
                  <a:moveTo>
                    <a:pt x="4277" y="1360"/>
                  </a:moveTo>
                  <a:cubicBezTo>
                    <a:pt x="4165" y="1094"/>
                    <a:pt x="4004" y="856"/>
                    <a:pt x="3800" y="652"/>
                  </a:cubicBezTo>
                  <a:cubicBezTo>
                    <a:pt x="3596" y="448"/>
                    <a:pt x="3358" y="287"/>
                    <a:pt x="3092" y="175"/>
                  </a:cubicBezTo>
                  <a:cubicBezTo>
                    <a:pt x="2818" y="59"/>
                    <a:pt x="2526" y="0"/>
                    <a:pt x="2226" y="0"/>
                  </a:cubicBezTo>
                  <a:cubicBezTo>
                    <a:pt x="1926" y="0"/>
                    <a:pt x="1634" y="59"/>
                    <a:pt x="1360" y="175"/>
                  </a:cubicBezTo>
                  <a:cubicBezTo>
                    <a:pt x="1094" y="287"/>
                    <a:pt x="856" y="448"/>
                    <a:pt x="652" y="652"/>
                  </a:cubicBezTo>
                  <a:cubicBezTo>
                    <a:pt x="448" y="856"/>
                    <a:pt x="287" y="1094"/>
                    <a:pt x="175" y="1360"/>
                  </a:cubicBezTo>
                  <a:cubicBezTo>
                    <a:pt x="59" y="1634"/>
                    <a:pt x="0" y="1926"/>
                    <a:pt x="0" y="2226"/>
                  </a:cubicBezTo>
                  <a:cubicBezTo>
                    <a:pt x="0" y="2526"/>
                    <a:pt x="59" y="2818"/>
                    <a:pt x="175" y="3092"/>
                  </a:cubicBezTo>
                  <a:cubicBezTo>
                    <a:pt x="287" y="3358"/>
                    <a:pt x="448" y="3596"/>
                    <a:pt x="652" y="3800"/>
                  </a:cubicBezTo>
                  <a:cubicBezTo>
                    <a:pt x="856" y="4004"/>
                    <a:pt x="1094" y="4165"/>
                    <a:pt x="1360" y="4277"/>
                  </a:cubicBezTo>
                  <a:cubicBezTo>
                    <a:pt x="1634" y="4393"/>
                    <a:pt x="1926" y="4452"/>
                    <a:pt x="2226" y="4452"/>
                  </a:cubicBezTo>
                  <a:cubicBezTo>
                    <a:pt x="2526" y="4452"/>
                    <a:pt x="2818" y="4393"/>
                    <a:pt x="3092" y="4277"/>
                  </a:cubicBezTo>
                  <a:cubicBezTo>
                    <a:pt x="3358" y="4165"/>
                    <a:pt x="3596" y="4004"/>
                    <a:pt x="3800" y="3800"/>
                  </a:cubicBezTo>
                  <a:cubicBezTo>
                    <a:pt x="4004" y="3596"/>
                    <a:pt x="4165" y="3358"/>
                    <a:pt x="4277" y="3092"/>
                  </a:cubicBezTo>
                  <a:cubicBezTo>
                    <a:pt x="4393" y="2818"/>
                    <a:pt x="4452" y="2526"/>
                    <a:pt x="4452" y="2226"/>
                  </a:cubicBezTo>
                  <a:cubicBezTo>
                    <a:pt x="4452" y="1926"/>
                    <a:pt x="4393" y="1634"/>
                    <a:pt x="4277" y="1360"/>
                  </a:cubicBezTo>
                  <a:close/>
                  <a:moveTo>
                    <a:pt x="2226" y="4320"/>
                  </a:moveTo>
                  <a:cubicBezTo>
                    <a:pt x="1071" y="4320"/>
                    <a:pt x="132" y="3381"/>
                    <a:pt x="132" y="2226"/>
                  </a:cubicBezTo>
                  <a:cubicBezTo>
                    <a:pt x="132" y="1071"/>
                    <a:pt x="1071" y="132"/>
                    <a:pt x="2226" y="132"/>
                  </a:cubicBezTo>
                  <a:cubicBezTo>
                    <a:pt x="3381" y="132"/>
                    <a:pt x="4320" y="1071"/>
                    <a:pt x="4320" y="2226"/>
                  </a:cubicBezTo>
                  <a:cubicBezTo>
                    <a:pt x="4320" y="3381"/>
                    <a:pt x="3381" y="4320"/>
                    <a:pt x="2226" y="4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90" name="Freeform 6"/>
            <p:cNvSpPr>
              <a:spLocks noEditPoints="1"/>
            </p:cNvSpPr>
            <p:nvPr/>
          </p:nvSpPr>
          <p:spPr bwMode="auto">
            <a:xfrm>
              <a:off x="1496" y="1754"/>
              <a:ext cx="966" cy="721"/>
            </a:xfrm>
            <a:custGeom>
              <a:avLst/>
              <a:gdLst>
                <a:gd name="T0" fmla="*/ 3674 w 3700"/>
                <a:gd name="T1" fmla="*/ 1332 h 2766"/>
                <a:gd name="T2" fmla="*/ 1889 w 3700"/>
                <a:gd name="T3" fmla="*/ 17 h 2766"/>
                <a:gd name="T4" fmla="*/ 1811 w 3700"/>
                <a:gd name="T5" fmla="*/ 17 h 2766"/>
                <a:gd name="T6" fmla="*/ 27 w 3700"/>
                <a:gd name="T7" fmla="*/ 1332 h 2766"/>
                <a:gd name="T8" fmla="*/ 0 w 3700"/>
                <a:gd name="T9" fmla="*/ 1385 h 2766"/>
                <a:gd name="T10" fmla="*/ 27 w 3700"/>
                <a:gd name="T11" fmla="*/ 1438 h 2766"/>
                <a:gd name="T12" fmla="*/ 1811 w 3700"/>
                <a:gd name="T13" fmla="*/ 2753 h 2766"/>
                <a:gd name="T14" fmla="*/ 1850 w 3700"/>
                <a:gd name="T15" fmla="*/ 2766 h 2766"/>
                <a:gd name="T16" fmla="*/ 1889 w 3700"/>
                <a:gd name="T17" fmla="*/ 2753 h 2766"/>
                <a:gd name="T18" fmla="*/ 3674 w 3700"/>
                <a:gd name="T19" fmla="*/ 1438 h 2766"/>
                <a:gd name="T20" fmla="*/ 3700 w 3700"/>
                <a:gd name="T21" fmla="*/ 1385 h 2766"/>
                <a:gd name="T22" fmla="*/ 3674 w 3700"/>
                <a:gd name="T23" fmla="*/ 1332 h 2766"/>
                <a:gd name="T24" fmla="*/ 1850 w 3700"/>
                <a:gd name="T25" fmla="*/ 2618 h 2766"/>
                <a:gd name="T26" fmla="*/ 177 w 3700"/>
                <a:gd name="T27" fmla="*/ 1385 h 2766"/>
                <a:gd name="T28" fmla="*/ 1850 w 3700"/>
                <a:gd name="T29" fmla="*/ 152 h 2766"/>
                <a:gd name="T30" fmla="*/ 3523 w 3700"/>
                <a:gd name="T31" fmla="*/ 1385 h 2766"/>
                <a:gd name="T32" fmla="*/ 1850 w 3700"/>
                <a:gd name="T33" fmla="*/ 2618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0" h="2766">
                  <a:moveTo>
                    <a:pt x="3674" y="1332"/>
                  </a:moveTo>
                  <a:cubicBezTo>
                    <a:pt x="1889" y="17"/>
                    <a:pt x="1889" y="17"/>
                    <a:pt x="1889" y="17"/>
                  </a:cubicBezTo>
                  <a:cubicBezTo>
                    <a:pt x="1866" y="0"/>
                    <a:pt x="1834" y="0"/>
                    <a:pt x="1811" y="17"/>
                  </a:cubicBezTo>
                  <a:cubicBezTo>
                    <a:pt x="27" y="1332"/>
                    <a:pt x="27" y="1332"/>
                    <a:pt x="27" y="1332"/>
                  </a:cubicBezTo>
                  <a:cubicBezTo>
                    <a:pt x="10" y="1344"/>
                    <a:pt x="0" y="1364"/>
                    <a:pt x="0" y="1385"/>
                  </a:cubicBezTo>
                  <a:cubicBezTo>
                    <a:pt x="0" y="1406"/>
                    <a:pt x="10" y="1426"/>
                    <a:pt x="27" y="1438"/>
                  </a:cubicBezTo>
                  <a:cubicBezTo>
                    <a:pt x="1811" y="2753"/>
                    <a:pt x="1811" y="2753"/>
                    <a:pt x="1811" y="2753"/>
                  </a:cubicBezTo>
                  <a:cubicBezTo>
                    <a:pt x="1822" y="2761"/>
                    <a:pt x="1836" y="2766"/>
                    <a:pt x="1850" y="2766"/>
                  </a:cubicBezTo>
                  <a:cubicBezTo>
                    <a:pt x="1864" y="2766"/>
                    <a:pt x="1878" y="2761"/>
                    <a:pt x="1889" y="2753"/>
                  </a:cubicBezTo>
                  <a:cubicBezTo>
                    <a:pt x="3674" y="1438"/>
                    <a:pt x="3674" y="1438"/>
                    <a:pt x="3674" y="1438"/>
                  </a:cubicBezTo>
                  <a:cubicBezTo>
                    <a:pt x="3690" y="1426"/>
                    <a:pt x="3700" y="1406"/>
                    <a:pt x="3700" y="1385"/>
                  </a:cubicBezTo>
                  <a:cubicBezTo>
                    <a:pt x="3700" y="1364"/>
                    <a:pt x="3690" y="1344"/>
                    <a:pt x="3674" y="1332"/>
                  </a:cubicBezTo>
                  <a:close/>
                  <a:moveTo>
                    <a:pt x="1850" y="2618"/>
                  </a:moveTo>
                  <a:cubicBezTo>
                    <a:pt x="177" y="1385"/>
                    <a:pt x="177" y="1385"/>
                    <a:pt x="177" y="1385"/>
                  </a:cubicBezTo>
                  <a:cubicBezTo>
                    <a:pt x="1850" y="152"/>
                    <a:pt x="1850" y="152"/>
                    <a:pt x="1850" y="152"/>
                  </a:cubicBezTo>
                  <a:cubicBezTo>
                    <a:pt x="3523" y="1385"/>
                    <a:pt x="3523" y="1385"/>
                    <a:pt x="3523" y="1385"/>
                  </a:cubicBezTo>
                  <a:lnTo>
                    <a:pt x="1850" y="2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91" name="Freeform 7"/>
            <p:cNvSpPr>
              <a:spLocks noEditPoints="1"/>
            </p:cNvSpPr>
            <p:nvPr/>
          </p:nvSpPr>
          <p:spPr bwMode="auto">
            <a:xfrm>
              <a:off x="1766" y="2085"/>
              <a:ext cx="392" cy="243"/>
            </a:xfrm>
            <a:custGeom>
              <a:avLst/>
              <a:gdLst>
                <a:gd name="T0" fmla="*/ 1029 w 1503"/>
                <a:gd name="T1" fmla="*/ 137 h 930"/>
                <a:gd name="T2" fmla="*/ 441 w 1503"/>
                <a:gd name="T3" fmla="*/ 0 h 930"/>
                <a:gd name="T4" fmla="*/ 46 w 1503"/>
                <a:gd name="T5" fmla="*/ 60 h 930"/>
                <a:gd name="T6" fmla="*/ 0 w 1503"/>
                <a:gd name="T7" fmla="*/ 124 h 930"/>
                <a:gd name="T8" fmla="*/ 243 w 1503"/>
                <a:gd name="T9" fmla="*/ 694 h 930"/>
                <a:gd name="T10" fmla="*/ 817 w 1503"/>
                <a:gd name="T11" fmla="*/ 930 h 930"/>
                <a:gd name="T12" fmla="*/ 1486 w 1503"/>
                <a:gd name="T13" fmla="*/ 582 h 930"/>
                <a:gd name="T14" fmla="*/ 1484 w 1503"/>
                <a:gd name="T15" fmla="*/ 503 h 930"/>
                <a:gd name="T16" fmla="*/ 1029 w 1503"/>
                <a:gd name="T17" fmla="*/ 137 h 930"/>
                <a:gd name="T18" fmla="*/ 817 w 1503"/>
                <a:gd name="T19" fmla="*/ 798 h 930"/>
                <a:gd name="T20" fmla="*/ 134 w 1503"/>
                <a:gd name="T21" fmla="*/ 172 h 930"/>
                <a:gd name="T22" fmla="*/ 441 w 1503"/>
                <a:gd name="T23" fmla="*/ 132 h 930"/>
                <a:gd name="T24" fmla="*/ 1348 w 1503"/>
                <a:gd name="T25" fmla="*/ 546 h 930"/>
                <a:gd name="T26" fmla="*/ 817 w 1503"/>
                <a:gd name="T27" fmla="*/ 7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3" h="930">
                  <a:moveTo>
                    <a:pt x="1029" y="137"/>
                  </a:moveTo>
                  <a:cubicBezTo>
                    <a:pt x="845" y="46"/>
                    <a:pt x="647" y="0"/>
                    <a:pt x="441" y="0"/>
                  </a:cubicBezTo>
                  <a:cubicBezTo>
                    <a:pt x="307" y="0"/>
                    <a:pt x="174" y="20"/>
                    <a:pt x="46" y="60"/>
                  </a:cubicBezTo>
                  <a:cubicBezTo>
                    <a:pt x="18" y="68"/>
                    <a:pt x="0" y="94"/>
                    <a:pt x="0" y="124"/>
                  </a:cubicBezTo>
                  <a:cubicBezTo>
                    <a:pt x="3" y="340"/>
                    <a:pt x="89" y="542"/>
                    <a:pt x="243" y="694"/>
                  </a:cubicBezTo>
                  <a:cubicBezTo>
                    <a:pt x="397" y="847"/>
                    <a:pt x="601" y="930"/>
                    <a:pt x="817" y="930"/>
                  </a:cubicBezTo>
                  <a:cubicBezTo>
                    <a:pt x="1083" y="930"/>
                    <a:pt x="1333" y="800"/>
                    <a:pt x="1486" y="582"/>
                  </a:cubicBezTo>
                  <a:cubicBezTo>
                    <a:pt x="1503" y="558"/>
                    <a:pt x="1502" y="526"/>
                    <a:pt x="1484" y="503"/>
                  </a:cubicBezTo>
                  <a:cubicBezTo>
                    <a:pt x="1361" y="350"/>
                    <a:pt x="1204" y="223"/>
                    <a:pt x="1029" y="137"/>
                  </a:cubicBezTo>
                  <a:close/>
                  <a:moveTo>
                    <a:pt x="817" y="798"/>
                  </a:moveTo>
                  <a:cubicBezTo>
                    <a:pt x="461" y="798"/>
                    <a:pt x="164" y="522"/>
                    <a:pt x="134" y="172"/>
                  </a:cubicBezTo>
                  <a:cubicBezTo>
                    <a:pt x="234" y="145"/>
                    <a:pt x="337" y="132"/>
                    <a:pt x="441" y="132"/>
                  </a:cubicBezTo>
                  <a:cubicBezTo>
                    <a:pt x="791" y="132"/>
                    <a:pt x="1119" y="282"/>
                    <a:pt x="1348" y="546"/>
                  </a:cubicBezTo>
                  <a:cubicBezTo>
                    <a:pt x="1218" y="705"/>
                    <a:pt x="1023" y="798"/>
                    <a:pt x="817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92" name="Freeform 8"/>
            <p:cNvSpPr>
              <a:spLocks noEditPoints="1"/>
            </p:cNvSpPr>
            <p:nvPr/>
          </p:nvSpPr>
          <p:spPr bwMode="auto">
            <a:xfrm>
              <a:off x="1781" y="1902"/>
              <a:ext cx="411" cy="268"/>
            </a:xfrm>
            <a:custGeom>
              <a:avLst/>
              <a:gdLst>
                <a:gd name="T0" fmla="*/ 10 w 1578"/>
                <a:gd name="T1" fmla="*/ 494 h 1027"/>
                <a:gd name="T2" fmla="*/ 19 w 1578"/>
                <a:gd name="T3" fmla="*/ 562 h 1027"/>
                <a:gd name="T4" fmla="*/ 84 w 1578"/>
                <a:gd name="T5" fmla="*/ 585 h 1027"/>
                <a:gd name="T6" fmla="*/ 385 w 1578"/>
                <a:gd name="T7" fmla="*/ 554 h 1027"/>
                <a:gd name="T8" fmla="*/ 1451 w 1578"/>
                <a:gd name="T9" fmla="*/ 1007 h 1027"/>
                <a:gd name="T10" fmla="*/ 1498 w 1578"/>
                <a:gd name="T11" fmla="*/ 1027 h 1027"/>
                <a:gd name="T12" fmla="*/ 1517 w 1578"/>
                <a:gd name="T13" fmla="*/ 1024 h 1027"/>
                <a:gd name="T14" fmla="*/ 1563 w 1578"/>
                <a:gd name="T15" fmla="*/ 974 h 1027"/>
                <a:gd name="T16" fmla="*/ 1578 w 1578"/>
                <a:gd name="T17" fmla="*/ 817 h 1027"/>
                <a:gd name="T18" fmla="*/ 761 w 1578"/>
                <a:gd name="T19" fmla="*/ 0 h 1027"/>
                <a:gd name="T20" fmla="*/ 10 w 1578"/>
                <a:gd name="T21" fmla="*/ 494 h 1027"/>
                <a:gd name="T22" fmla="*/ 761 w 1578"/>
                <a:gd name="T23" fmla="*/ 132 h 1027"/>
                <a:gd name="T24" fmla="*/ 1446 w 1578"/>
                <a:gd name="T25" fmla="*/ 817 h 1027"/>
                <a:gd name="T26" fmla="*/ 1446 w 1578"/>
                <a:gd name="T27" fmla="*/ 820 h 1027"/>
                <a:gd name="T28" fmla="*/ 1026 w 1578"/>
                <a:gd name="T29" fmla="*/ 555 h 1027"/>
                <a:gd name="T30" fmla="*/ 385 w 1578"/>
                <a:gd name="T31" fmla="*/ 422 h 1027"/>
                <a:gd name="T32" fmla="*/ 193 w 1578"/>
                <a:gd name="T33" fmla="*/ 434 h 1027"/>
                <a:gd name="T34" fmla="*/ 761 w 1578"/>
                <a:gd name="T35" fmla="*/ 13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8" h="1027">
                  <a:moveTo>
                    <a:pt x="10" y="494"/>
                  </a:moveTo>
                  <a:cubicBezTo>
                    <a:pt x="0" y="517"/>
                    <a:pt x="4" y="543"/>
                    <a:pt x="19" y="562"/>
                  </a:cubicBezTo>
                  <a:cubicBezTo>
                    <a:pt x="35" y="581"/>
                    <a:pt x="60" y="590"/>
                    <a:pt x="84" y="585"/>
                  </a:cubicBezTo>
                  <a:cubicBezTo>
                    <a:pt x="183" y="565"/>
                    <a:pt x="284" y="554"/>
                    <a:pt x="385" y="554"/>
                  </a:cubicBezTo>
                  <a:cubicBezTo>
                    <a:pt x="790" y="554"/>
                    <a:pt x="1169" y="715"/>
                    <a:pt x="1451" y="1007"/>
                  </a:cubicBezTo>
                  <a:cubicBezTo>
                    <a:pt x="1464" y="1020"/>
                    <a:pt x="1481" y="1027"/>
                    <a:pt x="1498" y="1027"/>
                  </a:cubicBezTo>
                  <a:cubicBezTo>
                    <a:pt x="1505" y="1027"/>
                    <a:pt x="1511" y="1026"/>
                    <a:pt x="1517" y="1024"/>
                  </a:cubicBezTo>
                  <a:cubicBezTo>
                    <a:pt x="1541" y="1017"/>
                    <a:pt x="1558" y="998"/>
                    <a:pt x="1563" y="974"/>
                  </a:cubicBezTo>
                  <a:cubicBezTo>
                    <a:pt x="1573" y="922"/>
                    <a:pt x="1578" y="869"/>
                    <a:pt x="1578" y="817"/>
                  </a:cubicBezTo>
                  <a:cubicBezTo>
                    <a:pt x="1578" y="366"/>
                    <a:pt x="1212" y="0"/>
                    <a:pt x="761" y="0"/>
                  </a:cubicBezTo>
                  <a:cubicBezTo>
                    <a:pt x="434" y="0"/>
                    <a:pt x="139" y="194"/>
                    <a:pt x="10" y="494"/>
                  </a:cubicBezTo>
                  <a:close/>
                  <a:moveTo>
                    <a:pt x="761" y="132"/>
                  </a:moveTo>
                  <a:cubicBezTo>
                    <a:pt x="1139" y="132"/>
                    <a:pt x="1446" y="439"/>
                    <a:pt x="1446" y="817"/>
                  </a:cubicBezTo>
                  <a:cubicBezTo>
                    <a:pt x="1446" y="818"/>
                    <a:pt x="1446" y="819"/>
                    <a:pt x="1446" y="820"/>
                  </a:cubicBezTo>
                  <a:cubicBezTo>
                    <a:pt x="1321" y="711"/>
                    <a:pt x="1180" y="622"/>
                    <a:pt x="1026" y="555"/>
                  </a:cubicBezTo>
                  <a:cubicBezTo>
                    <a:pt x="823" y="467"/>
                    <a:pt x="608" y="422"/>
                    <a:pt x="385" y="422"/>
                  </a:cubicBezTo>
                  <a:cubicBezTo>
                    <a:pt x="321" y="422"/>
                    <a:pt x="257" y="426"/>
                    <a:pt x="193" y="434"/>
                  </a:cubicBezTo>
                  <a:cubicBezTo>
                    <a:pt x="319" y="247"/>
                    <a:pt x="530" y="132"/>
                    <a:pt x="76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93" name="Freeform 5"/>
          <p:cNvSpPr>
            <a:spLocks noEditPoints="1"/>
          </p:cNvSpPr>
          <p:nvPr/>
        </p:nvSpPr>
        <p:spPr bwMode="auto">
          <a:xfrm>
            <a:off x="2435685" y="3620623"/>
            <a:ext cx="337688" cy="329437"/>
          </a:xfrm>
          <a:custGeom>
            <a:avLst/>
            <a:gdLst>
              <a:gd name="T0" fmla="*/ 911 w 1562"/>
              <a:gd name="T1" fmla="*/ 66 h 1527"/>
              <a:gd name="T2" fmla="*/ 691 w 1562"/>
              <a:gd name="T3" fmla="*/ 39 h 1527"/>
              <a:gd name="T4" fmla="*/ 670 w 1562"/>
              <a:gd name="T5" fmla="*/ 67 h 1527"/>
              <a:gd name="T6" fmla="*/ 670 w 1562"/>
              <a:gd name="T7" fmla="*/ 342 h 1527"/>
              <a:gd name="T8" fmla="*/ 539 w 1562"/>
              <a:gd name="T9" fmla="*/ 576 h 1527"/>
              <a:gd name="T10" fmla="*/ 402 w 1562"/>
              <a:gd name="T11" fmla="*/ 644 h 1527"/>
              <a:gd name="T12" fmla="*/ 400 w 1562"/>
              <a:gd name="T13" fmla="*/ 645 h 1527"/>
              <a:gd name="T14" fmla="*/ 384 w 1562"/>
              <a:gd name="T15" fmla="*/ 650 h 1527"/>
              <a:gd name="T16" fmla="*/ 337 w 1562"/>
              <a:gd name="T17" fmla="*/ 624 h 1527"/>
              <a:gd name="T18" fmla="*/ 54 w 1562"/>
              <a:gd name="T19" fmla="*/ 624 h 1527"/>
              <a:gd name="T20" fmla="*/ 0 w 1562"/>
              <a:gd name="T21" fmla="*/ 678 h 1527"/>
              <a:gd name="T22" fmla="*/ 0 w 1562"/>
              <a:gd name="T23" fmla="*/ 1448 h 1527"/>
              <a:gd name="T24" fmla="*/ 54 w 1562"/>
              <a:gd name="T25" fmla="*/ 1502 h 1527"/>
              <a:gd name="T26" fmla="*/ 338 w 1562"/>
              <a:gd name="T27" fmla="*/ 1502 h 1527"/>
              <a:gd name="T28" fmla="*/ 390 w 1562"/>
              <a:gd name="T29" fmla="*/ 1460 h 1527"/>
              <a:gd name="T30" fmla="*/ 542 w 1562"/>
              <a:gd name="T31" fmla="*/ 1527 h 1527"/>
              <a:gd name="T32" fmla="*/ 1214 w 1562"/>
              <a:gd name="T33" fmla="*/ 1527 h 1527"/>
              <a:gd name="T34" fmla="*/ 1464 w 1562"/>
              <a:gd name="T35" fmla="*/ 1322 h 1527"/>
              <a:gd name="T36" fmla="*/ 1549 w 1562"/>
              <a:gd name="T37" fmla="*/ 777 h 1527"/>
              <a:gd name="T38" fmla="*/ 1467 w 1562"/>
              <a:gd name="T39" fmla="*/ 573 h 1527"/>
              <a:gd name="T40" fmla="*/ 1346 w 1562"/>
              <a:gd name="T41" fmla="*/ 534 h 1527"/>
              <a:gd name="T42" fmla="*/ 996 w 1562"/>
              <a:gd name="T43" fmla="*/ 534 h 1527"/>
              <a:gd name="T44" fmla="*/ 996 w 1562"/>
              <a:gd name="T45" fmla="*/ 279 h 1527"/>
              <a:gd name="T46" fmla="*/ 911 w 1562"/>
              <a:gd name="T47" fmla="*/ 66 h 1527"/>
              <a:gd name="T48" fmla="*/ 333 w 1562"/>
              <a:gd name="T49" fmla="*/ 1444 h 1527"/>
              <a:gd name="T50" fmla="*/ 58 w 1562"/>
              <a:gd name="T51" fmla="*/ 1444 h 1527"/>
              <a:gd name="T52" fmla="*/ 58 w 1562"/>
              <a:gd name="T53" fmla="*/ 682 h 1527"/>
              <a:gd name="T54" fmla="*/ 333 w 1562"/>
              <a:gd name="T55" fmla="*/ 682 h 1527"/>
              <a:gd name="T56" fmla="*/ 333 w 1562"/>
              <a:gd name="T57" fmla="*/ 1444 h 1527"/>
              <a:gd name="T58" fmla="*/ 1346 w 1562"/>
              <a:gd name="T59" fmla="*/ 592 h 1527"/>
              <a:gd name="T60" fmla="*/ 1433 w 1562"/>
              <a:gd name="T61" fmla="*/ 620 h 1527"/>
              <a:gd name="T62" fmla="*/ 1492 w 1562"/>
              <a:gd name="T63" fmla="*/ 768 h 1527"/>
              <a:gd name="T64" fmla="*/ 1406 w 1562"/>
              <a:gd name="T65" fmla="*/ 1313 h 1527"/>
              <a:gd name="T66" fmla="*/ 1406 w 1562"/>
              <a:gd name="T67" fmla="*/ 1314 h 1527"/>
              <a:gd name="T68" fmla="*/ 1214 w 1562"/>
              <a:gd name="T69" fmla="*/ 1468 h 1527"/>
              <a:gd name="T70" fmla="*/ 542 w 1562"/>
              <a:gd name="T71" fmla="*/ 1468 h 1527"/>
              <a:gd name="T72" fmla="*/ 392 w 1562"/>
              <a:gd name="T73" fmla="*/ 1318 h 1527"/>
              <a:gd name="T74" fmla="*/ 392 w 1562"/>
              <a:gd name="T75" fmla="*/ 709 h 1527"/>
              <a:gd name="T76" fmla="*/ 418 w 1562"/>
              <a:gd name="T77" fmla="*/ 700 h 1527"/>
              <a:gd name="T78" fmla="*/ 571 w 1562"/>
              <a:gd name="T79" fmla="*/ 624 h 1527"/>
              <a:gd name="T80" fmla="*/ 728 w 1562"/>
              <a:gd name="T81" fmla="*/ 342 h 1527"/>
              <a:gd name="T82" fmla="*/ 728 w 1562"/>
              <a:gd name="T83" fmla="*/ 90 h 1527"/>
              <a:gd name="T84" fmla="*/ 877 w 1562"/>
              <a:gd name="T85" fmla="*/ 113 h 1527"/>
              <a:gd name="T86" fmla="*/ 939 w 1562"/>
              <a:gd name="T87" fmla="*/ 279 h 1527"/>
              <a:gd name="T88" fmla="*/ 939 w 1562"/>
              <a:gd name="T89" fmla="*/ 563 h 1527"/>
              <a:gd name="T90" fmla="*/ 968 w 1562"/>
              <a:gd name="T91" fmla="*/ 592 h 1527"/>
              <a:gd name="T92" fmla="*/ 1346 w 1562"/>
              <a:gd name="T93" fmla="*/ 592 h 1527"/>
              <a:gd name="T94" fmla="*/ 1346 w 1562"/>
              <a:gd name="T95" fmla="*/ 592 h 1527"/>
              <a:gd name="T96" fmla="*/ 1346 w 1562"/>
              <a:gd name="T97" fmla="*/ 592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2" h="1527">
                <a:moveTo>
                  <a:pt x="911" y="66"/>
                </a:moveTo>
                <a:cubicBezTo>
                  <a:pt x="820" y="0"/>
                  <a:pt x="696" y="38"/>
                  <a:pt x="691" y="39"/>
                </a:cubicBezTo>
                <a:cubicBezTo>
                  <a:pt x="678" y="43"/>
                  <a:pt x="670" y="55"/>
                  <a:pt x="670" y="67"/>
                </a:cubicBezTo>
                <a:cubicBezTo>
                  <a:pt x="670" y="342"/>
                  <a:pt x="670" y="342"/>
                  <a:pt x="670" y="342"/>
                </a:cubicBezTo>
                <a:cubicBezTo>
                  <a:pt x="670" y="435"/>
                  <a:pt x="626" y="513"/>
                  <a:pt x="539" y="576"/>
                </a:cubicBezTo>
                <a:cubicBezTo>
                  <a:pt x="471" y="624"/>
                  <a:pt x="402" y="644"/>
                  <a:pt x="402" y="644"/>
                </a:cubicBezTo>
                <a:cubicBezTo>
                  <a:pt x="401" y="644"/>
                  <a:pt x="401" y="645"/>
                  <a:pt x="400" y="645"/>
                </a:cubicBezTo>
                <a:cubicBezTo>
                  <a:pt x="384" y="650"/>
                  <a:pt x="384" y="650"/>
                  <a:pt x="384" y="650"/>
                </a:cubicBezTo>
                <a:cubicBezTo>
                  <a:pt x="374" y="635"/>
                  <a:pt x="357" y="624"/>
                  <a:pt x="337" y="624"/>
                </a:cubicBezTo>
                <a:cubicBezTo>
                  <a:pt x="54" y="624"/>
                  <a:pt x="54" y="624"/>
                  <a:pt x="54" y="624"/>
                </a:cubicBezTo>
                <a:cubicBezTo>
                  <a:pt x="24" y="624"/>
                  <a:pt x="0" y="648"/>
                  <a:pt x="0" y="678"/>
                </a:cubicBezTo>
                <a:cubicBezTo>
                  <a:pt x="0" y="1448"/>
                  <a:pt x="0" y="1448"/>
                  <a:pt x="0" y="1448"/>
                </a:cubicBezTo>
                <a:cubicBezTo>
                  <a:pt x="0" y="1478"/>
                  <a:pt x="24" y="1502"/>
                  <a:pt x="54" y="1502"/>
                </a:cubicBezTo>
                <a:cubicBezTo>
                  <a:pt x="338" y="1502"/>
                  <a:pt x="338" y="1502"/>
                  <a:pt x="338" y="1502"/>
                </a:cubicBezTo>
                <a:cubicBezTo>
                  <a:pt x="363" y="1502"/>
                  <a:pt x="385" y="1484"/>
                  <a:pt x="390" y="1460"/>
                </a:cubicBezTo>
                <a:cubicBezTo>
                  <a:pt x="428" y="1501"/>
                  <a:pt x="482" y="1527"/>
                  <a:pt x="542" y="1527"/>
                </a:cubicBezTo>
                <a:cubicBezTo>
                  <a:pt x="1214" y="1527"/>
                  <a:pt x="1214" y="1527"/>
                  <a:pt x="1214" y="1527"/>
                </a:cubicBezTo>
                <a:cubicBezTo>
                  <a:pt x="1356" y="1527"/>
                  <a:pt x="1448" y="1452"/>
                  <a:pt x="1464" y="1322"/>
                </a:cubicBezTo>
                <a:cubicBezTo>
                  <a:pt x="1549" y="777"/>
                  <a:pt x="1549" y="777"/>
                  <a:pt x="1549" y="777"/>
                </a:cubicBezTo>
                <a:cubicBezTo>
                  <a:pt x="1562" y="698"/>
                  <a:pt x="1530" y="618"/>
                  <a:pt x="1467" y="573"/>
                </a:cubicBezTo>
                <a:cubicBezTo>
                  <a:pt x="1431" y="548"/>
                  <a:pt x="1389" y="534"/>
                  <a:pt x="1346" y="534"/>
                </a:cubicBezTo>
                <a:cubicBezTo>
                  <a:pt x="996" y="534"/>
                  <a:pt x="996" y="534"/>
                  <a:pt x="996" y="534"/>
                </a:cubicBezTo>
                <a:cubicBezTo>
                  <a:pt x="996" y="279"/>
                  <a:pt x="996" y="279"/>
                  <a:pt x="996" y="279"/>
                </a:cubicBezTo>
                <a:cubicBezTo>
                  <a:pt x="996" y="180"/>
                  <a:pt x="968" y="108"/>
                  <a:pt x="911" y="66"/>
                </a:cubicBezTo>
                <a:close/>
                <a:moveTo>
                  <a:pt x="333" y="1444"/>
                </a:moveTo>
                <a:cubicBezTo>
                  <a:pt x="58" y="1444"/>
                  <a:pt x="58" y="1444"/>
                  <a:pt x="58" y="1444"/>
                </a:cubicBezTo>
                <a:cubicBezTo>
                  <a:pt x="58" y="682"/>
                  <a:pt x="58" y="682"/>
                  <a:pt x="58" y="682"/>
                </a:cubicBezTo>
                <a:cubicBezTo>
                  <a:pt x="333" y="682"/>
                  <a:pt x="333" y="682"/>
                  <a:pt x="333" y="682"/>
                </a:cubicBezTo>
                <a:lnTo>
                  <a:pt x="333" y="1444"/>
                </a:lnTo>
                <a:close/>
                <a:moveTo>
                  <a:pt x="1346" y="592"/>
                </a:moveTo>
                <a:cubicBezTo>
                  <a:pt x="1377" y="592"/>
                  <a:pt x="1407" y="602"/>
                  <a:pt x="1433" y="620"/>
                </a:cubicBezTo>
                <a:cubicBezTo>
                  <a:pt x="1478" y="653"/>
                  <a:pt x="1501" y="711"/>
                  <a:pt x="1492" y="768"/>
                </a:cubicBezTo>
                <a:cubicBezTo>
                  <a:pt x="1406" y="1313"/>
                  <a:pt x="1406" y="1313"/>
                  <a:pt x="1406" y="1313"/>
                </a:cubicBezTo>
                <a:cubicBezTo>
                  <a:pt x="1406" y="1314"/>
                  <a:pt x="1406" y="1314"/>
                  <a:pt x="1406" y="1314"/>
                </a:cubicBezTo>
                <a:cubicBezTo>
                  <a:pt x="1391" y="1441"/>
                  <a:pt x="1293" y="1468"/>
                  <a:pt x="1214" y="1468"/>
                </a:cubicBezTo>
                <a:cubicBezTo>
                  <a:pt x="542" y="1468"/>
                  <a:pt x="542" y="1468"/>
                  <a:pt x="542" y="1468"/>
                </a:cubicBezTo>
                <a:cubicBezTo>
                  <a:pt x="459" y="1468"/>
                  <a:pt x="392" y="1401"/>
                  <a:pt x="392" y="1318"/>
                </a:cubicBezTo>
                <a:cubicBezTo>
                  <a:pt x="392" y="709"/>
                  <a:pt x="392" y="709"/>
                  <a:pt x="392" y="709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8" y="697"/>
                  <a:pt x="499" y="676"/>
                  <a:pt x="571" y="624"/>
                </a:cubicBezTo>
                <a:cubicBezTo>
                  <a:pt x="674" y="551"/>
                  <a:pt x="728" y="454"/>
                  <a:pt x="728" y="342"/>
                </a:cubicBezTo>
                <a:cubicBezTo>
                  <a:pt x="728" y="90"/>
                  <a:pt x="728" y="90"/>
                  <a:pt x="728" y="90"/>
                </a:cubicBezTo>
                <a:cubicBezTo>
                  <a:pt x="762" y="84"/>
                  <a:pt x="828" y="78"/>
                  <a:pt x="877" y="113"/>
                </a:cubicBezTo>
                <a:cubicBezTo>
                  <a:pt x="918" y="143"/>
                  <a:pt x="939" y="199"/>
                  <a:pt x="939" y="279"/>
                </a:cubicBezTo>
                <a:cubicBezTo>
                  <a:pt x="939" y="563"/>
                  <a:pt x="939" y="563"/>
                  <a:pt x="939" y="563"/>
                </a:cubicBezTo>
                <a:cubicBezTo>
                  <a:pt x="939" y="579"/>
                  <a:pt x="952" y="592"/>
                  <a:pt x="968" y="592"/>
                </a:cubicBezTo>
                <a:cubicBezTo>
                  <a:pt x="1346" y="592"/>
                  <a:pt x="1346" y="592"/>
                  <a:pt x="1346" y="592"/>
                </a:cubicBezTo>
                <a:close/>
                <a:moveTo>
                  <a:pt x="1346" y="592"/>
                </a:moveTo>
                <a:cubicBezTo>
                  <a:pt x="1346" y="592"/>
                  <a:pt x="1346" y="592"/>
                  <a:pt x="1346" y="5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94" name="Group 8"/>
          <p:cNvGrpSpPr>
            <a:grpSpLocks noChangeAspect="1"/>
          </p:cNvGrpSpPr>
          <p:nvPr/>
        </p:nvGrpSpPr>
        <p:grpSpPr bwMode="auto">
          <a:xfrm>
            <a:off x="2268171" y="2617613"/>
            <a:ext cx="357619" cy="392619"/>
            <a:chOff x="894" y="1791"/>
            <a:chExt cx="797" cy="875"/>
          </a:xfrm>
          <a:solidFill>
            <a:srgbClr val="00ACB8"/>
          </a:solidFill>
        </p:grpSpPr>
        <p:sp>
          <p:nvSpPr>
            <p:cNvPr id="95" name="Freeform 9"/>
            <p:cNvSpPr>
              <a:spLocks noEditPoints="1"/>
            </p:cNvSpPr>
            <p:nvPr/>
          </p:nvSpPr>
          <p:spPr bwMode="auto">
            <a:xfrm>
              <a:off x="894" y="1791"/>
              <a:ext cx="797" cy="875"/>
            </a:xfrm>
            <a:custGeom>
              <a:avLst/>
              <a:gdLst>
                <a:gd name="T0" fmla="*/ 3024 w 3940"/>
                <a:gd name="T1" fmla="*/ 2659 h 4325"/>
                <a:gd name="T2" fmla="*/ 3428 w 3940"/>
                <a:gd name="T3" fmla="*/ 2452 h 4325"/>
                <a:gd name="T4" fmla="*/ 3609 w 3940"/>
                <a:gd name="T5" fmla="*/ 1424 h 4325"/>
                <a:gd name="T6" fmla="*/ 3168 w 3940"/>
                <a:gd name="T7" fmla="*/ 981 h 4325"/>
                <a:gd name="T8" fmla="*/ 3005 w 3940"/>
                <a:gd name="T9" fmla="*/ 378 h 4325"/>
                <a:gd name="T10" fmla="*/ 2024 w 3940"/>
                <a:gd name="T11" fmla="*/ 21 h 4325"/>
                <a:gd name="T12" fmla="*/ 1511 w 3940"/>
                <a:gd name="T13" fmla="*/ 378 h 4325"/>
                <a:gd name="T14" fmla="*/ 889 w 3940"/>
                <a:gd name="T15" fmla="*/ 434 h 4325"/>
                <a:gd name="T16" fmla="*/ 367 w 3940"/>
                <a:gd name="T17" fmla="*/ 1338 h 4325"/>
                <a:gd name="T18" fmla="*/ 630 w 3940"/>
                <a:gd name="T19" fmla="*/ 1905 h 4325"/>
                <a:gd name="T20" fmla="*/ 576 w 3940"/>
                <a:gd name="T21" fmla="*/ 2527 h 4325"/>
                <a:gd name="T22" fmla="*/ 25 w 3940"/>
                <a:gd name="T23" fmla="*/ 3550 h 4325"/>
                <a:gd name="T24" fmla="*/ 67 w 3940"/>
                <a:gd name="T25" fmla="*/ 3664 h 4325"/>
                <a:gd name="T26" fmla="*/ 666 w 3940"/>
                <a:gd name="T27" fmla="*/ 4263 h 4325"/>
                <a:gd name="T28" fmla="*/ 733 w 3940"/>
                <a:gd name="T29" fmla="*/ 4325 h 4325"/>
                <a:gd name="T30" fmla="*/ 1970 w 3940"/>
                <a:gd name="T31" fmla="*/ 3116 h 4325"/>
                <a:gd name="T32" fmla="*/ 3207 w 3940"/>
                <a:gd name="T33" fmla="*/ 4325 h 4325"/>
                <a:gd name="T34" fmla="*/ 3274 w 3940"/>
                <a:gd name="T35" fmla="*/ 4263 h 4325"/>
                <a:gd name="T36" fmla="*/ 3873 w 3940"/>
                <a:gd name="T37" fmla="*/ 3664 h 4325"/>
                <a:gd name="T38" fmla="*/ 3915 w 3940"/>
                <a:gd name="T39" fmla="*/ 3550 h 4325"/>
                <a:gd name="T40" fmla="*/ 750 w 3940"/>
                <a:gd name="T41" fmla="*/ 3642 h 4325"/>
                <a:gd name="T42" fmla="*/ 223 w 3940"/>
                <a:gd name="T43" fmla="*/ 3542 h 4325"/>
                <a:gd name="T44" fmla="*/ 1099 w 3940"/>
                <a:gd name="T45" fmla="*/ 2718 h 4325"/>
                <a:gd name="T46" fmla="*/ 1435 w 3940"/>
                <a:gd name="T47" fmla="*/ 3233 h 4325"/>
                <a:gd name="T48" fmla="*/ 1787 w 3940"/>
                <a:gd name="T49" fmla="*/ 3109 h 4325"/>
                <a:gd name="T50" fmla="*/ 2035 w 3940"/>
                <a:gd name="T51" fmla="*/ 2915 h 4325"/>
                <a:gd name="T52" fmla="*/ 1957 w 3940"/>
                <a:gd name="T53" fmla="*/ 2904 h 4325"/>
                <a:gd name="T54" fmla="*/ 1465 w 3940"/>
                <a:gd name="T55" fmla="*/ 3083 h 4325"/>
                <a:gd name="T56" fmla="*/ 1168 w 3940"/>
                <a:gd name="T57" fmla="*/ 2599 h 4325"/>
                <a:gd name="T58" fmla="*/ 676 w 3940"/>
                <a:gd name="T59" fmla="*/ 2420 h 4325"/>
                <a:gd name="T60" fmla="*/ 759 w 3940"/>
                <a:gd name="T61" fmla="*/ 1859 h 4325"/>
                <a:gd name="T62" fmla="*/ 898 w 3940"/>
                <a:gd name="T63" fmla="*/ 1069 h 4325"/>
                <a:gd name="T64" fmla="*/ 1012 w 3940"/>
                <a:gd name="T65" fmla="*/ 513 h 4325"/>
                <a:gd name="T66" fmla="*/ 1579 w 3940"/>
                <a:gd name="T67" fmla="*/ 497 h 4325"/>
                <a:gd name="T68" fmla="*/ 2382 w 3940"/>
                <a:gd name="T69" fmla="*/ 497 h 4325"/>
                <a:gd name="T70" fmla="*/ 2949 w 3940"/>
                <a:gd name="T71" fmla="*/ 513 h 4325"/>
                <a:gd name="T72" fmla="*/ 3063 w 3940"/>
                <a:gd name="T73" fmla="*/ 1069 h 4325"/>
                <a:gd name="T74" fmla="*/ 3202 w 3940"/>
                <a:gd name="T75" fmla="*/ 1859 h 4325"/>
                <a:gd name="T76" fmla="*/ 3285 w 3940"/>
                <a:gd name="T77" fmla="*/ 2420 h 4325"/>
                <a:gd name="T78" fmla="*/ 2793 w 3940"/>
                <a:gd name="T79" fmla="*/ 2599 h 4325"/>
                <a:gd name="T80" fmla="*/ 2496 w 3940"/>
                <a:gd name="T81" fmla="*/ 3083 h 4325"/>
                <a:gd name="T82" fmla="*/ 2035 w 3940"/>
                <a:gd name="T83" fmla="*/ 2915 h 4325"/>
                <a:gd name="T84" fmla="*/ 3190 w 3940"/>
                <a:gd name="T85" fmla="*/ 3642 h 4325"/>
                <a:gd name="T86" fmla="*/ 2142 w 3940"/>
                <a:gd name="T87" fmla="*/ 3097 h 4325"/>
                <a:gd name="T88" fmla="*/ 2526 w 3940"/>
                <a:gd name="T89" fmla="*/ 3233 h 4325"/>
                <a:gd name="T90" fmla="*/ 2862 w 3940"/>
                <a:gd name="T91" fmla="*/ 2718 h 4325"/>
                <a:gd name="T92" fmla="*/ 3717 w 3940"/>
                <a:gd name="T93" fmla="*/ 3542 h 4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0" h="4325">
                  <a:moveTo>
                    <a:pt x="3915" y="3550"/>
                  </a:moveTo>
                  <a:cubicBezTo>
                    <a:pt x="3024" y="2659"/>
                    <a:pt x="3024" y="2659"/>
                    <a:pt x="3024" y="2659"/>
                  </a:cubicBezTo>
                  <a:cubicBezTo>
                    <a:pt x="3384" y="2527"/>
                    <a:pt x="3384" y="2527"/>
                    <a:pt x="3384" y="2527"/>
                  </a:cubicBezTo>
                  <a:cubicBezTo>
                    <a:pt x="3415" y="2516"/>
                    <a:pt x="3433" y="2485"/>
                    <a:pt x="3428" y="2452"/>
                  </a:cubicBezTo>
                  <a:cubicBezTo>
                    <a:pt x="3331" y="1905"/>
                    <a:pt x="3331" y="1905"/>
                    <a:pt x="3331" y="1905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5" y="1395"/>
                    <a:pt x="3619" y="1359"/>
                    <a:pt x="3594" y="1338"/>
                  </a:cubicBezTo>
                  <a:cubicBezTo>
                    <a:pt x="3168" y="981"/>
                    <a:pt x="3168" y="981"/>
                    <a:pt x="3168" y="981"/>
                  </a:cubicBezTo>
                  <a:cubicBezTo>
                    <a:pt x="3072" y="434"/>
                    <a:pt x="3072" y="434"/>
                    <a:pt x="3072" y="434"/>
                  </a:cubicBezTo>
                  <a:cubicBezTo>
                    <a:pt x="3066" y="402"/>
                    <a:pt x="3038" y="378"/>
                    <a:pt x="3005" y="378"/>
                  </a:cubicBezTo>
                  <a:cubicBezTo>
                    <a:pt x="2450" y="378"/>
                    <a:pt x="2450" y="378"/>
                    <a:pt x="2450" y="378"/>
                  </a:cubicBezTo>
                  <a:cubicBezTo>
                    <a:pt x="2024" y="21"/>
                    <a:pt x="2024" y="21"/>
                    <a:pt x="2024" y="21"/>
                  </a:cubicBezTo>
                  <a:cubicBezTo>
                    <a:pt x="1999" y="0"/>
                    <a:pt x="1962" y="0"/>
                    <a:pt x="1937" y="21"/>
                  </a:cubicBezTo>
                  <a:cubicBezTo>
                    <a:pt x="1511" y="378"/>
                    <a:pt x="1511" y="378"/>
                    <a:pt x="1511" y="378"/>
                  </a:cubicBezTo>
                  <a:cubicBezTo>
                    <a:pt x="955" y="378"/>
                    <a:pt x="955" y="378"/>
                    <a:pt x="955" y="378"/>
                  </a:cubicBezTo>
                  <a:cubicBezTo>
                    <a:pt x="923" y="378"/>
                    <a:pt x="895" y="402"/>
                    <a:pt x="889" y="434"/>
                  </a:cubicBezTo>
                  <a:cubicBezTo>
                    <a:pt x="793" y="981"/>
                    <a:pt x="793" y="981"/>
                    <a:pt x="793" y="981"/>
                  </a:cubicBezTo>
                  <a:cubicBezTo>
                    <a:pt x="367" y="1338"/>
                    <a:pt x="367" y="1338"/>
                    <a:pt x="367" y="1338"/>
                  </a:cubicBezTo>
                  <a:cubicBezTo>
                    <a:pt x="342" y="1359"/>
                    <a:pt x="335" y="1395"/>
                    <a:pt x="352" y="1424"/>
                  </a:cubicBezTo>
                  <a:cubicBezTo>
                    <a:pt x="630" y="1905"/>
                    <a:pt x="630" y="1905"/>
                    <a:pt x="630" y="1905"/>
                  </a:cubicBezTo>
                  <a:cubicBezTo>
                    <a:pt x="533" y="2452"/>
                    <a:pt x="533" y="2452"/>
                    <a:pt x="533" y="2452"/>
                  </a:cubicBezTo>
                  <a:cubicBezTo>
                    <a:pt x="527" y="2485"/>
                    <a:pt x="546" y="2516"/>
                    <a:pt x="576" y="2527"/>
                  </a:cubicBezTo>
                  <a:cubicBezTo>
                    <a:pt x="922" y="2653"/>
                    <a:pt x="922" y="2653"/>
                    <a:pt x="922" y="2653"/>
                  </a:cubicBezTo>
                  <a:cubicBezTo>
                    <a:pt x="25" y="3550"/>
                    <a:pt x="25" y="3550"/>
                    <a:pt x="25" y="3550"/>
                  </a:cubicBezTo>
                  <a:cubicBezTo>
                    <a:pt x="7" y="3568"/>
                    <a:pt x="0" y="3596"/>
                    <a:pt x="9" y="3620"/>
                  </a:cubicBezTo>
                  <a:cubicBezTo>
                    <a:pt x="19" y="3645"/>
                    <a:pt x="41" y="3662"/>
                    <a:pt x="67" y="3664"/>
                  </a:cubicBezTo>
                  <a:cubicBezTo>
                    <a:pt x="620" y="3710"/>
                    <a:pt x="620" y="3710"/>
                    <a:pt x="620" y="3710"/>
                  </a:cubicBezTo>
                  <a:cubicBezTo>
                    <a:pt x="666" y="4263"/>
                    <a:pt x="666" y="4263"/>
                    <a:pt x="666" y="4263"/>
                  </a:cubicBezTo>
                  <a:cubicBezTo>
                    <a:pt x="668" y="4289"/>
                    <a:pt x="685" y="4312"/>
                    <a:pt x="710" y="4321"/>
                  </a:cubicBezTo>
                  <a:cubicBezTo>
                    <a:pt x="718" y="4324"/>
                    <a:pt x="725" y="4325"/>
                    <a:pt x="733" y="4325"/>
                  </a:cubicBezTo>
                  <a:cubicBezTo>
                    <a:pt x="751" y="4325"/>
                    <a:pt x="768" y="4318"/>
                    <a:pt x="781" y="4305"/>
                  </a:cubicBezTo>
                  <a:cubicBezTo>
                    <a:pt x="1970" y="3116"/>
                    <a:pt x="1970" y="3116"/>
                    <a:pt x="1970" y="3116"/>
                  </a:cubicBezTo>
                  <a:cubicBezTo>
                    <a:pt x="3159" y="4305"/>
                    <a:pt x="3159" y="4305"/>
                    <a:pt x="3159" y="4305"/>
                  </a:cubicBezTo>
                  <a:cubicBezTo>
                    <a:pt x="3172" y="4318"/>
                    <a:pt x="3189" y="4325"/>
                    <a:pt x="3207" y="4325"/>
                  </a:cubicBezTo>
                  <a:cubicBezTo>
                    <a:pt x="3215" y="4325"/>
                    <a:pt x="3222" y="4324"/>
                    <a:pt x="3230" y="4321"/>
                  </a:cubicBezTo>
                  <a:cubicBezTo>
                    <a:pt x="3255" y="4312"/>
                    <a:pt x="3272" y="4289"/>
                    <a:pt x="3274" y="4263"/>
                  </a:cubicBezTo>
                  <a:cubicBezTo>
                    <a:pt x="3320" y="3710"/>
                    <a:pt x="3320" y="3710"/>
                    <a:pt x="3320" y="3710"/>
                  </a:cubicBezTo>
                  <a:cubicBezTo>
                    <a:pt x="3873" y="3664"/>
                    <a:pt x="3873" y="3664"/>
                    <a:pt x="3873" y="3664"/>
                  </a:cubicBezTo>
                  <a:cubicBezTo>
                    <a:pt x="3899" y="3662"/>
                    <a:pt x="3922" y="3645"/>
                    <a:pt x="3931" y="3620"/>
                  </a:cubicBezTo>
                  <a:cubicBezTo>
                    <a:pt x="3940" y="3596"/>
                    <a:pt x="3933" y="3568"/>
                    <a:pt x="3915" y="3550"/>
                  </a:cubicBezTo>
                  <a:close/>
                  <a:moveTo>
                    <a:pt x="788" y="4107"/>
                  </a:moveTo>
                  <a:cubicBezTo>
                    <a:pt x="750" y="3642"/>
                    <a:pt x="750" y="3642"/>
                    <a:pt x="750" y="3642"/>
                  </a:cubicBezTo>
                  <a:cubicBezTo>
                    <a:pt x="747" y="3610"/>
                    <a:pt x="721" y="3584"/>
                    <a:pt x="688" y="3581"/>
                  </a:cubicBezTo>
                  <a:cubicBezTo>
                    <a:pt x="223" y="3542"/>
                    <a:pt x="223" y="3542"/>
                    <a:pt x="223" y="3542"/>
                  </a:cubicBezTo>
                  <a:cubicBezTo>
                    <a:pt x="1061" y="2704"/>
                    <a:pt x="1061" y="2704"/>
                    <a:pt x="1061" y="2704"/>
                  </a:cubicBezTo>
                  <a:cubicBezTo>
                    <a:pt x="1099" y="2718"/>
                    <a:pt x="1099" y="2718"/>
                    <a:pt x="1099" y="2718"/>
                  </a:cubicBezTo>
                  <a:cubicBezTo>
                    <a:pt x="1377" y="3199"/>
                    <a:pt x="1377" y="3199"/>
                    <a:pt x="1377" y="3199"/>
                  </a:cubicBezTo>
                  <a:cubicBezTo>
                    <a:pt x="1389" y="3220"/>
                    <a:pt x="1412" y="3233"/>
                    <a:pt x="1435" y="3233"/>
                  </a:cubicBezTo>
                  <a:cubicBezTo>
                    <a:pt x="1443" y="3233"/>
                    <a:pt x="1451" y="3231"/>
                    <a:pt x="1458" y="3229"/>
                  </a:cubicBezTo>
                  <a:cubicBezTo>
                    <a:pt x="1787" y="3109"/>
                    <a:pt x="1787" y="3109"/>
                    <a:pt x="1787" y="3109"/>
                  </a:cubicBezTo>
                  <a:lnTo>
                    <a:pt x="788" y="4107"/>
                  </a:lnTo>
                  <a:close/>
                  <a:moveTo>
                    <a:pt x="2035" y="2915"/>
                  </a:moveTo>
                  <a:cubicBezTo>
                    <a:pt x="2003" y="2904"/>
                    <a:pt x="2003" y="2904"/>
                    <a:pt x="2003" y="2904"/>
                  </a:cubicBezTo>
                  <a:cubicBezTo>
                    <a:pt x="1989" y="2898"/>
                    <a:pt x="1972" y="2898"/>
                    <a:pt x="1957" y="2904"/>
                  </a:cubicBezTo>
                  <a:cubicBezTo>
                    <a:pt x="1910" y="2921"/>
                    <a:pt x="1910" y="2921"/>
                    <a:pt x="1910" y="2921"/>
                  </a:cubicBezTo>
                  <a:cubicBezTo>
                    <a:pt x="1465" y="3083"/>
                    <a:pt x="1465" y="3083"/>
                    <a:pt x="1465" y="3083"/>
                  </a:cubicBezTo>
                  <a:cubicBezTo>
                    <a:pt x="1203" y="2629"/>
                    <a:pt x="1203" y="2629"/>
                    <a:pt x="1203" y="2629"/>
                  </a:cubicBezTo>
                  <a:cubicBezTo>
                    <a:pt x="1195" y="2615"/>
                    <a:pt x="1183" y="2605"/>
                    <a:pt x="1168" y="2599"/>
                  </a:cubicBezTo>
                  <a:cubicBezTo>
                    <a:pt x="1067" y="2563"/>
                    <a:pt x="1067" y="2563"/>
                    <a:pt x="1067" y="2563"/>
                  </a:cubicBezTo>
                  <a:cubicBezTo>
                    <a:pt x="676" y="2420"/>
                    <a:pt x="676" y="2420"/>
                    <a:pt x="676" y="2420"/>
                  </a:cubicBezTo>
                  <a:cubicBezTo>
                    <a:pt x="767" y="1904"/>
                    <a:pt x="767" y="1904"/>
                    <a:pt x="767" y="1904"/>
                  </a:cubicBezTo>
                  <a:cubicBezTo>
                    <a:pt x="769" y="1889"/>
                    <a:pt x="767" y="1873"/>
                    <a:pt x="759" y="1859"/>
                  </a:cubicBezTo>
                  <a:cubicBezTo>
                    <a:pt x="497" y="1405"/>
                    <a:pt x="497" y="1405"/>
                    <a:pt x="497" y="1405"/>
                  </a:cubicBezTo>
                  <a:cubicBezTo>
                    <a:pt x="898" y="1069"/>
                    <a:pt x="898" y="1069"/>
                    <a:pt x="898" y="1069"/>
                  </a:cubicBezTo>
                  <a:cubicBezTo>
                    <a:pt x="910" y="1058"/>
                    <a:pt x="918" y="1044"/>
                    <a:pt x="921" y="1029"/>
                  </a:cubicBezTo>
                  <a:cubicBezTo>
                    <a:pt x="1012" y="513"/>
                    <a:pt x="1012" y="513"/>
                    <a:pt x="1012" y="513"/>
                  </a:cubicBezTo>
                  <a:cubicBezTo>
                    <a:pt x="1536" y="513"/>
                    <a:pt x="1536" y="513"/>
                    <a:pt x="1536" y="513"/>
                  </a:cubicBezTo>
                  <a:cubicBezTo>
                    <a:pt x="1552" y="513"/>
                    <a:pt x="1567" y="507"/>
                    <a:pt x="1579" y="497"/>
                  </a:cubicBezTo>
                  <a:cubicBezTo>
                    <a:pt x="1980" y="160"/>
                    <a:pt x="1980" y="160"/>
                    <a:pt x="1980" y="160"/>
                  </a:cubicBezTo>
                  <a:cubicBezTo>
                    <a:pt x="2382" y="497"/>
                    <a:pt x="2382" y="497"/>
                    <a:pt x="2382" y="497"/>
                  </a:cubicBezTo>
                  <a:cubicBezTo>
                    <a:pt x="2394" y="507"/>
                    <a:pt x="2409" y="513"/>
                    <a:pt x="2425" y="513"/>
                  </a:cubicBezTo>
                  <a:cubicBezTo>
                    <a:pt x="2949" y="513"/>
                    <a:pt x="2949" y="513"/>
                    <a:pt x="2949" y="513"/>
                  </a:cubicBezTo>
                  <a:cubicBezTo>
                    <a:pt x="3040" y="1029"/>
                    <a:pt x="3040" y="1029"/>
                    <a:pt x="3040" y="1029"/>
                  </a:cubicBezTo>
                  <a:cubicBezTo>
                    <a:pt x="3043" y="1044"/>
                    <a:pt x="3051" y="1058"/>
                    <a:pt x="3063" y="1069"/>
                  </a:cubicBezTo>
                  <a:cubicBezTo>
                    <a:pt x="3464" y="1405"/>
                    <a:pt x="3464" y="1405"/>
                    <a:pt x="3464" y="1405"/>
                  </a:cubicBezTo>
                  <a:cubicBezTo>
                    <a:pt x="3202" y="1859"/>
                    <a:pt x="3202" y="1859"/>
                    <a:pt x="3202" y="1859"/>
                  </a:cubicBezTo>
                  <a:cubicBezTo>
                    <a:pt x="3194" y="1873"/>
                    <a:pt x="3191" y="1889"/>
                    <a:pt x="3194" y="1904"/>
                  </a:cubicBezTo>
                  <a:cubicBezTo>
                    <a:pt x="3285" y="2420"/>
                    <a:pt x="3285" y="2420"/>
                    <a:pt x="3285" y="2420"/>
                  </a:cubicBezTo>
                  <a:cubicBezTo>
                    <a:pt x="2879" y="2568"/>
                    <a:pt x="2879" y="2568"/>
                    <a:pt x="2879" y="2568"/>
                  </a:cubicBezTo>
                  <a:cubicBezTo>
                    <a:pt x="2793" y="2599"/>
                    <a:pt x="2793" y="2599"/>
                    <a:pt x="2793" y="2599"/>
                  </a:cubicBezTo>
                  <a:cubicBezTo>
                    <a:pt x="2778" y="2605"/>
                    <a:pt x="2766" y="2615"/>
                    <a:pt x="2758" y="2629"/>
                  </a:cubicBezTo>
                  <a:cubicBezTo>
                    <a:pt x="2496" y="3083"/>
                    <a:pt x="2496" y="3083"/>
                    <a:pt x="2496" y="3083"/>
                  </a:cubicBezTo>
                  <a:cubicBezTo>
                    <a:pt x="2035" y="2915"/>
                    <a:pt x="2035" y="2915"/>
                    <a:pt x="2035" y="2915"/>
                  </a:cubicBezTo>
                  <a:cubicBezTo>
                    <a:pt x="2035" y="2915"/>
                    <a:pt x="2035" y="2915"/>
                    <a:pt x="2035" y="2915"/>
                  </a:cubicBezTo>
                  <a:close/>
                  <a:moveTo>
                    <a:pt x="3252" y="3581"/>
                  </a:moveTo>
                  <a:cubicBezTo>
                    <a:pt x="3219" y="3584"/>
                    <a:pt x="3193" y="3610"/>
                    <a:pt x="3190" y="3642"/>
                  </a:cubicBezTo>
                  <a:cubicBezTo>
                    <a:pt x="3152" y="4107"/>
                    <a:pt x="3152" y="4107"/>
                    <a:pt x="3152" y="4107"/>
                  </a:cubicBezTo>
                  <a:cubicBezTo>
                    <a:pt x="2142" y="3097"/>
                    <a:pt x="2142" y="3097"/>
                    <a:pt x="2142" y="3097"/>
                  </a:cubicBezTo>
                  <a:cubicBezTo>
                    <a:pt x="2503" y="3229"/>
                    <a:pt x="2503" y="3229"/>
                    <a:pt x="2503" y="3229"/>
                  </a:cubicBezTo>
                  <a:cubicBezTo>
                    <a:pt x="2510" y="3231"/>
                    <a:pt x="2518" y="3233"/>
                    <a:pt x="2526" y="3233"/>
                  </a:cubicBezTo>
                  <a:cubicBezTo>
                    <a:pt x="2549" y="3233"/>
                    <a:pt x="2572" y="3220"/>
                    <a:pt x="2584" y="3199"/>
                  </a:cubicBezTo>
                  <a:cubicBezTo>
                    <a:pt x="2862" y="2718"/>
                    <a:pt x="2862" y="2718"/>
                    <a:pt x="2862" y="2718"/>
                  </a:cubicBezTo>
                  <a:cubicBezTo>
                    <a:pt x="2884" y="2709"/>
                    <a:pt x="2884" y="2709"/>
                    <a:pt x="2884" y="2709"/>
                  </a:cubicBezTo>
                  <a:cubicBezTo>
                    <a:pt x="3717" y="3542"/>
                    <a:pt x="3717" y="3542"/>
                    <a:pt x="3717" y="3542"/>
                  </a:cubicBezTo>
                  <a:lnTo>
                    <a:pt x="3252" y="35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96" name="Freeform 10"/>
            <p:cNvSpPr>
              <a:spLocks noEditPoints="1"/>
            </p:cNvSpPr>
            <p:nvPr/>
          </p:nvSpPr>
          <p:spPr bwMode="auto">
            <a:xfrm>
              <a:off x="1076" y="1909"/>
              <a:ext cx="434" cy="435"/>
            </a:xfrm>
            <a:custGeom>
              <a:avLst/>
              <a:gdLst>
                <a:gd name="T0" fmla="*/ 1073 w 2146"/>
                <a:gd name="T1" fmla="*/ 0 h 2147"/>
                <a:gd name="T2" fmla="*/ 0 w 2146"/>
                <a:gd name="T3" fmla="*/ 1073 h 2147"/>
                <a:gd name="T4" fmla="*/ 1073 w 2146"/>
                <a:gd name="T5" fmla="*/ 2147 h 2147"/>
                <a:gd name="T6" fmla="*/ 2146 w 2146"/>
                <a:gd name="T7" fmla="*/ 1073 h 2147"/>
                <a:gd name="T8" fmla="*/ 1073 w 2146"/>
                <a:gd name="T9" fmla="*/ 0 h 2147"/>
                <a:gd name="T10" fmla="*/ 1073 w 2146"/>
                <a:gd name="T11" fmla="*/ 2012 h 2147"/>
                <a:gd name="T12" fmla="*/ 134 w 2146"/>
                <a:gd name="T13" fmla="*/ 1073 h 2147"/>
                <a:gd name="T14" fmla="*/ 1073 w 2146"/>
                <a:gd name="T15" fmla="*/ 135 h 2147"/>
                <a:gd name="T16" fmla="*/ 2012 w 2146"/>
                <a:gd name="T17" fmla="*/ 1073 h 2147"/>
                <a:gd name="T18" fmla="*/ 1073 w 2146"/>
                <a:gd name="T19" fmla="*/ 2012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6" h="2147">
                  <a:moveTo>
                    <a:pt x="1073" y="0"/>
                  </a:moveTo>
                  <a:cubicBezTo>
                    <a:pt x="481" y="0"/>
                    <a:pt x="0" y="482"/>
                    <a:pt x="0" y="1073"/>
                  </a:cubicBezTo>
                  <a:cubicBezTo>
                    <a:pt x="0" y="1665"/>
                    <a:pt x="481" y="2147"/>
                    <a:pt x="1073" y="2147"/>
                  </a:cubicBezTo>
                  <a:cubicBezTo>
                    <a:pt x="1665" y="2147"/>
                    <a:pt x="2146" y="1665"/>
                    <a:pt x="2146" y="1073"/>
                  </a:cubicBezTo>
                  <a:cubicBezTo>
                    <a:pt x="2146" y="482"/>
                    <a:pt x="1665" y="0"/>
                    <a:pt x="1073" y="0"/>
                  </a:cubicBezTo>
                  <a:close/>
                  <a:moveTo>
                    <a:pt x="1073" y="2012"/>
                  </a:moveTo>
                  <a:cubicBezTo>
                    <a:pt x="555" y="2012"/>
                    <a:pt x="134" y="1591"/>
                    <a:pt x="134" y="1073"/>
                  </a:cubicBezTo>
                  <a:cubicBezTo>
                    <a:pt x="134" y="556"/>
                    <a:pt x="555" y="135"/>
                    <a:pt x="1073" y="135"/>
                  </a:cubicBezTo>
                  <a:cubicBezTo>
                    <a:pt x="1591" y="135"/>
                    <a:pt x="2012" y="556"/>
                    <a:pt x="2012" y="1073"/>
                  </a:cubicBezTo>
                  <a:cubicBezTo>
                    <a:pt x="2012" y="1591"/>
                    <a:pt x="1591" y="2012"/>
                    <a:pt x="1073" y="20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97" name="Freeform 11"/>
            <p:cNvSpPr>
              <a:spLocks noEditPoints="1"/>
            </p:cNvSpPr>
            <p:nvPr/>
          </p:nvSpPr>
          <p:spPr bwMode="auto">
            <a:xfrm>
              <a:off x="1132" y="1968"/>
              <a:ext cx="319" cy="304"/>
            </a:xfrm>
            <a:custGeom>
              <a:avLst/>
              <a:gdLst>
                <a:gd name="T0" fmla="*/ 1567 w 1576"/>
                <a:gd name="T1" fmla="*/ 566 h 1499"/>
                <a:gd name="T2" fmla="*/ 1503 w 1576"/>
                <a:gd name="T3" fmla="*/ 519 h 1499"/>
                <a:gd name="T4" fmla="*/ 1006 w 1576"/>
                <a:gd name="T5" fmla="*/ 519 h 1499"/>
                <a:gd name="T6" fmla="*/ 852 w 1576"/>
                <a:gd name="T7" fmla="*/ 47 h 1499"/>
                <a:gd name="T8" fmla="*/ 788 w 1576"/>
                <a:gd name="T9" fmla="*/ 0 h 1499"/>
                <a:gd name="T10" fmla="*/ 724 w 1576"/>
                <a:gd name="T11" fmla="*/ 47 h 1499"/>
                <a:gd name="T12" fmla="*/ 571 w 1576"/>
                <a:gd name="T13" fmla="*/ 519 h 1499"/>
                <a:gd name="T14" fmla="*/ 73 w 1576"/>
                <a:gd name="T15" fmla="*/ 519 h 1499"/>
                <a:gd name="T16" fmla="*/ 9 w 1576"/>
                <a:gd name="T17" fmla="*/ 566 h 1499"/>
                <a:gd name="T18" fmla="*/ 34 w 1576"/>
                <a:gd name="T19" fmla="*/ 641 h 1499"/>
                <a:gd name="T20" fmla="*/ 436 w 1576"/>
                <a:gd name="T21" fmla="*/ 933 h 1499"/>
                <a:gd name="T22" fmla="*/ 282 w 1576"/>
                <a:gd name="T23" fmla="*/ 1406 h 1499"/>
                <a:gd name="T24" fmla="*/ 307 w 1576"/>
                <a:gd name="T25" fmla="*/ 1482 h 1499"/>
                <a:gd name="T26" fmla="*/ 347 w 1576"/>
                <a:gd name="T27" fmla="*/ 1494 h 1499"/>
                <a:gd name="T28" fmla="*/ 386 w 1576"/>
                <a:gd name="T29" fmla="*/ 1482 h 1499"/>
                <a:gd name="T30" fmla="*/ 788 w 1576"/>
                <a:gd name="T31" fmla="*/ 1189 h 1499"/>
                <a:gd name="T32" fmla="*/ 1191 w 1576"/>
                <a:gd name="T33" fmla="*/ 1482 h 1499"/>
                <a:gd name="T34" fmla="*/ 1270 w 1576"/>
                <a:gd name="T35" fmla="*/ 1482 h 1499"/>
                <a:gd name="T36" fmla="*/ 1294 w 1576"/>
                <a:gd name="T37" fmla="*/ 1406 h 1499"/>
                <a:gd name="T38" fmla="*/ 1141 w 1576"/>
                <a:gd name="T39" fmla="*/ 933 h 1499"/>
                <a:gd name="T40" fmla="*/ 1543 w 1576"/>
                <a:gd name="T41" fmla="*/ 641 h 1499"/>
                <a:gd name="T42" fmla="*/ 1567 w 1576"/>
                <a:gd name="T43" fmla="*/ 566 h 1499"/>
                <a:gd name="T44" fmla="*/ 1022 w 1576"/>
                <a:gd name="T45" fmla="*/ 853 h 1499"/>
                <a:gd name="T46" fmla="*/ 997 w 1576"/>
                <a:gd name="T47" fmla="*/ 929 h 1499"/>
                <a:gd name="T48" fmla="*/ 1102 w 1576"/>
                <a:gd name="T49" fmla="*/ 1251 h 1499"/>
                <a:gd name="T50" fmla="*/ 828 w 1576"/>
                <a:gd name="T51" fmla="*/ 1052 h 1499"/>
                <a:gd name="T52" fmla="*/ 749 w 1576"/>
                <a:gd name="T53" fmla="*/ 1052 h 1499"/>
                <a:gd name="T54" fmla="*/ 475 w 1576"/>
                <a:gd name="T55" fmla="*/ 1251 h 1499"/>
                <a:gd name="T56" fmla="*/ 579 w 1576"/>
                <a:gd name="T57" fmla="*/ 929 h 1499"/>
                <a:gd name="T58" fmla="*/ 555 w 1576"/>
                <a:gd name="T59" fmla="*/ 853 h 1499"/>
                <a:gd name="T60" fmla="*/ 281 w 1576"/>
                <a:gd name="T61" fmla="*/ 654 h 1499"/>
                <a:gd name="T62" fmla="*/ 620 w 1576"/>
                <a:gd name="T63" fmla="*/ 654 h 1499"/>
                <a:gd name="T64" fmla="*/ 684 w 1576"/>
                <a:gd name="T65" fmla="*/ 608 h 1499"/>
                <a:gd name="T66" fmla="*/ 788 w 1576"/>
                <a:gd name="T67" fmla="*/ 285 h 1499"/>
                <a:gd name="T68" fmla="*/ 893 w 1576"/>
                <a:gd name="T69" fmla="*/ 608 h 1499"/>
                <a:gd name="T70" fmla="*/ 957 w 1576"/>
                <a:gd name="T71" fmla="*/ 654 h 1499"/>
                <a:gd name="T72" fmla="*/ 1296 w 1576"/>
                <a:gd name="T73" fmla="*/ 654 h 1499"/>
                <a:gd name="T74" fmla="*/ 1022 w 1576"/>
                <a:gd name="T75" fmla="*/ 85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499">
                  <a:moveTo>
                    <a:pt x="1567" y="566"/>
                  </a:moveTo>
                  <a:cubicBezTo>
                    <a:pt x="1558" y="538"/>
                    <a:pt x="1532" y="519"/>
                    <a:pt x="1503" y="519"/>
                  </a:cubicBezTo>
                  <a:cubicBezTo>
                    <a:pt x="1006" y="519"/>
                    <a:pt x="1006" y="519"/>
                    <a:pt x="1006" y="519"/>
                  </a:cubicBezTo>
                  <a:cubicBezTo>
                    <a:pt x="852" y="47"/>
                    <a:pt x="852" y="47"/>
                    <a:pt x="852" y="47"/>
                  </a:cubicBezTo>
                  <a:cubicBezTo>
                    <a:pt x="843" y="19"/>
                    <a:pt x="818" y="0"/>
                    <a:pt x="788" y="0"/>
                  </a:cubicBezTo>
                  <a:cubicBezTo>
                    <a:pt x="759" y="0"/>
                    <a:pt x="733" y="19"/>
                    <a:pt x="724" y="47"/>
                  </a:cubicBezTo>
                  <a:cubicBezTo>
                    <a:pt x="571" y="519"/>
                    <a:pt x="571" y="519"/>
                    <a:pt x="571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44" y="519"/>
                    <a:pt x="18" y="538"/>
                    <a:pt x="9" y="566"/>
                  </a:cubicBezTo>
                  <a:cubicBezTo>
                    <a:pt x="0" y="594"/>
                    <a:pt x="10" y="624"/>
                    <a:pt x="34" y="641"/>
                  </a:cubicBezTo>
                  <a:cubicBezTo>
                    <a:pt x="436" y="933"/>
                    <a:pt x="436" y="933"/>
                    <a:pt x="436" y="933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73" y="1434"/>
                    <a:pt x="283" y="1464"/>
                    <a:pt x="307" y="1482"/>
                  </a:cubicBezTo>
                  <a:cubicBezTo>
                    <a:pt x="319" y="1490"/>
                    <a:pt x="333" y="1494"/>
                    <a:pt x="347" y="1494"/>
                  </a:cubicBezTo>
                  <a:cubicBezTo>
                    <a:pt x="360" y="1494"/>
                    <a:pt x="374" y="1490"/>
                    <a:pt x="386" y="1482"/>
                  </a:cubicBezTo>
                  <a:cubicBezTo>
                    <a:pt x="788" y="1189"/>
                    <a:pt x="788" y="1189"/>
                    <a:pt x="788" y="1189"/>
                  </a:cubicBezTo>
                  <a:cubicBezTo>
                    <a:pt x="1191" y="1482"/>
                    <a:pt x="1191" y="1482"/>
                    <a:pt x="1191" y="1482"/>
                  </a:cubicBezTo>
                  <a:cubicBezTo>
                    <a:pt x="1214" y="1499"/>
                    <a:pt x="1246" y="1499"/>
                    <a:pt x="1270" y="1482"/>
                  </a:cubicBezTo>
                  <a:cubicBezTo>
                    <a:pt x="1293" y="1464"/>
                    <a:pt x="1303" y="1434"/>
                    <a:pt x="1294" y="1406"/>
                  </a:cubicBezTo>
                  <a:cubicBezTo>
                    <a:pt x="1141" y="933"/>
                    <a:pt x="1141" y="933"/>
                    <a:pt x="1141" y="933"/>
                  </a:cubicBezTo>
                  <a:cubicBezTo>
                    <a:pt x="1543" y="641"/>
                    <a:pt x="1543" y="641"/>
                    <a:pt x="1543" y="641"/>
                  </a:cubicBezTo>
                  <a:cubicBezTo>
                    <a:pt x="1566" y="624"/>
                    <a:pt x="1576" y="594"/>
                    <a:pt x="1567" y="566"/>
                  </a:cubicBezTo>
                  <a:close/>
                  <a:moveTo>
                    <a:pt x="1022" y="853"/>
                  </a:moveTo>
                  <a:cubicBezTo>
                    <a:pt x="998" y="870"/>
                    <a:pt x="988" y="901"/>
                    <a:pt x="997" y="929"/>
                  </a:cubicBezTo>
                  <a:cubicBezTo>
                    <a:pt x="1102" y="1251"/>
                    <a:pt x="1102" y="1251"/>
                    <a:pt x="1102" y="1251"/>
                  </a:cubicBezTo>
                  <a:cubicBezTo>
                    <a:pt x="828" y="1052"/>
                    <a:pt x="828" y="1052"/>
                    <a:pt x="828" y="1052"/>
                  </a:cubicBezTo>
                  <a:cubicBezTo>
                    <a:pt x="804" y="1034"/>
                    <a:pt x="772" y="1034"/>
                    <a:pt x="749" y="1052"/>
                  </a:cubicBezTo>
                  <a:cubicBezTo>
                    <a:pt x="475" y="1251"/>
                    <a:pt x="475" y="1251"/>
                    <a:pt x="475" y="1251"/>
                  </a:cubicBezTo>
                  <a:cubicBezTo>
                    <a:pt x="579" y="929"/>
                    <a:pt x="579" y="929"/>
                    <a:pt x="579" y="929"/>
                  </a:cubicBezTo>
                  <a:cubicBezTo>
                    <a:pt x="588" y="901"/>
                    <a:pt x="578" y="870"/>
                    <a:pt x="555" y="853"/>
                  </a:cubicBezTo>
                  <a:cubicBezTo>
                    <a:pt x="281" y="654"/>
                    <a:pt x="281" y="654"/>
                    <a:pt x="281" y="654"/>
                  </a:cubicBezTo>
                  <a:cubicBezTo>
                    <a:pt x="620" y="654"/>
                    <a:pt x="620" y="654"/>
                    <a:pt x="620" y="654"/>
                  </a:cubicBezTo>
                  <a:cubicBezTo>
                    <a:pt x="649" y="654"/>
                    <a:pt x="675" y="635"/>
                    <a:pt x="684" y="608"/>
                  </a:cubicBezTo>
                  <a:cubicBezTo>
                    <a:pt x="788" y="285"/>
                    <a:pt x="788" y="285"/>
                    <a:pt x="788" y="285"/>
                  </a:cubicBezTo>
                  <a:cubicBezTo>
                    <a:pt x="893" y="608"/>
                    <a:pt x="893" y="608"/>
                    <a:pt x="893" y="608"/>
                  </a:cubicBezTo>
                  <a:cubicBezTo>
                    <a:pt x="902" y="635"/>
                    <a:pt x="928" y="654"/>
                    <a:pt x="957" y="654"/>
                  </a:cubicBezTo>
                  <a:cubicBezTo>
                    <a:pt x="1296" y="654"/>
                    <a:pt x="1296" y="654"/>
                    <a:pt x="1296" y="654"/>
                  </a:cubicBezTo>
                  <a:lnTo>
                    <a:pt x="1022" y="8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98" name="Freeform 15"/>
          <p:cNvSpPr>
            <a:spLocks noEditPoints="1"/>
          </p:cNvSpPr>
          <p:nvPr/>
        </p:nvSpPr>
        <p:spPr bwMode="auto">
          <a:xfrm>
            <a:off x="780403" y="2144409"/>
            <a:ext cx="381409" cy="329901"/>
          </a:xfrm>
          <a:custGeom>
            <a:avLst/>
            <a:gdLst>
              <a:gd name="T0" fmla="*/ 3937 w 4340"/>
              <a:gd name="T1" fmla="*/ 2477 h 3754"/>
              <a:gd name="T2" fmla="*/ 2553 w 4340"/>
              <a:gd name="T3" fmla="*/ 1846 h 3754"/>
              <a:gd name="T4" fmla="*/ 2615 w 4340"/>
              <a:gd name="T5" fmla="*/ 1264 h 3754"/>
              <a:gd name="T6" fmla="*/ 3666 w 4340"/>
              <a:gd name="T7" fmla="*/ 75 h 3754"/>
              <a:gd name="T8" fmla="*/ 3453 w 4340"/>
              <a:gd name="T9" fmla="*/ 0 h 3754"/>
              <a:gd name="T10" fmla="*/ 2402 w 4340"/>
              <a:gd name="T11" fmla="*/ 1188 h 3754"/>
              <a:gd name="T12" fmla="*/ 2068 w 4340"/>
              <a:gd name="T13" fmla="*/ 1861 h 3754"/>
              <a:gd name="T14" fmla="*/ 1604 w 4340"/>
              <a:gd name="T15" fmla="*/ 1713 h 3754"/>
              <a:gd name="T16" fmla="*/ 40 w 4340"/>
              <a:gd name="T17" fmla="*/ 2493 h 3754"/>
              <a:gd name="T18" fmla="*/ 131 w 4340"/>
              <a:gd name="T19" fmla="*/ 2613 h 3754"/>
              <a:gd name="T20" fmla="*/ 1563 w 4340"/>
              <a:gd name="T21" fmla="*/ 1859 h 3754"/>
              <a:gd name="T22" fmla="*/ 2798 w 4340"/>
              <a:gd name="T23" fmla="*/ 2254 h 3754"/>
              <a:gd name="T24" fmla="*/ 2880 w 4340"/>
              <a:gd name="T25" fmla="*/ 2422 h 3754"/>
              <a:gd name="T26" fmla="*/ 1957 w 4340"/>
              <a:gd name="T27" fmla="*/ 2287 h 3754"/>
              <a:gd name="T28" fmla="*/ 1626 w 4340"/>
              <a:gd name="T29" fmla="*/ 2489 h 3754"/>
              <a:gd name="T30" fmla="*/ 2691 w 4340"/>
              <a:gd name="T31" fmla="*/ 3050 h 3754"/>
              <a:gd name="T32" fmla="*/ 3945 w 4340"/>
              <a:gd name="T33" fmla="*/ 2632 h 3754"/>
              <a:gd name="T34" fmla="*/ 4170 w 4340"/>
              <a:gd name="T35" fmla="*/ 2843 h 3754"/>
              <a:gd name="T36" fmla="*/ 2822 w 4340"/>
              <a:gd name="T37" fmla="*/ 3552 h 3754"/>
              <a:gd name="T38" fmla="*/ 1100 w 4340"/>
              <a:gd name="T39" fmla="*/ 3219 h 3754"/>
              <a:gd name="T40" fmla="*/ 336 w 4340"/>
              <a:gd name="T41" fmla="*/ 3501 h 3754"/>
              <a:gd name="T42" fmla="*/ 404 w 4340"/>
              <a:gd name="T43" fmla="*/ 3636 h 3754"/>
              <a:gd name="T44" fmla="*/ 1061 w 4340"/>
              <a:gd name="T45" fmla="*/ 3365 h 3754"/>
              <a:gd name="T46" fmla="*/ 2599 w 4340"/>
              <a:gd name="T47" fmla="*/ 3754 h 3754"/>
              <a:gd name="T48" fmla="*/ 4150 w 4340"/>
              <a:gd name="T49" fmla="*/ 3076 h 3754"/>
              <a:gd name="T50" fmla="*/ 4297 w 4340"/>
              <a:gd name="T51" fmla="*/ 2648 h 3754"/>
              <a:gd name="T52" fmla="*/ 3205 w 4340"/>
              <a:gd name="T53" fmla="*/ 353 h 3754"/>
              <a:gd name="T54" fmla="*/ 3407 w 4340"/>
              <a:gd name="T55" fmla="*/ 152 h 3754"/>
              <a:gd name="T56" fmla="*/ 3392 w 4340"/>
              <a:gd name="T57" fmla="*/ 666 h 3754"/>
              <a:gd name="T58" fmla="*/ 3514 w 4340"/>
              <a:gd name="T59" fmla="*/ 258 h 3754"/>
              <a:gd name="T60" fmla="*/ 3065 w 4340"/>
              <a:gd name="T61" fmla="*/ 494 h 3754"/>
              <a:gd name="T62" fmla="*/ 2791 w 4340"/>
              <a:gd name="T63" fmla="*/ 442 h 3754"/>
              <a:gd name="T64" fmla="*/ 2992 w 4340"/>
              <a:gd name="T65" fmla="*/ 780 h 3754"/>
              <a:gd name="T66" fmla="*/ 2661 w 4340"/>
              <a:gd name="T67" fmla="*/ 1112 h 3754"/>
              <a:gd name="T68" fmla="*/ 2660 w 4340"/>
              <a:gd name="T69" fmla="*/ 625 h 3754"/>
              <a:gd name="T70" fmla="*/ 2554 w 4340"/>
              <a:gd name="T71" fmla="*/ 1005 h 3754"/>
              <a:gd name="T72" fmla="*/ 2919 w 4340"/>
              <a:gd name="T73" fmla="*/ 2894 h 3754"/>
              <a:gd name="T74" fmla="*/ 1854 w 4340"/>
              <a:gd name="T75" fmla="*/ 2652 h 3754"/>
              <a:gd name="T76" fmla="*/ 1826 w 4340"/>
              <a:gd name="T77" fmla="*/ 2445 h 3754"/>
              <a:gd name="T78" fmla="*/ 2683 w 4340"/>
              <a:gd name="T79" fmla="*/ 2647 h 3754"/>
              <a:gd name="T80" fmla="*/ 3011 w 4340"/>
              <a:gd name="T81" fmla="*/ 2254 h 3754"/>
              <a:gd name="T82" fmla="*/ 2478 w 4340"/>
              <a:gd name="T83" fmla="*/ 1993 h 3754"/>
              <a:gd name="T84" fmla="*/ 3780 w 4340"/>
              <a:gd name="T85" fmla="*/ 2537 h 3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40" h="3754">
                <a:moveTo>
                  <a:pt x="4297" y="2648"/>
                </a:moveTo>
                <a:cubicBezTo>
                  <a:pt x="4231" y="2512"/>
                  <a:pt x="4079" y="2443"/>
                  <a:pt x="3937" y="2477"/>
                </a:cubicBezTo>
                <a:cubicBezTo>
                  <a:pt x="3497" y="2054"/>
                  <a:pt x="3016" y="1908"/>
                  <a:pt x="2686" y="1861"/>
                </a:cubicBezTo>
                <a:cubicBezTo>
                  <a:pt x="2640" y="1855"/>
                  <a:pt x="2595" y="1850"/>
                  <a:pt x="2553" y="1846"/>
                </a:cubicBezTo>
                <a:cubicBezTo>
                  <a:pt x="2553" y="1264"/>
                  <a:pt x="2553" y="1264"/>
                  <a:pt x="2553" y="1264"/>
                </a:cubicBezTo>
                <a:cubicBezTo>
                  <a:pt x="2615" y="1264"/>
                  <a:pt x="2615" y="1264"/>
                  <a:pt x="2615" y="1264"/>
                </a:cubicBezTo>
                <a:cubicBezTo>
                  <a:pt x="3195" y="1264"/>
                  <a:pt x="3666" y="792"/>
                  <a:pt x="3666" y="213"/>
                </a:cubicBezTo>
                <a:cubicBezTo>
                  <a:pt x="3666" y="75"/>
                  <a:pt x="3666" y="75"/>
                  <a:pt x="3666" y="75"/>
                </a:cubicBezTo>
                <a:cubicBezTo>
                  <a:pt x="3666" y="33"/>
                  <a:pt x="3632" y="0"/>
                  <a:pt x="3591" y="0"/>
                </a:cubicBezTo>
                <a:cubicBezTo>
                  <a:pt x="3453" y="0"/>
                  <a:pt x="3453" y="0"/>
                  <a:pt x="3453" y="0"/>
                </a:cubicBezTo>
                <a:cubicBezTo>
                  <a:pt x="2873" y="0"/>
                  <a:pt x="2402" y="471"/>
                  <a:pt x="2402" y="1051"/>
                </a:cubicBezTo>
                <a:cubicBezTo>
                  <a:pt x="2402" y="1188"/>
                  <a:pt x="2402" y="1188"/>
                  <a:pt x="2402" y="1188"/>
                </a:cubicBezTo>
                <a:cubicBezTo>
                  <a:pt x="2402" y="1839"/>
                  <a:pt x="2402" y="1839"/>
                  <a:pt x="2402" y="1839"/>
                </a:cubicBezTo>
                <a:cubicBezTo>
                  <a:pt x="2234" y="1836"/>
                  <a:pt x="2114" y="1853"/>
                  <a:pt x="2068" y="1861"/>
                </a:cubicBezTo>
                <a:cubicBezTo>
                  <a:pt x="1634" y="1722"/>
                  <a:pt x="1634" y="1722"/>
                  <a:pt x="1634" y="1722"/>
                </a:cubicBezTo>
                <a:cubicBezTo>
                  <a:pt x="1624" y="1719"/>
                  <a:pt x="1614" y="1716"/>
                  <a:pt x="1604" y="1713"/>
                </a:cubicBezTo>
                <a:cubicBezTo>
                  <a:pt x="1365" y="1646"/>
                  <a:pt x="1099" y="1698"/>
                  <a:pt x="893" y="1852"/>
                </a:cubicBezTo>
                <a:cubicBezTo>
                  <a:pt x="40" y="2493"/>
                  <a:pt x="40" y="2493"/>
                  <a:pt x="40" y="2493"/>
                </a:cubicBezTo>
                <a:cubicBezTo>
                  <a:pt x="7" y="2518"/>
                  <a:pt x="0" y="2565"/>
                  <a:pt x="25" y="2598"/>
                </a:cubicBezTo>
                <a:cubicBezTo>
                  <a:pt x="50" y="2632"/>
                  <a:pt x="97" y="2638"/>
                  <a:pt x="131" y="2613"/>
                </a:cubicBezTo>
                <a:cubicBezTo>
                  <a:pt x="983" y="1973"/>
                  <a:pt x="983" y="1973"/>
                  <a:pt x="983" y="1973"/>
                </a:cubicBezTo>
                <a:cubicBezTo>
                  <a:pt x="1152" y="1847"/>
                  <a:pt x="1369" y="1804"/>
                  <a:pt x="1563" y="1859"/>
                </a:cubicBezTo>
                <a:cubicBezTo>
                  <a:pt x="1571" y="1861"/>
                  <a:pt x="1580" y="1863"/>
                  <a:pt x="1588" y="1866"/>
                </a:cubicBezTo>
                <a:cubicBezTo>
                  <a:pt x="2798" y="2254"/>
                  <a:pt x="2798" y="2254"/>
                  <a:pt x="2798" y="2254"/>
                </a:cubicBezTo>
                <a:cubicBezTo>
                  <a:pt x="2832" y="2264"/>
                  <a:pt x="2859" y="2288"/>
                  <a:pt x="2875" y="2320"/>
                </a:cubicBezTo>
                <a:cubicBezTo>
                  <a:pt x="2890" y="2352"/>
                  <a:pt x="2892" y="2388"/>
                  <a:pt x="2880" y="2422"/>
                </a:cubicBezTo>
                <a:cubicBezTo>
                  <a:pt x="2857" y="2484"/>
                  <a:pt x="2788" y="2519"/>
                  <a:pt x="2724" y="2501"/>
                </a:cubicBezTo>
                <a:cubicBezTo>
                  <a:pt x="1957" y="2287"/>
                  <a:pt x="1957" y="2287"/>
                  <a:pt x="1957" y="2287"/>
                </a:cubicBezTo>
                <a:cubicBezTo>
                  <a:pt x="1887" y="2267"/>
                  <a:pt x="1810" y="2278"/>
                  <a:pt x="1748" y="2316"/>
                </a:cubicBezTo>
                <a:cubicBezTo>
                  <a:pt x="1685" y="2354"/>
                  <a:pt x="1641" y="2417"/>
                  <a:pt x="1626" y="2489"/>
                </a:cubicBezTo>
                <a:cubicBezTo>
                  <a:pt x="1598" y="2624"/>
                  <a:pt x="1680" y="2759"/>
                  <a:pt x="1813" y="2797"/>
                </a:cubicBezTo>
                <a:cubicBezTo>
                  <a:pt x="2691" y="3050"/>
                  <a:pt x="2691" y="3050"/>
                  <a:pt x="2691" y="3050"/>
                </a:cubicBezTo>
                <a:cubicBezTo>
                  <a:pt x="2785" y="3077"/>
                  <a:pt x="2887" y="3071"/>
                  <a:pt x="2977" y="3034"/>
                </a:cubicBezTo>
                <a:cubicBezTo>
                  <a:pt x="3945" y="2632"/>
                  <a:pt x="3945" y="2632"/>
                  <a:pt x="3945" y="2632"/>
                </a:cubicBezTo>
                <a:cubicBezTo>
                  <a:pt x="4027" y="2598"/>
                  <a:pt x="4122" y="2634"/>
                  <a:pt x="4162" y="2714"/>
                </a:cubicBezTo>
                <a:cubicBezTo>
                  <a:pt x="4182" y="2755"/>
                  <a:pt x="4184" y="2801"/>
                  <a:pt x="4170" y="2843"/>
                </a:cubicBezTo>
                <a:cubicBezTo>
                  <a:pt x="4155" y="2886"/>
                  <a:pt x="4124" y="2921"/>
                  <a:pt x="4084" y="2941"/>
                </a:cubicBezTo>
                <a:cubicBezTo>
                  <a:pt x="2822" y="3552"/>
                  <a:pt x="2822" y="3552"/>
                  <a:pt x="2822" y="3552"/>
                </a:cubicBezTo>
                <a:cubicBezTo>
                  <a:pt x="2712" y="3606"/>
                  <a:pt x="2586" y="3618"/>
                  <a:pt x="2467" y="3586"/>
                </a:cubicBezTo>
                <a:cubicBezTo>
                  <a:pt x="1100" y="3219"/>
                  <a:pt x="1100" y="3219"/>
                  <a:pt x="1100" y="3219"/>
                </a:cubicBezTo>
                <a:cubicBezTo>
                  <a:pt x="1011" y="3196"/>
                  <a:pt x="918" y="3205"/>
                  <a:pt x="836" y="3247"/>
                </a:cubicBezTo>
                <a:cubicBezTo>
                  <a:pt x="336" y="3501"/>
                  <a:pt x="336" y="3501"/>
                  <a:pt x="336" y="3501"/>
                </a:cubicBezTo>
                <a:cubicBezTo>
                  <a:pt x="299" y="3520"/>
                  <a:pt x="284" y="3565"/>
                  <a:pt x="303" y="3602"/>
                </a:cubicBezTo>
                <a:cubicBezTo>
                  <a:pt x="322" y="3640"/>
                  <a:pt x="367" y="3654"/>
                  <a:pt x="404" y="3636"/>
                </a:cubicBezTo>
                <a:cubicBezTo>
                  <a:pt x="904" y="3382"/>
                  <a:pt x="904" y="3382"/>
                  <a:pt x="904" y="3382"/>
                </a:cubicBezTo>
                <a:cubicBezTo>
                  <a:pt x="953" y="3357"/>
                  <a:pt x="1008" y="3351"/>
                  <a:pt x="1061" y="3365"/>
                </a:cubicBezTo>
                <a:cubicBezTo>
                  <a:pt x="2428" y="3732"/>
                  <a:pt x="2428" y="3732"/>
                  <a:pt x="2428" y="3732"/>
                </a:cubicBezTo>
                <a:cubicBezTo>
                  <a:pt x="2484" y="3747"/>
                  <a:pt x="2542" y="3754"/>
                  <a:pt x="2599" y="3754"/>
                </a:cubicBezTo>
                <a:cubicBezTo>
                  <a:pt x="2699" y="3754"/>
                  <a:pt x="2797" y="3732"/>
                  <a:pt x="2888" y="3688"/>
                </a:cubicBezTo>
                <a:cubicBezTo>
                  <a:pt x="4150" y="3076"/>
                  <a:pt x="4150" y="3076"/>
                  <a:pt x="4150" y="3076"/>
                </a:cubicBezTo>
                <a:cubicBezTo>
                  <a:pt x="4227" y="3039"/>
                  <a:pt x="4285" y="2974"/>
                  <a:pt x="4312" y="2893"/>
                </a:cubicBezTo>
                <a:cubicBezTo>
                  <a:pt x="4340" y="2812"/>
                  <a:pt x="4335" y="2725"/>
                  <a:pt x="4297" y="2648"/>
                </a:cubicBezTo>
                <a:close/>
                <a:moveTo>
                  <a:pt x="3407" y="152"/>
                </a:moveTo>
                <a:cubicBezTo>
                  <a:pt x="3205" y="353"/>
                  <a:pt x="3205" y="353"/>
                  <a:pt x="3205" y="353"/>
                </a:cubicBezTo>
                <a:cubicBezTo>
                  <a:pt x="3193" y="189"/>
                  <a:pt x="3193" y="189"/>
                  <a:pt x="3193" y="189"/>
                </a:cubicBezTo>
                <a:cubicBezTo>
                  <a:pt x="3261" y="168"/>
                  <a:pt x="3333" y="155"/>
                  <a:pt x="3407" y="152"/>
                </a:cubicBezTo>
                <a:close/>
                <a:moveTo>
                  <a:pt x="3514" y="258"/>
                </a:moveTo>
                <a:cubicBezTo>
                  <a:pt x="3506" y="407"/>
                  <a:pt x="3463" y="546"/>
                  <a:pt x="3392" y="666"/>
                </a:cubicBezTo>
                <a:cubicBezTo>
                  <a:pt x="3131" y="641"/>
                  <a:pt x="3131" y="641"/>
                  <a:pt x="3131" y="641"/>
                </a:cubicBezTo>
                <a:lnTo>
                  <a:pt x="3514" y="258"/>
                </a:lnTo>
                <a:close/>
                <a:moveTo>
                  <a:pt x="3046" y="248"/>
                </a:moveTo>
                <a:cubicBezTo>
                  <a:pt x="3065" y="494"/>
                  <a:pt x="3065" y="494"/>
                  <a:pt x="3065" y="494"/>
                </a:cubicBezTo>
                <a:cubicBezTo>
                  <a:pt x="2825" y="733"/>
                  <a:pt x="2825" y="733"/>
                  <a:pt x="2825" y="733"/>
                </a:cubicBezTo>
                <a:cubicBezTo>
                  <a:pt x="2791" y="442"/>
                  <a:pt x="2791" y="442"/>
                  <a:pt x="2791" y="442"/>
                </a:cubicBezTo>
                <a:cubicBezTo>
                  <a:pt x="2863" y="363"/>
                  <a:pt x="2949" y="297"/>
                  <a:pt x="3046" y="248"/>
                </a:cubicBezTo>
                <a:close/>
                <a:moveTo>
                  <a:pt x="2992" y="780"/>
                </a:moveTo>
                <a:cubicBezTo>
                  <a:pt x="3289" y="808"/>
                  <a:pt x="3289" y="808"/>
                  <a:pt x="3289" y="808"/>
                </a:cubicBezTo>
                <a:cubicBezTo>
                  <a:pt x="3134" y="984"/>
                  <a:pt x="2910" y="1099"/>
                  <a:pt x="2661" y="1112"/>
                </a:cubicBezTo>
                <a:lnTo>
                  <a:pt x="2992" y="780"/>
                </a:lnTo>
                <a:close/>
                <a:moveTo>
                  <a:pt x="2660" y="625"/>
                </a:moveTo>
                <a:cubicBezTo>
                  <a:pt x="2690" y="869"/>
                  <a:pt x="2690" y="869"/>
                  <a:pt x="2690" y="869"/>
                </a:cubicBezTo>
                <a:cubicBezTo>
                  <a:pt x="2554" y="1005"/>
                  <a:pt x="2554" y="1005"/>
                  <a:pt x="2554" y="1005"/>
                </a:cubicBezTo>
                <a:cubicBezTo>
                  <a:pt x="2561" y="868"/>
                  <a:pt x="2599" y="739"/>
                  <a:pt x="2660" y="625"/>
                </a:cubicBezTo>
                <a:close/>
                <a:moveTo>
                  <a:pt x="2919" y="2894"/>
                </a:moveTo>
                <a:cubicBezTo>
                  <a:pt x="2860" y="2919"/>
                  <a:pt x="2794" y="2922"/>
                  <a:pt x="2733" y="2905"/>
                </a:cubicBezTo>
                <a:cubicBezTo>
                  <a:pt x="1854" y="2652"/>
                  <a:pt x="1854" y="2652"/>
                  <a:pt x="1854" y="2652"/>
                </a:cubicBezTo>
                <a:cubicBezTo>
                  <a:pt x="1797" y="2636"/>
                  <a:pt x="1762" y="2578"/>
                  <a:pt x="1774" y="2519"/>
                </a:cubicBezTo>
                <a:cubicBezTo>
                  <a:pt x="1780" y="2488"/>
                  <a:pt x="1799" y="2461"/>
                  <a:pt x="1826" y="2445"/>
                </a:cubicBezTo>
                <a:cubicBezTo>
                  <a:pt x="1854" y="2428"/>
                  <a:pt x="1886" y="2424"/>
                  <a:pt x="1917" y="2432"/>
                </a:cubicBezTo>
                <a:cubicBezTo>
                  <a:pt x="2683" y="2647"/>
                  <a:pt x="2683" y="2647"/>
                  <a:pt x="2683" y="2647"/>
                </a:cubicBezTo>
                <a:cubicBezTo>
                  <a:pt x="2822" y="2686"/>
                  <a:pt x="2971" y="2610"/>
                  <a:pt x="3021" y="2474"/>
                </a:cubicBezTo>
                <a:cubicBezTo>
                  <a:pt x="3048" y="2402"/>
                  <a:pt x="3044" y="2324"/>
                  <a:pt x="3011" y="2254"/>
                </a:cubicBezTo>
                <a:cubicBezTo>
                  <a:pt x="2977" y="2185"/>
                  <a:pt x="2918" y="2133"/>
                  <a:pt x="2844" y="2110"/>
                </a:cubicBezTo>
                <a:cubicBezTo>
                  <a:pt x="2478" y="1993"/>
                  <a:pt x="2478" y="1993"/>
                  <a:pt x="2478" y="1993"/>
                </a:cubicBezTo>
                <a:cubicBezTo>
                  <a:pt x="2536" y="1996"/>
                  <a:pt x="2598" y="2001"/>
                  <a:pt x="2664" y="2011"/>
                </a:cubicBezTo>
                <a:cubicBezTo>
                  <a:pt x="2959" y="2053"/>
                  <a:pt x="3384" y="2179"/>
                  <a:pt x="3780" y="2537"/>
                </a:cubicBezTo>
                <a:lnTo>
                  <a:pt x="2919" y="2894"/>
                </a:lnTo>
                <a:close/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128" name="Group 24"/>
          <p:cNvGrpSpPr>
            <a:grpSpLocks noChangeAspect="1"/>
          </p:cNvGrpSpPr>
          <p:nvPr/>
        </p:nvGrpSpPr>
        <p:grpSpPr bwMode="auto">
          <a:xfrm>
            <a:off x="1550568" y="3133333"/>
            <a:ext cx="337494" cy="349185"/>
            <a:chOff x="840" y="2560"/>
            <a:chExt cx="1097" cy="1135"/>
          </a:xfrm>
          <a:solidFill>
            <a:srgbClr val="00ACB8"/>
          </a:solidFill>
        </p:grpSpPr>
        <p:sp>
          <p:nvSpPr>
            <p:cNvPr id="129" name="Freeform 25"/>
            <p:cNvSpPr>
              <a:spLocks noEditPoints="1"/>
            </p:cNvSpPr>
            <p:nvPr/>
          </p:nvSpPr>
          <p:spPr bwMode="auto">
            <a:xfrm>
              <a:off x="840" y="2560"/>
              <a:ext cx="1097" cy="1135"/>
            </a:xfrm>
            <a:custGeom>
              <a:avLst/>
              <a:gdLst>
                <a:gd name="T0" fmla="*/ 3861 w 4320"/>
                <a:gd name="T1" fmla="*/ 611 h 4472"/>
                <a:gd name="T2" fmla="*/ 1645 w 4320"/>
                <a:gd name="T3" fmla="*/ 611 h 4472"/>
                <a:gd name="T4" fmla="*/ 1186 w 4320"/>
                <a:gd name="T5" fmla="*/ 1719 h 4472"/>
                <a:gd name="T6" fmla="*/ 1569 w 4320"/>
                <a:gd name="T7" fmla="*/ 2745 h 4472"/>
                <a:gd name="T8" fmla="*/ 1382 w 4320"/>
                <a:gd name="T9" fmla="*/ 2932 h 4472"/>
                <a:gd name="T10" fmla="*/ 1192 w 4320"/>
                <a:gd name="T11" fmla="*/ 2742 h 4472"/>
                <a:gd name="T12" fmla="*/ 1114 w 4320"/>
                <a:gd name="T13" fmla="*/ 2709 h 4472"/>
                <a:gd name="T14" fmla="*/ 1035 w 4320"/>
                <a:gd name="T15" fmla="*/ 2742 h 4472"/>
                <a:gd name="T16" fmla="*/ 144 w 4320"/>
                <a:gd name="T17" fmla="*/ 3633 h 4472"/>
                <a:gd name="T18" fmla="*/ 0 w 4320"/>
                <a:gd name="T19" fmla="*/ 3980 h 4472"/>
                <a:gd name="T20" fmla="*/ 144 w 4320"/>
                <a:gd name="T21" fmla="*/ 4328 h 4472"/>
                <a:gd name="T22" fmla="*/ 491 w 4320"/>
                <a:gd name="T23" fmla="*/ 4472 h 4472"/>
                <a:gd name="T24" fmla="*/ 839 w 4320"/>
                <a:gd name="T25" fmla="*/ 4328 h 4472"/>
                <a:gd name="T26" fmla="*/ 1730 w 4320"/>
                <a:gd name="T27" fmla="*/ 3437 h 4472"/>
                <a:gd name="T28" fmla="*/ 1762 w 4320"/>
                <a:gd name="T29" fmla="*/ 3358 h 4472"/>
                <a:gd name="T30" fmla="*/ 1730 w 4320"/>
                <a:gd name="T31" fmla="*/ 3279 h 4472"/>
                <a:gd name="T32" fmla="*/ 1540 w 4320"/>
                <a:gd name="T33" fmla="*/ 3089 h 4472"/>
                <a:gd name="T34" fmla="*/ 1726 w 4320"/>
                <a:gd name="T35" fmla="*/ 2903 h 4472"/>
                <a:gd name="T36" fmla="*/ 2753 w 4320"/>
                <a:gd name="T37" fmla="*/ 3285 h 4472"/>
                <a:gd name="T38" fmla="*/ 3861 w 4320"/>
                <a:gd name="T39" fmla="*/ 2827 h 4472"/>
                <a:gd name="T40" fmla="*/ 4320 w 4320"/>
                <a:gd name="T41" fmla="*/ 1719 h 4472"/>
                <a:gd name="T42" fmla="*/ 3861 w 4320"/>
                <a:gd name="T43" fmla="*/ 611 h 4472"/>
                <a:gd name="T44" fmla="*/ 681 w 4320"/>
                <a:gd name="T45" fmla="*/ 4171 h 4472"/>
                <a:gd name="T46" fmla="*/ 491 w 4320"/>
                <a:gd name="T47" fmla="*/ 4249 h 4472"/>
                <a:gd name="T48" fmla="*/ 301 w 4320"/>
                <a:gd name="T49" fmla="*/ 4171 h 4472"/>
                <a:gd name="T50" fmla="*/ 222 w 4320"/>
                <a:gd name="T51" fmla="*/ 3980 h 4472"/>
                <a:gd name="T52" fmla="*/ 301 w 4320"/>
                <a:gd name="T53" fmla="*/ 3790 h 4472"/>
                <a:gd name="T54" fmla="*/ 798 w 4320"/>
                <a:gd name="T55" fmla="*/ 3293 h 4472"/>
                <a:gd name="T56" fmla="*/ 1179 w 4320"/>
                <a:gd name="T57" fmla="*/ 3673 h 4472"/>
                <a:gd name="T58" fmla="*/ 681 w 4320"/>
                <a:gd name="T59" fmla="*/ 4171 h 4472"/>
                <a:gd name="T60" fmla="*/ 1336 w 4320"/>
                <a:gd name="T61" fmla="*/ 3516 h 4472"/>
                <a:gd name="T62" fmla="*/ 956 w 4320"/>
                <a:gd name="T63" fmla="*/ 3136 h 4472"/>
                <a:gd name="T64" fmla="*/ 1114 w 4320"/>
                <a:gd name="T65" fmla="*/ 2978 h 4472"/>
                <a:gd name="T66" fmla="*/ 1494 w 4320"/>
                <a:gd name="T67" fmla="*/ 3358 h 4472"/>
                <a:gd name="T68" fmla="*/ 1336 w 4320"/>
                <a:gd name="T69" fmla="*/ 3516 h 4472"/>
                <a:gd name="T70" fmla="*/ 3704 w 4320"/>
                <a:gd name="T71" fmla="*/ 2670 h 4472"/>
                <a:gd name="T72" fmla="*/ 1802 w 4320"/>
                <a:gd name="T73" fmla="*/ 2670 h 4472"/>
                <a:gd name="T74" fmla="*/ 1408 w 4320"/>
                <a:gd name="T75" fmla="*/ 1719 h 4472"/>
                <a:gd name="T76" fmla="*/ 1802 w 4320"/>
                <a:gd name="T77" fmla="*/ 768 h 4472"/>
                <a:gd name="T78" fmla="*/ 2753 w 4320"/>
                <a:gd name="T79" fmla="*/ 375 h 4472"/>
                <a:gd name="T80" fmla="*/ 3704 w 4320"/>
                <a:gd name="T81" fmla="*/ 768 h 4472"/>
                <a:gd name="T82" fmla="*/ 4098 w 4320"/>
                <a:gd name="T83" fmla="*/ 1719 h 4472"/>
                <a:gd name="T84" fmla="*/ 3704 w 4320"/>
                <a:gd name="T85" fmla="*/ 2670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20" h="4472">
                  <a:moveTo>
                    <a:pt x="3861" y="611"/>
                  </a:moveTo>
                  <a:cubicBezTo>
                    <a:pt x="3250" y="0"/>
                    <a:pt x="2256" y="0"/>
                    <a:pt x="1645" y="611"/>
                  </a:cubicBezTo>
                  <a:cubicBezTo>
                    <a:pt x="1349" y="907"/>
                    <a:pt x="1186" y="1300"/>
                    <a:pt x="1186" y="1719"/>
                  </a:cubicBezTo>
                  <a:cubicBezTo>
                    <a:pt x="1186" y="2100"/>
                    <a:pt x="1321" y="2461"/>
                    <a:pt x="1569" y="2745"/>
                  </a:cubicBezTo>
                  <a:cubicBezTo>
                    <a:pt x="1382" y="2932"/>
                    <a:pt x="1382" y="2932"/>
                    <a:pt x="1382" y="2932"/>
                  </a:cubicBezTo>
                  <a:cubicBezTo>
                    <a:pt x="1192" y="2742"/>
                    <a:pt x="1192" y="2742"/>
                    <a:pt x="1192" y="2742"/>
                  </a:cubicBezTo>
                  <a:cubicBezTo>
                    <a:pt x="1171" y="2721"/>
                    <a:pt x="1143" y="2709"/>
                    <a:pt x="1114" y="2709"/>
                  </a:cubicBezTo>
                  <a:cubicBezTo>
                    <a:pt x="1084" y="2709"/>
                    <a:pt x="1056" y="2721"/>
                    <a:pt x="1035" y="2742"/>
                  </a:cubicBezTo>
                  <a:cubicBezTo>
                    <a:pt x="144" y="3633"/>
                    <a:pt x="144" y="3633"/>
                    <a:pt x="144" y="3633"/>
                  </a:cubicBezTo>
                  <a:cubicBezTo>
                    <a:pt x="51" y="3726"/>
                    <a:pt x="0" y="3849"/>
                    <a:pt x="0" y="3980"/>
                  </a:cubicBezTo>
                  <a:cubicBezTo>
                    <a:pt x="0" y="4112"/>
                    <a:pt x="51" y="4235"/>
                    <a:pt x="144" y="4328"/>
                  </a:cubicBezTo>
                  <a:cubicBezTo>
                    <a:pt x="237" y="4421"/>
                    <a:pt x="360" y="4472"/>
                    <a:pt x="491" y="4472"/>
                  </a:cubicBezTo>
                  <a:cubicBezTo>
                    <a:pt x="622" y="4472"/>
                    <a:pt x="746" y="4421"/>
                    <a:pt x="839" y="4328"/>
                  </a:cubicBezTo>
                  <a:cubicBezTo>
                    <a:pt x="1730" y="3437"/>
                    <a:pt x="1730" y="3437"/>
                    <a:pt x="1730" y="3437"/>
                  </a:cubicBezTo>
                  <a:cubicBezTo>
                    <a:pt x="1751" y="3416"/>
                    <a:pt x="1762" y="3388"/>
                    <a:pt x="1762" y="3358"/>
                  </a:cubicBezTo>
                  <a:cubicBezTo>
                    <a:pt x="1762" y="3329"/>
                    <a:pt x="1751" y="3300"/>
                    <a:pt x="1730" y="3279"/>
                  </a:cubicBezTo>
                  <a:cubicBezTo>
                    <a:pt x="1540" y="3089"/>
                    <a:pt x="1540" y="3089"/>
                    <a:pt x="1540" y="3089"/>
                  </a:cubicBezTo>
                  <a:cubicBezTo>
                    <a:pt x="1726" y="2903"/>
                    <a:pt x="1726" y="2903"/>
                    <a:pt x="1726" y="2903"/>
                  </a:cubicBezTo>
                  <a:cubicBezTo>
                    <a:pt x="2020" y="3158"/>
                    <a:pt x="2386" y="3285"/>
                    <a:pt x="2753" y="3285"/>
                  </a:cubicBezTo>
                  <a:cubicBezTo>
                    <a:pt x="3154" y="3285"/>
                    <a:pt x="3556" y="3132"/>
                    <a:pt x="3861" y="2827"/>
                  </a:cubicBezTo>
                  <a:cubicBezTo>
                    <a:pt x="4157" y="2531"/>
                    <a:pt x="4320" y="2137"/>
                    <a:pt x="4320" y="1719"/>
                  </a:cubicBezTo>
                  <a:cubicBezTo>
                    <a:pt x="4320" y="1300"/>
                    <a:pt x="4157" y="907"/>
                    <a:pt x="3861" y="611"/>
                  </a:cubicBezTo>
                  <a:close/>
                  <a:moveTo>
                    <a:pt x="681" y="4171"/>
                  </a:moveTo>
                  <a:cubicBezTo>
                    <a:pt x="631" y="4221"/>
                    <a:pt x="563" y="4249"/>
                    <a:pt x="491" y="4249"/>
                  </a:cubicBezTo>
                  <a:cubicBezTo>
                    <a:pt x="419" y="4249"/>
                    <a:pt x="352" y="4221"/>
                    <a:pt x="301" y="4171"/>
                  </a:cubicBezTo>
                  <a:cubicBezTo>
                    <a:pt x="250" y="4120"/>
                    <a:pt x="222" y="4052"/>
                    <a:pt x="222" y="3980"/>
                  </a:cubicBezTo>
                  <a:cubicBezTo>
                    <a:pt x="222" y="3909"/>
                    <a:pt x="250" y="3841"/>
                    <a:pt x="301" y="3790"/>
                  </a:cubicBezTo>
                  <a:cubicBezTo>
                    <a:pt x="798" y="3293"/>
                    <a:pt x="798" y="3293"/>
                    <a:pt x="798" y="3293"/>
                  </a:cubicBezTo>
                  <a:cubicBezTo>
                    <a:pt x="1179" y="3673"/>
                    <a:pt x="1179" y="3673"/>
                    <a:pt x="1179" y="3673"/>
                  </a:cubicBezTo>
                  <a:lnTo>
                    <a:pt x="681" y="4171"/>
                  </a:lnTo>
                  <a:close/>
                  <a:moveTo>
                    <a:pt x="1336" y="3516"/>
                  </a:moveTo>
                  <a:cubicBezTo>
                    <a:pt x="956" y="3136"/>
                    <a:pt x="956" y="3136"/>
                    <a:pt x="956" y="3136"/>
                  </a:cubicBezTo>
                  <a:cubicBezTo>
                    <a:pt x="1114" y="2978"/>
                    <a:pt x="1114" y="2978"/>
                    <a:pt x="1114" y="2978"/>
                  </a:cubicBezTo>
                  <a:cubicBezTo>
                    <a:pt x="1494" y="3358"/>
                    <a:pt x="1494" y="3358"/>
                    <a:pt x="1494" y="3358"/>
                  </a:cubicBezTo>
                  <a:lnTo>
                    <a:pt x="1336" y="3516"/>
                  </a:lnTo>
                  <a:close/>
                  <a:moveTo>
                    <a:pt x="3704" y="2670"/>
                  </a:moveTo>
                  <a:cubicBezTo>
                    <a:pt x="3179" y="3194"/>
                    <a:pt x="2326" y="3194"/>
                    <a:pt x="1802" y="2670"/>
                  </a:cubicBezTo>
                  <a:cubicBezTo>
                    <a:pt x="1548" y="2416"/>
                    <a:pt x="1408" y="2078"/>
                    <a:pt x="1408" y="1719"/>
                  </a:cubicBezTo>
                  <a:cubicBezTo>
                    <a:pt x="1408" y="1360"/>
                    <a:pt x="1548" y="1022"/>
                    <a:pt x="1802" y="768"/>
                  </a:cubicBezTo>
                  <a:cubicBezTo>
                    <a:pt x="2064" y="506"/>
                    <a:pt x="2409" y="375"/>
                    <a:pt x="2753" y="375"/>
                  </a:cubicBezTo>
                  <a:cubicBezTo>
                    <a:pt x="3097" y="375"/>
                    <a:pt x="3442" y="506"/>
                    <a:pt x="3704" y="768"/>
                  </a:cubicBezTo>
                  <a:cubicBezTo>
                    <a:pt x="3958" y="1022"/>
                    <a:pt x="4098" y="1360"/>
                    <a:pt x="4098" y="1719"/>
                  </a:cubicBezTo>
                  <a:cubicBezTo>
                    <a:pt x="4098" y="2078"/>
                    <a:pt x="3958" y="2416"/>
                    <a:pt x="3704" y="2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30" name="Freeform 26"/>
            <p:cNvSpPr>
              <a:spLocks noEditPoints="1"/>
            </p:cNvSpPr>
            <p:nvPr/>
          </p:nvSpPr>
          <p:spPr bwMode="auto">
            <a:xfrm>
              <a:off x="1237" y="2694"/>
              <a:ext cx="605" cy="578"/>
            </a:xfrm>
            <a:custGeom>
              <a:avLst/>
              <a:gdLst>
                <a:gd name="T0" fmla="*/ 1958 w 2382"/>
                <a:gd name="T1" fmla="*/ 423 h 2276"/>
                <a:gd name="T2" fmla="*/ 423 w 2382"/>
                <a:gd name="T3" fmla="*/ 423 h 2276"/>
                <a:gd name="T4" fmla="*/ 423 w 2382"/>
                <a:gd name="T5" fmla="*/ 1958 h 2276"/>
                <a:gd name="T6" fmla="*/ 1191 w 2382"/>
                <a:gd name="T7" fmla="*/ 2276 h 2276"/>
                <a:gd name="T8" fmla="*/ 1958 w 2382"/>
                <a:gd name="T9" fmla="*/ 1958 h 2276"/>
                <a:gd name="T10" fmla="*/ 1958 w 2382"/>
                <a:gd name="T11" fmla="*/ 1958 h 2276"/>
                <a:gd name="T12" fmla="*/ 1958 w 2382"/>
                <a:gd name="T13" fmla="*/ 423 h 2276"/>
                <a:gd name="T14" fmla="*/ 1801 w 2382"/>
                <a:gd name="T15" fmla="*/ 1801 h 2276"/>
                <a:gd name="T16" fmla="*/ 581 w 2382"/>
                <a:gd name="T17" fmla="*/ 1801 h 2276"/>
                <a:gd name="T18" fmla="*/ 581 w 2382"/>
                <a:gd name="T19" fmla="*/ 580 h 2276"/>
                <a:gd name="T20" fmla="*/ 1191 w 2382"/>
                <a:gd name="T21" fmla="*/ 328 h 2276"/>
                <a:gd name="T22" fmla="*/ 1801 w 2382"/>
                <a:gd name="T23" fmla="*/ 580 h 2276"/>
                <a:gd name="T24" fmla="*/ 1801 w 2382"/>
                <a:gd name="T25" fmla="*/ 1801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2" h="2276">
                  <a:moveTo>
                    <a:pt x="1958" y="423"/>
                  </a:moveTo>
                  <a:cubicBezTo>
                    <a:pt x="1535" y="0"/>
                    <a:pt x="847" y="0"/>
                    <a:pt x="423" y="423"/>
                  </a:cubicBezTo>
                  <a:cubicBezTo>
                    <a:pt x="0" y="846"/>
                    <a:pt x="0" y="1535"/>
                    <a:pt x="423" y="1958"/>
                  </a:cubicBezTo>
                  <a:cubicBezTo>
                    <a:pt x="635" y="2170"/>
                    <a:pt x="913" y="2276"/>
                    <a:pt x="1191" y="2276"/>
                  </a:cubicBezTo>
                  <a:cubicBezTo>
                    <a:pt x="1469" y="2276"/>
                    <a:pt x="1747" y="2170"/>
                    <a:pt x="1958" y="1958"/>
                  </a:cubicBezTo>
                  <a:cubicBezTo>
                    <a:pt x="1958" y="1958"/>
                    <a:pt x="1958" y="1958"/>
                    <a:pt x="1958" y="1958"/>
                  </a:cubicBezTo>
                  <a:cubicBezTo>
                    <a:pt x="2382" y="1535"/>
                    <a:pt x="2382" y="846"/>
                    <a:pt x="1958" y="423"/>
                  </a:cubicBezTo>
                  <a:close/>
                  <a:moveTo>
                    <a:pt x="1801" y="1801"/>
                  </a:moveTo>
                  <a:cubicBezTo>
                    <a:pt x="1465" y="2138"/>
                    <a:pt x="917" y="2138"/>
                    <a:pt x="581" y="1801"/>
                  </a:cubicBezTo>
                  <a:cubicBezTo>
                    <a:pt x="244" y="1465"/>
                    <a:pt x="244" y="917"/>
                    <a:pt x="581" y="580"/>
                  </a:cubicBezTo>
                  <a:cubicBezTo>
                    <a:pt x="749" y="412"/>
                    <a:pt x="970" y="328"/>
                    <a:pt x="1191" y="328"/>
                  </a:cubicBezTo>
                  <a:cubicBezTo>
                    <a:pt x="1412" y="328"/>
                    <a:pt x="1633" y="412"/>
                    <a:pt x="1801" y="580"/>
                  </a:cubicBezTo>
                  <a:cubicBezTo>
                    <a:pt x="2138" y="917"/>
                    <a:pt x="2138" y="1465"/>
                    <a:pt x="1801" y="1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31" name="Freeform 27"/>
            <p:cNvSpPr>
              <a:spLocks/>
            </p:cNvSpPr>
            <p:nvPr/>
          </p:nvSpPr>
          <p:spPr bwMode="auto">
            <a:xfrm>
              <a:off x="1423" y="2833"/>
              <a:ext cx="232" cy="109"/>
            </a:xfrm>
            <a:custGeom>
              <a:avLst/>
              <a:gdLst>
                <a:gd name="T0" fmla="*/ 871 w 914"/>
                <a:gd name="T1" fmla="*/ 228 h 428"/>
                <a:gd name="T2" fmla="*/ 43 w 914"/>
                <a:gd name="T3" fmla="*/ 228 h 428"/>
                <a:gd name="T4" fmla="*/ 43 w 914"/>
                <a:gd name="T5" fmla="*/ 385 h 428"/>
                <a:gd name="T6" fmla="*/ 200 w 914"/>
                <a:gd name="T7" fmla="*/ 385 h 428"/>
                <a:gd name="T8" fmla="*/ 714 w 914"/>
                <a:gd name="T9" fmla="*/ 385 h 428"/>
                <a:gd name="T10" fmla="*/ 792 w 914"/>
                <a:gd name="T11" fmla="*/ 418 h 428"/>
                <a:gd name="T12" fmla="*/ 871 w 914"/>
                <a:gd name="T13" fmla="*/ 385 h 428"/>
                <a:gd name="T14" fmla="*/ 871 w 914"/>
                <a:gd name="T15" fmla="*/ 2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428">
                  <a:moveTo>
                    <a:pt x="871" y="228"/>
                  </a:moveTo>
                  <a:cubicBezTo>
                    <a:pt x="643" y="0"/>
                    <a:pt x="271" y="0"/>
                    <a:pt x="43" y="228"/>
                  </a:cubicBezTo>
                  <a:cubicBezTo>
                    <a:pt x="0" y="271"/>
                    <a:pt x="0" y="342"/>
                    <a:pt x="43" y="385"/>
                  </a:cubicBezTo>
                  <a:cubicBezTo>
                    <a:pt x="86" y="428"/>
                    <a:pt x="157" y="428"/>
                    <a:pt x="200" y="385"/>
                  </a:cubicBezTo>
                  <a:cubicBezTo>
                    <a:pt x="342" y="244"/>
                    <a:pt x="572" y="244"/>
                    <a:pt x="714" y="385"/>
                  </a:cubicBezTo>
                  <a:cubicBezTo>
                    <a:pt x="735" y="407"/>
                    <a:pt x="764" y="418"/>
                    <a:pt x="792" y="418"/>
                  </a:cubicBezTo>
                  <a:cubicBezTo>
                    <a:pt x="821" y="418"/>
                    <a:pt x="849" y="407"/>
                    <a:pt x="871" y="385"/>
                  </a:cubicBezTo>
                  <a:cubicBezTo>
                    <a:pt x="914" y="342"/>
                    <a:pt x="914" y="271"/>
                    <a:pt x="87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132" name="Group 30"/>
          <p:cNvGrpSpPr>
            <a:grpSpLocks noChangeAspect="1"/>
          </p:cNvGrpSpPr>
          <p:nvPr/>
        </p:nvGrpSpPr>
        <p:grpSpPr bwMode="auto">
          <a:xfrm>
            <a:off x="1550568" y="1673449"/>
            <a:ext cx="442707" cy="338087"/>
            <a:chOff x="965" y="3392"/>
            <a:chExt cx="402" cy="307"/>
          </a:xfrm>
          <a:solidFill>
            <a:srgbClr val="00ACB8"/>
          </a:solidFill>
        </p:grpSpPr>
        <p:sp>
          <p:nvSpPr>
            <p:cNvPr id="133" name="Freeform 31"/>
            <p:cNvSpPr>
              <a:spLocks/>
            </p:cNvSpPr>
            <p:nvPr/>
          </p:nvSpPr>
          <p:spPr bwMode="auto">
            <a:xfrm>
              <a:off x="1331" y="3448"/>
              <a:ext cx="36" cy="129"/>
            </a:xfrm>
            <a:custGeom>
              <a:avLst/>
              <a:gdLst>
                <a:gd name="T0" fmla="*/ 178 w 383"/>
                <a:gd name="T1" fmla="*/ 51 h 1378"/>
                <a:gd name="T2" fmla="*/ 51 w 383"/>
                <a:gd name="T3" fmla="*/ 29 h 1378"/>
                <a:gd name="T4" fmla="*/ 29 w 383"/>
                <a:gd name="T5" fmla="*/ 156 h 1378"/>
                <a:gd name="T6" fmla="*/ 200 w 383"/>
                <a:gd name="T7" fmla="*/ 695 h 1378"/>
                <a:gd name="T8" fmla="*/ 29 w 383"/>
                <a:gd name="T9" fmla="*/ 1233 h 1378"/>
                <a:gd name="T10" fmla="*/ 51 w 383"/>
                <a:gd name="T11" fmla="*/ 1361 h 1378"/>
                <a:gd name="T12" fmla="*/ 104 w 383"/>
                <a:gd name="T13" fmla="*/ 1378 h 1378"/>
                <a:gd name="T14" fmla="*/ 179 w 383"/>
                <a:gd name="T15" fmla="*/ 1339 h 1378"/>
                <a:gd name="T16" fmla="*/ 383 w 383"/>
                <a:gd name="T17" fmla="*/ 695 h 1378"/>
                <a:gd name="T18" fmla="*/ 178 w 383"/>
                <a:gd name="T19" fmla="*/ 51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378">
                  <a:moveTo>
                    <a:pt x="178" y="51"/>
                  </a:moveTo>
                  <a:cubicBezTo>
                    <a:pt x="149" y="10"/>
                    <a:pt x="92" y="0"/>
                    <a:pt x="51" y="29"/>
                  </a:cubicBezTo>
                  <a:cubicBezTo>
                    <a:pt x="10" y="58"/>
                    <a:pt x="0" y="115"/>
                    <a:pt x="29" y="156"/>
                  </a:cubicBezTo>
                  <a:cubicBezTo>
                    <a:pt x="141" y="315"/>
                    <a:pt x="200" y="501"/>
                    <a:pt x="200" y="695"/>
                  </a:cubicBezTo>
                  <a:cubicBezTo>
                    <a:pt x="200" y="889"/>
                    <a:pt x="141" y="1075"/>
                    <a:pt x="29" y="1233"/>
                  </a:cubicBezTo>
                  <a:cubicBezTo>
                    <a:pt x="0" y="1275"/>
                    <a:pt x="10" y="1332"/>
                    <a:pt x="51" y="1361"/>
                  </a:cubicBezTo>
                  <a:cubicBezTo>
                    <a:pt x="67" y="1372"/>
                    <a:pt x="86" y="1378"/>
                    <a:pt x="104" y="1378"/>
                  </a:cubicBezTo>
                  <a:cubicBezTo>
                    <a:pt x="133" y="1378"/>
                    <a:pt x="161" y="1364"/>
                    <a:pt x="179" y="1339"/>
                  </a:cubicBezTo>
                  <a:cubicBezTo>
                    <a:pt x="312" y="1150"/>
                    <a:pt x="383" y="927"/>
                    <a:pt x="383" y="695"/>
                  </a:cubicBezTo>
                  <a:cubicBezTo>
                    <a:pt x="383" y="463"/>
                    <a:pt x="312" y="240"/>
                    <a:pt x="17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34" name="Freeform 32"/>
            <p:cNvSpPr>
              <a:spLocks noEditPoints="1"/>
            </p:cNvSpPr>
            <p:nvPr/>
          </p:nvSpPr>
          <p:spPr bwMode="auto">
            <a:xfrm>
              <a:off x="965" y="3392"/>
              <a:ext cx="353" cy="307"/>
            </a:xfrm>
            <a:custGeom>
              <a:avLst/>
              <a:gdLst>
                <a:gd name="T0" fmla="*/ 3262 w 3790"/>
                <a:gd name="T1" fmla="*/ 717 h 3301"/>
                <a:gd name="T2" fmla="*/ 3262 w 3790"/>
                <a:gd name="T3" fmla="*/ 282 h 3301"/>
                <a:gd name="T4" fmla="*/ 3125 w 3790"/>
                <a:gd name="T5" fmla="*/ 48 h 3301"/>
                <a:gd name="T6" fmla="*/ 2853 w 3790"/>
                <a:gd name="T7" fmla="*/ 53 h 3301"/>
                <a:gd name="T8" fmla="*/ 1380 w 3790"/>
                <a:gd name="T9" fmla="*/ 466 h 3301"/>
                <a:gd name="T10" fmla="*/ 1380 w 3790"/>
                <a:gd name="T11" fmla="*/ 466 h 3301"/>
                <a:gd name="T12" fmla="*/ 1380 w 3790"/>
                <a:gd name="T13" fmla="*/ 466 h 3301"/>
                <a:gd name="T14" fmla="*/ 713 w 3790"/>
                <a:gd name="T15" fmla="*/ 466 h 3301"/>
                <a:gd name="T16" fmla="*/ 403 w 3790"/>
                <a:gd name="T17" fmla="*/ 751 h 3301"/>
                <a:gd name="T18" fmla="*/ 256 w 3790"/>
                <a:gd name="T19" fmla="*/ 751 h 3301"/>
                <a:gd name="T20" fmla="*/ 0 w 3790"/>
                <a:gd name="T21" fmla="*/ 1007 h 3301"/>
                <a:gd name="T22" fmla="*/ 0 w 3790"/>
                <a:gd name="T23" fmla="*/ 1597 h 3301"/>
                <a:gd name="T24" fmla="*/ 256 w 3790"/>
                <a:gd name="T25" fmla="*/ 1853 h 3301"/>
                <a:gd name="T26" fmla="*/ 403 w 3790"/>
                <a:gd name="T27" fmla="*/ 1853 h 3301"/>
                <a:gd name="T28" fmla="*/ 599 w 3790"/>
                <a:gd name="T29" fmla="*/ 2117 h 3301"/>
                <a:gd name="T30" fmla="*/ 985 w 3790"/>
                <a:gd name="T31" fmla="*/ 3184 h 3301"/>
                <a:gd name="T32" fmla="*/ 1152 w 3790"/>
                <a:gd name="T33" fmla="*/ 3301 h 3301"/>
                <a:gd name="T34" fmla="*/ 1655 w 3790"/>
                <a:gd name="T35" fmla="*/ 3301 h 3301"/>
                <a:gd name="T36" fmla="*/ 1800 w 3790"/>
                <a:gd name="T37" fmla="*/ 3225 h 3301"/>
                <a:gd name="T38" fmla="*/ 1822 w 3790"/>
                <a:gd name="T39" fmla="*/ 3063 h 3301"/>
                <a:gd name="T40" fmla="*/ 1488 w 3790"/>
                <a:gd name="T41" fmla="*/ 2141 h 3301"/>
                <a:gd name="T42" fmla="*/ 2853 w 3790"/>
                <a:gd name="T43" fmla="*/ 2551 h 3301"/>
                <a:gd name="T44" fmla="*/ 2993 w 3790"/>
                <a:gd name="T45" fmla="*/ 2591 h 3301"/>
                <a:gd name="T46" fmla="*/ 3125 w 3790"/>
                <a:gd name="T47" fmla="*/ 2556 h 3301"/>
                <a:gd name="T48" fmla="*/ 3262 w 3790"/>
                <a:gd name="T49" fmla="*/ 2322 h 3301"/>
                <a:gd name="T50" fmla="*/ 3262 w 3790"/>
                <a:gd name="T51" fmla="*/ 1887 h 3301"/>
                <a:gd name="T52" fmla="*/ 3790 w 3790"/>
                <a:gd name="T53" fmla="*/ 1302 h 3301"/>
                <a:gd name="T54" fmla="*/ 3262 w 3790"/>
                <a:gd name="T55" fmla="*/ 717 h 3301"/>
                <a:gd name="T56" fmla="*/ 401 w 3790"/>
                <a:gd name="T57" fmla="*/ 1671 h 3301"/>
                <a:gd name="T58" fmla="*/ 256 w 3790"/>
                <a:gd name="T59" fmla="*/ 1671 h 3301"/>
                <a:gd name="T60" fmla="*/ 183 w 3790"/>
                <a:gd name="T61" fmla="*/ 1597 h 3301"/>
                <a:gd name="T62" fmla="*/ 183 w 3790"/>
                <a:gd name="T63" fmla="*/ 1007 h 3301"/>
                <a:gd name="T64" fmla="*/ 256 w 3790"/>
                <a:gd name="T65" fmla="*/ 934 h 3301"/>
                <a:gd name="T66" fmla="*/ 401 w 3790"/>
                <a:gd name="T67" fmla="*/ 934 h 3301"/>
                <a:gd name="T68" fmla="*/ 401 w 3790"/>
                <a:gd name="T69" fmla="*/ 1671 h 3301"/>
                <a:gd name="T70" fmla="*/ 1647 w 3790"/>
                <a:gd name="T71" fmla="*/ 3118 h 3301"/>
                <a:gd name="T72" fmla="*/ 1156 w 3790"/>
                <a:gd name="T73" fmla="*/ 3118 h 3301"/>
                <a:gd name="T74" fmla="*/ 801 w 3790"/>
                <a:gd name="T75" fmla="*/ 2139 h 3301"/>
                <a:gd name="T76" fmla="*/ 1292 w 3790"/>
                <a:gd name="T77" fmla="*/ 2139 h 3301"/>
                <a:gd name="T78" fmla="*/ 1647 w 3790"/>
                <a:gd name="T79" fmla="*/ 3118 h 3301"/>
                <a:gd name="T80" fmla="*/ 3036 w 3790"/>
                <a:gd name="T81" fmla="*/ 2397 h 3301"/>
                <a:gd name="T82" fmla="*/ 2948 w 3790"/>
                <a:gd name="T83" fmla="*/ 2395 h 3301"/>
                <a:gd name="T84" fmla="*/ 1380 w 3790"/>
                <a:gd name="T85" fmla="*/ 1956 h 3301"/>
                <a:gd name="T86" fmla="*/ 713 w 3790"/>
                <a:gd name="T87" fmla="*/ 1956 h 3301"/>
                <a:gd name="T88" fmla="*/ 584 w 3790"/>
                <a:gd name="T89" fmla="*/ 1827 h 3301"/>
                <a:gd name="T90" fmla="*/ 584 w 3790"/>
                <a:gd name="T91" fmla="*/ 777 h 3301"/>
                <a:gd name="T92" fmla="*/ 713 w 3790"/>
                <a:gd name="T93" fmla="*/ 648 h 3301"/>
                <a:gd name="T94" fmla="*/ 1265 w 3790"/>
                <a:gd name="T95" fmla="*/ 648 h 3301"/>
                <a:gd name="T96" fmla="*/ 1265 w 3790"/>
                <a:gd name="T97" fmla="*/ 1602 h 3301"/>
                <a:gd name="T98" fmla="*/ 1356 w 3790"/>
                <a:gd name="T99" fmla="*/ 1694 h 3301"/>
                <a:gd name="T100" fmla="*/ 1448 w 3790"/>
                <a:gd name="T101" fmla="*/ 1602 h 3301"/>
                <a:gd name="T102" fmla="*/ 1448 w 3790"/>
                <a:gd name="T103" fmla="*/ 647 h 3301"/>
                <a:gd name="T104" fmla="*/ 2948 w 3790"/>
                <a:gd name="T105" fmla="*/ 209 h 3301"/>
                <a:gd name="T106" fmla="*/ 3036 w 3790"/>
                <a:gd name="T107" fmla="*/ 208 h 3301"/>
                <a:gd name="T108" fmla="*/ 3079 w 3790"/>
                <a:gd name="T109" fmla="*/ 282 h 3301"/>
                <a:gd name="T110" fmla="*/ 3079 w 3790"/>
                <a:gd name="T111" fmla="*/ 2322 h 3301"/>
                <a:gd name="T112" fmla="*/ 3079 w 3790"/>
                <a:gd name="T113" fmla="*/ 2322 h 3301"/>
                <a:gd name="T114" fmla="*/ 3036 w 3790"/>
                <a:gd name="T115" fmla="*/ 2397 h 3301"/>
                <a:gd name="T116" fmla="*/ 3262 w 3790"/>
                <a:gd name="T117" fmla="*/ 1703 h 3301"/>
                <a:gd name="T118" fmla="*/ 3262 w 3790"/>
                <a:gd name="T119" fmla="*/ 901 h 3301"/>
                <a:gd name="T120" fmla="*/ 3607 w 3790"/>
                <a:gd name="T121" fmla="*/ 1302 h 3301"/>
                <a:gd name="T122" fmla="*/ 3262 w 3790"/>
                <a:gd name="T123" fmla="*/ 1703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90" h="3301">
                  <a:moveTo>
                    <a:pt x="3262" y="717"/>
                  </a:moveTo>
                  <a:cubicBezTo>
                    <a:pt x="3262" y="282"/>
                    <a:pt x="3262" y="282"/>
                    <a:pt x="3262" y="282"/>
                  </a:cubicBezTo>
                  <a:cubicBezTo>
                    <a:pt x="3262" y="183"/>
                    <a:pt x="3211" y="96"/>
                    <a:pt x="3125" y="48"/>
                  </a:cubicBezTo>
                  <a:cubicBezTo>
                    <a:pt x="3039" y="0"/>
                    <a:pt x="2937" y="2"/>
                    <a:pt x="2853" y="53"/>
                  </a:cubicBezTo>
                  <a:cubicBezTo>
                    <a:pt x="2410" y="323"/>
                    <a:pt x="1901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550" y="466"/>
                    <a:pt x="416" y="591"/>
                    <a:pt x="403" y="751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115" y="751"/>
                    <a:pt x="0" y="866"/>
                    <a:pt x="0" y="100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738"/>
                    <a:pt x="115" y="1853"/>
                    <a:pt x="256" y="1853"/>
                  </a:cubicBezTo>
                  <a:cubicBezTo>
                    <a:pt x="403" y="1853"/>
                    <a:pt x="403" y="1853"/>
                    <a:pt x="403" y="1853"/>
                  </a:cubicBezTo>
                  <a:cubicBezTo>
                    <a:pt x="413" y="1974"/>
                    <a:pt x="491" y="2075"/>
                    <a:pt x="599" y="2117"/>
                  </a:cubicBezTo>
                  <a:cubicBezTo>
                    <a:pt x="985" y="3184"/>
                    <a:pt x="985" y="3184"/>
                    <a:pt x="985" y="3184"/>
                  </a:cubicBezTo>
                  <a:cubicBezTo>
                    <a:pt x="1011" y="3254"/>
                    <a:pt x="1078" y="3301"/>
                    <a:pt x="1152" y="3301"/>
                  </a:cubicBezTo>
                  <a:cubicBezTo>
                    <a:pt x="1655" y="3301"/>
                    <a:pt x="1655" y="3301"/>
                    <a:pt x="1655" y="3301"/>
                  </a:cubicBezTo>
                  <a:cubicBezTo>
                    <a:pt x="1713" y="3301"/>
                    <a:pt x="1767" y="3272"/>
                    <a:pt x="1800" y="3225"/>
                  </a:cubicBezTo>
                  <a:cubicBezTo>
                    <a:pt x="1834" y="3178"/>
                    <a:pt x="1842" y="3117"/>
                    <a:pt x="1822" y="3063"/>
                  </a:cubicBezTo>
                  <a:cubicBezTo>
                    <a:pt x="1488" y="2141"/>
                    <a:pt x="1488" y="2141"/>
                    <a:pt x="1488" y="2141"/>
                  </a:cubicBezTo>
                  <a:cubicBezTo>
                    <a:pt x="1971" y="2159"/>
                    <a:pt x="2441" y="2300"/>
                    <a:pt x="2853" y="2551"/>
                  </a:cubicBezTo>
                  <a:cubicBezTo>
                    <a:pt x="2896" y="2577"/>
                    <a:pt x="2945" y="2591"/>
                    <a:pt x="2993" y="2591"/>
                  </a:cubicBezTo>
                  <a:cubicBezTo>
                    <a:pt x="3038" y="2591"/>
                    <a:pt x="3084" y="2579"/>
                    <a:pt x="3125" y="2556"/>
                  </a:cubicBezTo>
                  <a:cubicBezTo>
                    <a:pt x="3211" y="2508"/>
                    <a:pt x="3262" y="2421"/>
                    <a:pt x="3262" y="2322"/>
                  </a:cubicBezTo>
                  <a:cubicBezTo>
                    <a:pt x="3262" y="1887"/>
                    <a:pt x="3262" y="1887"/>
                    <a:pt x="3262" y="1887"/>
                  </a:cubicBezTo>
                  <a:cubicBezTo>
                    <a:pt x="3558" y="1857"/>
                    <a:pt x="3790" y="1606"/>
                    <a:pt x="3790" y="1302"/>
                  </a:cubicBezTo>
                  <a:cubicBezTo>
                    <a:pt x="3790" y="998"/>
                    <a:pt x="3558" y="747"/>
                    <a:pt x="3262" y="717"/>
                  </a:cubicBezTo>
                  <a:close/>
                  <a:moveTo>
                    <a:pt x="401" y="1671"/>
                  </a:moveTo>
                  <a:cubicBezTo>
                    <a:pt x="256" y="1671"/>
                    <a:pt x="256" y="1671"/>
                    <a:pt x="256" y="1671"/>
                  </a:cubicBezTo>
                  <a:cubicBezTo>
                    <a:pt x="216" y="1671"/>
                    <a:pt x="183" y="1638"/>
                    <a:pt x="183" y="1597"/>
                  </a:cubicBezTo>
                  <a:cubicBezTo>
                    <a:pt x="183" y="1007"/>
                    <a:pt x="183" y="1007"/>
                    <a:pt x="183" y="1007"/>
                  </a:cubicBezTo>
                  <a:cubicBezTo>
                    <a:pt x="183" y="967"/>
                    <a:pt x="216" y="934"/>
                    <a:pt x="256" y="934"/>
                  </a:cubicBezTo>
                  <a:cubicBezTo>
                    <a:pt x="401" y="934"/>
                    <a:pt x="401" y="934"/>
                    <a:pt x="401" y="934"/>
                  </a:cubicBezTo>
                  <a:lnTo>
                    <a:pt x="401" y="1671"/>
                  </a:lnTo>
                  <a:close/>
                  <a:moveTo>
                    <a:pt x="1647" y="3118"/>
                  </a:moveTo>
                  <a:cubicBezTo>
                    <a:pt x="1156" y="3118"/>
                    <a:pt x="1156" y="3118"/>
                    <a:pt x="1156" y="3118"/>
                  </a:cubicBezTo>
                  <a:cubicBezTo>
                    <a:pt x="801" y="2139"/>
                    <a:pt x="801" y="2139"/>
                    <a:pt x="801" y="2139"/>
                  </a:cubicBezTo>
                  <a:cubicBezTo>
                    <a:pt x="1292" y="2139"/>
                    <a:pt x="1292" y="2139"/>
                    <a:pt x="1292" y="2139"/>
                  </a:cubicBezTo>
                  <a:lnTo>
                    <a:pt x="1647" y="3118"/>
                  </a:lnTo>
                  <a:close/>
                  <a:moveTo>
                    <a:pt x="3036" y="2397"/>
                  </a:moveTo>
                  <a:cubicBezTo>
                    <a:pt x="3022" y="2404"/>
                    <a:pt x="2987" y="2419"/>
                    <a:pt x="2948" y="2395"/>
                  </a:cubicBezTo>
                  <a:cubicBezTo>
                    <a:pt x="2477" y="2108"/>
                    <a:pt x="1935" y="1956"/>
                    <a:pt x="1380" y="1956"/>
                  </a:cubicBezTo>
                  <a:cubicBezTo>
                    <a:pt x="713" y="1956"/>
                    <a:pt x="713" y="1956"/>
                    <a:pt x="713" y="1956"/>
                  </a:cubicBezTo>
                  <a:cubicBezTo>
                    <a:pt x="642" y="1956"/>
                    <a:pt x="584" y="1898"/>
                    <a:pt x="584" y="1827"/>
                  </a:cubicBezTo>
                  <a:cubicBezTo>
                    <a:pt x="584" y="777"/>
                    <a:pt x="584" y="777"/>
                    <a:pt x="584" y="777"/>
                  </a:cubicBezTo>
                  <a:cubicBezTo>
                    <a:pt x="584" y="706"/>
                    <a:pt x="642" y="648"/>
                    <a:pt x="713" y="648"/>
                  </a:cubicBezTo>
                  <a:cubicBezTo>
                    <a:pt x="1265" y="648"/>
                    <a:pt x="1265" y="648"/>
                    <a:pt x="1265" y="648"/>
                  </a:cubicBezTo>
                  <a:cubicBezTo>
                    <a:pt x="1265" y="1602"/>
                    <a:pt x="1265" y="1602"/>
                    <a:pt x="1265" y="1602"/>
                  </a:cubicBezTo>
                  <a:cubicBezTo>
                    <a:pt x="1265" y="1653"/>
                    <a:pt x="1306" y="1694"/>
                    <a:pt x="1356" y="1694"/>
                  </a:cubicBezTo>
                  <a:cubicBezTo>
                    <a:pt x="1407" y="1694"/>
                    <a:pt x="1448" y="1653"/>
                    <a:pt x="1448" y="1602"/>
                  </a:cubicBezTo>
                  <a:cubicBezTo>
                    <a:pt x="1448" y="647"/>
                    <a:pt x="1448" y="647"/>
                    <a:pt x="1448" y="647"/>
                  </a:cubicBezTo>
                  <a:cubicBezTo>
                    <a:pt x="1979" y="636"/>
                    <a:pt x="2496" y="485"/>
                    <a:pt x="2948" y="209"/>
                  </a:cubicBezTo>
                  <a:cubicBezTo>
                    <a:pt x="2987" y="185"/>
                    <a:pt x="3022" y="200"/>
                    <a:pt x="3036" y="208"/>
                  </a:cubicBezTo>
                  <a:cubicBezTo>
                    <a:pt x="3049" y="215"/>
                    <a:pt x="3079" y="237"/>
                    <a:pt x="3079" y="28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67"/>
                    <a:pt x="3049" y="2389"/>
                    <a:pt x="3036" y="2397"/>
                  </a:cubicBezTo>
                  <a:close/>
                  <a:moveTo>
                    <a:pt x="3262" y="1703"/>
                  </a:moveTo>
                  <a:cubicBezTo>
                    <a:pt x="3262" y="901"/>
                    <a:pt x="3262" y="901"/>
                    <a:pt x="3262" y="901"/>
                  </a:cubicBezTo>
                  <a:cubicBezTo>
                    <a:pt x="3457" y="930"/>
                    <a:pt x="3607" y="1099"/>
                    <a:pt x="3607" y="1302"/>
                  </a:cubicBezTo>
                  <a:cubicBezTo>
                    <a:pt x="3607" y="1505"/>
                    <a:pt x="3457" y="1674"/>
                    <a:pt x="3262" y="1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aphicFrame>
        <p:nvGraphicFramePr>
          <p:cNvPr id="135" name="Tabela 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9866500"/>
              </p:ext>
            </p:extLst>
          </p:nvPr>
        </p:nvGraphicFramePr>
        <p:xfrm>
          <a:off x="5533703" y="1162977"/>
          <a:ext cx="3713814" cy="43152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67087">
                  <a:extLst>
                    <a:ext uri="{9D8B030D-6E8A-4147-A177-3AD203B41FA5}">
                      <a16:colId xmlns:a16="http://schemas.microsoft.com/office/drawing/2014/main" val="65702633"/>
                    </a:ext>
                  </a:extLst>
                </a:gridCol>
                <a:gridCol w="11335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31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23527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fundamental</a:t>
                      </a:r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médio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superior | pós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84%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98%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99%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27825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88%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79%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68%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4130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93" grpId="0" animBg="1"/>
      <p:bldP spid="98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P11 a P18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10079103" y="567428"/>
            <a:ext cx="1567763" cy="715211"/>
            <a:chOff x="6156" y="288"/>
            <a:chExt cx="1210" cy="552"/>
          </a:xfrm>
        </p:grpSpPr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41" name="Tabela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0799105"/>
              </p:ext>
            </p:extLst>
          </p:nvPr>
        </p:nvGraphicFramePr>
        <p:xfrm>
          <a:off x="567726" y="1367406"/>
          <a:ext cx="4903787" cy="411325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3787">
                  <a:extLst>
                    <a:ext uri="{9D8B030D-6E8A-4147-A177-3AD203B41FA5}">
                      <a16:colId xmlns:a16="http://schemas.microsoft.com/office/drawing/2014/main" val="94789092"/>
                    </a:ext>
                  </a:extLst>
                </a:gridCol>
              </a:tblGrid>
              <a:tr h="26036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7938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49479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social e ambientalmente responsável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7938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7938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7938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7938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79384">
                <a:tc>
                  <a:txBody>
                    <a:bodyPr/>
                    <a:lstStyle/>
                    <a:p>
                      <a:pPr marL="0" marR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938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64" name="Tabela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1741062"/>
              </p:ext>
            </p:extLst>
          </p:nvPr>
        </p:nvGraphicFramePr>
        <p:xfrm>
          <a:off x="5533704" y="1162977"/>
          <a:ext cx="3958640" cy="43152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89660">
                  <a:extLst>
                    <a:ext uri="{9D8B030D-6E8A-4147-A177-3AD203B41FA5}">
                      <a16:colId xmlns:a16="http://schemas.microsoft.com/office/drawing/2014/main" val="65702633"/>
                    </a:ext>
                  </a:extLst>
                </a:gridCol>
                <a:gridCol w="9896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896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896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235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menos de</a:t>
                      </a:r>
                    </a:p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 2 anos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entre 2 e </a:t>
                      </a:r>
                    </a:p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4 anos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entre 5 e </a:t>
                      </a:r>
                    </a:p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7 anos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mais de </a:t>
                      </a:r>
                    </a:p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7 anos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79%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79%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78%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89%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98%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98%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99%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99%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27825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78%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76%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75%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75%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65" name="Group 4"/>
          <p:cNvGrpSpPr>
            <a:grpSpLocks noChangeAspect="1"/>
          </p:cNvGrpSpPr>
          <p:nvPr/>
        </p:nvGrpSpPr>
        <p:grpSpPr bwMode="auto">
          <a:xfrm>
            <a:off x="739942" y="4087596"/>
            <a:ext cx="353442" cy="353138"/>
            <a:chOff x="1398" y="1534"/>
            <a:chExt cx="1162" cy="1161"/>
          </a:xfrm>
          <a:solidFill>
            <a:srgbClr val="00ACB8"/>
          </a:solidFill>
        </p:grpSpPr>
        <p:sp>
          <p:nvSpPr>
            <p:cNvPr id="66" name="Freeform 5"/>
            <p:cNvSpPr>
              <a:spLocks noEditPoints="1"/>
            </p:cNvSpPr>
            <p:nvPr/>
          </p:nvSpPr>
          <p:spPr bwMode="auto">
            <a:xfrm>
              <a:off x="1398" y="1534"/>
              <a:ext cx="1162" cy="1161"/>
            </a:xfrm>
            <a:custGeom>
              <a:avLst/>
              <a:gdLst>
                <a:gd name="T0" fmla="*/ 4277 w 4452"/>
                <a:gd name="T1" fmla="*/ 1360 h 4452"/>
                <a:gd name="T2" fmla="*/ 3800 w 4452"/>
                <a:gd name="T3" fmla="*/ 652 h 4452"/>
                <a:gd name="T4" fmla="*/ 3092 w 4452"/>
                <a:gd name="T5" fmla="*/ 175 h 4452"/>
                <a:gd name="T6" fmla="*/ 2226 w 4452"/>
                <a:gd name="T7" fmla="*/ 0 h 4452"/>
                <a:gd name="T8" fmla="*/ 1360 w 4452"/>
                <a:gd name="T9" fmla="*/ 175 h 4452"/>
                <a:gd name="T10" fmla="*/ 652 w 4452"/>
                <a:gd name="T11" fmla="*/ 652 h 4452"/>
                <a:gd name="T12" fmla="*/ 175 w 4452"/>
                <a:gd name="T13" fmla="*/ 1360 h 4452"/>
                <a:gd name="T14" fmla="*/ 0 w 4452"/>
                <a:gd name="T15" fmla="*/ 2226 h 4452"/>
                <a:gd name="T16" fmla="*/ 175 w 4452"/>
                <a:gd name="T17" fmla="*/ 3092 h 4452"/>
                <a:gd name="T18" fmla="*/ 652 w 4452"/>
                <a:gd name="T19" fmla="*/ 3800 h 4452"/>
                <a:gd name="T20" fmla="*/ 1360 w 4452"/>
                <a:gd name="T21" fmla="*/ 4277 h 4452"/>
                <a:gd name="T22" fmla="*/ 2226 w 4452"/>
                <a:gd name="T23" fmla="*/ 4452 h 4452"/>
                <a:gd name="T24" fmla="*/ 3092 w 4452"/>
                <a:gd name="T25" fmla="*/ 4277 h 4452"/>
                <a:gd name="T26" fmla="*/ 3800 w 4452"/>
                <a:gd name="T27" fmla="*/ 3800 h 4452"/>
                <a:gd name="T28" fmla="*/ 4277 w 4452"/>
                <a:gd name="T29" fmla="*/ 3092 h 4452"/>
                <a:gd name="T30" fmla="*/ 4452 w 4452"/>
                <a:gd name="T31" fmla="*/ 2226 h 4452"/>
                <a:gd name="T32" fmla="*/ 4277 w 4452"/>
                <a:gd name="T33" fmla="*/ 1360 h 4452"/>
                <a:gd name="T34" fmla="*/ 2226 w 4452"/>
                <a:gd name="T35" fmla="*/ 4320 h 4452"/>
                <a:gd name="T36" fmla="*/ 132 w 4452"/>
                <a:gd name="T37" fmla="*/ 2226 h 4452"/>
                <a:gd name="T38" fmla="*/ 2226 w 4452"/>
                <a:gd name="T39" fmla="*/ 132 h 4452"/>
                <a:gd name="T40" fmla="*/ 4320 w 4452"/>
                <a:gd name="T41" fmla="*/ 2226 h 4452"/>
                <a:gd name="T42" fmla="*/ 2226 w 4452"/>
                <a:gd name="T43" fmla="*/ 4320 h 4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52" h="4452">
                  <a:moveTo>
                    <a:pt x="4277" y="1360"/>
                  </a:moveTo>
                  <a:cubicBezTo>
                    <a:pt x="4165" y="1094"/>
                    <a:pt x="4004" y="856"/>
                    <a:pt x="3800" y="652"/>
                  </a:cubicBezTo>
                  <a:cubicBezTo>
                    <a:pt x="3596" y="448"/>
                    <a:pt x="3358" y="287"/>
                    <a:pt x="3092" y="175"/>
                  </a:cubicBezTo>
                  <a:cubicBezTo>
                    <a:pt x="2818" y="59"/>
                    <a:pt x="2526" y="0"/>
                    <a:pt x="2226" y="0"/>
                  </a:cubicBezTo>
                  <a:cubicBezTo>
                    <a:pt x="1926" y="0"/>
                    <a:pt x="1634" y="59"/>
                    <a:pt x="1360" y="175"/>
                  </a:cubicBezTo>
                  <a:cubicBezTo>
                    <a:pt x="1094" y="287"/>
                    <a:pt x="856" y="448"/>
                    <a:pt x="652" y="652"/>
                  </a:cubicBezTo>
                  <a:cubicBezTo>
                    <a:pt x="448" y="856"/>
                    <a:pt x="287" y="1094"/>
                    <a:pt x="175" y="1360"/>
                  </a:cubicBezTo>
                  <a:cubicBezTo>
                    <a:pt x="59" y="1634"/>
                    <a:pt x="0" y="1926"/>
                    <a:pt x="0" y="2226"/>
                  </a:cubicBezTo>
                  <a:cubicBezTo>
                    <a:pt x="0" y="2526"/>
                    <a:pt x="59" y="2818"/>
                    <a:pt x="175" y="3092"/>
                  </a:cubicBezTo>
                  <a:cubicBezTo>
                    <a:pt x="287" y="3358"/>
                    <a:pt x="448" y="3596"/>
                    <a:pt x="652" y="3800"/>
                  </a:cubicBezTo>
                  <a:cubicBezTo>
                    <a:pt x="856" y="4004"/>
                    <a:pt x="1094" y="4165"/>
                    <a:pt x="1360" y="4277"/>
                  </a:cubicBezTo>
                  <a:cubicBezTo>
                    <a:pt x="1634" y="4393"/>
                    <a:pt x="1926" y="4452"/>
                    <a:pt x="2226" y="4452"/>
                  </a:cubicBezTo>
                  <a:cubicBezTo>
                    <a:pt x="2526" y="4452"/>
                    <a:pt x="2818" y="4393"/>
                    <a:pt x="3092" y="4277"/>
                  </a:cubicBezTo>
                  <a:cubicBezTo>
                    <a:pt x="3358" y="4165"/>
                    <a:pt x="3596" y="4004"/>
                    <a:pt x="3800" y="3800"/>
                  </a:cubicBezTo>
                  <a:cubicBezTo>
                    <a:pt x="4004" y="3596"/>
                    <a:pt x="4165" y="3358"/>
                    <a:pt x="4277" y="3092"/>
                  </a:cubicBezTo>
                  <a:cubicBezTo>
                    <a:pt x="4393" y="2818"/>
                    <a:pt x="4452" y="2526"/>
                    <a:pt x="4452" y="2226"/>
                  </a:cubicBezTo>
                  <a:cubicBezTo>
                    <a:pt x="4452" y="1926"/>
                    <a:pt x="4393" y="1634"/>
                    <a:pt x="4277" y="1360"/>
                  </a:cubicBezTo>
                  <a:close/>
                  <a:moveTo>
                    <a:pt x="2226" y="4320"/>
                  </a:moveTo>
                  <a:cubicBezTo>
                    <a:pt x="1071" y="4320"/>
                    <a:pt x="132" y="3381"/>
                    <a:pt x="132" y="2226"/>
                  </a:cubicBezTo>
                  <a:cubicBezTo>
                    <a:pt x="132" y="1071"/>
                    <a:pt x="1071" y="132"/>
                    <a:pt x="2226" y="132"/>
                  </a:cubicBezTo>
                  <a:cubicBezTo>
                    <a:pt x="3381" y="132"/>
                    <a:pt x="4320" y="1071"/>
                    <a:pt x="4320" y="2226"/>
                  </a:cubicBezTo>
                  <a:cubicBezTo>
                    <a:pt x="4320" y="3381"/>
                    <a:pt x="3381" y="4320"/>
                    <a:pt x="2226" y="4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7" name="Freeform 6"/>
            <p:cNvSpPr>
              <a:spLocks noEditPoints="1"/>
            </p:cNvSpPr>
            <p:nvPr/>
          </p:nvSpPr>
          <p:spPr bwMode="auto">
            <a:xfrm>
              <a:off x="1496" y="1754"/>
              <a:ext cx="966" cy="721"/>
            </a:xfrm>
            <a:custGeom>
              <a:avLst/>
              <a:gdLst>
                <a:gd name="T0" fmla="*/ 3674 w 3700"/>
                <a:gd name="T1" fmla="*/ 1332 h 2766"/>
                <a:gd name="T2" fmla="*/ 1889 w 3700"/>
                <a:gd name="T3" fmla="*/ 17 h 2766"/>
                <a:gd name="T4" fmla="*/ 1811 w 3700"/>
                <a:gd name="T5" fmla="*/ 17 h 2766"/>
                <a:gd name="T6" fmla="*/ 27 w 3700"/>
                <a:gd name="T7" fmla="*/ 1332 h 2766"/>
                <a:gd name="T8" fmla="*/ 0 w 3700"/>
                <a:gd name="T9" fmla="*/ 1385 h 2766"/>
                <a:gd name="T10" fmla="*/ 27 w 3700"/>
                <a:gd name="T11" fmla="*/ 1438 h 2766"/>
                <a:gd name="T12" fmla="*/ 1811 w 3700"/>
                <a:gd name="T13" fmla="*/ 2753 h 2766"/>
                <a:gd name="T14" fmla="*/ 1850 w 3700"/>
                <a:gd name="T15" fmla="*/ 2766 h 2766"/>
                <a:gd name="T16" fmla="*/ 1889 w 3700"/>
                <a:gd name="T17" fmla="*/ 2753 h 2766"/>
                <a:gd name="T18" fmla="*/ 3674 w 3700"/>
                <a:gd name="T19" fmla="*/ 1438 h 2766"/>
                <a:gd name="T20" fmla="*/ 3700 w 3700"/>
                <a:gd name="T21" fmla="*/ 1385 h 2766"/>
                <a:gd name="T22" fmla="*/ 3674 w 3700"/>
                <a:gd name="T23" fmla="*/ 1332 h 2766"/>
                <a:gd name="T24" fmla="*/ 1850 w 3700"/>
                <a:gd name="T25" fmla="*/ 2618 h 2766"/>
                <a:gd name="T26" fmla="*/ 177 w 3700"/>
                <a:gd name="T27" fmla="*/ 1385 h 2766"/>
                <a:gd name="T28" fmla="*/ 1850 w 3700"/>
                <a:gd name="T29" fmla="*/ 152 h 2766"/>
                <a:gd name="T30" fmla="*/ 3523 w 3700"/>
                <a:gd name="T31" fmla="*/ 1385 h 2766"/>
                <a:gd name="T32" fmla="*/ 1850 w 3700"/>
                <a:gd name="T33" fmla="*/ 2618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0" h="2766">
                  <a:moveTo>
                    <a:pt x="3674" y="1332"/>
                  </a:moveTo>
                  <a:cubicBezTo>
                    <a:pt x="1889" y="17"/>
                    <a:pt x="1889" y="17"/>
                    <a:pt x="1889" y="17"/>
                  </a:cubicBezTo>
                  <a:cubicBezTo>
                    <a:pt x="1866" y="0"/>
                    <a:pt x="1834" y="0"/>
                    <a:pt x="1811" y="17"/>
                  </a:cubicBezTo>
                  <a:cubicBezTo>
                    <a:pt x="27" y="1332"/>
                    <a:pt x="27" y="1332"/>
                    <a:pt x="27" y="1332"/>
                  </a:cubicBezTo>
                  <a:cubicBezTo>
                    <a:pt x="10" y="1344"/>
                    <a:pt x="0" y="1364"/>
                    <a:pt x="0" y="1385"/>
                  </a:cubicBezTo>
                  <a:cubicBezTo>
                    <a:pt x="0" y="1406"/>
                    <a:pt x="10" y="1426"/>
                    <a:pt x="27" y="1438"/>
                  </a:cubicBezTo>
                  <a:cubicBezTo>
                    <a:pt x="1811" y="2753"/>
                    <a:pt x="1811" y="2753"/>
                    <a:pt x="1811" y="2753"/>
                  </a:cubicBezTo>
                  <a:cubicBezTo>
                    <a:pt x="1822" y="2761"/>
                    <a:pt x="1836" y="2766"/>
                    <a:pt x="1850" y="2766"/>
                  </a:cubicBezTo>
                  <a:cubicBezTo>
                    <a:pt x="1864" y="2766"/>
                    <a:pt x="1878" y="2761"/>
                    <a:pt x="1889" y="2753"/>
                  </a:cubicBezTo>
                  <a:cubicBezTo>
                    <a:pt x="3674" y="1438"/>
                    <a:pt x="3674" y="1438"/>
                    <a:pt x="3674" y="1438"/>
                  </a:cubicBezTo>
                  <a:cubicBezTo>
                    <a:pt x="3690" y="1426"/>
                    <a:pt x="3700" y="1406"/>
                    <a:pt x="3700" y="1385"/>
                  </a:cubicBezTo>
                  <a:cubicBezTo>
                    <a:pt x="3700" y="1364"/>
                    <a:pt x="3690" y="1344"/>
                    <a:pt x="3674" y="1332"/>
                  </a:cubicBezTo>
                  <a:close/>
                  <a:moveTo>
                    <a:pt x="1850" y="2618"/>
                  </a:moveTo>
                  <a:cubicBezTo>
                    <a:pt x="177" y="1385"/>
                    <a:pt x="177" y="1385"/>
                    <a:pt x="177" y="1385"/>
                  </a:cubicBezTo>
                  <a:cubicBezTo>
                    <a:pt x="1850" y="152"/>
                    <a:pt x="1850" y="152"/>
                    <a:pt x="1850" y="152"/>
                  </a:cubicBezTo>
                  <a:cubicBezTo>
                    <a:pt x="3523" y="1385"/>
                    <a:pt x="3523" y="1385"/>
                    <a:pt x="3523" y="1385"/>
                  </a:cubicBezTo>
                  <a:lnTo>
                    <a:pt x="1850" y="2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8" name="Freeform 7"/>
            <p:cNvSpPr>
              <a:spLocks noEditPoints="1"/>
            </p:cNvSpPr>
            <p:nvPr/>
          </p:nvSpPr>
          <p:spPr bwMode="auto">
            <a:xfrm>
              <a:off x="1766" y="2085"/>
              <a:ext cx="392" cy="243"/>
            </a:xfrm>
            <a:custGeom>
              <a:avLst/>
              <a:gdLst>
                <a:gd name="T0" fmla="*/ 1029 w 1503"/>
                <a:gd name="T1" fmla="*/ 137 h 930"/>
                <a:gd name="T2" fmla="*/ 441 w 1503"/>
                <a:gd name="T3" fmla="*/ 0 h 930"/>
                <a:gd name="T4" fmla="*/ 46 w 1503"/>
                <a:gd name="T5" fmla="*/ 60 h 930"/>
                <a:gd name="T6" fmla="*/ 0 w 1503"/>
                <a:gd name="T7" fmla="*/ 124 h 930"/>
                <a:gd name="T8" fmla="*/ 243 w 1503"/>
                <a:gd name="T9" fmla="*/ 694 h 930"/>
                <a:gd name="T10" fmla="*/ 817 w 1503"/>
                <a:gd name="T11" fmla="*/ 930 h 930"/>
                <a:gd name="T12" fmla="*/ 1486 w 1503"/>
                <a:gd name="T13" fmla="*/ 582 h 930"/>
                <a:gd name="T14" fmla="*/ 1484 w 1503"/>
                <a:gd name="T15" fmla="*/ 503 h 930"/>
                <a:gd name="T16" fmla="*/ 1029 w 1503"/>
                <a:gd name="T17" fmla="*/ 137 h 930"/>
                <a:gd name="T18" fmla="*/ 817 w 1503"/>
                <a:gd name="T19" fmla="*/ 798 h 930"/>
                <a:gd name="T20" fmla="*/ 134 w 1503"/>
                <a:gd name="T21" fmla="*/ 172 h 930"/>
                <a:gd name="T22" fmla="*/ 441 w 1503"/>
                <a:gd name="T23" fmla="*/ 132 h 930"/>
                <a:gd name="T24" fmla="*/ 1348 w 1503"/>
                <a:gd name="T25" fmla="*/ 546 h 930"/>
                <a:gd name="T26" fmla="*/ 817 w 1503"/>
                <a:gd name="T27" fmla="*/ 7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3" h="930">
                  <a:moveTo>
                    <a:pt x="1029" y="137"/>
                  </a:moveTo>
                  <a:cubicBezTo>
                    <a:pt x="845" y="46"/>
                    <a:pt x="647" y="0"/>
                    <a:pt x="441" y="0"/>
                  </a:cubicBezTo>
                  <a:cubicBezTo>
                    <a:pt x="307" y="0"/>
                    <a:pt x="174" y="20"/>
                    <a:pt x="46" y="60"/>
                  </a:cubicBezTo>
                  <a:cubicBezTo>
                    <a:pt x="18" y="68"/>
                    <a:pt x="0" y="94"/>
                    <a:pt x="0" y="124"/>
                  </a:cubicBezTo>
                  <a:cubicBezTo>
                    <a:pt x="3" y="340"/>
                    <a:pt x="89" y="542"/>
                    <a:pt x="243" y="694"/>
                  </a:cubicBezTo>
                  <a:cubicBezTo>
                    <a:pt x="397" y="847"/>
                    <a:pt x="601" y="930"/>
                    <a:pt x="817" y="930"/>
                  </a:cubicBezTo>
                  <a:cubicBezTo>
                    <a:pt x="1083" y="930"/>
                    <a:pt x="1333" y="800"/>
                    <a:pt x="1486" y="582"/>
                  </a:cubicBezTo>
                  <a:cubicBezTo>
                    <a:pt x="1503" y="558"/>
                    <a:pt x="1502" y="526"/>
                    <a:pt x="1484" y="503"/>
                  </a:cubicBezTo>
                  <a:cubicBezTo>
                    <a:pt x="1361" y="350"/>
                    <a:pt x="1204" y="223"/>
                    <a:pt x="1029" y="137"/>
                  </a:cubicBezTo>
                  <a:close/>
                  <a:moveTo>
                    <a:pt x="817" y="798"/>
                  </a:moveTo>
                  <a:cubicBezTo>
                    <a:pt x="461" y="798"/>
                    <a:pt x="164" y="522"/>
                    <a:pt x="134" y="172"/>
                  </a:cubicBezTo>
                  <a:cubicBezTo>
                    <a:pt x="234" y="145"/>
                    <a:pt x="337" y="132"/>
                    <a:pt x="441" y="132"/>
                  </a:cubicBezTo>
                  <a:cubicBezTo>
                    <a:pt x="791" y="132"/>
                    <a:pt x="1119" y="282"/>
                    <a:pt x="1348" y="546"/>
                  </a:cubicBezTo>
                  <a:cubicBezTo>
                    <a:pt x="1218" y="705"/>
                    <a:pt x="1023" y="798"/>
                    <a:pt x="817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9" name="Freeform 8"/>
            <p:cNvSpPr>
              <a:spLocks noEditPoints="1"/>
            </p:cNvSpPr>
            <p:nvPr/>
          </p:nvSpPr>
          <p:spPr bwMode="auto">
            <a:xfrm>
              <a:off x="1781" y="1902"/>
              <a:ext cx="411" cy="268"/>
            </a:xfrm>
            <a:custGeom>
              <a:avLst/>
              <a:gdLst>
                <a:gd name="T0" fmla="*/ 10 w 1578"/>
                <a:gd name="T1" fmla="*/ 494 h 1027"/>
                <a:gd name="T2" fmla="*/ 19 w 1578"/>
                <a:gd name="T3" fmla="*/ 562 h 1027"/>
                <a:gd name="T4" fmla="*/ 84 w 1578"/>
                <a:gd name="T5" fmla="*/ 585 h 1027"/>
                <a:gd name="T6" fmla="*/ 385 w 1578"/>
                <a:gd name="T7" fmla="*/ 554 h 1027"/>
                <a:gd name="T8" fmla="*/ 1451 w 1578"/>
                <a:gd name="T9" fmla="*/ 1007 h 1027"/>
                <a:gd name="T10" fmla="*/ 1498 w 1578"/>
                <a:gd name="T11" fmla="*/ 1027 h 1027"/>
                <a:gd name="T12" fmla="*/ 1517 w 1578"/>
                <a:gd name="T13" fmla="*/ 1024 h 1027"/>
                <a:gd name="T14" fmla="*/ 1563 w 1578"/>
                <a:gd name="T15" fmla="*/ 974 h 1027"/>
                <a:gd name="T16" fmla="*/ 1578 w 1578"/>
                <a:gd name="T17" fmla="*/ 817 h 1027"/>
                <a:gd name="T18" fmla="*/ 761 w 1578"/>
                <a:gd name="T19" fmla="*/ 0 h 1027"/>
                <a:gd name="T20" fmla="*/ 10 w 1578"/>
                <a:gd name="T21" fmla="*/ 494 h 1027"/>
                <a:gd name="T22" fmla="*/ 761 w 1578"/>
                <a:gd name="T23" fmla="*/ 132 h 1027"/>
                <a:gd name="T24" fmla="*/ 1446 w 1578"/>
                <a:gd name="T25" fmla="*/ 817 h 1027"/>
                <a:gd name="T26" fmla="*/ 1446 w 1578"/>
                <a:gd name="T27" fmla="*/ 820 h 1027"/>
                <a:gd name="T28" fmla="*/ 1026 w 1578"/>
                <a:gd name="T29" fmla="*/ 555 h 1027"/>
                <a:gd name="T30" fmla="*/ 385 w 1578"/>
                <a:gd name="T31" fmla="*/ 422 h 1027"/>
                <a:gd name="T32" fmla="*/ 193 w 1578"/>
                <a:gd name="T33" fmla="*/ 434 h 1027"/>
                <a:gd name="T34" fmla="*/ 761 w 1578"/>
                <a:gd name="T35" fmla="*/ 13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8" h="1027">
                  <a:moveTo>
                    <a:pt x="10" y="494"/>
                  </a:moveTo>
                  <a:cubicBezTo>
                    <a:pt x="0" y="517"/>
                    <a:pt x="4" y="543"/>
                    <a:pt x="19" y="562"/>
                  </a:cubicBezTo>
                  <a:cubicBezTo>
                    <a:pt x="35" y="581"/>
                    <a:pt x="60" y="590"/>
                    <a:pt x="84" y="585"/>
                  </a:cubicBezTo>
                  <a:cubicBezTo>
                    <a:pt x="183" y="565"/>
                    <a:pt x="284" y="554"/>
                    <a:pt x="385" y="554"/>
                  </a:cubicBezTo>
                  <a:cubicBezTo>
                    <a:pt x="790" y="554"/>
                    <a:pt x="1169" y="715"/>
                    <a:pt x="1451" y="1007"/>
                  </a:cubicBezTo>
                  <a:cubicBezTo>
                    <a:pt x="1464" y="1020"/>
                    <a:pt x="1481" y="1027"/>
                    <a:pt x="1498" y="1027"/>
                  </a:cubicBezTo>
                  <a:cubicBezTo>
                    <a:pt x="1505" y="1027"/>
                    <a:pt x="1511" y="1026"/>
                    <a:pt x="1517" y="1024"/>
                  </a:cubicBezTo>
                  <a:cubicBezTo>
                    <a:pt x="1541" y="1017"/>
                    <a:pt x="1558" y="998"/>
                    <a:pt x="1563" y="974"/>
                  </a:cubicBezTo>
                  <a:cubicBezTo>
                    <a:pt x="1573" y="922"/>
                    <a:pt x="1578" y="869"/>
                    <a:pt x="1578" y="817"/>
                  </a:cubicBezTo>
                  <a:cubicBezTo>
                    <a:pt x="1578" y="366"/>
                    <a:pt x="1212" y="0"/>
                    <a:pt x="761" y="0"/>
                  </a:cubicBezTo>
                  <a:cubicBezTo>
                    <a:pt x="434" y="0"/>
                    <a:pt x="139" y="194"/>
                    <a:pt x="10" y="494"/>
                  </a:cubicBezTo>
                  <a:close/>
                  <a:moveTo>
                    <a:pt x="761" y="132"/>
                  </a:moveTo>
                  <a:cubicBezTo>
                    <a:pt x="1139" y="132"/>
                    <a:pt x="1446" y="439"/>
                    <a:pt x="1446" y="817"/>
                  </a:cubicBezTo>
                  <a:cubicBezTo>
                    <a:pt x="1446" y="818"/>
                    <a:pt x="1446" y="819"/>
                    <a:pt x="1446" y="820"/>
                  </a:cubicBezTo>
                  <a:cubicBezTo>
                    <a:pt x="1321" y="711"/>
                    <a:pt x="1180" y="622"/>
                    <a:pt x="1026" y="555"/>
                  </a:cubicBezTo>
                  <a:cubicBezTo>
                    <a:pt x="823" y="467"/>
                    <a:pt x="608" y="422"/>
                    <a:pt x="385" y="422"/>
                  </a:cubicBezTo>
                  <a:cubicBezTo>
                    <a:pt x="321" y="422"/>
                    <a:pt x="257" y="426"/>
                    <a:pt x="193" y="434"/>
                  </a:cubicBezTo>
                  <a:cubicBezTo>
                    <a:pt x="319" y="247"/>
                    <a:pt x="530" y="132"/>
                    <a:pt x="76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70" name="Freeform 5"/>
          <p:cNvSpPr>
            <a:spLocks noEditPoints="1"/>
          </p:cNvSpPr>
          <p:nvPr/>
        </p:nvSpPr>
        <p:spPr bwMode="auto">
          <a:xfrm>
            <a:off x="2435685" y="3620623"/>
            <a:ext cx="337688" cy="329437"/>
          </a:xfrm>
          <a:custGeom>
            <a:avLst/>
            <a:gdLst>
              <a:gd name="T0" fmla="*/ 911 w 1562"/>
              <a:gd name="T1" fmla="*/ 66 h 1527"/>
              <a:gd name="T2" fmla="*/ 691 w 1562"/>
              <a:gd name="T3" fmla="*/ 39 h 1527"/>
              <a:gd name="T4" fmla="*/ 670 w 1562"/>
              <a:gd name="T5" fmla="*/ 67 h 1527"/>
              <a:gd name="T6" fmla="*/ 670 w 1562"/>
              <a:gd name="T7" fmla="*/ 342 h 1527"/>
              <a:gd name="T8" fmla="*/ 539 w 1562"/>
              <a:gd name="T9" fmla="*/ 576 h 1527"/>
              <a:gd name="T10" fmla="*/ 402 w 1562"/>
              <a:gd name="T11" fmla="*/ 644 h 1527"/>
              <a:gd name="T12" fmla="*/ 400 w 1562"/>
              <a:gd name="T13" fmla="*/ 645 h 1527"/>
              <a:gd name="T14" fmla="*/ 384 w 1562"/>
              <a:gd name="T15" fmla="*/ 650 h 1527"/>
              <a:gd name="T16" fmla="*/ 337 w 1562"/>
              <a:gd name="T17" fmla="*/ 624 h 1527"/>
              <a:gd name="T18" fmla="*/ 54 w 1562"/>
              <a:gd name="T19" fmla="*/ 624 h 1527"/>
              <a:gd name="T20" fmla="*/ 0 w 1562"/>
              <a:gd name="T21" fmla="*/ 678 h 1527"/>
              <a:gd name="T22" fmla="*/ 0 w 1562"/>
              <a:gd name="T23" fmla="*/ 1448 h 1527"/>
              <a:gd name="T24" fmla="*/ 54 w 1562"/>
              <a:gd name="T25" fmla="*/ 1502 h 1527"/>
              <a:gd name="T26" fmla="*/ 338 w 1562"/>
              <a:gd name="T27" fmla="*/ 1502 h 1527"/>
              <a:gd name="T28" fmla="*/ 390 w 1562"/>
              <a:gd name="T29" fmla="*/ 1460 h 1527"/>
              <a:gd name="T30" fmla="*/ 542 w 1562"/>
              <a:gd name="T31" fmla="*/ 1527 h 1527"/>
              <a:gd name="T32" fmla="*/ 1214 w 1562"/>
              <a:gd name="T33" fmla="*/ 1527 h 1527"/>
              <a:gd name="T34" fmla="*/ 1464 w 1562"/>
              <a:gd name="T35" fmla="*/ 1322 h 1527"/>
              <a:gd name="T36" fmla="*/ 1549 w 1562"/>
              <a:gd name="T37" fmla="*/ 777 h 1527"/>
              <a:gd name="T38" fmla="*/ 1467 w 1562"/>
              <a:gd name="T39" fmla="*/ 573 h 1527"/>
              <a:gd name="T40" fmla="*/ 1346 w 1562"/>
              <a:gd name="T41" fmla="*/ 534 h 1527"/>
              <a:gd name="T42" fmla="*/ 996 w 1562"/>
              <a:gd name="T43" fmla="*/ 534 h 1527"/>
              <a:gd name="T44" fmla="*/ 996 w 1562"/>
              <a:gd name="T45" fmla="*/ 279 h 1527"/>
              <a:gd name="T46" fmla="*/ 911 w 1562"/>
              <a:gd name="T47" fmla="*/ 66 h 1527"/>
              <a:gd name="T48" fmla="*/ 333 w 1562"/>
              <a:gd name="T49" fmla="*/ 1444 h 1527"/>
              <a:gd name="T50" fmla="*/ 58 w 1562"/>
              <a:gd name="T51" fmla="*/ 1444 h 1527"/>
              <a:gd name="T52" fmla="*/ 58 w 1562"/>
              <a:gd name="T53" fmla="*/ 682 h 1527"/>
              <a:gd name="T54" fmla="*/ 333 w 1562"/>
              <a:gd name="T55" fmla="*/ 682 h 1527"/>
              <a:gd name="T56" fmla="*/ 333 w 1562"/>
              <a:gd name="T57" fmla="*/ 1444 h 1527"/>
              <a:gd name="T58" fmla="*/ 1346 w 1562"/>
              <a:gd name="T59" fmla="*/ 592 h 1527"/>
              <a:gd name="T60" fmla="*/ 1433 w 1562"/>
              <a:gd name="T61" fmla="*/ 620 h 1527"/>
              <a:gd name="T62" fmla="*/ 1492 w 1562"/>
              <a:gd name="T63" fmla="*/ 768 h 1527"/>
              <a:gd name="T64" fmla="*/ 1406 w 1562"/>
              <a:gd name="T65" fmla="*/ 1313 h 1527"/>
              <a:gd name="T66" fmla="*/ 1406 w 1562"/>
              <a:gd name="T67" fmla="*/ 1314 h 1527"/>
              <a:gd name="T68" fmla="*/ 1214 w 1562"/>
              <a:gd name="T69" fmla="*/ 1468 h 1527"/>
              <a:gd name="T70" fmla="*/ 542 w 1562"/>
              <a:gd name="T71" fmla="*/ 1468 h 1527"/>
              <a:gd name="T72" fmla="*/ 392 w 1562"/>
              <a:gd name="T73" fmla="*/ 1318 h 1527"/>
              <a:gd name="T74" fmla="*/ 392 w 1562"/>
              <a:gd name="T75" fmla="*/ 709 h 1527"/>
              <a:gd name="T76" fmla="*/ 418 w 1562"/>
              <a:gd name="T77" fmla="*/ 700 h 1527"/>
              <a:gd name="T78" fmla="*/ 571 w 1562"/>
              <a:gd name="T79" fmla="*/ 624 h 1527"/>
              <a:gd name="T80" fmla="*/ 728 w 1562"/>
              <a:gd name="T81" fmla="*/ 342 h 1527"/>
              <a:gd name="T82" fmla="*/ 728 w 1562"/>
              <a:gd name="T83" fmla="*/ 90 h 1527"/>
              <a:gd name="T84" fmla="*/ 877 w 1562"/>
              <a:gd name="T85" fmla="*/ 113 h 1527"/>
              <a:gd name="T86" fmla="*/ 939 w 1562"/>
              <a:gd name="T87" fmla="*/ 279 h 1527"/>
              <a:gd name="T88" fmla="*/ 939 w 1562"/>
              <a:gd name="T89" fmla="*/ 563 h 1527"/>
              <a:gd name="T90" fmla="*/ 968 w 1562"/>
              <a:gd name="T91" fmla="*/ 592 h 1527"/>
              <a:gd name="T92" fmla="*/ 1346 w 1562"/>
              <a:gd name="T93" fmla="*/ 592 h 1527"/>
              <a:gd name="T94" fmla="*/ 1346 w 1562"/>
              <a:gd name="T95" fmla="*/ 592 h 1527"/>
              <a:gd name="T96" fmla="*/ 1346 w 1562"/>
              <a:gd name="T97" fmla="*/ 592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2" h="1527">
                <a:moveTo>
                  <a:pt x="911" y="66"/>
                </a:moveTo>
                <a:cubicBezTo>
                  <a:pt x="820" y="0"/>
                  <a:pt x="696" y="38"/>
                  <a:pt x="691" y="39"/>
                </a:cubicBezTo>
                <a:cubicBezTo>
                  <a:pt x="678" y="43"/>
                  <a:pt x="670" y="55"/>
                  <a:pt x="670" y="67"/>
                </a:cubicBezTo>
                <a:cubicBezTo>
                  <a:pt x="670" y="342"/>
                  <a:pt x="670" y="342"/>
                  <a:pt x="670" y="342"/>
                </a:cubicBezTo>
                <a:cubicBezTo>
                  <a:pt x="670" y="435"/>
                  <a:pt x="626" y="513"/>
                  <a:pt x="539" y="576"/>
                </a:cubicBezTo>
                <a:cubicBezTo>
                  <a:pt x="471" y="624"/>
                  <a:pt x="402" y="644"/>
                  <a:pt x="402" y="644"/>
                </a:cubicBezTo>
                <a:cubicBezTo>
                  <a:pt x="401" y="644"/>
                  <a:pt x="401" y="645"/>
                  <a:pt x="400" y="645"/>
                </a:cubicBezTo>
                <a:cubicBezTo>
                  <a:pt x="384" y="650"/>
                  <a:pt x="384" y="650"/>
                  <a:pt x="384" y="650"/>
                </a:cubicBezTo>
                <a:cubicBezTo>
                  <a:pt x="374" y="635"/>
                  <a:pt x="357" y="624"/>
                  <a:pt x="337" y="624"/>
                </a:cubicBezTo>
                <a:cubicBezTo>
                  <a:pt x="54" y="624"/>
                  <a:pt x="54" y="624"/>
                  <a:pt x="54" y="624"/>
                </a:cubicBezTo>
                <a:cubicBezTo>
                  <a:pt x="24" y="624"/>
                  <a:pt x="0" y="648"/>
                  <a:pt x="0" y="678"/>
                </a:cubicBezTo>
                <a:cubicBezTo>
                  <a:pt x="0" y="1448"/>
                  <a:pt x="0" y="1448"/>
                  <a:pt x="0" y="1448"/>
                </a:cubicBezTo>
                <a:cubicBezTo>
                  <a:pt x="0" y="1478"/>
                  <a:pt x="24" y="1502"/>
                  <a:pt x="54" y="1502"/>
                </a:cubicBezTo>
                <a:cubicBezTo>
                  <a:pt x="338" y="1502"/>
                  <a:pt x="338" y="1502"/>
                  <a:pt x="338" y="1502"/>
                </a:cubicBezTo>
                <a:cubicBezTo>
                  <a:pt x="363" y="1502"/>
                  <a:pt x="385" y="1484"/>
                  <a:pt x="390" y="1460"/>
                </a:cubicBezTo>
                <a:cubicBezTo>
                  <a:pt x="428" y="1501"/>
                  <a:pt x="482" y="1527"/>
                  <a:pt x="542" y="1527"/>
                </a:cubicBezTo>
                <a:cubicBezTo>
                  <a:pt x="1214" y="1527"/>
                  <a:pt x="1214" y="1527"/>
                  <a:pt x="1214" y="1527"/>
                </a:cubicBezTo>
                <a:cubicBezTo>
                  <a:pt x="1356" y="1527"/>
                  <a:pt x="1448" y="1452"/>
                  <a:pt x="1464" y="1322"/>
                </a:cubicBezTo>
                <a:cubicBezTo>
                  <a:pt x="1549" y="777"/>
                  <a:pt x="1549" y="777"/>
                  <a:pt x="1549" y="777"/>
                </a:cubicBezTo>
                <a:cubicBezTo>
                  <a:pt x="1562" y="698"/>
                  <a:pt x="1530" y="618"/>
                  <a:pt x="1467" y="573"/>
                </a:cubicBezTo>
                <a:cubicBezTo>
                  <a:pt x="1431" y="548"/>
                  <a:pt x="1389" y="534"/>
                  <a:pt x="1346" y="534"/>
                </a:cubicBezTo>
                <a:cubicBezTo>
                  <a:pt x="996" y="534"/>
                  <a:pt x="996" y="534"/>
                  <a:pt x="996" y="534"/>
                </a:cubicBezTo>
                <a:cubicBezTo>
                  <a:pt x="996" y="279"/>
                  <a:pt x="996" y="279"/>
                  <a:pt x="996" y="279"/>
                </a:cubicBezTo>
                <a:cubicBezTo>
                  <a:pt x="996" y="180"/>
                  <a:pt x="968" y="108"/>
                  <a:pt x="911" y="66"/>
                </a:cubicBezTo>
                <a:close/>
                <a:moveTo>
                  <a:pt x="333" y="1444"/>
                </a:moveTo>
                <a:cubicBezTo>
                  <a:pt x="58" y="1444"/>
                  <a:pt x="58" y="1444"/>
                  <a:pt x="58" y="1444"/>
                </a:cubicBezTo>
                <a:cubicBezTo>
                  <a:pt x="58" y="682"/>
                  <a:pt x="58" y="682"/>
                  <a:pt x="58" y="682"/>
                </a:cubicBezTo>
                <a:cubicBezTo>
                  <a:pt x="333" y="682"/>
                  <a:pt x="333" y="682"/>
                  <a:pt x="333" y="682"/>
                </a:cubicBezTo>
                <a:lnTo>
                  <a:pt x="333" y="1444"/>
                </a:lnTo>
                <a:close/>
                <a:moveTo>
                  <a:pt x="1346" y="592"/>
                </a:moveTo>
                <a:cubicBezTo>
                  <a:pt x="1377" y="592"/>
                  <a:pt x="1407" y="602"/>
                  <a:pt x="1433" y="620"/>
                </a:cubicBezTo>
                <a:cubicBezTo>
                  <a:pt x="1478" y="653"/>
                  <a:pt x="1501" y="711"/>
                  <a:pt x="1492" y="768"/>
                </a:cubicBezTo>
                <a:cubicBezTo>
                  <a:pt x="1406" y="1313"/>
                  <a:pt x="1406" y="1313"/>
                  <a:pt x="1406" y="1313"/>
                </a:cubicBezTo>
                <a:cubicBezTo>
                  <a:pt x="1406" y="1314"/>
                  <a:pt x="1406" y="1314"/>
                  <a:pt x="1406" y="1314"/>
                </a:cubicBezTo>
                <a:cubicBezTo>
                  <a:pt x="1391" y="1441"/>
                  <a:pt x="1293" y="1468"/>
                  <a:pt x="1214" y="1468"/>
                </a:cubicBezTo>
                <a:cubicBezTo>
                  <a:pt x="542" y="1468"/>
                  <a:pt x="542" y="1468"/>
                  <a:pt x="542" y="1468"/>
                </a:cubicBezTo>
                <a:cubicBezTo>
                  <a:pt x="459" y="1468"/>
                  <a:pt x="392" y="1401"/>
                  <a:pt x="392" y="1318"/>
                </a:cubicBezTo>
                <a:cubicBezTo>
                  <a:pt x="392" y="709"/>
                  <a:pt x="392" y="709"/>
                  <a:pt x="392" y="709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8" y="697"/>
                  <a:pt x="499" y="676"/>
                  <a:pt x="571" y="624"/>
                </a:cubicBezTo>
                <a:cubicBezTo>
                  <a:pt x="674" y="551"/>
                  <a:pt x="728" y="454"/>
                  <a:pt x="728" y="342"/>
                </a:cubicBezTo>
                <a:cubicBezTo>
                  <a:pt x="728" y="90"/>
                  <a:pt x="728" y="90"/>
                  <a:pt x="728" y="90"/>
                </a:cubicBezTo>
                <a:cubicBezTo>
                  <a:pt x="762" y="84"/>
                  <a:pt x="828" y="78"/>
                  <a:pt x="877" y="113"/>
                </a:cubicBezTo>
                <a:cubicBezTo>
                  <a:pt x="918" y="143"/>
                  <a:pt x="939" y="199"/>
                  <a:pt x="939" y="279"/>
                </a:cubicBezTo>
                <a:cubicBezTo>
                  <a:pt x="939" y="563"/>
                  <a:pt x="939" y="563"/>
                  <a:pt x="939" y="563"/>
                </a:cubicBezTo>
                <a:cubicBezTo>
                  <a:pt x="939" y="579"/>
                  <a:pt x="952" y="592"/>
                  <a:pt x="968" y="592"/>
                </a:cubicBezTo>
                <a:cubicBezTo>
                  <a:pt x="1346" y="592"/>
                  <a:pt x="1346" y="592"/>
                  <a:pt x="1346" y="592"/>
                </a:cubicBezTo>
                <a:close/>
                <a:moveTo>
                  <a:pt x="1346" y="592"/>
                </a:moveTo>
                <a:cubicBezTo>
                  <a:pt x="1346" y="592"/>
                  <a:pt x="1346" y="592"/>
                  <a:pt x="1346" y="5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71" name="Group 8"/>
          <p:cNvGrpSpPr>
            <a:grpSpLocks noChangeAspect="1"/>
          </p:cNvGrpSpPr>
          <p:nvPr/>
        </p:nvGrpSpPr>
        <p:grpSpPr bwMode="auto">
          <a:xfrm>
            <a:off x="2268171" y="2617613"/>
            <a:ext cx="357619" cy="392619"/>
            <a:chOff x="894" y="1791"/>
            <a:chExt cx="797" cy="875"/>
          </a:xfrm>
          <a:solidFill>
            <a:srgbClr val="00ACB8"/>
          </a:solidFill>
        </p:grpSpPr>
        <p:sp>
          <p:nvSpPr>
            <p:cNvPr id="72" name="Freeform 9"/>
            <p:cNvSpPr>
              <a:spLocks noEditPoints="1"/>
            </p:cNvSpPr>
            <p:nvPr/>
          </p:nvSpPr>
          <p:spPr bwMode="auto">
            <a:xfrm>
              <a:off x="894" y="1791"/>
              <a:ext cx="797" cy="875"/>
            </a:xfrm>
            <a:custGeom>
              <a:avLst/>
              <a:gdLst>
                <a:gd name="T0" fmla="*/ 3024 w 3940"/>
                <a:gd name="T1" fmla="*/ 2659 h 4325"/>
                <a:gd name="T2" fmla="*/ 3428 w 3940"/>
                <a:gd name="T3" fmla="*/ 2452 h 4325"/>
                <a:gd name="T4" fmla="*/ 3609 w 3940"/>
                <a:gd name="T5" fmla="*/ 1424 h 4325"/>
                <a:gd name="T6" fmla="*/ 3168 w 3940"/>
                <a:gd name="T7" fmla="*/ 981 h 4325"/>
                <a:gd name="T8" fmla="*/ 3005 w 3940"/>
                <a:gd name="T9" fmla="*/ 378 h 4325"/>
                <a:gd name="T10" fmla="*/ 2024 w 3940"/>
                <a:gd name="T11" fmla="*/ 21 h 4325"/>
                <a:gd name="T12" fmla="*/ 1511 w 3940"/>
                <a:gd name="T13" fmla="*/ 378 h 4325"/>
                <a:gd name="T14" fmla="*/ 889 w 3940"/>
                <a:gd name="T15" fmla="*/ 434 h 4325"/>
                <a:gd name="T16" fmla="*/ 367 w 3940"/>
                <a:gd name="T17" fmla="*/ 1338 h 4325"/>
                <a:gd name="T18" fmla="*/ 630 w 3940"/>
                <a:gd name="T19" fmla="*/ 1905 h 4325"/>
                <a:gd name="T20" fmla="*/ 576 w 3940"/>
                <a:gd name="T21" fmla="*/ 2527 h 4325"/>
                <a:gd name="T22" fmla="*/ 25 w 3940"/>
                <a:gd name="T23" fmla="*/ 3550 h 4325"/>
                <a:gd name="T24" fmla="*/ 67 w 3940"/>
                <a:gd name="T25" fmla="*/ 3664 h 4325"/>
                <a:gd name="T26" fmla="*/ 666 w 3940"/>
                <a:gd name="T27" fmla="*/ 4263 h 4325"/>
                <a:gd name="T28" fmla="*/ 733 w 3940"/>
                <a:gd name="T29" fmla="*/ 4325 h 4325"/>
                <a:gd name="T30" fmla="*/ 1970 w 3940"/>
                <a:gd name="T31" fmla="*/ 3116 h 4325"/>
                <a:gd name="T32" fmla="*/ 3207 w 3940"/>
                <a:gd name="T33" fmla="*/ 4325 h 4325"/>
                <a:gd name="T34" fmla="*/ 3274 w 3940"/>
                <a:gd name="T35" fmla="*/ 4263 h 4325"/>
                <a:gd name="T36" fmla="*/ 3873 w 3940"/>
                <a:gd name="T37" fmla="*/ 3664 h 4325"/>
                <a:gd name="T38" fmla="*/ 3915 w 3940"/>
                <a:gd name="T39" fmla="*/ 3550 h 4325"/>
                <a:gd name="T40" fmla="*/ 750 w 3940"/>
                <a:gd name="T41" fmla="*/ 3642 h 4325"/>
                <a:gd name="T42" fmla="*/ 223 w 3940"/>
                <a:gd name="T43" fmla="*/ 3542 h 4325"/>
                <a:gd name="T44" fmla="*/ 1099 w 3940"/>
                <a:gd name="T45" fmla="*/ 2718 h 4325"/>
                <a:gd name="T46" fmla="*/ 1435 w 3940"/>
                <a:gd name="T47" fmla="*/ 3233 h 4325"/>
                <a:gd name="T48" fmla="*/ 1787 w 3940"/>
                <a:gd name="T49" fmla="*/ 3109 h 4325"/>
                <a:gd name="T50" fmla="*/ 2035 w 3940"/>
                <a:gd name="T51" fmla="*/ 2915 h 4325"/>
                <a:gd name="T52" fmla="*/ 1957 w 3940"/>
                <a:gd name="T53" fmla="*/ 2904 h 4325"/>
                <a:gd name="T54" fmla="*/ 1465 w 3940"/>
                <a:gd name="T55" fmla="*/ 3083 h 4325"/>
                <a:gd name="T56" fmla="*/ 1168 w 3940"/>
                <a:gd name="T57" fmla="*/ 2599 h 4325"/>
                <a:gd name="T58" fmla="*/ 676 w 3940"/>
                <a:gd name="T59" fmla="*/ 2420 h 4325"/>
                <a:gd name="T60" fmla="*/ 759 w 3940"/>
                <a:gd name="T61" fmla="*/ 1859 h 4325"/>
                <a:gd name="T62" fmla="*/ 898 w 3940"/>
                <a:gd name="T63" fmla="*/ 1069 h 4325"/>
                <a:gd name="T64" fmla="*/ 1012 w 3940"/>
                <a:gd name="T65" fmla="*/ 513 h 4325"/>
                <a:gd name="T66" fmla="*/ 1579 w 3940"/>
                <a:gd name="T67" fmla="*/ 497 h 4325"/>
                <a:gd name="T68" fmla="*/ 2382 w 3940"/>
                <a:gd name="T69" fmla="*/ 497 h 4325"/>
                <a:gd name="T70" fmla="*/ 2949 w 3940"/>
                <a:gd name="T71" fmla="*/ 513 h 4325"/>
                <a:gd name="T72" fmla="*/ 3063 w 3940"/>
                <a:gd name="T73" fmla="*/ 1069 h 4325"/>
                <a:gd name="T74" fmla="*/ 3202 w 3940"/>
                <a:gd name="T75" fmla="*/ 1859 h 4325"/>
                <a:gd name="T76" fmla="*/ 3285 w 3940"/>
                <a:gd name="T77" fmla="*/ 2420 h 4325"/>
                <a:gd name="T78" fmla="*/ 2793 w 3940"/>
                <a:gd name="T79" fmla="*/ 2599 h 4325"/>
                <a:gd name="T80" fmla="*/ 2496 w 3940"/>
                <a:gd name="T81" fmla="*/ 3083 h 4325"/>
                <a:gd name="T82" fmla="*/ 2035 w 3940"/>
                <a:gd name="T83" fmla="*/ 2915 h 4325"/>
                <a:gd name="T84" fmla="*/ 3190 w 3940"/>
                <a:gd name="T85" fmla="*/ 3642 h 4325"/>
                <a:gd name="T86" fmla="*/ 2142 w 3940"/>
                <a:gd name="T87" fmla="*/ 3097 h 4325"/>
                <a:gd name="T88" fmla="*/ 2526 w 3940"/>
                <a:gd name="T89" fmla="*/ 3233 h 4325"/>
                <a:gd name="T90" fmla="*/ 2862 w 3940"/>
                <a:gd name="T91" fmla="*/ 2718 h 4325"/>
                <a:gd name="T92" fmla="*/ 3717 w 3940"/>
                <a:gd name="T93" fmla="*/ 3542 h 4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0" h="4325">
                  <a:moveTo>
                    <a:pt x="3915" y="3550"/>
                  </a:moveTo>
                  <a:cubicBezTo>
                    <a:pt x="3024" y="2659"/>
                    <a:pt x="3024" y="2659"/>
                    <a:pt x="3024" y="2659"/>
                  </a:cubicBezTo>
                  <a:cubicBezTo>
                    <a:pt x="3384" y="2527"/>
                    <a:pt x="3384" y="2527"/>
                    <a:pt x="3384" y="2527"/>
                  </a:cubicBezTo>
                  <a:cubicBezTo>
                    <a:pt x="3415" y="2516"/>
                    <a:pt x="3433" y="2485"/>
                    <a:pt x="3428" y="2452"/>
                  </a:cubicBezTo>
                  <a:cubicBezTo>
                    <a:pt x="3331" y="1905"/>
                    <a:pt x="3331" y="1905"/>
                    <a:pt x="3331" y="1905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5" y="1395"/>
                    <a:pt x="3619" y="1359"/>
                    <a:pt x="3594" y="1338"/>
                  </a:cubicBezTo>
                  <a:cubicBezTo>
                    <a:pt x="3168" y="981"/>
                    <a:pt x="3168" y="981"/>
                    <a:pt x="3168" y="981"/>
                  </a:cubicBezTo>
                  <a:cubicBezTo>
                    <a:pt x="3072" y="434"/>
                    <a:pt x="3072" y="434"/>
                    <a:pt x="3072" y="434"/>
                  </a:cubicBezTo>
                  <a:cubicBezTo>
                    <a:pt x="3066" y="402"/>
                    <a:pt x="3038" y="378"/>
                    <a:pt x="3005" y="378"/>
                  </a:cubicBezTo>
                  <a:cubicBezTo>
                    <a:pt x="2450" y="378"/>
                    <a:pt x="2450" y="378"/>
                    <a:pt x="2450" y="378"/>
                  </a:cubicBezTo>
                  <a:cubicBezTo>
                    <a:pt x="2024" y="21"/>
                    <a:pt x="2024" y="21"/>
                    <a:pt x="2024" y="21"/>
                  </a:cubicBezTo>
                  <a:cubicBezTo>
                    <a:pt x="1999" y="0"/>
                    <a:pt x="1962" y="0"/>
                    <a:pt x="1937" y="21"/>
                  </a:cubicBezTo>
                  <a:cubicBezTo>
                    <a:pt x="1511" y="378"/>
                    <a:pt x="1511" y="378"/>
                    <a:pt x="1511" y="378"/>
                  </a:cubicBezTo>
                  <a:cubicBezTo>
                    <a:pt x="955" y="378"/>
                    <a:pt x="955" y="378"/>
                    <a:pt x="955" y="378"/>
                  </a:cubicBezTo>
                  <a:cubicBezTo>
                    <a:pt x="923" y="378"/>
                    <a:pt x="895" y="402"/>
                    <a:pt x="889" y="434"/>
                  </a:cubicBezTo>
                  <a:cubicBezTo>
                    <a:pt x="793" y="981"/>
                    <a:pt x="793" y="981"/>
                    <a:pt x="793" y="981"/>
                  </a:cubicBezTo>
                  <a:cubicBezTo>
                    <a:pt x="367" y="1338"/>
                    <a:pt x="367" y="1338"/>
                    <a:pt x="367" y="1338"/>
                  </a:cubicBezTo>
                  <a:cubicBezTo>
                    <a:pt x="342" y="1359"/>
                    <a:pt x="335" y="1395"/>
                    <a:pt x="352" y="1424"/>
                  </a:cubicBezTo>
                  <a:cubicBezTo>
                    <a:pt x="630" y="1905"/>
                    <a:pt x="630" y="1905"/>
                    <a:pt x="630" y="1905"/>
                  </a:cubicBezTo>
                  <a:cubicBezTo>
                    <a:pt x="533" y="2452"/>
                    <a:pt x="533" y="2452"/>
                    <a:pt x="533" y="2452"/>
                  </a:cubicBezTo>
                  <a:cubicBezTo>
                    <a:pt x="527" y="2485"/>
                    <a:pt x="546" y="2516"/>
                    <a:pt x="576" y="2527"/>
                  </a:cubicBezTo>
                  <a:cubicBezTo>
                    <a:pt x="922" y="2653"/>
                    <a:pt x="922" y="2653"/>
                    <a:pt x="922" y="2653"/>
                  </a:cubicBezTo>
                  <a:cubicBezTo>
                    <a:pt x="25" y="3550"/>
                    <a:pt x="25" y="3550"/>
                    <a:pt x="25" y="3550"/>
                  </a:cubicBezTo>
                  <a:cubicBezTo>
                    <a:pt x="7" y="3568"/>
                    <a:pt x="0" y="3596"/>
                    <a:pt x="9" y="3620"/>
                  </a:cubicBezTo>
                  <a:cubicBezTo>
                    <a:pt x="19" y="3645"/>
                    <a:pt x="41" y="3662"/>
                    <a:pt x="67" y="3664"/>
                  </a:cubicBezTo>
                  <a:cubicBezTo>
                    <a:pt x="620" y="3710"/>
                    <a:pt x="620" y="3710"/>
                    <a:pt x="620" y="3710"/>
                  </a:cubicBezTo>
                  <a:cubicBezTo>
                    <a:pt x="666" y="4263"/>
                    <a:pt x="666" y="4263"/>
                    <a:pt x="666" y="4263"/>
                  </a:cubicBezTo>
                  <a:cubicBezTo>
                    <a:pt x="668" y="4289"/>
                    <a:pt x="685" y="4312"/>
                    <a:pt x="710" y="4321"/>
                  </a:cubicBezTo>
                  <a:cubicBezTo>
                    <a:pt x="718" y="4324"/>
                    <a:pt x="725" y="4325"/>
                    <a:pt x="733" y="4325"/>
                  </a:cubicBezTo>
                  <a:cubicBezTo>
                    <a:pt x="751" y="4325"/>
                    <a:pt x="768" y="4318"/>
                    <a:pt x="781" y="4305"/>
                  </a:cubicBezTo>
                  <a:cubicBezTo>
                    <a:pt x="1970" y="3116"/>
                    <a:pt x="1970" y="3116"/>
                    <a:pt x="1970" y="3116"/>
                  </a:cubicBezTo>
                  <a:cubicBezTo>
                    <a:pt x="3159" y="4305"/>
                    <a:pt x="3159" y="4305"/>
                    <a:pt x="3159" y="4305"/>
                  </a:cubicBezTo>
                  <a:cubicBezTo>
                    <a:pt x="3172" y="4318"/>
                    <a:pt x="3189" y="4325"/>
                    <a:pt x="3207" y="4325"/>
                  </a:cubicBezTo>
                  <a:cubicBezTo>
                    <a:pt x="3215" y="4325"/>
                    <a:pt x="3222" y="4324"/>
                    <a:pt x="3230" y="4321"/>
                  </a:cubicBezTo>
                  <a:cubicBezTo>
                    <a:pt x="3255" y="4312"/>
                    <a:pt x="3272" y="4289"/>
                    <a:pt x="3274" y="4263"/>
                  </a:cubicBezTo>
                  <a:cubicBezTo>
                    <a:pt x="3320" y="3710"/>
                    <a:pt x="3320" y="3710"/>
                    <a:pt x="3320" y="3710"/>
                  </a:cubicBezTo>
                  <a:cubicBezTo>
                    <a:pt x="3873" y="3664"/>
                    <a:pt x="3873" y="3664"/>
                    <a:pt x="3873" y="3664"/>
                  </a:cubicBezTo>
                  <a:cubicBezTo>
                    <a:pt x="3899" y="3662"/>
                    <a:pt x="3922" y="3645"/>
                    <a:pt x="3931" y="3620"/>
                  </a:cubicBezTo>
                  <a:cubicBezTo>
                    <a:pt x="3940" y="3596"/>
                    <a:pt x="3933" y="3568"/>
                    <a:pt x="3915" y="3550"/>
                  </a:cubicBezTo>
                  <a:close/>
                  <a:moveTo>
                    <a:pt x="788" y="4107"/>
                  </a:moveTo>
                  <a:cubicBezTo>
                    <a:pt x="750" y="3642"/>
                    <a:pt x="750" y="3642"/>
                    <a:pt x="750" y="3642"/>
                  </a:cubicBezTo>
                  <a:cubicBezTo>
                    <a:pt x="747" y="3610"/>
                    <a:pt x="721" y="3584"/>
                    <a:pt x="688" y="3581"/>
                  </a:cubicBezTo>
                  <a:cubicBezTo>
                    <a:pt x="223" y="3542"/>
                    <a:pt x="223" y="3542"/>
                    <a:pt x="223" y="3542"/>
                  </a:cubicBezTo>
                  <a:cubicBezTo>
                    <a:pt x="1061" y="2704"/>
                    <a:pt x="1061" y="2704"/>
                    <a:pt x="1061" y="2704"/>
                  </a:cubicBezTo>
                  <a:cubicBezTo>
                    <a:pt x="1099" y="2718"/>
                    <a:pt x="1099" y="2718"/>
                    <a:pt x="1099" y="2718"/>
                  </a:cubicBezTo>
                  <a:cubicBezTo>
                    <a:pt x="1377" y="3199"/>
                    <a:pt x="1377" y="3199"/>
                    <a:pt x="1377" y="3199"/>
                  </a:cubicBezTo>
                  <a:cubicBezTo>
                    <a:pt x="1389" y="3220"/>
                    <a:pt x="1412" y="3233"/>
                    <a:pt x="1435" y="3233"/>
                  </a:cubicBezTo>
                  <a:cubicBezTo>
                    <a:pt x="1443" y="3233"/>
                    <a:pt x="1451" y="3231"/>
                    <a:pt x="1458" y="3229"/>
                  </a:cubicBezTo>
                  <a:cubicBezTo>
                    <a:pt x="1787" y="3109"/>
                    <a:pt x="1787" y="3109"/>
                    <a:pt x="1787" y="3109"/>
                  </a:cubicBezTo>
                  <a:lnTo>
                    <a:pt x="788" y="4107"/>
                  </a:lnTo>
                  <a:close/>
                  <a:moveTo>
                    <a:pt x="2035" y="2915"/>
                  </a:moveTo>
                  <a:cubicBezTo>
                    <a:pt x="2003" y="2904"/>
                    <a:pt x="2003" y="2904"/>
                    <a:pt x="2003" y="2904"/>
                  </a:cubicBezTo>
                  <a:cubicBezTo>
                    <a:pt x="1989" y="2898"/>
                    <a:pt x="1972" y="2898"/>
                    <a:pt x="1957" y="2904"/>
                  </a:cubicBezTo>
                  <a:cubicBezTo>
                    <a:pt x="1910" y="2921"/>
                    <a:pt x="1910" y="2921"/>
                    <a:pt x="1910" y="2921"/>
                  </a:cubicBezTo>
                  <a:cubicBezTo>
                    <a:pt x="1465" y="3083"/>
                    <a:pt x="1465" y="3083"/>
                    <a:pt x="1465" y="3083"/>
                  </a:cubicBezTo>
                  <a:cubicBezTo>
                    <a:pt x="1203" y="2629"/>
                    <a:pt x="1203" y="2629"/>
                    <a:pt x="1203" y="2629"/>
                  </a:cubicBezTo>
                  <a:cubicBezTo>
                    <a:pt x="1195" y="2615"/>
                    <a:pt x="1183" y="2605"/>
                    <a:pt x="1168" y="2599"/>
                  </a:cubicBezTo>
                  <a:cubicBezTo>
                    <a:pt x="1067" y="2563"/>
                    <a:pt x="1067" y="2563"/>
                    <a:pt x="1067" y="2563"/>
                  </a:cubicBezTo>
                  <a:cubicBezTo>
                    <a:pt x="676" y="2420"/>
                    <a:pt x="676" y="2420"/>
                    <a:pt x="676" y="2420"/>
                  </a:cubicBezTo>
                  <a:cubicBezTo>
                    <a:pt x="767" y="1904"/>
                    <a:pt x="767" y="1904"/>
                    <a:pt x="767" y="1904"/>
                  </a:cubicBezTo>
                  <a:cubicBezTo>
                    <a:pt x="769" y="1889"/>
                    <a:pt x="767" y="1873"/>
                    <a:pt x="759" y="1859"/>
                  </a:cubicBezTo>
                  <a:cubicBezTo>
                    <a:pt x="497" y="1405"/>
                    <a:pt x="497" y="1405"/>
                    <a:pt x="497" y="1405"/>
                  </a:cubicBezTo>
                  <a:cubicBezTo>
                    <a:pt x="898" y="1069"/>
                    <a:pt x="898" y="1069"/>
                    <a:pt x="898" y="1069"/>
                  </a:cubicBezTo>
                  <a:cubicBezTo>
                    <a:pt x="910" y="1058"/>
                    <a:pt x="918" y="1044"/>
                    <a:pt x="921" y="1029"/>
                  </a:cubicBezTo>
                  <a:cubicBezTo>
                    <a:pt x="1012" y="513"/>
                    <a:pt x="1012" y="513"/>
                    <a:pt x="1012" y="513"/>
                  </a:cubicBezTo>
                  <a:cubicBezTo>
                    <a:pt x="1536" y="513"/>
                    <a:pt x="1536" y="513"/>
                    <a:pt x="1536" y="513"/>
                  </a:cubicBezTo>
                  <a:cubicBezTo>
                    <a:pt x="1552" y="513"/>
                    <a:pt x="1567" y="507"/>
                    <a:pt x="1579" y="497"/>
                  </a:cubicBezTo>
                  <a:cubicBezTo>
                    <a:pt x="1980" y="160"/>
                    <a:pt x="1980" y="160"/>
                    <a:pt x="1980" y="160"/>
                  </a:cubicBezTo>
                  <a:cubicBezTo>
                    <a:pt x="2382" y="497"/>
                    <a:pt x="2382" y="497"/>
                    <a:pt x="2382" y="497"/>
                  </a:cubicBezTo>
                  <a:cubicBezTo>
                    <a:pt x="2394" y="507"/>
                    <a:pt x="2409" y="513"/>
                    <a:pt x="2425" y="513"/>
                  </a:cubicBezTo>
                  <a:cubicBezTo>
                    <a:pt x="2949" y="513"/>
                    <a:pt x="2949" y="513"/>
                    <a:pt x="2949" y="513"/>
                  </a:cubicBezTo>
                  <a:cubicBezTo>
                    <a:pt x="3040" y="1029"/>
                    <a:pt x="3040" y="1029"/>
                    <a:pt x="3040" y="1029"/>
                  </a:cubicBezTo>
                  <a:cubicBezTo>
                    <a:pt x="3043" y="1044"/>
                    <a:pt x="3051" y="1058"/>
                    <a:pt x="3063" y="1069"/>
                  </a:cubicBezTo>
                  <a:cubicBezTo>
                    <a:pt x="3464" y="1405"/>
                    <a:pt x="3464" y="1405"/>
                    <a:pt x="3464" y="1405"/>
                  </a:cubicBezTo>
                  <a:cubicBezTo>
                    <a:pt x="3202" y="1859"/>
                    <a:pt x="3202" y="1859"/>
                    <a:pt x="3202" y="1859"/>
                  </a:cubicBezTo>
                  <a:cubicBezTo>
                    <a:pt x="3194" y="1873"/>
                    <a:pt x="3191" y="1889"/>
                    <a:pt x="3194" y="1904"/>
                  </a:cubicBezTo>
                  <a:cubicBezTo>
                    <a:pt x="3285" y="2420"/>
                    <a:pt x="3285" y="2420"/>
                    <a:pt x="3285" y="2420"/>
                  </a:cubicBezTo>
                  <a:cubicBezTo>
                    <a:pt x="2879" y="2568"/>
                    <a:pt x="2879" y="2568"/>
                    <a:pt x="2879" y="2568"/>
                  </a:cubicBezTo>
                  <a:cubicBezTo>
                    <a:pt x="2793" y="2599"/>
                    <a:pt x="2793" y="2599"/>
                    <a:pt x="2793" y="2599"/>
                  </a:cubicBezTo>
                  <a:cubicBezTo>
                    <a:pt x="2778" y="2605"/>
                    <a:pt x="2766" y="2615"/>
                    <a:pt x="2758" y="2629"/>
                  </a:cubicBezTo>
                  <a:cubicBezTo>
                    <a:pt x="2496" y="3083"/>
                    <a:pt x="2496" y="3083"/>
                    <a:pt x="2496" y="3083"/>
                  </a:cubicBezTo>
                  <a:cubicBezTo>
                    <a:pt x="2035" y="2915"/>
                    <a:pt x="2035" y="2915"/>
                    <a:pt x="2035" y="2915"/>
                  </a:cubicBezTo>
                  <a:cubicBezTo>
                    <a:pt x="2035" y="2915"/>
                    <a:pt x="2035" y="2915"/>
                    <a:pt x="2035" y="2915"/>
                  </a:cubicBezTo>
                  <a:close/>
                  <a:moveTo>
                    <a:pt x="3252" y="3581"/>
                  </a:moveTo>
                  <a:cubicBezTo>
                    <a:pt x="3219" y="3584"/>
                    <a:pt x="3193" y="3610"/>
                    <a:pt x="3190" y="3642"/>
                  </a:cubicBezTo>
                  <a:cubicBezTo>
                    <a:pt x="3152" y="4107"/>
                    <a:pt x="3152" y="4107"/>
                    <a:pt x="3152" y="4107"/>
                  </a:cubicBezTo>
                  <a:cubicBezTo>
                    <a:pt x="2142" y="3097"/>
                    <a:pt x="2142" y="3097"/>
                    <a:pt x="2142" y="3097"/>
                  </a:cubicBezTo>
                  <a:cubicBezTo>
                    <a:pt x="2503" y="3229"/>
                    <a:pt x="2503" y="3229"/>
                    <a:pt x="2503" y="3229"/>
                  </a:cubicBezTo>
                  <a:cubicBezTo>
                    <a:pt x="2510" y="3231"/>
                    <a:pt x="2518" y="3233"/>
                    <a:pt x="2526" y="3233"/>
                  </a:cubicBezTo>
                  <a:cubicBezTo>
                    <a:pt x="2549" y="3233"/>
                    <a:pt x="2572" y="3220"/>
                    <a:pt x="2584" y="3199"/>
                  </a:cubicBezTo>
                  <a:cubicBezTo>
                    <a:pt x="2862" y="2718"/>
                    <a:pt x="2862" y="2718"/>
                    <a:pt x="2862" y="2718"/>
                  </a:cubicBezTo>
                  <a:cubicBezTo>
                    <a:pt x="2884" y="2709"/>
                    <a:pt x="2884" y="2709"/>
                    <a:pt x="2884" y="2709"/>
                  </a:cubicBezTo>
                  <a:cubicBezTo>
                    <a:pt x="3717" y="3542"/>
                    <a:pt x="3717" y="3542"/>
                    <a:pt x="3717" y="3542"/>
                  </a:cubicBezTo>
                  <a:lnTo>
                    <a:pt x="3252" y="35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73" name="Freeform 10"/>
            <p:cNvSpPr>
              <a:spLocks noEditPoints="1"/>
            </p:cNvSpPr>
            <p:nvPr/>
          </p:nvSpPr>
          <p:spPr bwMode="auto">
            <a:xfrm>
              <a:off x="1076" y="1909"/>
              <a:ext cx="434" cy="435"/>
            </a:xfrm>
            <a:custGeom>
              <a:avLst/>
              <a:gdLst>
                <a:gd name="T0" fmla="*/ 1073 w 2146"/>
                <a:gd name="T1" fmla="*/ 0 h 2147"/>
                <a:gd name="T2" fmla="*/ 0 w 2146"/>
                <a:gd name="T3" fmla="*/ 1073 h 2147"/>
                <a:gd name="T4" fmla="*/ 1073 w 2146"/>
                <a:gd name="T5" fmla="*/ 2147 h 2147"/>
                <a:gd name="T6" fmla="*/ 2146 w 2146"/>
                <a:gd name="T7" fmla="*/ 1073 h 2147"/>
                <a:gd name="T8" fmla="*/ 1073 w 2146"/>
                <a:gd name="T9" fmla="*/ 0 h 2147"/>
                <a:gd name="T10" fmla="*/ 1073 w 2146"/>
                <a:gd name="T11" fmla="*/ 2012 h 2147"/>
                <a:gd name="T12" fmla="*/ 134 w 2146"/>
                <a:gd name="T13" fmla="*/ 1073 h 2147"/>
                <a:gd name="T14" fmla="*/ 1073 w 2146"/>
                <a:gd name="T15" fmla="*/ 135 h 2147"/>
                <a:gd name="T16" fmla="*/ 2012 w 2146"/>
                <a:gd name="T17" fmla="*/ 1073 h 2147"/>
                <a:gd name="T18" fmla="*/ 1073 w 2146"/>
                <a:gd name="T19" fmla="*/ 2012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6" h="2147">
                  <a:moveTo>
                    <a:pt x="1073" y="0"/>
                  </a:moveTo>
                  <a:cubicBezTo>
                    <a:pt x="481" y="0"/>
                    <a:pt x="0" y="482"/>
                    <a:pt x="0" y="1073"/>
                  </a:cubicBezTo>
                  <a:cubicBezTo>
                    <a:pt x="0" y="1665"/>
                    <a:pt x="481" y="2147"/>
                    <a:pt x="1073" y="2147"/>
                  </a:cubicBezTo>
                  <a:cubicBezTo>
                    <a:pt x="1665" y="2147"/>
                    <a:pt x="2146" y="1665"/>
                    <a:pt x="2146" y="1073"/>
                  </a:cubicBezTo>
                  <a:cubicBezTo>
                    <a:pt x="2146" y="482"/>
                    <a:pt x="1665" y="0"/>
                    <a:pt x="1073" y="0"/>
                  </a:cubicBezTo>
                  <a:close/>
                  <a:moveTo>
                    <a:pt x="1073" y="2012"/>
                  </a:moveTo>
                  <a:cubicBezTo>
                    <a:pt x="555" y="2012"/>
                    <a:pt x="134" y="1591"/>
                    <a:pt x="134" y="1073"/>
                  </a:cubicBezTo>
                  <a:cubicBezTo>
                    <a:pt x="134" y="556"/>
                    <a:pt x="555" y="135"/>
                    <a:pt x="1073" y="135"/>
                  </a:cubicBezTo>
                  <a:cubicBezTo>
                    <a:pt x="1591" y="135"/>
                    <a:pt x="2012" y="556"/>
                    <a:pt x="2012" y="1073"/>
                  </a:cubicBezTo>
                  <a:cubicBezTo>
                    <a:pt x="2012" y="1591"/>
                    <a:pt x="1591" y="2012"/>
                    <a:pt x="1073" y="20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74" name="Freeform 11"/>
            <p:cNvSpPr>
              <a:spLocks noEditPoints="1"/>
            </p:cNvSpPr>
            <p:nvPr/>
          </p:nvSpPr>
          <p:spPr bwMode="auto">
            <a:xfrm>
              <a:off x="1132" y="1968"/>
              <a:ext cx="319" cy="304"/>
            </a:xfrm>
            <a:custGeom>
              <a:avLst/>
              <a:gdLst>
                <a:gd name="T0" fmla="*/ 1567 w 1576"/>
                <a:gd name="T1" fmla="*/ 566 h 1499"/>
                <a:gd name="T2" fmla="*/ 1503 w 1576"/>
                <a:gd name="T3" fmla="*/ 519 h 1499"/>
                <a:gd name="T4" fmla="*/ 1006 w 1576"/>
                <a:gd name="T5" fmla="*/ 519 h 1499"/>
                <a:gd name="T6" fmla="*/ 852 w 1576"/>
                <a:gd name="T7" fmla="*/ 47 h 1499"/>
                <a:gd name="T8" fmla="*/ 788 w 1576"/>
                <a:gd name="T9" fmla="*/ 0 h 1499"/>
                <a:gd name="T10" fmla="*/ 724 w 1576"/>
                <a:gd name="T11" fmla="*/ 47 h 1499"/>
                <a:gd name="T12" fmla="*/ 571 w 1576"/>
                <a:gd name="T13" fmla="*/ 519 h 1499"/>
                <a:gd name="T14" fmla="*/ 73 w 1576"/>
                <a:gd name="T15" fmla="*/ 519 h 1499"/>
                <a:gd name="T16" fmla="*/ 9 w 1576"/>
                <a:gd name="T17" fmla="*/ 566 h 1499"/>
                <a:gd name="T18" fmla="*/ 34 w 1576"/>
                <a:gd name="T19" fmla="*/ 641 h 1499"/>
                <a:gd name="T20" fmla="*/ 436 w 1576"/>
                <a:gd name="T21" fmla="*/ 933 h 1499"/>
                <a:gd name="T22" fmla="*/ 282 w 1576"/>
                <a:gd name="T23" fmla="*/ 1406 h 1499"/>
                <a:gd name="T24" fmla="*/ 307 w 1576"/>
                <a:gd name="T25" fmla="*/ 1482 h 1499"/>
                <a:gd name="T26" fmla="*/ 347 w 1576"/>
                <a:gd name="T27" fmla="*/ 1494 h 1499"/>
                <a:gd name="T28" fmla="*/ 386 w 1576"/>
                <a:gd name="T29" fmla="*/ 1482 h 1499"/>
                <a:gd name="T30" fmla="*/ 788 w 1576"/>
                <a:gd name="T31" fmla="*/ 1189 h 1499"/>
                <a:gd name="T32" fmla="*/ 1191 w 1576"/>
                <a:gd name="T33" fmla="*/ 1482 h 1499"/>
                <a:gd name="T34" fmla="*/ 1270 w 1576"/>
                <a:gd name="T35" fmla="*/ 1482 h 1499"/>
                <a:gd name="T36" fmla="*/ 1294 w 1576"/>
                <a:gd name="T37" fmla="*/ 1406 h 1499"/>
                <a:gd name="T38" fmla="*/ 1141 w 1576"/>
                <a:gd name="T39" fmla="*/ 933 h 1499"/>
                <a:gd name="T40" fmla="*/ 1543 w 1576"/>
                <a:gd name="T41" fmla="*/ 641 h 1499"/>
                <a:gd name="T42" fmla="*/ 1567 w 1576"/>
                <a:gd name="T43" fmla="*/ 566 h 1499"/>
                <a:gd name="T44" fmla="*/ 1022 w 1576"/>
                <a:gd name="T45" fmla="*/ 853 h 1499"/>
                <a:gd name="T46" fmla="*/ 997 w 1576"/>
                <a:gd name="T47" fmla="*/ 929 h 1499"/>
                <a:gd name="T48" fmla="*/ 1102 w 1576"/>
                <a:gd name="T49" fmla="*/ 1251 h 1499"/>
                <a:gd name="T50" fmla="*/ 828 w 1576"/>
                <a:gd name="T51" fmla="*/ 1052 h 1499"/>
                <a:gd name="T52" fmla="*/ 749 w 1576"/>
                <a:gd name="T53" fmla="*/ 1052 h 1499"/>
                <a:gd name="T54" fmla="*/ 475 w 1576"/>
                <a:gd name="T55" fmla="*/ 1251 h 1499"/>
                <a:gd name="T56" fmla="*/ 579 w 1576"/>
                <a:gd name="T57" fmla="*/ 929 h 1499"/>
                <a:gd name="T58" fmla="*/ 555 w 1576"/>
                <a:gd name="T59" fmla="*/ 853 h 1499"/>
                <a:gd name="T60" fmla="*/ 281 w 1576"/>
                <a:gd name="T61" fmla="*/ 654 h 1499"/>
                <a:gd name="T62" fmla="*/ 620 w 1576"/>
                <a:gd name="T63" fmla="*/ 654 h 1499"/>
                <a:gd name="T64" fmla="*/ 684 w 1576"/>
                <a:gd name="T65" fmla="*/ 608 h 1499"/>
                <a:gd name="T66" fmla="*/ 788 w 1576"/>
                <a:gd name="T67" fmla="*/ 285 h 1499"/>
                <a:gd name="T68" fmla="*/ 893 w 1576"/>
                <a:gd name="T69" fmla="*/ 608 h 1499"/>
                <a:gd name="T70" fmla="*/ 957 w 1576"/>
                <a:gd name="T71" fmla="*/ 654 h 1499"/>
                <a:gd name="T72" fmla="*/ 1296 w 1576"/>
                <a:gd name="T73" fmla="*/ 654 h 1499"/>
                <a:gd name="T74" fmla="*/ 1022 w 1576"/>
                <a:gd name="T75" fmla="*/ 85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499">
                  <a:moveTo>
                    <a:pt x="1567" y="566"/>
                  </a:moveTo>
                  <a:cubicBezTo>
                    <a:pt x="1558" y="538"/>
                    <a:pt x="1532" y="519"/>
                    <a:pt x="1503" y="519"/>
                  </a:cubicBezTo>
                  <a:cubicBezTo>
                    <a:pt x="1006" y="519"/>
                    <a:pt x="1006" y="519"/>
                    <a:pt x="1006" y="519"/>
                  </a:cubicBezTo>
                  <a:cubicBezTo>
                    <a:pt x="852" y="47"/>
                    <a:pt x="852" y="47"/>
                    <a:pt x="852" y="47"/>
                  </a:cubicBezTo>
                  <a:cubicBezTo>
                    <a:pt x="843" y="19"/>
                    <a:pt x="818" y="0"/>
                    <a:pt x="788" y="0"/>
                  </a:cubicBezTo>
                  <a:cubicBezTo>
                    <a:pt x="759" y="0"/>
                    <a:pt x="733" y="19"/>
                    <a:pt x="724" y="47"/>
                  </a:cubicBezTo>
                  <a:cubicBezTo>
                    <a:pt x="571" y="519"/>
                    <a:pt x="571" y="519"/>
                    <a:pt x="571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44" y="519"/>
                    <a:pt x="18" y="538"/>
                    <a:pt x="9" y="566"/>
                  </a:cubicBezTo>
                  <a:cubicBezTo>
                    <a:pt x="0" y="594"/>
                    <a:pt x="10" y="624"/>
                    <a:pt x="34" y="641"/>
                  </a:cubicBezTo>
                  <a:cubicBezTo>
                    <a:pt x="436" y="933"/>
                    <a:pt x="436" y="933"/>
                    <a:pt x="436" y="933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73" y="1434"/>
                    <a:pt x="283" y="1464"/>
                    <a:pt x="307" y="1482"/>
                  </a:cubicBezTo>
                  <a:cubicBezTo>
                    <a:pt x="319" y="1490"/>
                    <a:pt x="333" y="1494"/>
                    <a:pt x="347" y="1494"/>
                  </a:cubicBezTo>
                  <a:cubicBezTo>
                    <a:pt x="360" y="1494"/>
                    <a:pt x="374" y="1490"/>
                    <a:pt x="386" y="1482"/>
                  </a:cubicBezTo>
                  <a:cubicBezTo>
                    <a:pt x="788" y="1189"/>
                    <a:pt x="788" y="1189"/>
                    <a:pt x="788" y="1189"/>
                  </a:cubicBezTo>
                  <a:cubicBezTo>
                    <a:pt x="1191" y="1482"/>
                    <a:pt x="1191" y="1482"/>
                    <a:pt x="1191" y="1482"/>
                  </a:cubicBezTo>
                  <a:cubicBezTo>
                    <a:pt x="1214" y="1499"/>
                    <a:pt x="1246" y="1499"/>
                    <a:pt x="1270" y="1482"/>
                  </a:cubicBezTo>
                  <a:cubicBezTo>
                    <a:pt x="1293" y="1464"/>
                    <a:pt x="1303" y="1434"/>
                    <a:pt x="1294" y="1406"/>
                  </a:cubicBezTo>
                  <a:cubicBezTo>
                    <a:pt x="1141" y="933"/>
                    <a:pt x="1141" y="933"/>
                    <a:pt x="1141" y="933"/>
                  </a:cubicBezTo>
                  <a:cubicBezTo>
                    <a:pt x="1543" y="641"/>
                    <a:pt x="1543" y="641"/>
                    <a:pt x="1543" y="641"/>
                  </a:cubicBezTo>
                  <a:cubicBezTo>
                    <a:pt x="1566" y="624"/>
                    <a:pt x="1576" y="594"/>
                    <a:pt x="1567" y="566"/>
                  </a:cubicBezTo>
                  <a:close/>
                  <a:moveTo>
                    <a:pt x="1022" y="853"/>
                  </a:moveTo>
                  <a:cubicBezTo>
                    <a:pt x="998" y="870"/>
                    <a:pt x="988" y="901"/>
                    <a:pt x="997" y="929"/>
                  </a:cubicBezTo>
                  <a:cubicBezTo>
                    <a:pt x="1102" y="1251"/>
                    <a:pt x="1102" y="1251"/>
                    <a:pt x="1102" y="1251"/>
                  </a:cubicBezTo>
                  <a:cubicBezTo>
                    <a:pt x="828" y="1052"/>
                    <a:pt x="828" y="1052"/>
                    <a:pt x="828" y="1052"/>
                  </a:cubicBezTo>
                  <a:cubicBezTo>
                    <a:pt x="804" y="1034"/>
                    <a:pt x="772" y="1034"/>
                    <a:pt x="749" y="1052"/>
                  </a:cubicBezTo>
                  <a:cubicBezTo>
                    <a:pt x="475" y="1251"/>
                    <a:pt x="475" y="1251"/>
                    <a:pt x="475" y="1251"/>
                  </a:cubicBezTo>
                  <a:cubicBezTo>
                    <a:pt x="579" y="929"/>
                    <a:pt x="579" y="929"/>
                    <a:pt x="579" y="929"/>
                  </a:cubicBezTo>
                  <a:cubicBezTo>
                    <a:pt x="588" y="901"/>
                    <a:pt x="578" y="870"/>
                    <a:pt x="555" y="853"/>
                  </a:cubicBezTo>
                  <a:cubicBezTo>
                    <a:pt x="281" y="654"/>
                    <a:pt x="281" y="654"/>
                    <a:pt x="281" y="654"/>
                  </a:cubicBezTo>
                  <a:cubicBezTo>
                    <a:pt x="620" y="654"/>
                    <a:pt x="620" y="654"/>
                    <a:pt x="620" y="654"/>
                  </a:cubicBezTo>
                  <a:cubicBezTo>
                    <a:pt x="649" y="654"/>
                    <a:pt x="675" y="635"/>
                    <a:pt x="684" y="608"/>
                  </a:cubicBezTo>
                  <a:cubicBezTo>
                    <a:pt x="788" y="285"/>
                    <a:pt x="788" y="285"/>
                    <a:pt x="788" y="285"/>
                  </a:cubicBezTo>
                  <a:cubicBezTo>
                    <a:pt x="893" y="608"/>
                    <a:pt x="893" y="608"/>
                    <a:pt x="893" y="608"/>
                  </a:cubicBezTo>
                  <a:cubicBezTo>
                    <a:pt x="902" y="635"/>
                    <a:pt x="928" y="654"/>
                    <a:pt x="957" y="654"/>
                  </a:cubicBezTo>
                  <a:cubicBezTo>
                    <a:pt x="1296" y="654"/>
                    <a:pt x="1296" y="654"/>
                    <a:pt x="1296" y="654"/>
                  </a:cubicBezTo>
                  <a:lnTo>
                    <a:pt x="1022" y="8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75" name="Freeform 15"/>
          <p:cNvSpPr>
            <a:spLocks noEditPoints="1"/>
          </p:cNvSpPr>
          <p:nvPr/>
        </p:nvSpPr>
        <p:spPr bwMode="auto">
          <a:xfrm>
            <a:off x="780403" y="2144409"/>
            <a:ext cx="381409" cy="329901"/>
          </a:xfrm>
          <a:custGeom>
            <a:avLst/>
            <a:gdLst>
              <a:gd name="T0" fmla="*/ 3937 w 4340"/>
              <a:gd name="T1" fmla="*/ 2477 h 3754"/>
              <a:gd name="T2" fmla="*/ 2553 w 4340"/>
              <a:gd name="T3" fmla="*/ 1846 h 3754"/>
              <a:gd name="T4" fmla="*/ 2615 w 4340"/>
              <a:gd name="T5" fmla="*/ 1264 h 3754"/>
              <a:gd name="T6" fmla="*/ 3666 w 4340"/>
              <a:gd name="T7" fmla="*/ 75 h 3754"/>
              <a:gd name="T8" fmla="*/ 3453 w 4340"/>
              <a:gd name="T9" fmla="*/ 0 h 3754"/>
              <a:gd name="T10" fmla="*/ 2402 w 4340"/>
              <a:gd name="T11" fmla="*/ 1188 h 3754"/>
              <a:gd name="T12" fmla="*/ 2068 w 4340"/>
              <a:gd name="T13" fmla="*/ 1861 h 3754"/>
              <a:gd name="T14" fmla="*/ 1604 w 4340"/>
              <a:gd name="T15" fmla="*/ 1713 h 3754"/>
              <a:gd name="T16" fmla="*/ 40 w 4340"/>
              <a:gd name="T17" fmla="*/ 2493 h 3754"/>
              <a:gd name="T18" fmla="*/ 131 w 4340"/>
              <a:gd name="T19" fmla="*/ 2613 h 3754"/>
              <a:gd name="T20" fmla="*/ 1563 w 4340"/>
              <a:gd name="T21" fmla="*/ 1859 h 3754"/>
              <a:gd name="T22" fmla="*/ 2798 w 4340"/>
              <a:gd name="T23" fmla="*/ 2254 h 3754"/>
              <a:gd name="T24" fmla="*/ 2880 w 4340"/>
              <a:gd name="T25" fmla="*/ 2422 h 3754"/>
              <a:gd name="T26" fmla="*/ 1957 w 4340"/>
              <a:gd name="T27" fmla="*/ 2287 h 3754"/>
              <a:gd name="T28" fmla="*/ 1626 w 4340"/>
              <a:gd name="T29" fmla="*/ 2489 h 3754"/>
              <a:gd name="T30" fmla="*/ 2691 w 4340"/>
              <a:gd name="T31" fmla="*/ 3050 h 3754"/>
              <a:gd name="T32" fmla="*/ 3945 w 4340"/>
              <a:gd name="T33" fmla="*/ 2632 h 3754"/>
              <a:gd name="T34" fmla="*/ 4170 w 4340"/>
              <a:gd name="T35" fmla="*/ 2843 h 3754"/>
              <a:gd name="T36" fmla="*/ 2822 w 4340"/>
              <a:gd name="T37" fmla="*/ 3552 h 3754"/>
              <a:gd name="T38" fmla="*/ 1100 w 4340"/>
              <a:gd name="T39" fmla="*/ 3219 h 3754"/>
              <a:gd name="T40" fmla="*/ 336 w 4340"/>
              <a:gd name="T41" fmla="*/ 3501 h 3754"/>
              <a:gd name="T42" fmla="*/ 404 w 4340"/>
              <a:gd name="T43" fmla="*/ 3636 h 3754"/>
              <a:gd name="T44" fmla="*/ 1061 w 4340"/>
              <a:gd name="T45" fmla="*/ 3365 h 3754"/>
              <a:gd name="T46" fmla="*/ 2599 w 4340"/>
              <a:gd name="T47" fmla="*/ 3754 h 3754"/>
              <a:gd name="T48" fmla="*/ 4150 w 4340"/>
              <a:gd name="T49" fmla="*/ 3076 h 3754"/>
              <a:gd name="T50" fmla="*/ 4297 w 4340"/>
              <a:gd name="T51" fmla="*/ 2648 h 3754"/>
              <a:gd name="T52" fmla="*/ 3205 w 4340"/>
              <a:gd name="T53" fmla="*/ 353 h 3754"/>
              <a:gd name="T54" fmla="*/ 3407 w 4340"/>
              <a:gd name="T55" fmla="*/ 152 h 3754"/>
              <a:gd name="T56" fmla="*/ 3392 w 4340"/>
              <a:gd name="T57" fmla="*/ 666 h 3754"/>
              <a:gd name="T58" fmla="*/ 3514 w 4340"/>
              <a:gd name="T59" fmla="*/ 258 h 3754"/>
              <a:gd name="T60" fmla="*/ 3065 w 4340"/>
              <a:gd name="T61" fmla="*/ 494 h 3754"/>
              <a:gd name="T62" fmla="*/ 2791 w 4340"/>
              <a:gd name="T63" fmla="*/ 442 h 3754"/>
              <a:gd name="T64" fmla="*/ 2992 w 4340"/>
              <a:gd name="T65" fmla="*/ 780 h 3754"/>
              <a:gd name="T66" fmla="*/ 2661 w 4340"/>
              <a:gd name="T67" fmla="*/ 1112 h 3754"/>
              <a:gd name="T68" fmla="*/ 2660 w 4340"/>
              <a:gd name="T69" fmla="*/ 625 h 3754"/>
              <a:gd name="T70" fmla="*/ 2554 w 4340"/>
              <a:gd name="T71" fmla="*/ 1005 h 3754"/>
              <a:gd name="T72" fmla="*/ 2919 w 4340"/>
              <a:gd name="T73" fmla="*/ 2894 h 3754"/>
              <a:gd name="T74" fmla="*/ 1854 w 4340"/>
              <a:gd name="T75" fmla="*/ 2652 h 3754"/>
              <a:gd name="T76" fmla="*/ 1826 w 4340"/>
              <a:gd name="T77" fmla="*/ 2445 h 3754"/>
              <a:gd name="T78" fmla="*/ 2683 w 4340"/>
              <a:gd name="T79" fmla="*/ 2647 h 3754"/>
              <a:gd name="T80" fmla="*/ 3011 w 4340"/>
              <a:gd name="T81" fmla="*/ 2254 h 3754"/>
              <a:gd name="T82" fmla="*/ 2478 w 4340"/>
              <a:gd name="T83" fmla="*/ 1993 h 3754"/>
              <a:gd name="T84" fmla="*/ 3780 w 4340"/>
              <a:gd name="T85" fmla="*/ 2537 h 3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40" h="3754">
                <a:moveTo>
                  <a:pt x="4297" y="2648"/>
                </a:moveTo>
                <a:cubicBezTo>
                  <a:pt x="4231" y="2512"/>
                  <a:pt x="4079" y="2443"/>
                  <a:pt x="3937" y="2477"/>
                </a:cubicBezTo>
                <a:cubicBezTo>
                  <a:pt x="3497" y="2054"/>
                  <a:pt x="3016" y="1908"/>
                  <a:pt x="2686" y="1861"/>
                </a:cubicBezTo>
                <a:cubicBezTo>
                  <a:pt x="2640" y="1855"/>
                  <a:pt x="2595" y="1850"/>
                  <a:pt x="2553" y="1846"/>
                </a:cubicBezTo>
                <a:cubicBezTo>
                  <a:pt x="2553" y="1264"/>
                  <a:pt x="2553" y="1264"/>
                  <a:pt x="2553" y="1264"/>
                </a:cubicBezTo>
                <a:cubicBezTo>
                  <a:pt x="2615" y="1264"/>
                  <a:pt x="2615" y="1264"/>
                  <a:pt x="2615" y="1264"/>
                </a:cubicBezTo>
                <a:cubicBezTo>
                  <a:pt x="3195" y="1264"/>
                  <a:pt x="3666" y="792"/>
                  <a:pt x="3666" y="213"/>
                </a:cubicBezTo>
                <a:cubicBezTo>
                  <a:pt x="3666" y="75"/>
                  <a:pt x="3666" y="75"/>
                  <a:pt x="3666" y="75"/>
                </a:cubicBezTo>
                <a:cubicBezTo>
                  <a:pt x="3666" y="33"/>
                  <a:pt x="3632" y="0"/>
                  <a:pt x="3591" y="0"/>
                </a:cubicBezTo>
                <a:cubicBezTo>
                  <a:pt x="3453" y="0"/>
                  <a:pt x="3453" y="0"/>
                  <a:pt x="3453" y="0"/>
                </a:cubicBezTo>
                <a:cubicBezTo>
                  <a:pt x="2873" y="0"/>
                  <a:pt x="2402" y="471"/>
                  <a:pt x="2402" y="1051"/>
                </a:cubicBezTo>
                <a:cubicBezTo>
                  <a:pt x="2402" y="1188"/>
                  <a:pt x="2402" y="1188"/>
                  <a:pt x="2402" y="1188"/>
                </a:cubicBezTo>
                <a:cubicBezTo>
                  <a:pt x="2402" y="1839"/>
                  <a:pt x="2402" y="1839"/>
                  <a:pt x="2402" y="1839"/>
                </a:cubicBezTo>
                <a:cubicBezTo>
                  <a:pt x="2234" y="1836"/>
                  <a:pt x="2114" y="1853"/>
                  <a:pt x="2068" y="1861"/>
                </a:cubicBezTo>
                <a:cubicBezTo>
                  <a:pt x="1634" y="1722"/>
                  <a:pt x="1634" y="1722"/>
                  <a:pt x="1634" y="1722"/>
                </a:cubicBezTo>
                <a:cubicBezTo>
                  <a:pt x="1624" y="1719"/>
                  <a:pt x="1614" y="1716"/>
                  <a:pt x="1604" y="1713"/>
                </a:cubicBezTo>
                <a:cubicBezTo>
                  <a:pt x="1365" y="1646"/>
                  <a:pt x="1099" y="1698"/>
                  <a:pt x="893" y="1852"/>
                </a:cubicBezTo>
                <a:cubicBezTo>
                  <a:pt x="40" y="2493"/>
                  <a:pt x="40" y="2493"/>
                  <a:pt x="40" y="2493"/>
                </a:cubicBezTo>
                <a:cubicBezTo>
                  <a:pt x="7" y="2518"/>
                  <a:pt x="0" y="2565"/>
                  <a:pt x="25" y="2598"/>
                </a:cubicBezTo>
                <a:cubicBezTo>
                  <a:pt x="50" y="2632"/>
                  <a:pt x="97" y="2638"/>
                  <a:pt x="131" y="2613"/>
                </a:cubicBezTo>
                <a:cubicBezTo>
                  <a:pt x="983" y="1973"/>
                  <a:pt x="983" y="1973"/>
                  <a:pt x="983" y="1973"/>
                </a:cubicBezTo>
                <a:cubicBezTo>
                  <a:pt x="1152" y="1847"/>
                  <a:pt x="1369" y="1804"/>
                  <a:pt x="1563" y="1859"/>
                </a:cubicBezTo>
                <a:cubicBezTo>
                  <a:pt x="1571" y="1861"/>
                  <a:pt x="1580" y="1863"/>
                  <a:pt x="1588" y="1866"/>
                </a:cubicBezTo>
                <a:cubicBezTo>
                  <a:pt x="2798" y="2254"/>
                  <a:pt x="2798" y="2254"/>
                  <a:pt x="2798" y="2254"/>
                </a:cubicBezTo>
                <a:cubicBezTo>
                  <a:pt x="2832" y="2264"/>
                  <a:pt x="2859" y="2288"/>
                  <a:pt x="2875" y="2320"/>
                </a:cubicBezTo>
                <a:cubicBezTo>
                  <a:pt x="2890" y="2352"/>
                  <a:pt x="2892" y="2388"/>
                  <a:pt x="2880" y="2422"/>
                </a:cubicBezTo>
                <a:cubicBezTo>
                  <a:pt x="2857" y="2484"/>
                  <a:pt x="2788" y="2519"/>
                  <a:pt x="2724" y="2501"/>
                </a:cubicBezTo>
                <a:cubicBezTo>
                  <a:pt x="1957" y="2287"/>
                  <a:pt x="1957" y="2287"/>
                  <a:pt x="1957" y="2287"/>
                </a:cubicBezTo>
                <a:cubicBezTo>
                  <a:pt x="1887" y="2267"/>
                  <a:pt x="1810" y="2278"/>
                  <a:pt x="1748" y="2316"/>
                </a:cubicBezTo>
                <a:cubicBezTo>
                  <a:pt x="1685" y="2354"/>
                  <a:pt x="1641" y="2417"/>
                  <a:pt x="1626" y="2489"/>
                </a:cubicBezTo>
                <a:cubicBezTo>
                  <a:pt x="1598" y="2624"/>
                  <a:pt x="1680" y="2759"/>
                  <a:pt x="1813" y="2797"/>
                </a:cubicBezTo>
                <a:cubicBezTo>
                  <a:pt x="2691" y="3050"/>
                  <a:pt x="2691" y="3050"/>
                  <a:pt x="2691" y="3050"/>
                </a:cubicBezTo>
                <a:cubicBezTo>
                  <a:pt x="2785" y="3077"/>
                  <a:pt x="2887" y="3071"/>
                  <a:pt x="2977" y="3034"/>
                </a:cubicBezTo>
                <a:cubicBezTo>
                  <a:pt x="3945" y="2632"/>
                  <a:pt x="3945" y="2632"/>
                  <a:pt x="3945" y="2632"/>
                </a:cubicBezTo>
                <a:cubicBezTo>
                  <a:pt x="4027" y="2598"/>
                  <a:pt x="4122" y="2634"/>
                  <a:pt x="4162" y="2714"/>
                </a:cubicBezTo>
                <a:cubicBezTo>
                  <a:pt x="4182" y="2755"/>
                  <a:pt x="4184" y="2801"/>
                  <a:pt x="4170" y="2843"/>
                </a:cubicBezTo>
                <a:cubicBezTo>
                  <a:pt x="4155" y="2886"/>
                  <a:pt x="4124" y="2921"/>
                  <a:pt x="4084" y="2941"/>
                </a:cubicBezTo>
                <a:cubicBezTo>
                  <a:pt x="2822" y="3552"/>
                  <a:pt x="2822" y="3552"/>
                  <a:pt x="2822" y="3552"/>
                </a:cubicBezTo>
                <a:cubicBezTo>
                  <a:pt x="2712" y="3606"/>
                  <a:pt x="2586" y="3618"/>
                  <a:pt x="2467" y="3586"/>
                </a:cubicBezTo>
                <a:cubicBezTo>
                  <a:pt x="1100" y="3219"/>
                  <a:pt x="1100" y="3219"/>
                  <a:pt x="1100" y="3219"/>
                </a:cubicBezTo>
                <a:cubicBezTo>
                  <a:pt x="1011" y="3196"/>
                  <a:pt x="918" y="3205"/>
                  <a:pt x="836" y="3247"/>
                </a:cubicBezTo>
                <a:cubicBezTo>
                  <a:pt x="336" y="3501"/>
                  <a:pt x="336" y="3501"/>
                  <a:pt x="336" y="3501"/>
                </a:cubicBezTo>
                <a:cubicBezTo>
                  <a:pt x="299" y="3520"/>
                  <a:pt x="284" y="3565"/>
                  <a:pt x="303" y="3602"/>
                </a:cubicBezTo>
                <a:cubicBezTo>
                  <a:pt x="322" y="3640"/>
                  <a:pt x="367" y="3654"/>
                  <a:pt x="404" y="3636"/>
                </a:cubicBezTo>
                <a:cubicBezTo>
                  <a:pt x="904" y="3382"/>
                  <a:pt x="904" y="3382"/>
                  <a:pt x="904" y="3382"/>
                </a:cubicBezTo>
                <a:cubicBezTo>
                  <a:pt x="953" y="3357"/>
                  <a:pt x="1008" y="3351"/>
                  <a:pt x="1061" y="3365"/>
                </a:cubicBezTo>
                <a:cubicBezTo>
                  <a:pt x="2428" y="3732"/>
                  <a:pt x="2428" y="3732"/>
                  <a:pt x="2428" y="3732"/>
                </a:cubicBezTo>
                <a:cubicBezTo>
                  <a:pt x="2484" y="3747"/>
                  <a:pt x="2542" y="3754"/>
                  <a:pt x="2599" y="3754"/>
                </a:cubicBezTo>
                <a:cubicBezTo>
                  <a:pt x="2699" y="3754"/>
                  <a:pt x="2797" y="3732"/>
                  <a:pt x="2888" y="3688"/>
                </a:cubicBezTo>
                <a:cubicBezTo>
                  <a:pt x="4150" y="3076"/>
                  <a:pt x="4150" y="3076"/>
                  <a:pt x="4150" y="3076"/>
                </a:cubicBezTo>
                <a:cubicBezTo>
                  <a:pt x="4227" y="3039"/>
                  <a:pt x="4285" y="2974"/>
                  <a:pt x="4312" y="2893"/>
                </a:cubicBezTo>
                <a:cubicBezTo>
                  <a:pt x="4340" y="2812"/>
                  <a:pt x="4335" y="2725"/>
                  <a:pt x="4297" y="2648"/>
                </a:cubicBezTo>
                <a:close/>
                <a:moveTo>
                  <a:pt x="3407" y="152"/>
                </a:moveTo>
                <a:cubicBezTo>
                  <a:pt x="3205" y="353"/>
                  <a:pt x="3205" y="353"/>
                  <a:pt x="3205" y="353"/>
                </a:cubicBezTo>
                <a:cubicBezTo>
                  <a:pt x="3193" y="189"/>
                  <a:pt x="3193" y="189"/>
                  <a:pt x="3193" y="189"/>
                </a:cubicBezTo>
                <a:cubicBezTo>
                  <a:pt x="3261" y="168"/>
                  <a:pt x="3333" y="155"/>
                  <a:pt x="3407" y="152"/>
                </a:cubicBezTo>
                <a:close/>
                <a:moveTo>
                  <a:pt x="3514" y="258"/>
                </a:moveTo>
                <a:cubicBezTo>
                  <a:pt x="3506" y="407"/>
                  <a:pt x="3463" y="546"/>
                  <a:pt x="3392" y="666"/>
                </a:cubicBezTo>
                <a:cubicBezTo>
                  <a:pt x="3131" y="641"/>
                  <a:pt x="3131" y="641"/>
                  <a:pt x="3131" y="641"/>
                </a:cubicBezTo>
                <a:lnTo>
                  <a:pt x="3514" y="258"/>
                </a:lnTo>
                <a:close/>
                <a:moveTo>
                  <a:pt x="3046" y="248"/>
                </a:moveTo>
                <a:cubicBezTo>
                  <a:pt x="3065" y="494"/>
                  <a:pt x="3065" y="494"/>
                  <a:pt x="3065" y="494"/>
                </a:cubicBezTo>
                <a:cubicBezTo>
                  <a:pt x="2825" y="733"/>
                  <a:pt x="2825" y="733"/>
                  <a:pt x="2825" y="733"/>
                </a:cubicBezTo>
                <a:cubicBezTo>
                  <a:pt x="2791" y="442"/>
                  <a:pt x="2791" y="442"/>
                  <a:pt x="2791" y="442"/>
                </a:cubicBezTo>
                <a:cubicBezTo>
                  <a:pt x="2863" y="363"/>
                  <a:pt x="2949" y="297"/>
                  <a:pt x="3046" y="248"/>
                </a:cubicBezTo>
                <a:close/>
                <a:moveTo>
                  <a:pt x="2992" y="780"/>
                </a:moveTo>
                <a:cubicBezTo>
                  <a:pt x="3289" y="808"/>
                  <a:pt x="3289" y="808"/>
                  <a:pt x="3289" y="808"/>
                </a:cubicBezTo>
                <a:cubicBezTo>
                  <a:pt x="3134" y="984"/>
                  <a:pt x="2910" y="1099"/>
                  <a:pt x="2661" y="1112"/>
                </a:cubicBezTo>
                <a:lnTo>
                  <a:pt x="2992" y="780"/>
                </a:lnTo>
                <a:close/>
                <a:moveTo>
                  <a:pt x="2660" y="625"/>
                </a:moveTo>
                <a:cubicBezTo>
                  <a:pt x="2690" y="869"/>
                  <a:pt x="2690" y="869"/>
                  <a:pt x="2690" y="869"/>
                </a:cubicBezTo>
                <a:cubicBezTo>
                  <a:pt x="2554" y="1005"/>
                  <a:pt x="2554" y="1005"/>
                  <a:pt x="2554" y="1005"/>
                </a:cubicBezTo>
                <a:cubicBezTo>
                  <a:pt x="2561" y="868"/>
                  <a:pt x="2599" y="739"/>
                  <a:pt x="2660" y="625"/>
                </a:cubicBezTo>
                <a:close/>
                <a:moveTo>
                  <a:pt x="2919" y="2894"/>
                </a:moveTo>
                <a:cubicBezTo>
                  <a:pt x="2860" y="2919"/>
                  <a:pt x="2794" y="2922"/>
                  <a:pt x="2733" y="2905"/>
                </a:cubicBezTo>
                <a:cubicBezTo>
                  <a:pt x="1854" y="2652"/>
                  <a:pt x="1854" y="2652"/>
                  <a:pt x="1854" y="2652"/>
                </a:cubicBezTo>
                <a:cubicBezTo>
                  <a:pt x="1797" y="2636"/>
                  <a:pt x="1762" y="2578"/>
                  <a:pt x="1774" y="2519"/>
                </a:cubicBezTo>
                <a:cubicBezTo>
                  <a:pt x="1780" y="2488"/>
                  <a:pt x="1799" y="2461"/>
                  <a:pt x="1826" y="2445"/>
                </a:cubicBezTo>
                <a:cubicBezTo>
                  <a:pt x="1854" y="2428"/>
                  <a:pt x="1886" y="2424"/>
                  <a:pt x="1917" y="2432"/>
                </a:cubicBezTo>
                <a:cubicBezTo>
                  <a:pt x="2683" y="2647"/>
                  <a:pt x="2683" y="2647"/>
                  <a:pt x="2683" y="2647"/>
                </a:cubicBezTo>
                <a:cubicBezTo>
                  <a:pt x="2822" y="2686"/>
                  <a:pt x="2971" y="2610"/>
                  <a:pt x="3021" y="2474"/>
                </a:cubicBezTo>
                <a:cubicBezTo>
                  <a:pt x="3048" y="2402"/>
                  <a:pt x="3044" y="2324"/>
                  <a:pt x="3011" y="2254"/>
                </a:cubicBezTo>
                <a:cubicBezTo>
                  <a:pt x="2977" y="2185"/>
                  <a:pt x="2918" y="2133"/>
                  <a:pt x="2844" y="2110"/>
                </a:cubicBezTo>
                <a:cubicBezTo>
                  <a:pt x="2478" y="1993"/>
                  <a:pt x="2478" y="1993"/>
                  <a:pt x="2478" y="1993"/>
                </a:cubicBezTo>
                <a:cubicBezTo>
                  <a:pt x="2536" y="1996"/>
                  <a:pt x="2598" y="2001"/>
                  <a:pt x="2664" y="2011"/>
                </a:cubicBezTo>
                <a:cubicBezTo>
                  <a:pt x="2959" y="2053"/>
                  <a:pt x="3384" y="2179"/>
                  <a:pt x="3780" y="2537"/>
                </a:cubicBezTo>
                <a:lnTo>
                  <a:pt x="2919" y="2894"/>
                </a:lnTo>
                <a:close/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80" name="Group 24"/>
          <p:cNvGrpSpPr>
            <a:grpSpLocks noChangeAspect="1"/>
          </p:cNvGrpSpPr>
          <p:nvPr/>
        </p:nvGrpSpPr>
        <p:grpSpPr bwMode="auto">
          <a:xfrm>
            <a:off x="1550568" y="3133333"/>
            <a:ext cx="337494" cy="349185"/>
            <a:chOff x="840" y="2560"/>
            <a:chExt cx="1097" cy="1135"/>
          </a:xfrm>
          <a:solidFill>
            <a:srgbClr val="00ACB8"/>
          </a:solidFill>
        </p:grpSpPr>
        <p:sp>
          <p:nvSpPr>
            <p:cNvPr id="81" name="Freeform 25"/>
            <p:cNvSpPr>
              <a:spLocks noEditPoints="1"/>
            </p:cNvSpPr>
            <p:nvPr/>
          </p:nvSpPr>
          <p:spPr bwMode="auto">
            <a:xfrm>
              <a:off x="840" y="2560"/>
              <a:ext cx="1097" cy="1135"/>
            </a:xfrm>
            <a:custGeom>
              <a:avLst/>
              <a:gdLst>
                <a:gd name="T0" fmla="*/ 3861 w 4320"/>
                <a:gd name="T1" fmla="*/ 611 h 4472"/>
                <a:gd name="T2" fmla="*/ 1645 w 4320"/>
                <a:gd name="T3" fmla="*/ 611 h 4472"/>
                <a:gd name="T4" fmla="*/ 1186 w 4320"/>
                <a:gd name="T5" fmla="*/ 1719 h 4472"/>
                <a:gd name="T6" fmla="*/ 1569 w 4320"/>
                <a:gd name="T7" fmla="*/ 2745 h 4472"/>
                <a:gd name="T8" fmla="*/ 1382 w 4320"/>
                <a:gd name="T9" fmla="*/ 2932 h 4472"/>
                <a:gd name="T10" fmla="*/ 1192 w 4320"/>
                <a:gd name="T11" fmla="*/ 2742 h 4472"/>
                <a:gd name="T12" fmla="*/ 1114 w 4320"/>
                <a:gd name="T13" fmla="*/ 2709 h 4472"/>
                <a:gd name="T14" fmla="*/ 1035 w 4320"/>
                <a:gd name="T15" fmla="*/ 2742 h 4472"/>
                <a:gd name="T16" fmla="*/ 144 w 4320"/>
                <a:gd name="T17" fmla="*/ 3633 h 4472"/>
                <a:gd name="T18" fmla="*/ 0 w 4320"/>
                <a:gd name="T19" fmla="*/ 3980 h 4472"/>
                <a:gd name="T20" fmla="*/ 144 w 4320"/>
                <a:gd name="T21" fmla="*/ 4328 h 4472"/>
                <a:gd name="T22" fmla="*/ 491 w 4320"/>
                <a:gd name="T23" fmla="*/ 4472 h 4472"/>
                <a:gd name="T24" fmla="*/ 839 w 4320"/>
                <a:gd name="T25" fmla="*/ 4328 h 4472"/>
                <a:gd name="T26" fmla="*/ 1730 w 4320"/>
                <a:gd name="T27" fmla="*/ 3437 h 4472"/>
                <a:gd name="T28" fmla="*/ 1762 w 4320"/>
                <a:gd name="T29" fmla="*/ 3358 h 4472"/>
                <a:gd name="T30" fmla="*/ 1730 w 4320"/>
                <a:gd name="T31" fmla="*/ 3279 h 4472"/>
                <a:gd name="T32" fmla="*/ 1540 w 4320"/>
                <a:gd name="T33" fmla="*/ 3089 h 4472"/>
                <a:gd name="T34" fmla="*/ 1726 w 4320"/>
                <a:gd name="T35" fmla="*/ 2903 h 4472"/>
                <a:gd name="T36" fmla="*/ 2753 w 4320"/>
                <a:gd name="T37" fmla="*/ 3285 h 4472"/>
                <a:gd name="T38" fmla="*/ 3861 w 4320"/>
                <a:gd name="T39" fmla="*/ 2827 h 4472"/>
                <a:gd name="T40" fmla="*/ 4320 w 4320"/>
                <a:gd name="T41" fmla="*/ 1719 h 4472"/>
                <a:gd name="T42" fmla="*/ 3861 w 4320"/>
                <a:gd name="T43" fmla="*/ 611 h 4472"/>
                <a:gd name="T44" fmla="*/ 681 w 4320"/>
                <a:gd name="T45" fmla="*/ 4171 h 4472"/>
                <a:gd name="T46" fmla="*/ 491 w 4320"/>
                <a:gd name="T47" fmla="*/ 4249 h 4472"/>
                <a:gd name="T48" fmla="*/ 301 w 4320"/>
                <a:gd name="T49" fmla="*/ 4171 h 4472"/>
                <a:gd name="T50" fmla="*/ 222 w 4320"/>
                <a:gd name="T51" fmla="*/ 3980 h 4472"/>
                <a:gd name="T52" fmla="*/ 301 w 4320"/>
                <a:gd name="T53" fmla="*/ 3790 h 4472"/>
                <a:gd name="T54" fmla="*/ 798 w 4320"/>
                <a:gd name="T55" fmla="*/ 3293 h 4472"/>
                <a:gd name="T56" fmla="*/ 1179 w 4320"/>
                <a:gd name="T57" fmla="*/ 3673 h 4472"/>
                <a:gd name="T58" fmla="*/ 681 w 4320"/>
                <a:gd name="T59" fmla="*/ 4171 h 4472"/>
                <a:gd name="T60" fmla="*/ 1336 w 4320"/>
                <a:gd name="T61" fmla="*/ 3516 h 4472"/>
                <a:gd name="T62" fmla="*/ 956 w 4320"/>
                <a:gd name="T63" fmla="*/ 3136 h 4472"/>
                <a:gd name="T64" fmla="*/ 1114 w 4320"/>
                <a:gd name="T65" fmla="*/ 2978 h 4472"/>
                <a:gd name="T66" fmla="*/ 1494 w 4320"/>
                <a:gd name="T67" fmla="*/ 3358 h 4472"/>
                <a:gd name="T68" fmla="*/ 1336 w 4320"/>
                <a:gd name="T69" fmla="*/ 3516 h 4472"/>
                <a:gd name="T70" fmla="*/ 3704 w 4320"/>
                <a:gd name="T71" fmla="*/ 2670 h 4472"/>
                <a:gd name="T72" fmla="*/ 1802 w 4320"/>
                <a:gd name="T73" fmla="*/ 2670 h 4472"/>
                <a:gd name="T74" fmla="*/ 1408 w 4320"/>
                <a:gd name="T75" fmla="*/ 1719 h 4472"/>
                <a:gd name="T76" fmla="*/ 1802 w 4320"/>
                <a:gd name="T77" fmla="*/ 768 h 4472"/>
                <a:gd name="T78" fmla="*/ 2753 w 4320"/>
                <a:gd name="T79" fmla="*/ 375 h 4472"/>
                <a:gd name="T80" fmla="*/ 3704 w 4320"/>
                <a:gd name="T81" fmla="*/ 768 h 4472"/>
                <a:gd name="T82" fmla="*/ 4098 w 4320"/>
                <a:gd name="T83" fmla="*/ 1719 h 4472"/>
                <a:gd name="T84" fmla="*/ 3704 w 4320"/>
                <a:gd name="T85" fmla="*/ 2670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20" h="4472">
                  <a:moveTo>
                    <a:pt x="3861" y="611"/>
                  </a:moveTo>
                  <a:cubicBezTo>
                    <a:pt x="3250" y="0"/>
                    <a:pt x="2256" y="0"/>
                    <a:pt x="1645" y="611"/>
                  </a:cubicBezTo>
                  <a:cubicBezTo>
                    <a:pt x="1349" y="907"/>
                    <a:pt x="1186" y="1300"/>
                    <a:pt x="1186" y="1719"/>
                  </a:cubicBezTo>
                  <a:cubicBezTo>
                    <a:pt x="1186" y="2100"/>
                    <a:pt x="1321" y="2461"/>
                    <a:pt x="1569" y="2745"/>
                  </a:cubicBezTo>
                  <a:cubicBezTo>
                    <a:pt x="1382" y="2932"/>
                    <a:pt x="1382" y="2932"/>
                    <a:pt x="1382" y="2932"/>
                  </a:cubicBezTo>
                  <a:cubicBezTo>
                    <a:pt x="1192" y="2742"/>
                    <a:pt x="1192" y="2742"/>
                    <a:pt x="1192" y="2742"/>
                  </a:cubicBezTo>
                  <a:cubicBezTo>
                    <a:pt x="1171" y="2721"/>
                    <a:pt x="1143" y="2709"/>
                    <a:pt x="1114" y="2709"/>
                  </a:cubicBezTo>
                  <a:cubicBezTo>
                    <a:pt x="1084" y="2709"/>
                    <a:pt x="1056" y="2721"/>
                    <a:pt x="1035" y="2742"/>
                  </a:cubicBezTo>
                  <a:cubicBezTo>
                    <a:pt x="144" y="3633"/>
                    <a:pt x="144" y="3633"/>
                    <a:pt x="144" y="3633"/>
                  </a:cubicBezTo>
                  <a:cubicBezTo>
                    <a:pt x="51" y="3726"/>
                    <a:pt x="0" y="3849"/>
                    <a:pt x="0" y="3980"/>
                  </a:cubicBezTo>
                  <a:cubicBezTo>
                    <a:pt x="0" y="4112"/>
                    <a:pt x="51" y="4235"/>
                    <a:pt x="144" y="4328"/>
                  </a:cubicBezTo>
                  <a:cubicBezTo>
                    <a:pt x="237" y="4421"/>
                    <a:pt x="360" y="4472"/>
                    <a:pt x="491" y="4472"/>
                  </a:cubicBezTo>
                  <a:cubicBezTo>
                    <a:pt x="622" y="4472"/>
                    <a:pt x="746" y="4421"/>
                    <a:pt x="839" y="4328"/>
                  </a:cubicBezTo>
                  <a:cubicBezTo>
                    <a:pt x="1730" y="3437"/>
                    <a:pt x="1730" y="3437"/>
                    <a:pt x="1730" y="3437"/>
                  </a:cubicBezTo>
                  <a:cubicBezTo>
                    <a:pt x="1751" y="3416"/>
                    <a:pt x="1762" y="3388"/>
                    <a:pt x="1762" y="3358"/>
                  </a:cubicBezTo>
                  <a:cubicBezTo>
                    <a:pt x="1762" y="3329"/>
                    <a:pt x="1751" y="3300"/>
                    <a:pt x="1730" y="3279"/>
                  </a:cubicBezTo>
                  <a:cubicBezTo>
                    <a:pt x="1540" y="3089"/>
                    <a:pt x="1540" y="3089"/>
                    <a:pt x="1540" y="3089"/>
                  </a:cubicBezTo>
                  <a:cubicBezTo>
                    <a:pt x="1726" y="2903"/>
                    <a:pt x="1726" y="2903"/>
                    <a:pt x="1726" y="2903"/>
                  </a:cubicBezTo>
                  <a:cubicBezTo>
                    <a:pt x="2020" y="3158"/>
                    <a:pt x="2386" y="3285"/>
                    <a:pt x="2753" y="3285"/>
                  </a:cubicBezTo>
                  <a:cubicBezTo>
                    <a:pt x="3154" y="3285"/>
                    <a:pt x="3556" y="3132"/>
                    <a:pt x="3861" y="2827"/>
                  </a:cubicBezTo>
                  <a:cubicBezTo>
                    <a:pt x="4157" y="2531"/>
                    <a:pt x="4320" y="2137"/>
                    <a:pt x="4320" y="1719"/>
                  </a:cubicBezTo>
                  <a:cubicBezTo>
                    <a:pt x="4320" y="1300"/>
                    <a:pt x="4157" y="907"/>
                    <a:pt x="3861" y="611"/>
                  </a:cubicBezTo>
                  <a:close/>
                  <a:moveTo>
                    <a:pt x="681" y="4171"/>
                  </a:moveTo>
                  <a:cubicBezTo>
                    <a:pt x="631" y="4221"/>
                    <a:pt x="563" y="4249"/>
                    <a:pt x="491" y="4249"/>
                  </a:cubicBezTo>
                  <a:cubicBezTo>
                    <a:pt x="419" y="4249"/>
                    <a:pt x="352" y="4221"/>
                    <a:pt x="301" y="4171"/>
                  </a:cubicBezTo>
                  <a:cubicBezTo>
                    <a:pt x="250" y="4120"/>
                    <a:pt x="222" y="4052"/>
                    <a:pt x="222" y="3980"/>
                  </a:cubicBezTo>
                  <a:cubicBezTo>
                    <a:pt x="222" y="3909"/>
                    <a:pt x="250" y="3841"/>
                    <a:pt x="301" y="3790"/>
                  </a:cubicBezTo>
                  <a:cubicBezTo>
                    <a:pt x="798" y="3293"/>
                    <a:pt x="798" y="3293"/>
                    <a:pt x="798" y="3293"/>
                  </a:cubicBezTo>
                  <a:cubicBezTo>
                    <a:pt x="1179" y="3673"/>
                    <a:pt x="1179" y="3673"/>
                    <a:pt x="1179" y="3673"/>
                  </a:cubicBezTo>
                  <a:lnTo>
                    <a:pt x="681" y="4171"/>
                  </a:lnTo>
                  <a:close/>
                  <a:moveTo>
                    <a:pt x="1336" y="3516"/>
                  </a:moveTo>
                  <a:cubicBezTo>
                    <a:pt x="956" y="3136"/>
                    <a:pt x="956" y="3136"/>
                    <a:pt x="956" y="3136"/>
                  </a:cubicBezTo>
                  <a:cubicBezTo>
                    <a:pt x="1114" y="2978"/>
                    <a:pt x="1114" y="2978"/>
                    <a:pt x="1114" y="2978"/>
                  </a:cubicBezTo>
                  <a:cubicBezTo>
                    <a:pt x="1494" y="3358"/>
                    <a:pt x="1494" y="3358"/>
                    <a:pt x="1494" y="3358"/>
                  </a:cubicBezTo>
                  <a:lnTo>
                    <a:pt x="1336" y="3516"/>
                  </a:lnTo>
                  <a:close/>
                  <a:moveTo>
                    <a:pt x="3704" y="2670"/>
                  </a:moveTo>
                  <a:cubicBezTo>
                    <a:pt x="3179" y="3194"/>
                    <a:pt x="2326" y="3194"/>
                    <a:pt x="1802" y="2670"/>
                  </a:cubicBezTo>
                  <a:cubicBezTo>
                    <a:pt x="1548" y="2416"/>
                    <a:pt x="1408" y="2078"/>
                    <a:pt x="1408" y="1719"/>
                  </a:cubicBezTo>
                  <a:cubicBezTo>
                    <a:pt x="1408" y="1360"/>
                    <a:pt x="1548" y="1022"/>
                    <a:pt x="1802" y="768"/>
                  </a:cubicBezTo>
                  <a:cubicBezTo>
                    <a:pt x="2064" y="506"/>
                    <a:pt x="2409" y="375"/>
                    <a:pt x="2753" y="375"/>
                  </a:cubicBezTo>
                  <a:cubicBezTo>
                    <a:pt x="3097" y="375"/>
                    <a:pt x="3442" y="506"/>
                    <a:pt x="3704" y="768"/>
                  </a:cubicBezTo>
                  <a:cubicBezTo>
                    <a:pt x="3958" y="1022"/>
                    <a:pt x="4098" y="1360"/>
                    <a:pt x="4098" y="1719"/>
                  </a:cubicBezTo>
                  <a:cubicBezTo>
                    <a:pt x="4098" y="2078"/>
                    <a:pt x="3958" y="2416"/>
                    <a:pt x="3704" y="2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82" name="Freeform 26"/>
            <p:cNvSpPr>
              <a:spLocks noEditPoints="1"/>
            </p:cNvSpPr>
            <p:nvPr/>
          </p:nvSpPr>
          <p:spPr bwMode="auto">
            <a:xfrm>
              <a:off x="1237" y="2694"/>
              <a:ext cx="605" cy="578"/>
            </a:xfrm>
            <a:custGeom>
              <a:avLst/>
              <a:gdLst>
                <a:gd name="T0" fmla="*/ 1958 w 2382"/>
                <a:gd name="T1" fmla="*/ 423 h 2276"/>
                <a:gd name="T2" fmla="*/ 423 w 2382"/>
                <a:gd name="T3" fmla="*/ 423 h 2276"/>
                <a:gd name="T4" fmla="*/ 423 w 2382"/>
                <a:gd name="T5" fmla="*/ 1958 h 2276"/>
                <a:gd name="T6" fmla="*/ 1191 w 2382"/>
                <a:gd name="T7" fmla="*/ 2276 h 2276"/>
                <a:gd name="T8" fmla="*/ 1958 w 2382"/>
                <a:gd name="T9" fmla="*/ 1958 h 2276"/>
                <a:gd name="T10" fmla="*/ 1958 w 2382"/>
                <a:gd name="T11" fmla="*/ 1958 h 2276"/>
                <a:gd name="T12" fmla="*/ 1958 w 2382"/>
                <a:gd name="T13" fmla="*/ 423 h 2276"/>
                <a:gd name="T14" fmla="*/ 1801 w 2382"/>
                <a:gd name="T15" fmla="*/ 1801 h 2276"/>
                <a:gd name="T16" fmla="*/ 581 w 2382"/>
                <a:gd name="T17" fmla="*/ 1801 h 2276"/>
                <a:gd name="T18" fmla="*/ 581 w 2382"/>
                <a:gd name="T19" fmla="*/ 580 h 2276"/>
                <a:gd name="T20" fmla="*/ 1191 w 2382"/>
                <a:gd name="T21" fmla="*/ 328 h 2276"/>
                <a:gd name="T22" fmla="*/ 1801 w 2382"/>
                <a:gd name="T23" fmla="*/ 580 h 2276"/>
                <a:gd name="T24" fmla="*/ 1801 w 2382"/>
                <a:gd name="T25" fmla="*/ 1801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2" h="2276">
                  <a:moveTo>
                    <a:pt x="1958" y="423"/>
                  </a:moveTo>
                  <a:cubicBezTo>
                    <a:pt x="1535" y="0"/>
                    <a:pt x="847" y="0"/>
                    <a:pt x="423" y="423"/>
                  </a:cubicBezTo>
                  <a:cubicBezTo>
                    <a:pt x="0" y="846"/>
                    <a:pt x="0" y="1535"/>
                    <a:pt x="423" y="1958"/>
                  </a:cubicBezTo>
                  <a:cubicBezTo>
                    <a:pt x="635" y="2170"/>
                    <a:pt x="913" y="2276"/>
                    <a:pt x="1191" y="2276"/>
                  </a:cubicBezTo>
                  <a:cubicBezTo>
                    <a:pt x="1469" y="2276"/>
                    <a:pt x="1747" y="2170"/>
                    <a:pt x="1958" y="1958"/>
                  </a:cubicBezTo>
                  <a:cubicBezTo>
                    <a:pt x="1958" y="1958"/>
                    <a:pt x="1958" y="1958"/>
                    <a:pt x="1958" y="1958"/>
                  </a:cubicBezTo>
                  <a:cubicBezTo>
                    <a:pt x="2382" y="1535"/>
                    <a:pt x="2382" y="846"/>
                    <a:pt x="1958" y="423"/>
                  </a:cubicBezTo>
                  <a:close/>
                  <a:moveTo>
                    <a:pt x="1801" y="1801"/>
                  </a:moveTo>
                  <a:cubicBezTo>
                    <a:pt x="1465" y="2138"/>
                    <a:pt x="917" y="2138"/>
                    <a:pt x="581" y="1801"/>
                  </a:cubicBezTo>
                  <a:cubicBezTo>
                    <a:pt x="244" y="1465"/>
                    <a:pt x="244" y="917"/>
                    <a:pt x="581" y="580"/>
                  </a:cubicBezTo>
                  <a:cubicBezTo>
                    <a:pt x="749" y="412"/>
                    <a:pt x="970" y="328"/>
                    <a:pt x="1191" y="328"/>
                  </a:cubicBezTo>
                  <a:cubicBezTo>
                    <a:pt x="1412" y="328"/>
                    <a:pt x="1633" y="412"/>
                    <a:pt x="1801" y="580"/>
                  </a:cubicBezTo>
                  <a:cubicBezTo>
                    <a:pt x="2138" y="917"/>
                    <a:pt x="2138" y="1465"/>
                    <a:pt x="1801" y="1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>
              <a:off x="1423" y="2833"/>
              <a:ext cx="232" cy="109"/>
            </a:xfrm>
            <a:custGeom>
              <a:avLst/>
              <a:gdLst>
                <a:gd name="T0" fmla="*/ 871 w 914"/>
                <a:gd name="T1" fmla="*/ 228 h 428"/>
                <a:gd name="T2" fmla="*/ 43 w 914"/>
                <a:gd name="T3" fmla="*/ 228 h 428"/>
                <a:gd name="T4" fmla="*/ 43 w 914"/>
                <a:gd name="T5" fmla="*/ 385 h 428"/>
                <a:gd name="T6" fmla="*/ 200 w 914"/>
                <a:gd name="T7" fmla="*/ 385 h 428"/>
                <a:gd name="T8" fmla="*/ 714 w 914"/>
                <a:gd name="T9" fmla="*/ 385 h 428"/>
                <a:gd name="T10" fmla="*/ 792 w 914"/>
                <a:gd name="T11" fmla="*/ 418 h 428"/>
                <a:gd name="T12" fmla="*/ 871 w 914"/>
                <a:gd name="T13" fmla="*/ 385 h 428"/>
                <a:gd name="T14" fmla="*/ 871 w 914"/>
                <a:gd name="T15" fmla="*/ 2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428">
                  <a:moveTo>
                    <a:pt x="871" y="228"/>
                  </a:moveTo>
                  <a:cubicBezTo>
                    <a:pt x="643" y="0"/>
                    <a:pt x="271" y="0"/>
                    <a:pt x="43" y="228"/>
                  </a:cubicBezTo>
                  <a:cubicBezTo>
                    <a:pt x="0" y="271"/>
                    <a:pt x="0" y="342"/>
                    <a:pt x="43" y="385"/>
                  </a:cubicBezTo>
                  <a:cubicBezTo>
                    <a:pt x="86" y="428"/>
                    <a:pt x="157" y="428"/>
                    <a:pt x="200" y="385"/>
                  </a:cubicBezTo>
                  <a:cubicBezTo>
                    <a:pt x="342" y="244"/>
                    <a:pt x="572" y="244"/>
                    <a:pt x="714" y="385"/>
                  </a:cubicBezTo>
                  <a:cubicBezTo>
                    <a:pt x="735" y="407"/>
                    <a:pt x="764" y="418"/>
                    <a:pt x="792" y="418"/>
                  </a:cubicBezTo>
                  <a:cubicBezTo>
                    <a:pt x="821" y="418"/>
                    <a:pt x="849" y="407"/>
                    <a:pt x="871" y="385"/>
                  </a:cubicBezTo>
                  <a:cubicBezTo>
                    <a:pt x="914" y="342"/>
                    <a:pt x="914" y="271"/>
                    <a:pt x="87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84" name="Group 30"/>
          <p:cNvGrpSpPr>
            <a:grpSpLocks noChangeAspect="1"/>
          </p:cNvGrpSpPr>
          <p:nvPr/>
        </p:nvGrpSpPr>
        <p:grpSpPr bwMode="auto">
          <a:xfrm>
            <a:off x="1550568" y="1673449"/>
            <a:ext cx="442707" cy="338087"/>
            <a:chOff x="965" y="3392"/>
            <a:chExt cx="402" cy="307"/>
          </a:xfrm>
          <a:solidFill>
            <a:srgbClr val="00ACB8"/>
          </a:solidFill>
        </p:grpSpPr>
        <p:sp>
          <p:nvSpPr>
            <p:cNvPr id="85" name="Freeform 31"/>
            <p:cNvSpPr>
              <a:spLocks/>
            </p:cNvSpPr>
            <p:nvPr/>
          </p:nvSpPr>
          <p:spPr bwMode="auto">
            <a:xfrm>
              <a:off x="1331" y="3448"/>
              <a:ext cx="36" cy="129"/>
            </a:xfrm>
            <a:custGeom>
              <a:avLst/>
              <a:gdLst>
                <a:gd name="T0" fmla="*/ 178 w 383"/>
                <a:gd name="T1" fmla="*/ 51 h 1378"/>
                <a:gd name="T2" fmla="*/ 51 w 383"/>
                <a:gd name="T3" fmla="*/ 29 h 1378"/>
                <a:gd name="T4" fmla="*/ 29 w 383"/>
                <a:gd name="T5" fmla="*/ 156 h 1378"/>
                <a:gd name="T6" fmla="*/ 200 w 383"/>
                <a:gd name="T7" fmla="*/ 695 h 1378"/>
                <a:gd name="T8" fmla="*/ 29 w 383"/>
                <a:gd name="T9" fmla="*/ 1233 h 1378"/>
                <a:gd name="T10" fmla="*/ 51 w 383"/>
                <a:gd name="T11" fmla="*/ 1361 h 1378"/>
                <a:gd name="T12" fmla="*/ 104 w 383"/>
                <a:gd name="T13" fmla="*/ 1378 h 1378"/>
                <a:gd name="T14" fmla="*/ 179 w 383"/>
                <a:gd name="T15" fmla="*/ 1339 h 1378"/>
                <a:gd name="T16" fmla="*/ 383 w 383"/>
                <a:gd name="T17" fmla="*/ 695 h 1378"/>
                <a:gd name="T18" fmla="*/ 178 w 383"/>
                <a:gd name="T19" fmla="*/ 51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378">
                  <a:moveTo>
                    <a:pt x="178" y="51"/>
                  </a:moveTo>
                  <a:cubicBezTo>
                    <a:pt x="149" y="10"/>
                    <a:pt x="92" y="0"/>
                    <a:pt x="51" y="29"/>
                  </a:cubicBezTo>
                  <a:cubicBezTo>
                    <a:pt x="10" y="58"/>
                    <a:pt x="0" y="115"/>
                    <a:pt x="29" y="156"/>
                  </a:cubicBezTo>
                  <a:cubicBezTo>
                    <a:pt x="141" y="315"/>
                    <a:pt x="200" y="501"/>
                    <a:pt x="200" y="695"/>
                  </a:cubicBezTo>
                  <a:cubicBezTo>
                    <a:pt x="200" y="889"/>
                    <a:pt x="141" y="1075"/>
                    <a:pt x="29" y="1233"/>
                  </a:cubicBezTo>
                  <a:cubicBezTo>
                    <a:pt x="0" y="1275"/>
                    <a:pt x="10" y="1332"/>
                    <a:pt x="51" y="1361"/>
                  </a:cubicBezTo>
                  <a:cubicBezTo>
                    <a:pt x="67" y="1372"/>
                    <a:pt x="86" y="1378"/>
                    <a:pt x="104" y="1378"/>
                  </a:cubicBezTo>
                  <a:cubicBezTo>
                    <a:pt x="133" y="1378"/>
                    <a:pt x="161" y="1364"/>
                    <a:pt x="179" y="1339"/>
                  </a:cubicBezTo>
                  <a:cubicBezTo>
                    <a:pt x="312" y="1150"/>
                    <a:pt x="383" y="927"/>
                    <a:pt x="383" y="695"/>
                  </a:cubicBezTo>
                  <a:cubicBezTo>
                    <a:pt x="383" y="463"/>
                    <a:pt x="312" y="240"/>
                    <a:pt x="17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86" name="Freeform 32"/>
            <p:cNvSpPr>
              <a:spLocks noEditPoints="1"/>
            </p:cNvSpPr>
            <p:nvPr/>
          </p:nvSpPr>
          <p:spPr bwMode="auto">
            <a:xfrm>
              <a:off x="965" y="3392"/>
              <a:ext cx="353" cy="307"/>
            </a:xfrm>
            <a:custGeom>
              <a:avLst/>
              <a:gdLst>
                <a:gd name="T0" fmla="*/ 3262 w 3790"/>
                <a:gd name="T1" fmla="*/ 717 h 3301"/>
                <a:gd name="T2" fmla="*/ 3262 w 3790"/>
                <a:gd name="T3" fmla="*/ 282 h 3301"/>
                <a:gd name="T4" fmla="*/ 3125 w 3790"/>
                <a:gd name="T5" fmla="*/ 48 h 3301"/>
                <a:gd name="T6" fmla="*/ 2853 w 3790"/>
                <a:gd name="T7" fmla="*/ 53 h 3301"/>
                <a:gd name="T8" fmla="*/ 1380 w 3790"/>
                <a:gd name="T9" fmla="*/ 466 h 3301"/>
                <a:gd name="T10" fmla="*/ 1380 w 3790"/>
                <a:gd name="T11" fmla="*/ 466 h 3301"/>
                <a:gd name="T12" fmla="*/ 1380 w 3790"/>
                <a:gd name="T13" fmla="*/ 466 h 3301"/>
                <a:gd name="T14" fmla="*/ 713 w 3790"/>
                <a:gd name="T15" fmla="*/ 466 h 3301"/>
                <a:gd name="T16" fmla="*/ 403 w 3790"/>
                <a:gd name="T17" fmla="*/ 751 h 3301"/>
                <a:gd name="T18" fmla="*/ 256 w 3790"/>
                <a:gd name="T19" fmla="*/ 751 h 3301"/>
                <a:gd name="T20" fmla="*/ 0 w 3790"/>
                <a:gd name="T21" fmla="*/ 1007 h 3301"/>
                <a:gd name="T22" fmla="*/ 0 w 3790"/>
                <a:gd name="T23" fmla="*/ 1597 h 3301"/>
                <a:gd name="T24" fmla="*/ 256 w 3790"/>
                <a:gd name="T25" fmla="*/ 1853 h 3301"/>
                <a:gd name="T26" fmla="*/ 403 w 3790"/>
                <a:gd name="T27" fmla="*/ 1853 h 3301"/>
                <a:gd name="T28" fmla="*/ 599 w 3790"/>
                <a:gd name="T29" fmla="*/ 2117 h 3301"/>
                <a:gd name="T30" fmla="*/ 985 w 3790"/>
                <a:gd name="T31" fmla="*/ 3184 h 3301"/>
                <a:gd name="T32" fmla="*/ 1152 w 3790"/>
                <a:gd name="T33" fmla="*/ 3301 h 3301"/>
                <a:gd name="T34" fmla="*/ 1655 w 3790"/>
                <a:gd name="T35" fmla="*/ 3301 h 3301"/>
                <a:gd name="T36" fmla="*/ 1800 w 3790"/>
                <a:gd name="T37" fmla="*/ 3225 h 3301"/>
                <a:gd name="T38" fmla="*/ 1822 w 3790"/>
                <a:gd name="T39" fmla="*/ 3063 h 3301"/>
                <a:gd name="T40" fmla="*/ 1488 w 3790"/>
                <a:gd name="T41" fmla="*/ 2141 h 3301"/>
                <a:gd name="T42" fmla="*/ 2853 w 3790"/>
                <a:gd name="T43" fmla="*/ 2551 h 3301"/>
                <a:gd name="T44" fmla="*/ 2993 w 3790"/>
                <a:gd name="T45" fmla="*/ 2591 h 3301"/>
                <a:gd name="T46" fmla="*/ 3125 w 3790"/>
                <a:gd name="T47" fmla="*/ 2556 h 3301"/>
                <a:gd name="T48" fmla="*/ 3262 w 3790"/>
                <a:gd name="T49" fmla="*/ 2322 h 3301"/>
                <a:gd name="T50" fmla="*/ 3262 w 3790"/>
                <a:gd name="T51" fmla="*/ 1887 h 3301"/>
                <a:gd name="T52" fmla="*/ 3790 w 3790"/>
                <a:gd name="T53" fmla="*/ 1302 h 3301"/>
                <a:gd name="T54" fmla="*/ 3262 w 3790"/>
                <a:gd name="T55" fmla="*/ 717 h 3301"/>
                <a:gd name="T56" fmla="*/ 401 w 3790"/>
                <a:gd name="T57" fmla="*/ 1671 h 3301"/>
                <a:gd name="T58" fmla="*/ 256 w 3790"/>
                <a:gd name="T59" fmla="*/ 1671 h 3301"/>
                <a:gd name="T60" fmla="*/ 183 w 3790"/>
                <a:gd name="T61" fmla="*/ 1597 h 3301"/>
                <a:gd name="T62" fmla="*/ 183 w 3790"/>
                <a:gd name="T63" fmla="*/ 1007 h 3301"/>
                <a:gd name="T64" fmla="*/ 256 w 3790"/>
                <a:gd name="T65" fmla="*/ 934 h 3301"/>
                <a:gd name="T66" fmla="*/ 401 w 3790"/>
                <a:gd name="T67" fmla="*/ 934 h 3301"/>
                <a:gd name="T68" fmla="*/ 401 w 3790"/>
                <a:gd name="T69" fmla="*/ 1671 h 3301"/>
                <a:gd name="T70" fmla="*/ 1647 w 3790"/>
                <a:gd name="T71" fmla="*/ 3118 h 3301"/>
                <a:gd name="T72" fmla="*/ 1156 w 3790"/>
                <a:gd name="T73" fmla="*/ 3118 h 3301"/>
                <a:gd name="T74" fmla="*/ 801 w 3790"/>
                <a:gd name="T75" fmla="*/ 2139 h 3301"/>
                <a:gd name="T76" fmla="*/ 1292 w 3790"/>
                <a:gd name="T77" fmla="*/ 2139 h 3301"/>
                <a:gd name="T78" fmla="*/ 1647 w 3790"/>
                <a:gd name="T79" fmla="*/ 3118 h 3301"/>
                <a:gd name="T80" fmla="*/ 3036 w 3790"/>
                <a:gd name="T81" fmla="*/ 2397 h 3301"/>
                <a:gd name="T82" fmla="*/ 2948 w 3790"/>
                <a:gd name="T83" fmla="*/ 2395 h 3301"/>
                <a:gd name="T84" fmla="*/ 1380 w 3790"/>
                <a:gd name="T85" fmla="*/ 1956 h 3301"/>
                <a:gd name="T86" fmla="*/ 713 w 3790"/>
                <a:gd name="T87" fmla="*/ 1956 h 3301"/>
                <a:gd name="T88" fmla="*/ 584 w 3790"/>
                <a:gd name="T89" fmla="*/ 1827 h 3301"/>
                <a:gd name="T90" fmla="*/ 584 w 3790"/>
                <a:gd name="T91" fmla="*/ 777 h 3301"/>
                <a:gd name="T92" fmla="*/ 713 w 3790"/>
                <a:gd name="T93" fmla="*/ 648 h 3301"/>
                <a:gd name="T94" fmla="*/ 1265 w 3790"/>
                <a:gd name="T95" fmla="*/ 648 h 3301"/>
                <a:gd name="T96" fmla="*/ 1265 w 3790"/>
                <a:gd name="T97" fmla="*/ 1602 h 3301"/>
                <a:gd name="T98" fmla="*/ 1356 w 3790"/>
                <a:gd name="T99" fmla="*/ 1694 h 3301"/>
                <a:gd name="T100" fmla="*/ 1448 w 3790"/>
                <a:gd name="T101" fmla="*/ 1602 h 3301"/>
                <a:gd name="T102" fmla="*/ 1448 w 3790"/>
                <a:gd name="T103" fmla="*/ 647 h 3301"/>
                <a:gd name="T104" fmla="*/ 2948 w 3790"/>
                <a:gd name="T105" fmla="*/ 209 h 3301"/>
                <a:gd name="T106" fmla="*/ 3036 w 3790"/>
                <a:gd name="T107" fmla="*/ 208 h 3301"/>
                <a:gd name="T108" fmla="*/ 3079 w 3790"/>
                <a:gd name="T109" fmla="*/ 282 h 3301"/>
                <a:gd name="T110" fmla="*/ 3079 w 3790"/>
                <a:gd name="T111" fmla="*/ 2322 h 3301"/>
                <a:gd name="T112" fmla="*/ 3079 w 3790"/>
                <a:gd name="T113" fmla="*/ 2322 h 3301"/>
                <a:gd name="T114" fmla="*/ 3036 w 3790"/>
                <a:gd name="T115" fmla="*/ 2397 h 3301"/>
                <a:gd name="T116" fmla="*/ 3262 w 3790"/>
                <a:gd name="T117" fmla="*/ 1703 h 3301"/>
                <a:gd name="T118" fmla="*/ 3262 w 3790"/>
                <a:gd name="T119" fmla="*/ 901 h 3301"/>
                <a:gd name="T120" fmla="*/ 3607 w 3790"/>
                <a:gd name="T121" fmla="*/ 1302 h 3301"/>
                <a:gd name="T122" fmla="*/ 3262 w 3790"/>
                <a:gd name="T123" fmla="*/ 1703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90" h="3301">
                  <a:moveTo>
                    <a:pt x="3262" y="717"/>
                  </a:moveTo>
                  <a:cubicBezTo>
                    <a:pt x="3262" y="282"/>
                    <a:pt x="3262" y="282"/>
                    <a:pt x="3262" y="282"/>
                  </a:cubicBezTo>
                  <a:cubicBezTo>
                    <a:pt x="3262" y="183"/>
                    <a:pt x="3211" y="96"/>
                    <a:pt x="3125" y="48"/>
                  </a:cubicBezTo>
                  <a:cubicBezTo>
                    <a:pt x="3039" y="0"/>
                    <a:pt x="2937" y="2"/>
                    <a:pt x="2853" y="53"/>
                  </a:cubicBezTo>
                  <a:cubicBezTo>
                    <a:pt x="2410" y="323"/>
                    <a:pt x="1901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550" y="466"/>
                    <a:pt x="416" y="591"/>
                    <a:pt x="403" y="751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115" y="751"/>
                    <a:pt x="0" y="866"/>
                    <a:pt x="0" y="100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738"/>
                    <a:pt x="115" y="1853"/>
                    <a:pt x="256" y="1853"/>
                  </a:cubicBezTo>
                  <a:cubicBezTo>
                    <a:pt x="403" y="1853"/>
                    <a:pt x="403" y="1853"/>
                    <a:pt x="403" y="1853"/>
                  </a:cubicBezTo>
                  <a:cubicBezTo>
                    <a:pt x="413" y="1974"/>
                    <a:pt x="491" y="2075"/>
                    <a:pt x="599" y="2117"/>
                  </a:cubicBezTo>
                  <a:cubicBezTo>
                    <a:pt x="985" y="3184"/>
                    <a:pt x="985" y="3184"/>
                    <a:pt x="985" y="3184"/>
                  </a:cubicBezTo>
                  <a:cubicBezTo>
                    <a:pt x="1011" y="3254"/>
                    <a:pt x="1078" y="3301"/>
                    <a:pt x="1152" y="3301"/>
                  </a:cubicBezTo>
                  <a:cubicBezTo>
                    <a:pt x="1655" y="3301"/>
                    <a:pt x="1655" y="3301"/>
                    <a:pt x="1655" y="3301"/>
                  </a:cubicBezTo>
                  <a:cubicBezTo>
                    <a:pt x="1713" y="3301"/>
                    <a:pt x="1767" y="3272"/>
                    <a:pt x="1800" y="3225"/>
                  </a:cubicBezTo>
                  <a:cubicBezTo>
                    <a:pt x="1834" y="3178"/>
                    <a:pt x="1842" y="3117"/>
                    <a:pt x="1822" y="3063"/>
                  </a:cubicBezTo>
                  <a:cubicBezTo>
                    <a:pt x="1488" y="2141"/>
                    <a:pt x="1488" y="2141"/>
                    <a:pt x="1488" y="2141"/>
                  </a:cubicBezTo>
                  <a:cubicBezTo>
                    <a:pt x="1971" y="2159"/>
                    <a:pt x="2441" y="2300"/>
                    <a:pt x="2853" y="2551"/>
                  </a:cubicBezTo>
                  <a:cubicBezTo>
                    <a:pt x="2896" y="2577"/>
                    <a:pt x="2945" y="2591"/>
                    <a:pt x="2993" y="2591"/>
                  </a:cubicBezTo>
                  <a:cubicBezTo>
                    <a:pt x="3038" y="2591"/>
                    <a:pt x="3084" y="2579"/>
                    <a:pt x="3125" y="2556"/>
                  </a:cubicBezTo>
                  <a:cubicBezTo>
                    <a:pt x="3211" y="2508"/>
                    <a:pt x="3262" y="2421"/>
                    <a:pt x="3262" y="2322"/>
                  </a:cubicBezTo>
                  <a:cubicBezTo>
                    <a:pt x="3262" y="1887"/>
                    <a:pt x="3262" y="1887"/>
                    <a:pt x="3262" y="1887"/>
                  </a:cubicBezTo>
                  <a:cubicBezTo>
                    <a:pt x="3558" y="1857"/>
                    <a:pt x="3790" y="1606"/>
                    <a:pt x="3790" y="1302"/>
                  </a:cubicBezTo>
                  <a:cubicBezTo>
                    <a:pt x="3790" y="998"/>
                    <a:pt x="3558" y="747"/>
                    <a:pt x="3262" y="717"/>
                  </a:cubicBezTo>
                  <a:close/>
                  <a:moveTo>
                    <a:pt x="401" y="1671"/>
                  </a:moveTo>
                  <a:cubicBezTo>
                    <a:pt x="256" y="1671"/>
                    <a:pt x="256" y="1671"/>
                    <a:pt x="256" y="1671"/>
                  </a:cubicBezTo>
                  <a:cubicBezTo>
                    <a:pt x="216" y="1671"/>
                    <a:pt x="183" y="1638"/>
                    <a:pt x="183" y="1597"/>
                  </a:cubicBezTo>
                  <a:cubicBezTo>
                    <a:pt x="183" y="1007"/>
                    <a:pt x="183" y="1007"/>
                    <a:pt x="183" y="1007"/>
                  </a:cubicBezTo>
                  <a:cubicBezTo>
                    <a:pt x="183" y="967"/>
                    <a:pt x="216" y="934"/>
                    <a:pt x="256" y="934"/>
                  </a:cubicBezTo>
                  <a:cubicBezTo>
                    <a:pt x="401" y="934"/>
                    <a:pt x="401" y="934"/>
                    <a:pt x="401" y="934"/>
                  </a:cubicBezTo>
                  <a:lnTo>
                    <a:pt x="401" y="1671"/>
                  </a:lnTo>
                  <a:close/>
                  <a:moveTo>
                    <a:pt x="1647" y="3118"/>
                  </a:moveTo>
                  <a:cubicBezTo>
                    <a:pt x="1156" y="3118"/>
                    <a:pt x="1156" y="3118"/>
                    <a:pt x="1156" y="3118"/>
                  </a:cubicBezTo>
                  <a:cubicBezTo>
                    <a:pt x="801" y="2139"/>
                    <a:pt x="801" y="2139"/>
                    <a:pt x="801" y="2139"/>
                  </a:cubicBezTo>
                  <a:cubicBezTo>
                    <a:pt x="1292" y="2139"/>
                    <a:pt x="1292" y="2139"/>
                    <a:pt x="1292" y="2139"/>
                  </a:cubicBezTo>
                  <a:lnTo>
                    <a:pt x="1647" y="3118"/>
                  </a:lnTo>
                  <a:close/>
                  <a:moveTo>
                    <a:pt x="3036" y="2397"/>
                  </a:moveTo>
                  <a:cubicBezTo>
                    <a:pt x="3022" y="2404"/>
                    <a:pt x="2987" y="2419"/>
                    <a:pt x="2948" y="2395"/>
                  </a:cubicBezTo>
                  <a:cubicBezTo>
                    <a:pt x="2477" y="2108"/>
                    <a:pt x="1935" y="1956"/>
                    <a:pt x="1380" y="1956"/>
                  </a:cubicBezTo>
                  <a:cubicBezTo>
                    <a:pt x="713" y="1956"/>
                    <a:pt x="713" y="1956"/>
                    <a:pt x="713" y="1956"/>
                  </a:cubicBezTo>
                  <a:cubicBezTo>
                    <a:pt x="642" y="1956"/>
                    <a:pt x="584" y="1898"/>
                    <a:pt x="584" y="1827"/>
                  </a:cubicBezTo>
                  <a:cubicBezTo>
                    <a:pt x="584" y="777"/>
                    <a:pt x="584" y="777"/>
                    <a:pt x="584" y="777"/>
                  </a:cubicBezTo>
                  <a:cubicBezTo>
                    <a:pt x="584" y="706"/>
                    <a:pt x="642" y="648"/>
                    <a:pt x="713" y="648"/>
                  </a:cubicBezTo>
                  <a:cubicBezTo>
                    <a:pt x="1265" y="648"/>
                    <a:pt x="1265" y="648"/>
                    <a:pt x="1265" y="648"/>
                  </a:cubicBezTo>
                  <a:cubicBezTo>
                    <a:pt x="1265" y="1602"/>
                    <a:pt x="1265" y="1602"/>
                    <a:pt x="1265" y="1602"/>
                  </a:cubicBezTo>
                  <a:cubicBezTo>
                    <a:pt x="1265" y="1653"/>
                    <a:pt x="1306" y="1694"/>
                    <a:pt x="1356" y="1694"/>
                  </a:cubicBezTo>
                  <a:cubicBezTo>
                    <a:pt x="1407" y="1694"/>
                    <a:pt x="1448" y="1653"/>
                    <a:pt x="1448" y="1602"/>
                  </a:cubicBezTo>
                  <a:cubicBezTo>
                    <a:pt x="1448" y="647"/>
                    <a:pt x="1448" y="647"/>
                    <a:pt x="1448" y="647"/>
                  </a:cubicBezTo>
                  <a:cubicBezTo>
                    <a:pt x="1979" y="636"/>
                    <a:pt x="2496" y="485"/>
                    <a:pt x="2948" y="209"/>
                  </a:cubicBezTo>
                  <a:cubicBezTo>
                    <a:pt x="2987" y="185"/>
                    <a:pt x="3022" y="200"/>
                    <a:pt x="3036" y="208"/>
                  </a:cubicBezTo>
                  <a:cubicBezTo>
                    <a:pt x="3049" y="215"/>
                    <a:pt x="3079" y="237"/>
                    <a:pt x="3079" y="28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67"/>
                    <a:pt x="3049" y="2389"/>
                    <a:pt x="3036" y="2397"/>
                  </a:cubicBezTo>
                  <a:close/>
                  <a:moveTo>
                    <a:pt x="3262" y="1703"/>
                  </a:moveTo>
                  <a:cubicBezTo>
                    <a:pt x="3262" y="901"/>
                    <a:pt x="3262" y="901"/>
                    <a:pt x="3262" y="901"/>
                  </a:cubicBezTo>
                  <a:cubicBezTo>
                    <a:pt x="3457" y="930"/>
                    <a:pt x="3607" y="1099"/>
                    <a:pt x="3607" y="1302"/>
                  </a:cubicBezTo>
                  <a:cubicBezTo>
                    <a:pt x="3607" y="1505"/>
                    <a:pt x="3457" y="1674"/>
                    <a:pt x="3262" y="1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58" name="Group 4">
            <a:extLst>
              <a:ext uri="{FF2B5EF4-FFF2-40B4-BE49-F238E27FC236}">
                <a16:creationId xmlns:a16="http://schemas.microsoft.com/office/drawing/2014/main" id="{9424E5DA-4408-47EB-BCCF-F37C3EEB8B0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5138" y="111125"/>
            <a:ext cx="773112" cy="774700"/>
            <a:chOff x="293" y="70"/>
            <a:chExt cx="487" cy="488"/>
          </a:xfrm>
          <a:solidFill>
            <a:srgbClr val="00ACB8"/>
          </a:solidFill>
        </p:grpSpPr>
        <p:sp>
          <p:nvSpPr>
            <p:cNvPr id="59" name="Freeform 5">
              <a:extLst>
                <a:ext uri="{FF2B5EF4-FFF2-40B4-BE49-F238E27FC236}">
                  <a16:creationId xmlns:a16="http://schemas.microsoft.com/office/drawing/2014/main" id="{3C3DD6D6-2EBB-48B3-A03C-01505A7CCA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" y="70"/>
              <a:ext cx="487" cy="488"/>
            </a:xfrm>
            <a:custGeom>
              <a:avLst/>
              <a:gdLst>
                <a:gd name="T0" fmla="*/ 2172 w 2382"/>
                <a:gd name="T1" fmla="*/ 703 h 2382"/>
                <a:gd name="T2" fmla="*/ 2382 w 2382"/>
                <a:gd name="T3" fmla="*/ 210 h 2382"/>
                <a:gd name="T4" fmla="*/ 2033 w 2382"/>
                <a:gd name="T5" fmla="*/ 0 h 2382"/>
                <a:gd name="T6" fmla="*/ 1823 w 2382"/>
                <a:gd name="T7" fmla="*/ 284 h 2382"/>
                <a:gd name="T8" fmla="*/ 1396 w 2382"/>
                <a:gd name="T9" fmla="*/ 493 h 2382"/>
                <a:gd name="T10" fmla="*/ 1252 w 2382"/>
                <a:gd name="T11" fmla="*/ 1121 h 2382"/>
                <a:gd name="T12" fmla="*/ 0 w 2382"/>
                <a:gd name="T13" fmla="*/ 1191 h 2382"/>
                <a:gd name="T14" fmla="*/ 1252 w 2382"/>
                <a:gd name="T15" fmla="*/ 1261 h 2382"/>
                <a:gd name="T16" fmla="*/ 1396 w 2382"/>
                <a:gd name="T17" fmla="*/ 1889 h 2382"/>
                <a:gd name="T18" fmla="*/ 1823 w 2382"/>
                <a:gd name="T19" fmla="*/ 2098 h 2382"/>
                <a:gd name="T20" fmla="*/ 2033 w 2382"/>
                <a:gd name="T21" fmla="*/ 2382 h 2382"/>
                <a:gd name="T22" fmla="*/ 2382 w 2382"/>
                <a:gd name="T23" fmla="*/ 2168 h 2382"/>
                <a:gd name="T24" fmla="*/ 2172 w 2382"/>
                <a:gd name="T25" fmla="*/ 1679 h 2382"/>
                <a:gd name="T26" fmla="*/ 1823 w 2382"/>
                <a:gd name="T27" fmla="*/ 1889 h 2382"/>
                <a:gd name="T28" fmla="*/ 1605 w 2382"/>
                <a:gd name="T29" fmla="*/ 1958 h 2382"/>
                <a:gd name="T30" fmla="*/ 1535 w 2382"/>
                <a:gd name="T31" fmla="*/ 1261 h 2382"/>
                <a:gd name="T32" fmla="*/ 1823 w 2382"/>
                <a:gd name="T33" fmla="*/ 1331 h 2382"/>
                <a:gd name="T34" fmla="*/ 2172 w 2382"/>
                <a:gd name="T35" fmla="*/ 1540 h 2382"/>
                <a:gd name="T36" fmla="*/ 2382 w 2382"/>
                <a:gd name="T37" fmla="*/ 1051 h 2382"/>
                <a:gd name="T38" fmla="*/ 2033 w 2382"/>
                <a:gd name="T39" fmla="*/ 842 h 2382"/>
                <a:gd name="T40" fmla="*/ 1823 w 2382"/>
                <a:gd name="T41" fmla="*/ 1121 h 2382"/>
                <a:gd name="T42" fmla="*/ 1535 w 2382"/>
                <a:gd name="T43" fmla="*/ 493 h 2382"/>
                <a:gd name="T44" fmla="*/ 1823 w 2382"/>
                <a:gd name="T45" fmla="*/ 424 h 2382"/>
                <a:gd name="T46" fmla="*/ 2033 w 2382"/>
                <a:gd name="T47" fmla="*/ 703 h 2382"/>
                <a:gd name="T48" fmla="*/ 2033 w 2382"/>
                <a:gd name="T49" fmla="*/ 140 h 2382"/>
                <a:gd name="T50" fmla="*/ 2242 w 2382"/>
                <a:gd name="T51" fmla="*/ 210 h 2382"/>
                <a:gd name="T52" fmla="*/ 2172 w 2382"/>
                <a:gd name="T53" fmla="*/ 563 h 2382"/>
                <a:gd name="T54" fmla="*/ 1963 w 2382"/>
                <a:gd name="T55" fmla="*/ 493 h 2382"/>
                <a:gd name="T56" fmla="*/ 628 w 2382"/>
                <a:gd name="T57" fmla="*/ 1679 h 2382"/>
                <a:gd name="T58" fmla="*/ 628 w 2382"/>
                <a:gd name="T59" fmla="*/ 703 h 2382"/>
                <a:gd name="T60" fmla="*/ 628 w 2382"/>
                <a:gd name="T61" fmla="*/ 1679 h 2382"/>
                <a:gd name="T62" fmla="*/ 2033 w 2382"/>
                <a:gd name="T63" fmla="*/ 1819 h 2382"/>
                <a:gd name="T64" fmla="*/ 2242 w 2382"/>
                <a:gd name="T65" fmla="*/ 1889 h 2382"/>
                <a:gd name="T66" fmla="*/ 2172 w 2382"/>
                <a:gd name="T67" fmla="*/ 2242 h 2382"/>
                <a:gd name="T68" fmla="*/ 1963 w 2382"/>
                <a:gd name="T69" fmla="*/ 2168 h 2382"/>
                <a:gd name="T70" fmla="*/ 1963 w 2382"/>
                <a:gd name="T71" fmla="*/ 1051 h 2382"/>
                <a:gd name="T72" fmla="*/ 2172 w 2382"/>
                <a:gd name="T73" fmla="*/ 982 h 2382"/>
                <a:gd name="T74" fmla="*/ 2242 w 2382"/>
                <a:gd name="T75" fmla="*/ 1331 h 2382"/>
                <a:gd name="T76" fmla="*/ 2033 w 2382"/>
                <a:gd name="T77" fmla="*/ 1400 h 2382"/>
                <a:gd name="T78" fmla="*/ 1963 w 2382"/>
                <a:gd name="T79" fmla="*/ 105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2" h="2382">
                  <a:moveTo>
                    <a:pt x="2033" y="703"/>
                  </a:moveTo>
                  <a:cubicBezTo>
                    <a:pt x="2172" y="703"/>
                    <a:pt x="2172" y="703"/>
                    <a:pt x="2172" y="703"/>
                  </a:cubicBezTo>
                  <a:cubicBezTo>
                    <a:pt x="2288" y="703"/>
                    <a:pt x="2382" y="609"/>
                    <a:pt x="2382" y="493"/>
                  </a:cubicBezTo>
                  <a:cubicBezTo>
                    <a:pt x="2382" y="210"/>
                    <a:pt x="2382" y="210"/>
                    <a:pt x="2382" y="210"/>
                  </a:cubicBezTo>
                  <a:cubicBezTo>
                    <a:pt x="2382" y="94"/>
                    <a:pt x="2288" y="0"/>
                    <a:pt x="2172" y="0"/>
                  </a:cubicBezTo>
                  <a:cubicBezTo>
                    <a:pt x="2033" y="0"/>
                    <a:pt x="2033" y="0"/>
                    <a:pt x="2033" y="0"/>
                  </a:cubicBezTo>
                  <a:cubicBezTo>
                    <a:pt x="1917" y="0"/>
                    <a:pt x="1823" y="94"/>
                    <a:pt x="1823" y="210"/>
                  </a:cubicBezTo>
                  <a:cubicBezTo>
                    <a:pt x="1823" y="284"/>
                    <a:pt x="1823" y="284"/>
                    <a:pt x="1823" y="284"/>
                  </a:cubicBezTo>
                  <a:cubicBezTo>
                    <a:pt x="1605" y="284"/>
                    <a:pt x="1605" y="284"/>
                    <a:pt x="1605" y="284"/>
                  </a:cubicBezTo>
                  <a:cubicBezTo>
                    <a:pt x="1490" y="284"/>
                    <a:pt x="1396" y="378"/>
                    <a:pt x="1396" y="493"/>
                  </a:cubicBezTo>
                  <a:cubicBezTo>
                    <a:pt x="1396" y="1121"/>
                    <a:pt x="1396" y="1121"/>
                    <a:pt x="1396" y="1121"/>
                  </a:cubicBezTo>
                  <a:cubicBezTo>
                    <a:pt x="1252" y="1121"/>
                    <a:pt x="1252" y="1121"/>
                    <a:pt x="1252" y="1121"/>
                  </a:cubicBezTo>
                  <a:cubicBezTo>
                    <a:pt x="1217" y="808"/>
                    <a:pt x="951" y="563"/>
                    <a:pt x="628" y="563"/>
                  </a:cubicBezTo>
                  <a:cubicBezTo>
                    <a:pt x="282" y="563"/>
                    <a:pt x="0" y="845"/>
                    <a:pt x="0" y="1191"/>
                  </a:cubicBezTo>
                  <a:cubicBezTo>
                    <a:pt x="0" y="1537"/>
                    <a:pt x="282" y="1819"/>
                    <a:pt x="628" y="1819"/>
                  </a:cubicBezTo>
                  <a:cubicBezTo>
                    <a:pt x="951" y="1819"/>
                    <a:pt x="1217" y="1574"/>
                    <a:pt x="1252" y="1261"/>
                  </a:cubicBezTo>
                  <a:cubicBezTo>
                    <a:pt x="1396" y="1261"/>
                    <a:pt x="1396" y="1261"/>
                    <a:pt x="1396" y="1261"/>
                  </a:cubicBezTo>
                  <a:cubicBezTo>
                    <a:pt x="1396" y="1889"/>
                    <a:pt x="1396" y="1889"/>
                    <a:pt x="1396" y="1889"/>
                  </a:cubicBezTo>
                  <a:cubicBezTo>
                    <a:pt x="1396" y="2004"/>
                    <a:pt x="1490" y="2098"/>
                    <a:pt x="1605" y="2098"/>
                  </a:cubicBezTo>
                  <a:cubicBezTo>
                    <a:pt x="1823" y="2098"/>
                    <a:pt x="1823" y="2098"/>
                    <a:pt x="1823" y="2098"/>
                  </a:cubicBezTo>
                  <a:cubicBezTo>
                    <a:pt x="1823" y="2168"/>
                    <a:pt x="1823" y="2168"/>
                    <a:pt x="1823" y="2168"/>
                  </a:cubicBezTo>
                  <a:cubicBezTo>
                    <a:pt x="1823" y="2283"/>
                    <a:pt x="1917" y="2382"/>
                    <a:pt x="2033" y="2382"/>
                  </a:cubicBezTo>
                  <a:cubicBezTo>
                    <a:pt x="2172" y="2382"/>
                    <a:pt x="2172" y="2382"/>
                    <a:pt x="2172" y="2382"/>
                  </a:cubicBezTo>
                  <a:cubicBezTo>
                    <a:pt x="2288" y="2382"/>
                    <a:pt x="2382" y="2283"/>
                    <a:pt x="2382" y="2168"/>
                  </a:cubicBezTo>
                  <a:cubicBezTo>
                    <a:pt x="2382" y="1889"/>
                    <a:pt x="2382" y="1889"/>
                    <a:pt x="2382" y="1889"/>
                  </a:cubicBezTo>
                  <a:cubicBezTo>
                    <a:pt x="2382" y="1773"/>
                    <a:pt x="2288" y="1679"/>
                    <a:pt x="2172" y="1679"/>
                  </a:cubicBezTo>
                  <a:cubicBezTo>
                    <a:pt x="2033" y="1679"/>
                    <a:pt x="2033" y="1679"/>
                    <a:pt x="2033" y="1679"/>
                  </a:cubicBezTo>
                  <a:cubicBezTo>
                    <a:pt x="1917" y="1679"/>
                    <a:pt x="1823" y="1773"/>
                    <a:pt x="1823" y="1889"/>
                  </a:cubicBezTo>
                  <a:cubicBezTo>
                    <a:pt x="1823" y="1958"/>
                    <a:pt x="1823" y="1958"/>
                    <a:pt x="1823" y="1958"/>
                  </a:cubicBezTo>
                  <a:cubicBezTo>
                    <a:pt x="1605" y="1958"/>
                    <a:pt x="1605" y="1958"/>
                    <a:pt x="1605" y="1958"/>
                  </a:cubicBezTo>
                  <a:cubicBezTo>
                    <a:pt x="1566" y="1958"/>
                    <a:pt x="1535" y="1927"/>
                    <a:pt x="1535" y="1889"/>
                  </a:cubicBezTo>
                  <a:cubicBezTo>
                    <a:pt x="1535" y="1261"/>
                    <a:pt x="1535" y="1261"/>
                    <a:pt x="1535" y="1261"/>
                  </a:cubicBezTo>
                  <a:cubicBezTo>
                    <a:pt x="1823" y="1261"/>
                    <a:pt x="1823" y="1261"/>
                    <a:pt x="1823" y="1261"/>
                  </a:cubicBezTo>
                  <a:cubicBezTo>
                    <a:pt x="1823" y="1331"/>
                    <a:pt x="1823" y="1331"/>
                    <a:pt x="1823" y="1331"/>
                  </a:cubicBezTo>
                  <a:cubicBezTo>
                    <a:pt x="1823" y="1446"/>
                    <a:pt x="1917" y="1540"/>
                    <a:pt x="2033" y="1540"/>
                  </a:cubicBezTo>
                  <a:cubicBezTo>
                    <a:pt x="2172" y="1540"/>
                    <a:pt x="2172" y="1540"/>
                    <a:pt x="2172" y="1540"/>
                  </a:cubicBezTo>
                  <a:cubicBezTo>
                    <a:pt x="2288" y="1540"/>
                    <a:pt x="2382" y="1446"/>
                    <a:pt x="2382" y="1331"/>
                  </a:cubicBezTo>
                  <a:cubicBezTo>
                    <a:pt x="2382" y="1051"/>
                    <a:pt x="2382" y="1051"/>
                    <a:pt x="2382" y="1051"/>
                  </a:cubicBezTo>
                  <a:cubicBezTo>
                    <a:pt x="2382" y="936"/>
                    <a:pt x="2288" y="842"/>
                    <a:pt x="2172" y="842"/>
                  </a:cubicBezTo>
                  <a:cubicBezTo>
                    <a:pt x="2033" y="842"/>
                    <a:pt x="2033" y="842"/>
                    <a:pt x="2033" y="842"/>
                  </a:cubicBezTo>
                  <a:cubicBezTo>
                    <a:pt x="1917" y="842"/>
                    <a:pt x="1823" y="936"/>
                    <a:pt x="1823" y="1051"/>
                  </a:cubicBezTo>
                  <a:cubicBezTo>
                    <a:pt x="1823" y="1121"/>
                    <a:pt x="1823" y="1121"/>
                    <a:pt x="1823" y="1121"/>
                  </a:cubicBezTo>
                  <a:cubicBezTo>
                    <a:pt x="1535" y="1121"/>
                    <a:pt x="1535" y="1121"/>
                    <a:pt x="1535" y="1121"/>
                  </a:cubicBezTo>
                  <a:cubicBezTo>
                    <a:pt x="1535" y="493"/>
                    <a:pt x="1535" y="493"/>
                    <a:pt x="1535" y="493"/>
                  </a:cubicBezTo>
                  <a:cubicBezTo>
                    <a:pt x="1535" y="455"/>
                    <a:pt x="1566" y="424"/>
                    <a:pt x="1605" y="424"/>
                  </a:cubicBezTo>
                  <a:cubicBezTo>
                    <a:pt x="1823" y="424"/>
                    <a:pt x="1823" y="424"/>
                    <a:pt x="1823" y="424"/>
                  </a:cubicBezTo>
                  <a:cubicBezTo>
                    <a:pt x="1823" y="493"/>
                    <a:pt x="1823" y="493"/>
                    <a:pt x="1823" y="493"/>
                  </a:cubicBezTo>
                  <a:cubicBezTo>
                    <a:pt x="1823" y="609"/>
                    <a:pt x="1917" y="703"/>
                    <a:pt x="2033" y="703"/>
                  </a:cubicBezTo>
                  <a:close/>
                  <a:moveTo>
                    <a:pt x="1963" y="210"/>
                  </a:moveTo>
                  <a:cubicBezTo>
                    <a:pt x="1963" y="171"/>
                    <a:pt x="1994" y="140"/>
                    <a:pt x="2033" y="140"/>
                  </a:cubicBezTo>
                  <a:cubicBezTo>
                    <a:pt x="2172" y="140"/>
                    <a:pt x="2172" y="140"/>
                    <a:pt x="2172" y="140"/>
                  </a:cubicBezTo>
                  <a:cubicBezTo>
                    <a:pt x="2211" y="140"/>
                    <a:pt x="2242" y="171"/>
                    <a:pt x="2242" y="210"/>
                  </a:cubicBezTo>
                  <a:cubicBezTo>
                    <a:pt x="2242" y="493"/>
                    <a:pt x="2242" y="493"/>
                    <a:pt x="2242" y="493"/>
                  </a:cubicBezTo>
                  <a:cubicBezTo>
                    <a:pt x="2242" y="532"/>
                    <a:pt x="2211" y="563"/>
                    <a:pt x="2172" y="563"/>
                  </a:cubicBezTo>
                  <a:cubicBezTo>
                    <a:pt x="2033" y="563"/>
                    <a:pt x="2033" y="563"/>
                    <a:pt x="2033" y="563"/>
                  </a:cubicBezTo>
                  <a:cubicBezTo>
                    <a:pt x="1994" y="563"/>
                    <a:pt x="1963" y="532"/>
                    <a:pt x="1963" y="493"/>
                  </a:cubicBezTo>
                  <a:lnTo>
                    <a:pt x="1963" y="210"/>
                  </a:lnTo>
                  <a:close/>
                  <a:moveTo>
                    <a:pt x="628" y="1679"/>
                  </a:moveTo>
                  <a:cubicBezTo>
                    <a:pt x="359" y="1679"/>
                    <a:pt x="140" y="1460"/>
                    <a:pt x="140" y="1191"/>
                  </a:cubicBezTo>
                  <a:cubicBezTo>
                    <a:pt x="140" y="922"/>
                    <a:pt x="359" y="703"/>
                    <a:pt x="628" y="703"/>
                  </a:cubicBezTo>
                  <a:cubicBezTo>
                    <a:pt x="898" y="703"/>
                    <a:pt x="1117" y="922"/>
                    <a:pt x="1117" y="1191"/>
                  </a:cubicBezTo>
                  <a:cubicBezTo>
                    <a:pt x="1117" y="1460"/>
                    <a:pt x="898" y="1679"/>
                    <a:pt x="628" y="1679"/>
                  </a:cubicBezTo>
                  <a:close/>
                  <a:moveTo>
                    <a:pt x="1963" y="1889"/>
                  </a:moveTo>
                  <a:cubicBezTo>
                    <a:pt x="1963" y="1850"/>
                    <a:pt x="1994" y="1819"/>
                    <a:pt x="2033" y="1819"/>
                  </a:cubicBezTo>
                  <a:cubicBezTo>
                    <a:pt x="2172" y="1819"/>
                    <a:pt x="2172" y="1819"/>
                    <a:pt x="2172" y="1819"/>
                  </a:cubicBezTo>
                  <a:cubicBezTo>
                    <a:pt x="2211" y="1819"/>
                    <a:pt x="2242" y="1850"/>
                    <a:pt x="2242" y="1889"/>
                  </a:cubicBezTo>
                  <a:cubicBezTo>
                    <a:pt x="2242" y="2168"/>
                    <a:pt x="2242" y="2168"/>
                    <a:pt x="2242" y="2168"/>
                  </a:cubicBezTo>
                  <a:cubicBezTo>
                    <a:pt x="2242" y="2207"/>
                    <a:pt x="2209" y="2242"/>
                    <a:pt x="2172" y="2242"/>
                  </a:cubicBezTo>
                  <a:cubicBezTo>
                    <a:pt x="2033" y="2242"/>
                    <a:pt x="2033" y="2242"/>
                    <a:pt x="2033" y="2242"/>
                  </a:cubicBezTo>
                  <a:cubicBezTo>
                    <a:pt x="1996" y="2242"/>
                    <a:pt x="1963" y="2207"/>
                    <a:pt x="1963" y="2168"/>
                  </a:cubicBezTo>
                  <a:lnTo>
                    <a:pt x="1963" y="1889"/>
                  </a:lnTo>
                  <a:close/>
                  <a:moveTo>
                    <a:pt x="1963" y="1051"/>
                  </a:moveTo>
                  <a:cubicBezTo>
                    <a:pt x="1963" y="1013"/>
                    <a:pt x="1994" y="982"/>
                    <a:pt x="2033" y="982"/>
                  </a:cubicBezTo>
                  <a:cubicBezTo>
                    <a:pt x="2172" y="982"/>
                    <a:pt x="2172" y="982"/>
                    <a:pt x="2172" y="982"/>
                  </a:cubicBezTo>
                  <a:cubicBezTo>
                    <a:pt x="2211" y="982"/>
                    <a:pt x="2242" y="1013"/>
                    <a:pt x="2242" y="1051"/>
                  </a:cubicBezTo>
                  <a:cubicBezTo>
                    <a:pt x="2242" y="1331"/>
                    <a:pt x="2242" y="1331"/>
                    <a:pt x="2242" y="1331"/>
                  </a:cubicBezTo>
                  <a:cubicBezTo>
                    <a:pt x="2242" y="1369"/>
                    <a:pt x="2211" y="1400"/>
                    <a:pt x="2172" y="1400"/>
                  </a:cubicBezTo>
                  <a:cubicBezTo>
                    <a:pt x="2033" y="1400"/>
                    <a:pt x="2033" y="1400"/>
                    <a:pt x="2033" y="1400"/>
                  </a:cubicBezTo>
                  <a:cubicBezTo>
                    <a:pt x="1994" y="1400"/>
                    <a:pt x="1963" y="1369"/>
                    <a:pt x="1963" y="1331"/>
                  </a:cubicBezTo>
                  <a:lnTo>
                    <a:pt x="1963" y="10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6">
              <a:extLst>
                <a:ext uri="{FF2B5EF4-FFF2-40B4-BE49-F238E27FC236}">
                  <a16:creationId xmlns:a16="http://schemas.microsoft.com/office/drawing/2014/main" id="{A239D1B2-B6B5-4813-8CFE-336466BB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270"/>
              <a:ext cx="145" cy="103"/>
            </a:xfrm>
            <a:custGeom>
              <a:avLst/>
              <a:gdLst>
                <a:gd name="T0" fmla="*/ 684 w 711"/>
                <a:gd name="T1" fmla="*/ 27 h 502"/>
                <a:gd name="T2" fmla="*/ 585 w 711"/>
                <a:gd name="T3" fmla="*/ 27 h 502"/>
                <a:gd name="T4" fmla="*/ 286 w 711"/>
                <a:gd name="T5" fmla="*/ 327 h 502"/>
                <a:gd name="T6" fmla="*/ 126 w 711"/>
                <a:gd name="T7" fmla="*/ 167 h 502"/>
                <a:gd name="T8" fmla="*/ 27 w 711"/>
                <a:gd name="T9" fmla="*/ 167 h 502"/>
                <a:gd name="T10" fmla="*/ 27 w 711"/>
                <a:gd name="T11" fmla="*/ 265 h 502"/>
                <a:gd name="T12" fmla="*/ 236 w 711"/>
                <a:gd name="T13" fmla="*/ 475 h 502"/>
                <a:gd name="T14" fmla="*/ 335 w 711"/>
                <a:gd name="T15" fmla="*/ 475 h 502"/>
                <a:gd name="T16" fmla="*/ 684 w 711"/>
                <a:gd name="T17" fmla="*/ 126 h 502"/>
                <a:gd name="T18" fmla="*/ 684 w 711"/>
                <a:gd name="T19" fmla="*/ 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1" h="502">
                  <a:moveTo>
                    <a:pt x="684" y="27"/>
                  </a:moveTo>
                  <a:cubicBezTo>
                    <a:pt x="656" y="0"/>
                    <a:pt x="612" y="0"/>
                    <a:pt x="585" y="27"/>
                  </a:cubicBezTo>
                  <a:cubicBezTo>
                    <a:pt x="286" y="327"/>
                    <a:pt x="286" y="327"/>
                    <a:pt x="286" y="32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98" y="139"/>
                    <a:pt x="54" y="139"/>
                    <a:pt x="27" y="167"/>
                  </a:cubicBezTo>
                  <a:cubicBezTo>
                    <a:pt x="0" y="194"/>
                    <a:pt x="0" y="238"/>
                    <a:pt x="27" y="265"/>
                  </a:cubicBezTo>
                  <a:cubicBezTo>
                    <a:pt x="236" y="475"/>
                    <a:pt x="236" y="475"/>
                    <a:pt x="236" y="475"/>
                  </a:cubicBezTo>
                  <a:cubicBezTo>
                    <a:pt x="263" y="502"/>
                    <a:pt x="308" y="502"/>
                    <a:pt x="335" y="475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711" y="99"/>
                    <a:pt x="711" y="54"/>
                    <a:pt x="684" y="27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B0D3A18D-C7F4-4D17-9D33-29380B498F0D}"/>
              </a:ext>
            </a:extLst>
          </p:cNvPr>
          <p:cNvSpPr txBox="1"/>
          <p:nvPr/>
        </p:nvSpPr>
        <p:spPr>
          <a:xfrm>
            <a:off x="1467101" y="258033"/>
            <a:ext cx="37419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atributos - Sebrae</a:t>
            </a:r>
          </a:p>
        </p:txBody>
      </p:sp>
    </p:spTree>
    <p:extLst>
      <p:ext uri="{BB962C8B-B14F-4D97-AF65-F5344CB8AC3E}">
        <p14:creationId xmlns:p14="http://schemas.microsoft.com/office/powerpoint/2010/main" val="3287374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P19.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 Se sim, qual: _______ ?</a:t>
            </a:r>
          </a:p>
        </p:txBody>
      </p:sp>
      <p:graphicFrame>
        <p:nvGraphicFramePr>
          <p:cNvPr id="17" name="Tabela 16"/>
          <p:cNvGraphicFramePr>
            <a:graphicFrameLocks noGrp="1"/>
          </p:cNvGraphicFramePr>
          <p:nvPr>
            <p:extLst/>
          </p:nvPr>
        </p:nvGraphicFramePr>
        <p:xfrm>
          <a:off x="3857624" y="1791223"/>
          <a:ext cx="891580" cy="2592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71%</a:t>
                      </a:r>
                      <a:endParaRPr lang="pt-BR" sz="18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21%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8%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0%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8" name="Tabela 17"/>
          <p:cNvGraphicFramePr>
            <a:graphicFrameLocks noGrp="1"/>
          </p:cNvGraphicFramePr>
          <p:nvPr>
            <p:extLst/>
          </p:nvPr>
        </p:nvGraphicFramePr>
        <p:xfrm>
          <a:off x="587148" y="1791223"/>
          <a:ext cx="3219676" cy="2592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196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4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7" name="Gráfico 6"/>
          <p:cNvGraphicFramePr/>
          <p:nvPr>
            <p:extLst/>
          </p:nvPr>
        </p:nvGraphicFramePr>
        <p:xfrm>
          <a:off x="4583253" y="1681345"/>
          <a:ext cx="2083537" cy="28734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" name="Tabela 18"/>
          <p:cNvGraphicFramePr>
            <a:graphicFrameLocks noGrp="1"/>
          </p:cNvGraphicFramePr>
          <p:nvPr>
            <p:extLst/>
          </p:nvPr>
        </p:nvGraphicFramePr>
        <p:xfrm>
          <a:off x="3410856" y="4522690"/>
          <a:ext cx="1035334" cy="36874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7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7667">
                  <a:extLst>
                    <a:ext uri="{9D8B030D-6E8A-4147-A177-3AD203B41FA5}">
                      <a16:colId xmlns:a16="http://schemas.microsoft.com/office/drawing/2014/main" val="459488471"/>
                    </a:ext>
                  </a:extLst>
                </a:gridCol>
              </a:tblGrid>
              <a:tr h="36874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base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10.986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</a:tbl>
          </a:graphicData>
        </a:graphic>
      </p:graphicFrame>
      <p:sp>
        <p:nvSpPr>
          <p:cNvPr id="22" name="Espaço Reservado para Conteúdo 2"/>
          <p:cNvSpPr txBox="1">
            <a:spLocks/>
          </p:cNvSpPr>
          <p:nvPr/>
        </p:nvSpPr>
        <p:spPr>
          <a:xfrm>
            <a:off x="6581670" y="3978908"/>
            <a:ext cx="5141721" cy="57584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praticamente 3 em cada 10 empreendedores (29%) não conseguem sequer citar um produto ou serviço do Sebrae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(p19)</a:t>
            </a:r>
          </a:p>
        </p:txBody>
      </p:sp>
      <p:sp>
        <p:nvSpPr>
          <p:cNvPr id="16" name="Espaço Reservado para Conteúdo 2"/>
          <p:cNvSpPr txBox="1">
            <a:spLocks/>
          </p:cNvSpPr>
          <p:nvPr/>
        </p:nvSpPr>
        <p:spPr>
          <a:xfrm>
            <a:off x="6581670" y="4840718"/>
            <a:ext cx="4929438" cy="91240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para aqueles que conseguiram lembrar de algum tipo de produto ou serviço do Sebrae, os cursos foram os mais citados, em um percentual bem acima de todas as demais menções (+40%) </a:t>
            </a:r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736FDBBA-93A9-487D-B9E4-1408E7D2F65B}"/>
              </a:ext>
            </a:extLst>
          </p:cNvPr>
          <p:cNvSpPr txBox="1"/>
          <p:nvPr/>
        </p:nvSpPr>
        <p:spPr>
          <a:xfrm>
            <a:off x="1456209" y="115084"/>
            <a:ext cx="28381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produto ou serviço do Sebrae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525DDA1-2DD5-400C-9FB5-D19C5DAACB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209" y="81907"/>
            <a:ext cx="630709" cy="899871"/>
            <a:chOff x="234" y="-197"/>
            <a:chExt cx="710" cy="1013"/>
          </a:xfrm>
          <a:solidFill>
            <a:srgbClr val="00ACB8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0F8F8465-83B1-419C-99F2-5DB5094E6A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" y="-197"/>
              <a:ext cx="710" cy="1013"/>
            </a:xfrm>
            <a:custGeom>
              <a:avLst/>
              <a:gdLst>
                <a:gd name="T0" fmla="*/ 1629 w 1670"/>
                <a:gd name="T1" fmla="*/ 211 h 2384"/>
                <a:gd name="T2" fmla="*/ 716 w 1670"/>
                <a:gd name="T3" fmla="*/ 211 h 2384"/>
                <a:gd name="T4" fmla="*/ 54 w 1670"/>
                <a:gd name="T5" fmla="*/ 4 h 2384"/>
                <a:gd name="T6" fmla="*/ 17 w 1670"/>
                <a:gd name="T7" fmla="*/ 11 h 2384"/>
                <a:gd name="T8" fmla="*/ 0 w 1670"/>
                <a:gd name="T9" fmla="*/ 44 h 2384"/>
                <a:gd name="T10" fmla="*/ 0 w 1670"/>
                <a:gd name="T11" fmla="*/ 2133 h 2384"/>
                <a:gd name="T12" fmla="*/ 29 w 1670"/>
                <a:gd name="T13" fmla="*/ 2173 h 2384"/>
                <a:gd name="T14" fmla="*/ 697 w 1670"/>
                <a:gd name="T15" fmla="*/ 2382 h 2384"/>
                <a:gd name="T16" fmla="*/ 710 w 1670"/>
                <a:gd name="T17" fmla="*/ 2384 h 2384"/>
                <a:gd name="T18" fmla="*/ 1629 w 1670"/>
                <a:gd name="T19" fmla="*/ 2384 h 2384"/>
                <a:gd name="T20" fmla="*/ 1670 w 1670"/>
                <a:gd name="T21" fmla="*/ 2342 h 2384"/>
                <a:gd name="T22" fmla="*/ 1670 w 1670"/>
                <a:gd name="T23" fmla="*/ 253 h 2384"/>
                <a:gd name="T24" fmla="*/ 1629 w 1670"/>
                <a:gd name="T25" fmla="*/ 211 h 2384"/>
                <a:gd name="T26" fmla="*/ 668 w 1670"/>
                <a:gd name="T27" fmla="*/ 2285 h 2384"/>
                <a:gd name="T28" fmla="*/ 83 w 1670"/>
                <a:gd name="T29" fmla="*/ 2102 h 2384"/>
                <a:gd name="T30" fmla="*/ 83 w 1670"/>
                <a:gd name="T31" fmla="*/ 101 h 2384"/>
                <a:gd name="T32" fmla="*/ 668 w 1670"/>
                <a:gd name="T33" fmla="*/ 284 h 2384"/>
                <a:gd name="T34" fmla="*/ 668 w 1670"/>
                <a:gd name="T35" fmla="*/ 2285 h 2384"/>
                <a:gd name="T36" fmla="*/ 751 w 1670"/>
                <a:gd name="T37" fmla="*/ 2300 h 2384"/>
                <a:gd name="T38" fmla="*/ 751 w 1670"/>
                <a:gd name="T39" fmla="*/ 295 h 2384"/>
                <a:gd name="T40" fmla="*/ 1587 w 1670"/>
                <a:gd name="T41" fmla="*/ 295 h 2384"/>
                <a:gd name="T42" fmla="*/ 1587 w 1670"/>
                <a:gd name="T43" fmla="*/ 2300 h 2384"/>
                <a:gd name="T44" fmla="*/ 751 w 1670"/>
                <a:gd name="T45" fmla="*/ 2300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0" h="2384">
                  <a:moveTo>
                    <a:pt x="1629" y="211"/>
                  </a:moveTo>
                  <a:cubicBezTo>
                    <a:pt x="716" y="211"/>
                    <a:pt x="716" y="211"/>
                    <a:pt x="716" y="21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1" y="0"/>
                    <a:pt x="27" y="3"/>
                    <a:pt x="17" y="11"/>
                  </a:cubicBezTo>
                  <a:cubicBezTo>
                    <a:pt x="6" y="18"/>
                    <a:pt x="0" y="31"/>
                    <a:pt x="0" y="44"/>
                  </a:cubicBezTo>
                  <a:cubicBezTo>
                    <a:pt x="0" y="2133"/>
                    <a:pt x="0" y="2133"/>
                    <a:pt x="0" y="2133"/>
                  </a:cubicBezTo>
                  <a:cubicBezTo>
                    <a:pt x="0" y="2151"/>
                    <a:pt x="11" y="2167"/>
                    <a:pt x="29" y="2173"/>
                  </a:cubicBezTo>
                  <a:cubicBezTo>
                    <a:pt x="697" y="2382"/>
                    <a:pt x="697" y="2382"/>
                    <a:pt x="697" y="2382"/>
                  </a:cubicBezTo>
                  <a:cubicBezTo>
                    <a:pt x="701" y="2383"/>
                    <a:pt x="706" y="2384"/>
                    <a:pt x="710" y="2384"/>
                  </a:cubicBezTo>
                  <a:cubicBezTo>
                    <a:pt x="1629" y="2384"/>
                    <a:pt x="1629" y="2384"/>
                    <a:pt x="1629" y="2384"/>
                  </a:cubicBezTo>
                  <a:cubicBezTo>
                    <a:pt x="1652" y="2384"/>
                    <a:pt x="1670" y="2365"/>
                    <a:pt x="1670" y="2342"/>
                  </a:cubicBezTo>
                  <a:cubicBezTo>
                    <a:pt x="1670" y="253"/>
                    <a:pt x="1670" y="253"/>
                    <a:pt x="1670" y="253"/>
                  </a:cubicBezTo>
                  <a:cubicBezTo>
                    <a:pt x="1670" y="230"/>
                    <a:pt x="1652" y="211"/>
                    <a:pt x="1629" y="211"/>
                  </a:cubicBezTo>
                  <a:close/>
                  <a:moveTo>
                    <a:pt x="668" y="2285"/>
                  </a:moveTo>
                  <a:cubicBezTo>
                    <a:pt x="83" y="2102"/>
                    <a:pt x="83" y="2102"/>
                    <a:pt x="83" y="2102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668" y="284"/>
                    <a:pt x="668" y="284"/>
                    <a:pt x="668" y="284"/>
                  </a:cubicBezTo>
                  <a:lnTo>
                    <a:pt x="668" y="2285"/>
                  </a:lnTo>
                  <a:close/>
                  <a:moveTo>
                    <a:pt x="751" y="2300"/>
                  </a:moveTo>
                  <a:cubicBezTo>
                    <a:pt x="751" y="295"/>
                    <a:pt x="751" y="295"/>
                    <a:pt x="751" y="295"/>
                  </a:cubicBezTo>
                  <a:cubicBezTo>
                    <a:pt x="1587" y="295"/>
                    <a:pt x="1587" y="295"/>
                    <a:pt x="1587" y="295"/>
                  </a:cubicBezTo>
                  <a:cubicBezTo>
                    <a:pt x="1587" y="2300"/>
                    <a:pt x="1587" y="2300"/>
                    <a:pt x="1587" y="2300"/>
                  </a:cubicBezTo>
                  <a:lnTo>
                    <a:pt x="751" y="2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1486898A-85CC-4DFA-AB76-8C808ECE76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-1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51A10B0-4521-4FC1-BB90-2D90F26DBF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212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3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3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6"/>
                    <a:pt x="334" y="29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316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2729E8B4-6241-4AE9-AD71-04A87416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426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1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1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3 h 334"/>
                <a:gd name="T20" fmla="*/ 251 w 334"/>
                <a:gd name="T21" fmla="*/ 83 h 334"/>
                <a:gd name="T22" fmla="*/ 251 w 334"/>
                <a:gd name="T23" fmla="*/ 250 h 334"/>
                <a:gd name="T24" fmla="*/ 84 w 334"/>
                <a:gd name="T25" fmla="*/ 250 h 334"/>
                <a:gd name="T26" fmla="*/ 84 w 334"/>
                <a:gd name="T27" fmla="*/ 8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34" y="18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1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3"/>
                  </a:moveTo>
                  <a:cubicBezTo>
                    <a:pt x="251" y="83"/>
                    <a:pt x="251" y="83"/>
                    <a:pt x="251" y="83"/>
                  </a:cubicBezTo>
                  <a:cubicBezTo>
                    <a:pt x="251" y="250"/>
                    <a:pt x="251" y="250"/>
                    <a:pt x="251" y="250"/>
                  </a:cubicBezTo>
                  <a:cubicBezTo>
                    <a:pt x="84" y="250"/>
                    <a:pt x="84" y="250"/>
                    <a:pt x="84" y="250"/>
                  </a:cubicBezTo>
                  <a:lnTo>
                    <a:pt x="84" y="83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Rectangle 9">
              <a:extLst>
                <a:ext uri="{FF2B5EF4-FFF2-40B4-BE49-F238E27FC236}">
                  <a16:creationId xmlns:a16="http://schemas.microsoft.com/office/drawing/2014/main" id="{F8A305BD-4715-4315-89FC-B84AF333D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-1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Rectangle 10">
              <a:extLst>
                <a:ext uri="{FF2B5EF4-FFF2-40B4-BE49-F238E27FC236}">
                  <a16:creationId xmlns:a16="http://schemas.microsoft.com/office/drawing/2014/main" id="{5758B3C5-76E3-4B29-A235-D08741819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212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Rectangle 11">
              <a:extLst>
                <a:ext uri="{FF2B5EF4-FFF2-40B4-BE49-F238E27FC236}">
                  <a16:creationId xmlns:a16="http://schemas.microsoft.com/office/drawing/2014/main" id="{8770279F-B48A-4B00-BBB1-613D621D8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426"/>
              <a:ext cx="126" cy="35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Rectangle 12">
              <a:extLst>
                <a:ext uri="{FF2B5EF4-FFF2-40B4-BE49-F238E27FC236}">
                  <a16:creationId xmlns:a16="http://schemas.microsoft.com/office/drawing/2014/main" id="{4311F26F-6F91-47A4-973E-13A67D03C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621"/>
              <a:ext cx="285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Rectangle 13">
              <a:extLst>
                <a:ext uri="{FF2B5EF4-FFF2-40B4-BE49-F238E27FC236}">
                  <a16:creationId xmlns:a16="http://schemas.microsoft.com/office/drawing/2014/main" id="{990E0F65-6E6D-4509-917E-854136C46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92"/>
              <a:ext cx="213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9" name="+ informações"/>
          <p:cNvGrpSpPr/>
          <p:nvPr/>
        </p:nvGrpSpPr>
        <p:grpSpPr>
          <a:xfrm>
            <a:off x="502209" y="5606109"/>
            <a:ext cx="1402473" cy="346250"/>
            <a:chOff x="7300120" y="5125288"/>
            <a:chExt cx="1748287" cy="431624"/>
          </a:xfrm>
        </p:grpSpPr>
        <p:sp>
          <p:nvSpPr>
            <p:cNvPr id="30" name="Forma livre 29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3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3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3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3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4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  <p:pic>
        <p:nvPicPr>
          <p:cNvPr id="41" name="Imagem 40">
            <a:extLst>
              <a:ext uri="{FF2B5EF4-FFF2-40B4-BE49-F238E27FC236}">
                <a16:creationId xmlns:a16="http://schemas.microsoft.com/office/drawing/2014/main" id="{6D357B7E-195C-4629-A445-1AC26025858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83843" y="592137"/>
            <a:ext cx="5022494" cy="3053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0074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  <p:bldLst>
      <p:bldGraphic spid="7" grpId="0">
        <p:bldAsOne/>
      </p:bldGraphic>
      <p:bldP spid="22" grpId="0"/>
      <p:bldP spid="1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tângulo 108">
            <a:extLst>
              <a:ext uri="{FF2B5EF4-FFF2-40B4-BE49-F238E27FC236}">
                <a16:creationId xmlns:a16="http://schemas.microsoft.com/office/drawing/2014/main" id="{0DF98644-FB97-4E54-9F0C-7A59B51FF235}"/>
              </a:ext>
            </a:extLst>
          </p:cNvPr>
          <p:cNvSpPr/>
          <p:nvPr/>
        </p:nvSpPr>
        <p:spPr>
          <a:xfrm rot="16188183">
            <a:off x="2554593" y="-2646879"/>
            <a:ext cx="6914802" cy="12151757"/>
          </a:xfrm>
          <a:prstGeom prst="rect">
            <a:avLst/>
          </a:prstGeom>
          <a:solidFill>
            <a:srgbClr val="333F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Título 1"/>
          <p:cNvSpPr txBox="1">
            <a:spLocks/>
          </p:cNvSpPr>
          <p:nvPr/>
        </p:nvSpPr>
        <p:spPr>
          <a:xfrm>
            <a:off x="920618" y="1034802"/>
            <a:ext cx="6551483" cy="79079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200" b="1" i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detalhamento das entrevistas</a:t>
            </a:r>
          </a:p>
        </p:txBody>
      </p:sp>
      <p:sp>
        <p:nvSpPr>
          <p:cNvPr id="123" name="Line 5"/>
          <p:cNvSpPr>
            <a:spLocks noChangeShapeType="1"/>
          </p:cNvSpPr>
          <p:nvPr/>
        </p:nvSpPr>
        <p:spPr bwMode="auto">
          <a:xfrm>
            <a:off x="8630065" y="48816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4" name="Line 6"/>
          <p:cNvSpPr>
            <a:spLocks noChangeShapeType="1"/>
          </p:cNvSpPr>
          <p:nvPr/>
        </p:nvSpPr>
        <p:spPr bwMode="auto">
          <a:xfrm>
            <a:off x="8630065" y="48816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5" name="Line 7"/>
          <p:cNvSpPr>
            <a:spLocks noChangeShapeType="1"/>
          </p:cNvSpPr>
          <p:nvPr/>
        </p:nvSpPr>
        <p:spPr bwMode="auto">
          <a:xfrm>
            <a:off x="9582565" y="315126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6" name="Line 8"/>
          <p:cNvSpPr>
            <a:spLocks noChangeShapeType="1"/>
          </p:cNvSpPr>
          <p:nvPr/>
        </p:nvSpPr>
        <p:spPr bwMode="auto">
          <a:xfrm>
            <a:off x="9582565" y="315126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27" name="Grupo 116"/>
          <p:cNvGrpSpPr/>
          <p:nvPr/>
        </p:nvGrpSpPr>
        <p:grpSpPr>
          <a:xfrm>
            <a:off x="8461790" y="3317955"/>
            <a:ext cx="1563687" cy="1649413"/>
            <a:chOff x="8328025" y="2344738"/>
            <a:chExt cx="1563687" cy="1649413"/>
          </a:xfrm>
          <a:solidFill>
            <a:srgbClr val="009999"/>
          </a:solidFill>
        </p:grpSpPr>
        <p:sp>
          <p:nvSpPr>
            <p:cNvPr id="128" name="Freeform 16"/>
            <p:cNvSpPr>
              <a:spLocks/>
            </p:cNvSpPr>
            <p:nvPr/>
          </p:nvSpPr>
          <p:spPr bwMode="auto">
            <a:xfrm>
              <a:off x="8328025" y="2344738"/>
              <a:ext cx="1135062" cy="1044575"/>
            </a:xfrm>
            <a:custGeom>
              <a:avLst/>
              <a:gdLst>
                <a:gd name="T0" fmla="*/ 84 w 302"/>
                <a:gd name="T1" fmla="*/ 37 h 278"/>
                <a:gd name="T2" fmla="*/ 89 w 302"/>
                <a:gd name="T3" fmla="*/ 24 h 278"/>
                <a:gd name="T4" fmla="*/ 90 w 302"/>
                <a:gd name="T5" fmla="*/ 9 h 278"/>
                <a:gd name="T6" fmla="*/ 92 w 302"/>
                <a:gd name="T7" fmla="*/ 0 h 278"/>
                <a:gd name="T8" fmla="*/ 96 w 302"/>
                <a:gd name="T9" fmla="*/ 2 h 278"/>
                <a:gd name="T10" fmla="*/ 99 w 302"/>
                <a:gd name="T11" fmla="*/ 11 h 278"/>
                <a:gd name="T12" fmla="*/ 103 w 302"/>
                <a:gd name="T13" fmla="*/ 33 h 278"/>
                <a:gd name="T14" fmla="*/ 128 w 302"/>
                <a:gd name="T15" fmla="*/ 54 h 278"/>
                <a:gd name="T16" fmla="*/ 172 w 302"/>
                <a:gd name="T17" fmla="*/ 57 h 278"/>
                <a:gd name="T18" fmla="*/ 302 w 302"/>
                <a:gd name="T19" fmla="*/ 64 h 278"/>
                <a:gd name="T20" fmla="*/ 299 w 302"/>
                <a:gd name="T21" fmla="*/ 74 h 278"/>
                <a:gd name="T22" fmla="*/ 291 w 302"/>
                <a:gd name="T23" fmla="*/ 104 h 278"/>
                <a:gd name="T24" fmla="*/ 293 w 302"/>
                <a:gd name="T25" fmla="*/ 143 h 278"/>
                <a:gd name="T26" fmla="*/ 284 w 302"/>
                <a:gd name="T27" fmla="*/ 172 h 278"/>
                <a:gd name="T28" fmla="*/ 278 w 302"/>
                <a:gd name="T29" fmla="*/ 195 h 278"/>
                <a:gd name="T30" fmla="*/ 266 w 302"/>
                <a:gd name="T31" fmla="*/ 203 h 278"/>
                <a:gd name="T32" fmla="*/ 260 w 302"/>
                <a:gd name="T33" fmla="*/ 215 h 278"/>
                <a:gd name="T34" fmla="*/ 249 w 302"/>
                <a:gd name="T35" fmla="*/ 222 h 278"/>
                <a:gd name="T36" fmla="*/ 237 w 302"/>
                <a:gd name="T37" fmla="*/ 237 h 278"/>
                <a:gd name="T38" fmla="*/ 227 w 302"/>
                <a:gd name="T39" fmla="*/ 252 h 278"/>
                <a:gd name="T40" fmla="*/ 222 w 302"/>
                <a:gd name="T41" fmla="*/ 261 h 278"/>
                <a:gd name="T42" fmla="*/ 224 w 302"/>
                <a:gd name="T43" fmla="*/ 271 h 278"/>
                <a:gd name="T44" fmla="*/ 224 w 302"/>
                <a:gd name="T45" fmla="*/ 278 h 278"/>
                <a:gd name="T46" fmla="*/ 213 w 302"/>
                <a:gd name="T47" fmla="*/ 275 h 278"/>
                <a:gd name="T48" fmla="*/ 213 w 302"/>
                <a:gd name="T49" fmla="*/ 265 h 278"/>
                <a:gd name="T50" fmla="*/ 205 w 302"/>
                <a:gd name="T51" fmla="*/ 260 h 278"/>
                <a:gd name="T52" fmla="*/ 198 w 302"/>
                <a:gd name="T53" fmla="*/ 266 h 278"/>
                <a:gd name="T54" fmla="*/ 185 w 302"/>
                <a:gd name="T55" fmla="*/ 264 h 278"/>
                <a:gd name="T56" fmla="*/ 169 w 302"/>
                <a:gd name="T57" fmla="*/ 265 h 278"/>
                <a:gd name="T58" fmla="*/ 156 w 302"/>
                <a:gd name="T59" fmla="*/ 258 h 278"/>
                <a:gd name="T60" fmla="*/ 137 w 302"/>
                <a:gd name="T61" fmla="*/ 256 h 278"/>
                <a:gd name="T62" fmla="*/ 124 w 302"/>
                <a:gd name="T63" fmla="*/ 261 h 278"/>
                <a:gd name="T64" fmla="*/ 118 w 302"/>
                <a:gd name="T65" fmla="*/ 270 h 278"/>
                <a:gd name="T66" fmla="*/ 110 w 302"/>
                <a:gd name="T67" fmla="*/ 269 h 278"/>
                <a:gd name="T68" fmla="*/ 100 w 302"/>
                <a:gd name="T69" fmla="*/ 263 h 278"/>
                <a:gd name="T70" fmla="*/ 89 w 302"/>
                <a:gd name="T71" fmla="*/ 257 h 278"/>
                <a:gd name="T72" fmla="*/ 85 w 302"/>
                <a:gd name="T73" fmla="*/ 243 h 278"/>
                <a:gd name="T74" fmla="*/ 88 w 302"/>
                <a:gd name="T75" fmla="*/ 237 h 278"/>
                <a:gd name="T76" fmla="*/ 89 w 302"/>
                <a:gd name="T77" fmla="*/ 230 h 278"/>
                <a:gd name="T78" fmla="*/ 39 w 302"/>
                <a:gd name="T79" fmla="*/ 220 h 278"/>
                <a:gd name="T80" fmla="*/ 35 w 302"/>
                <a:gd name="T81" fmla="*/ 209 h 278"/>
                <a:gd name="T82" fmla="*/ 31 w 302"/>
                <a:gd name="T83" fmla="*/ 202 h 278"/>
                <a:gd name="T84" fmla="*/ 37 w 302"/>
                <a:gd name="T85" fmla="*/ 196 h 278"/>
                <a:gd name="T86" fmla="*/ 34 w 302"/>
                <a:gd name="T87" fmla="*/ 182 h 278"/>
                <a:gd name="T88" fmla="*/ 28 w 302"/>
                <a:gd name="T89" fmla="*/ 163 h 278"/>
                <a:gd name="T90" fmla="*/ 46 w 302"/>
                <a:gd name="T91" fmla="*/ 138 h 278"/>
                <a:gd name="T92" fmla="*/ 43 w 302"/>
                <a:gd name="T93" fmla="*/ 115 h 278"/>
                <a:gd name="T94" fmla="*/ 43 w 302"/>
                <a:gd name="T95" fmla="*/ 105 h 278"/>
                <a:gd name="T96" fmla="*/ 41 w 302"/>
                <a:gd name="T97" fmla="*/ 94 h 278"/>
                <a:gd name="T98" fmla="*/ 24 w 302"/>
                <a:gd name="T99" fmla="*/ 89 h 278"/>
                <a:gd name="T100" fmla="*/ 3 w 302"/>
                <a:gd name="T101" fmla="*/ 76 h 278"/>
                <a:gd name="T102" fmla="*/ 2 w 302"/>
                <a:gd name="T103" fmla="*/ 6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" h="278">
                  <a:moveTo>
                    <a:pt x="2" y="36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302" y="64"/>
                    <a:pt x="302" y="64"/>
                    <a:pt x="302" y="64"/>
                  </a:cubicBezTo>
                  <a:cubicBezTo>
                    <a:pt x="302" y="66"/>
                    <a:pt x="302" y="66"/>
                    <a:pt x="302" y="66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292" y="95"/>
                    <a:pt x="291" y="94"/>
                    <a:pt x="291" y="104"/>
                  </a:cubicBezTo>
                  <a:cubicBezTo>
                    <a:pt x="291" y="114"/>
                    <a:pt x="291" y="135"/>
                    <a:pt x="291" y="135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3" y="143"/>
                    <a:pt x="294" y="152"/>
                    <a:pt x="290" y="157"/>
                  </a:cubicBezTo>
                  <a:cubicBezTo>
                    <a:pt x="286" y="162"/>
                    <a:pt x="284" y="172"/>
                    <a:pt x="284" y="172"/>
                  </a:cubicBezTo>
                  <a:cubicBezTo>
                    <a:pt x="281" y="190"/>
                    <a:pt x="281" y="190"/>
                    <a:pt x="281" y="190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15"/>
                    <a:pt x="260" y="215"/>
                    <a:pt x="260" y="215"/>
                  </a:cubicBezTo>
                  <a:cubicBezTo>
                    <a:pt x="256" y="217"/>
                    <a:pt x="256" y="217"/>
                    <a:pt x="256" y="217"/>
                  </a:cubicBezTo>
                  <a:cubicBezTo>
                    <a:pt x="249" y="222"/>
                    <a:pt x="249" y="222"/>
                    <a:pt x="249" y="222"/>
                  </a:cubicBezTo>
                  <a:cubicBezTo>
                    <a:pt x="244" y="227"/>
                    <a:pt x="244" y="227"/>
                    <a:pt x="244" y="22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2" y="245"/>
                    <a:pt x="232" y="245"/>
                    <a:pt x="232" y="245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8"/>
                    <a:pt x="224" y="278"/>
                    <a:pt x="224" y="278"/>
                  </a:cubicBezTo>
                  <a:cubicBezTo>
                    <a:pt x="214" y="278"/>
                    <a:pt x="214" y="278"/>
                    <a:pt x="214" y="278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4" y="269"/>
                    <a:pt x="214" y="269"/>
                    <a:pt x="214" y="269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10" y="260"/>
                    <a:pt x="210" y="260"/>
                    <a:pt x="210" y="260"/>
                  </a:cubicBezTo>
                  <a:cubicBezTo>
                    <a:pt x="205" y="260"/>
                    <a:pt x="205" y="260"/>
                    <a:pt x="205" y="260"/>
                  </a:cubicBezTo>
                  <a:cubicBezTo>
                    <a:pt x="200" y="263"/>
                    <a:pt x="200" y="263"/>
                    <a:pt x="200" y="263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198" y="266"/>
                    <a:pt x="193" y="266"/>
                    <a:pt x="191" y="266"/>
                  </a:cubicBezTo>
                  <a:cubicBezTo>
                    <a:pt x="189" y="266"/>
                    <a:pt x="185" y="264"/>
                    <a:pt x="185" y="264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69" y="265"/>
                    <a:pt x="169" y="265"/>
                    <a:pt x="169" y="265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0" y="261"/>
                    <a:pt x="156" y="258"/>
                  </a:cubicBezTo>
                  <a:cubicBezTo>
                    <a:pt x="152" y="255"/>
                    <a:pt x="149" y="255"/>
                    <a:pt x="148" y="255"/>
                  </a:cubicBezTo>
                  <a:cubicBezTo>
                    <a:pt x="146" y="255"/>
                    <a:pt x="140" y="255"/>
                    <a:pt x="137" y="256"/>
                  </a:cubicBezTo>
                  <a:cubicBezTo>
                    <a:pt x="133" y="257"/>
                    <a:pt x="135" y="257"/>
                    <a:pt x="132" y="257"/>
                  </a:cubicBezTo>
                  <a:cubicBezTo>
                    <a:pt x="129" y="257"/>
                    <a:pt x="125" y="260"/>
                    <a:pt x="124" y="261"/>
                  </a:cubicBezTo>
                  <a:cubicBezTo>
                    <a:pt x="123" y="261"/>
                    <a:pt x="120" y="266"/>
                    <a:pt x="120" y="266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0" y="269"/>
                    <a:pt x="110" y="269"/>
                    <a:pt x="110" y="269"/>
                  </a:cubicBezTo>
                  <a:cubicBezTo>
                    <a:pt x="107" y="267"/>
                    <a:pt x="107" y="267"/>
                    <a:pt x="107" y="267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95" y="261"/>
                    <a:pt x="95" y="261"/>
                    <a:pt x="95" y="261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40" y="229"/>
                    <a:pt x="40" y="229"/>
                    <a:pt x="40" y="229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5" y="99"/>
                    <a:pt x="44" y="98"/>
                  </a:cubicBezTo>
                  <a:cubicBezTo>
                    <a:pt x="43" y="97"/>
                    <a:pt x="42" y="95"/>
                    <a:pt x="41" y="94"/>
                  </a:cubicBezTo>
                  <a:cubicBezTo>
                    <a:pt x="40" y="93"/>
                    <a:pt x="33" y="92"/>
                    <a:pt x="33" y="92"/>
                  </a:cubicBezTo>
                  <a:cubicBezTo>
                    <a:pt x="33" y="92"/>
                    <a:pt x="25" y="89"/>
                    <a:pt x="24" y="89"/>
                  </a:cubicBezTo>
                  <a:cubicBezTo>
                    <a:pt x="23" y="89"/>
                    <a:pt x="2" y="89"/>
                    <a:pt x="2" y="89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2" y="64"/>
                    <a:pt x="2" y="64"/>
                    <a:pt x="2" y="64"/>
                  </a:cubicBezTo>
                  <a:lnTo>
                    <a:pt x="2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9" name="Freeform 17"/>
            <p:cNvSpPr>
              <a:spLocks/>
            </p:cNvSpPr>
            <p:nvPr/>
          </p:nvSpPr>
          <p:spPr bwMode="auto">
            <a:xfrm>
              <a:off x="8677275" y="3325813"/>
              <a:ext cx="700087" cy="668338"/>
            </a:xfrm>
            <a:custGeom>
              <a:avLst/>
              <a:gdLst>
                <a:gd name="T0" fmla="*/ 11 w 186"/>
                <a:gd name="T1" fmla="*/ 16 h 178"/>
                <a:gd name="T2" fmla="*/ 15 w 186"/>
                <a:gd name="T3" fmla="*/ 28 h 178"/>
                <a:gd name="T4" fmla="*/ 10 w 186"/>
                <a:gd name="T5" fmla="*/ 42 h 178"/>
                <a:gd name="T6" fmla="*/ 6 w 186"/>
                <a:gd name="T7" fmla="*/ 56 h 178"/>
                <a:gd name="T8" fmla="*/ 1 w 186"/>
                <a:gd name="T9" fmla="*/ 66 h 178"/>
                <a:gd name="T10" fmla="*/ 2 w 186"/>
                <a:gd name="T11" fmla="*/ 77 h 178"/>
                <a:gd name="T12" fmla="*/ 1 w 186"/>
                <a:gd name="T13" fmla="*/ 87 h 178"/>
                <a:gd name="T14" fmla="*/ 6 w 186"/>
                <a:gd name="T15" fmla="*/ 100 h 178"/>
                <a:gd name="T16" fmla="*/ 7 w 186"/>
                <a:gd name="T17" fmla="*/ 120 h 178"/>
                <a:gd name="T18" fmla="*/ 16 w 186"/>
                <a:gd name="T19" fmla="*/ 128 h 178"/>
                <a:gd name="T20" fmla="*/ 30 w 186"/>
                <a:gd name="T21" fmla="*/ 129 h 178"/>
                <a:gd name="T22" fmla="*/ 53 w 186"/>
                <a:gd name="T23" fmla="*/ 130 h 178"/>
                <a:gd name="T24" fmla="*/ 62 w 186"/>
                <a:gd name="T25" fmla="*/ 136 h 178"/>
                <a:gd name="T26" fmla="*/ 66 w 186"/>
                <a:gd name="T27" fmla="*/ 149 h 178"/>
                <a:gd name="T28" fmla="*/ 69 w 186"/>
                <a:gd name="T29" fmla="*/ 158 h 178"/>
                <a:gd name="T30" fmla="*/ 72 w 186"/>
                <a:gd name="T31" fmla="*/ 168 h 178"/>
                <a:gd name="T32" fmla="*/ 75 w 186"/>
                <a:gd name="T33" fmla="*/ 178 h 178"/>
                <a:gd name="T34" fmla="*/ 87 w 186"/>
                <a:gd name="T35" fmla="*/ 175 h 178"/>
                <a:gd name="T36" fmla="*/ 97 w 186"/>
                <a:gd name="T37" fmla="*/ 173 h 178"/>
                <a:gd name="T38" fmla="*/ 103 w 186"/>
                <a:gd name="T39" fmla="*/ 177 h 178"/>
                <a:gd name="T40" fmla="*/ 106 w 186"/>
                <a:gd name="T41" fmla="*/ 166 h 178"/>
                <a:gd name="T42" fmla="*/ 113 w 186"/>
                <a:gd name="T43" fmla="*/ 158 h 178"/>
                <a:gd name="T44" fmla="*/ 120 w 186"/>
                <a:gd name="T45" fmla="*/ 148 h 178"/>
                <a:gd name="T46" fmla="*/ 138 w 186"/>
                <a:gd name="T47" fmla="*/ 137 h 178"/>
                <a:gd name="T48" fmla="*/ 158 w 186"/>
                <a:gd name="T49" fmla="*/ 120 h 178"/>
                <a:gd name="T50" fmla="*/ 162 w 186"/>
                <a:gd name="T51" fmla="*/ 110 h 178"/>
                <a:gd name="T52" fmla="*/ 167 w 186"/>
                <a:gd name="T53" fmla="*/ 97 h 178"/>
                <a:gd name="T54" fmla="*/ 179 w 186"/>
                <a:gd name="T55" fmla="*/ 81 h 178"/>
                <a:gd name="T56" fmla="*/ 186 w 186"/>
                <a:gd name="T57" fmla="*/ 76 h 178"/>
                <a:gd name="T58" fmla="*/ 179 w 186"/>
                <a:gd name="T59" fmla="*/ 55 h 178"/>
                <a:gd name="T60" fmla="*/ 157 w 186"/>
                <a:gd name="T61" fmla="*/ 45 h 178"/>
                <a:gd name="T62" fmla="*/ 142 w 186"/>
                <a:gd name="T63" fmla="*/ 40 h 178"/>
                <a:gd name="T64" fmla="*/ 135 w 186"/>
                <a:gd name="T65" fmla="*/ 29 h 178"/>
                <a:gd name="T66" fmla="*/ 128 w 186"/>
                <a:gd name="T67" fmla="*/ 22 h 178"/>
                <a:gd name="T68" fmla="*/ 111 w 186"/>
                <a:gd name="T69" fmla="*/ 21 h 178"/>
                <a:gd name="T70" fmla="*/ 112 w 186"/>
                <a:gd name="T71" fmla="*/ 12 h 178"/>
                <a:gd name="T72" fmla="*/ 115 w 186"/>
                <a:gd name="T73" fmla="*/ 4 h 178"/>
                <a:gd name="T74" fmla="*/ 111 w 186"/>
                <a:gd name="T75" fmla="*/ 6 h 178"/>
                <a:gd name="T76" fmla="*/ 99 w 186"/>
                <a:gd name="T77" fmla="*/ 8 h 178"/>
                <a:gd name="T78" fmla="*/ 85 w 186"/>
                <a:gd name="T79" fmla="*/ 9 h 178"/>
                <a:gd name="T80" fmla="*/ 71 w 186"/>
                <a:gd name="T81" fmla="*/ 8 h 178"/>
                <a:gd name="T82" fmla="*/ 57 w 186"/>
                <a:gd name="T83" fmla="*/ 1 h 178"/>
                <a:gd name="T84" fmla="*/ 46 w 186"/>
                <a:gd name="T85" fmla="*/ 1 h 178"/>
                <a:gd name="T86" fmla="*/ 34 w 186"/>
                <a:gd name="T87" fmla="*/ 6 h 178"/>
                <a:gd name="T88" fmla="*/ 26 w 186"/>
                <a:gd name="T89" fmla="*/ 14 h 178"/>
                <a:gd name="T90" fmla="*/ 16 w 186"/>
                <a:gd name="T91" fmla="*/ 1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6" h="178">
                  <a:moveTo>
                    <a:pt x="9" y="9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4" y="21"/>
                    <a:pt x="14" y="22"/>
                  </a:cubicBezTo>
                  <a:cubicBezTo>
                    <a:pt x="15" y="23"/>
                    <a:pt x="15" y="28"/>
                    <a:pt x="15" y="28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8"/>
                    <a:pt x="11" y="49"/>
                  </a:cubicBezTo>
                  <a:cubicBezTo>
                    <a:pt x="11" y="50"/>
                    <a:pt x="6" y="56"/>
                    <a:pt x="6" y="56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0" y="80"/>
                    <a:pt x="0" y="81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4" y="94"/>
                    <a:pt x="4" y="95"/>
                  </a:cubicBezTo>
                  <a:cubicBezTo>
                    <a:pt x="4" y="96"/>
                    <a:pt x="6" y="100"/>
                    <a:pt x="6" y="10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9" y="158"/>
                    <a:pt x="69" y="158"/>
                    <a:pt x="69" y="158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9" y="176"/>
                    <a:pt x="99" y="176"/>
                    <a:pt x="99" y="176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8" y="120"/>
                    <a:pt x="158" y="116"/>
                    <a:pt x="159" y="115"/>
                  </a:cubicBezTo>
                  <a:cubicBezTo>
                    <a:pt x="159" y="114"/>
                    <a:pt x="162" y="110"/>
                    <a:pt x="162" y="110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59" y="46"/>
                    <a:pt x="157" y="45"/>
                  </a:cubicBezTo>
                  <a:cubicBezTo>
                    <a:pt x="156" y="44"/>
                    <a:pt x="151" y="42"/>
                    <a:pt x="150" y="41"/>
                  </a:cubicBezTo>
                  <a:cubicBezTo>
                    <a:pt x="149" y="40"/>
                    <a:pt x="144" y="40"/>
                    <a:pt x="142" y="40"/>
                  </a:cubicBezTo>
                  <a:cubicBezTo>
                    <a:pt x="140" y="40"/>
                    <a:pt x="137" y="40"/>
                    <a:pt x="135" y="39"/>
                  </a:cubicBezTo>
                  <a:cubicBezTo>
                    <a:pt x="134" y="38"/>
                    <a:pt x="135" y="29"/>
                    <a:pt x="135" y="29"/>
                  </a:cubicBezTo>
                  <a:cubicBezTo>
                    <a:pt x="135" y="29"/>
                    <a:pt x="130" y="27"/>
                    <a:pt x="129" y="26"/>
                  </a:cubicBezTo>
                  <a:cubicBezTo>
                    <a:pt x="128" y="25"/>
                    <a:pt x="130" y="23"/>
                    <a:pt x="128" y="22"/>
                  </a:cubicBezTo>
                  <a:cubicBezTo>
                    <a:pt x="126" y="21"/>
                    <a:pt x="121" y="21"/>
                    <a:pt x="119" y="21"/>
                  </a:cubicBezTo>
                  <a:cubicBezTo>
                    <a:pt x="117" y="21"/>
                    <a:pt x="111" y="21"/>
                    <a:pt x="111" y="21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3" y="8"/>
                    <a:pt x="92" y="8"/>
                  </a:cubicBezTo>
                  <a:cubicBezTo>
                    <a:pt x="91" y="8"/>
                    <a:pt x="85" y="9"/>
                    <a:pt x="85" y="9"/>
                  </a:cubicBezTo>
                  <a:cubicBezTo>
                    <a:pt x="85" y="9"/>
                    <a:pt x="80" y="9"/>
                    <a:pt x="78" y="9"/>
                  </a:cubicBezTo>
                  <a:cubicBezTo>
                    <a:pt x="76" y="9"/>
                    <a:pt x="73" y="9"/>
                    <a:pt x="71" y="8"/>
                  </a:cubicBezTo>
                  <a:cubicBezTo>
                    <a:pt x="69" y="7"/>
                    <a:pt x="66" y="6"/>
                    <a:pt x="65" y="5"/>
                  </a:cubicBezTo>
                  <a:cubicBezTo>
                    <a:pt x="64" y="5"/>
                    <a:pt x="57" y="1"/>
                    <a:pt x="57" y="1"/>
                  </a:cubicBezTo>
                  <a:cubicBezTo>
                    <a:pt x="57" y="1"/>
                    <a:pt x="55" y="0"/>
                    <a:pt x="53" y="0"/>
                  </a:cubicBezTo>
                  <a:cubicBezTo>
                    <a:pt x="52" y="0"/>
                    <a:pt x="47" y="1"/>
                    <a:pt x="46" y="1"/>
                  </a:cubicBezTo>
                  <a:cubicBezTo>
                    <a:pt x="45" y="1"/>
                    <a:pt x="38" y="3"/>
                    <a:pt x="38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18" y="13"/>
                    <a:pt x="16" y="13"/>
                  </a:cubicBezTo>
                  <a:cubicBezTo>
                    <a:pt x="15" y="13"/>
                    <a:pt x="9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0" name="Freeform 18"/>
            <p:cNvSpPr>
              <a:spLocks/>
            </p:cNvSpPr>
            <p:nvPr/>
          </p:nvSpPr>
          <p:spPr bwMode="auto">
            <a:xfrm>
              <a:off x="9185275" y="2878138"/>
              <a:ext cx="706437" cy="654050"/>
            </a:xfrm>
            <a:custGeom>
              <a:avLst/>
              <a:gdLst>
                <a:gd name="T0" fmla="*/ 78 w 188"/>
                <a:gd name="T1" fmla="*/ 3 h 174"/>
                <a:gd name="T2" fmla="*/ 89 w 188"/>
                <a:gd name="T3" fmla="*/ 8 h 174"/>
                <a:gd name="T4" fmla="*/ 101 w 188"/>
                <a:gd name="T5" fmla="*/ 15 h 174"/>
                <a:gd name="T6" fmla="*/ 107 w 188"/>
                <a:gd name="T7" fmla="*/ 4 h 174"/>
                <a:gd name="T8" fmla="*/ 117 w 188"/>
                <a:gd name="T9" fmla="*/ 9 h 174"/>
                <a:gd name="T10" fmla="*/ 122 w 188"/>
                <a:gd name="T11" fmla="*/ 14 h 174"/>
                <a:gd name="T12" fmla="*/ 134 w 188"/>
                <a:gd name="T13" fmla="*/ 14 h 174"/>
                <a:gd name="T14" fmla="*/ 141 w 188"/>
                <a:gd name="T15" fmla="*/ 18 h 174"/>
                <a:gd name="T16" fmla="*/ 148 w 188"/>
                <a:gd name="T17" fmla="*/ 15 h 174"/>
                <a:gd name="T18" fmla="*/ 159 w 188"/>
                <a:gd name="T19" fmla="*/ 10 h 174"/>
                <a:gd name="T20" fmla="*/ 173 w 188"/>
                <a:gd name="T21" fmla="*/ 7 h 174"/>
                <a:gd name="T22" fmla="*/ 182 w 188"/>
                <a:gd name="T23" fmla="*/ 6 h 174"/>
                <a:gd name="T24" fmla="*/ 180 w 188"/>
                <a:gd name="T25" fmla="*/ 17 h 174"/>
                <a:gd name="T26" fmla="*/ 183 w 188"/>
                <a:gd name="T27" fmla="*/ 37 h 174"/>
                <a:gd name="T28" fmla="*/ 188 w 188"/>
                <a:gd name="T29" fmla="*/ 42 h 174"/>
                <a:gd name="T30" fmla="*/ 187 w 188"/>
                <a:gd name="T31" fmla="*/ 54 h 174"/>
                <a:gd name="T32" fmla="*/ 181 w 188"/>
                <a:gd name="T33" fmla="*/ 51 h 174"/>
                <a:gd name="T34" fmla="*/ 173 w 188"/>
                <a:gd name="T35" fmla="*/ 50 h 174"/>
                <a:gd name="T36" fmla="*/ 172 w 188"/>
                <a:gd name="T37" fmla="*/ 57 h 174"/>
                <a:gd name="T38" fmla="*/ 162 w 188"/>
                <a:gd name="T39" fmla="*/ 59 h 174"/>
                <a:gd name="T40" fmla="*/ 162 w 188"/>
                <a:gd name="T41" fmla="*/ 72 h 174"/>
                <a:gd name="T42" fmla="*/ 163 w 188"/>
                <a:gd name="T43" fmla="*/ 77 h 174"/>
                <a:gd name="T44" fmla="*/ 160 w 188"/>
                <a:gd name="T45" fmla="*/ 81 h 174"/>
                <a:gd name="T46" fmla="*/ 150 w 188"/>
                <a:gd name="T47" fmla="*/ 88 h 174"/>
                <a:gd name="T48" fmla="*/ 149 w 188"/>
                <a:gd name="T49" fmla="*/ 99 h 174"/>
                <a:gd name="T50" fmla="*/ 152 w 188"/>
                <a:gd name="T51" fmla="*/ 105 h 174"/>
                <a:gd name="T52" fmla="*/ 155 w 188"/>
                <a:gd name="T53" fmla="*/ 112 h 174"/>
                <a:gd name="T54" fmla="*/ 147 w 188"/>
                <a:gd name="T55" fmla="*/ 119 h 174"/>
                <a:gd name="T56" fmla="*/ 147 w 188"/>
                <a:gd name="T57" fmla="*/ 126 h 174"/>
                <a:gd name="T58" fmla="*/ 151 w 188"/>
                <a:gd name="T59" fmla="*/ 129 h 174"/>
                <a:gd name="T60" fmla="*/ 151 w 188"/>
                <a:gd name="T61" fmla="*/ 138 h 174"/>
                <a:gd name="T62" fmla="*/ 142 w 188"/>
                <a:gd name="T63" fmla="*/ 143 h 174"/>
                <a:gd name="T64" fmla="*/ 138 w 188"/>
                <a:gd name="T65" fmla="*/ 150 h 174"/>
                <a:gd name="T66" fmla="*/ 128 w 188"/>
                <a:gd name="T67" fmla="*/ 147 h 174"/>
                <a:gd name="T68" fmla="*/ 113 w 188"/>
                <a:gd name="T69" fmla="*/ 146 h 174"/>
                <a:gd name="T70" fmla="*/ 102 w 188"/>
                <a:gd name="T71" fmla="*/ 149 h 174"/>
                <a:gd name="T72" fmla="*/ 91 w 188"/>
                <a:gd name="T73" fmla="*/ 151 h 174"/>
                <a:gd name="T74" fmla="*/ 75 w 188"/>
                <a:gd name="T75" fmla="*/ 154 h 174"/>
                <a:gd name="T76" fmla="*/ 65 w 188"/>
                <a:gd name="T77" fmla="*/ 164 h 174"/>
                <a:gd name="T78" fmla="*/ 56 w 188"/>
                <a:gd name="T79" fmla="*/ 174 h 174"/>
                <a:gd name="T80" fmla="*/ 43 w 188"/>
                <a:gd name="T81" fmla="*/ 167 h 174"/>
                <a:gd name="T82" fmla="*/ 29 w 188"/>
                <a:gd name="T83" fmla="*/ 160 h 174"/>
                <a:gd name="T84" fmla="*/ 17 w 188"/>
                <a:gd name="T85" fmla="*/ 153 h 174"/>
                <a:gd name="T86" fmla="*/ 8 w 188"/>
                <a:gd name="T87" fmla="*/ 148 h 174"/>
                <a:gd name="T88" fmla="*/ 3 w 188"/>
                <a:gd name="T89" fmla="*/ 141 h 174"/>
                <a:gd name="T90" fmla="*/ 2 w 188"/>
                <a:gd name="T91" fmla="*/ 131 h 174"/>
                <a:gd name="T92" fmla="*/ 0 w 188"/>
                <a:gd name="T93" fmla="*/ 117 h 174"/>
                <a:gd name="T94" fmla="*/ 9 w 188"/>
                <a:gd name="T95" fmla="*/ 106 h 174"/>
                <a:gd name="T96" fmla="*/ 16 w 188"/>
                <a:gd name="T97" fmla="*/ 95 h 174"/>
                <a:gd name="T98" fmla="*/ 30 w 188"/>
                <a:gd name="T99" fmla="*/ 82 h 174"/>
                <a:gd name="T100" fmla="*/ 37 w 188"/>
                <a:gd name="T101" fmla="*/ 76 h 174"/>
                <a:gd name="T102" fmla="*/ 44 w 188"/>
                <a:gd name="T103" fmla="*/ 63 h 174"/>
                <a:gd name="T104" fmla="*/ 54 w 188"/>
                <a:gd name="T105" fmla="*/ 56 h 174"/>
                <a:gd name="T106" fmla="*/ 59 w 188"/>
                <a:gd name="T107" fmla="*/ 39 h 174"/>
                <a:gd name="T108" fmla="*/ 64 w 188"/>
                <a:gd name="T109" fmla="*/ 25 h 174"/>
                <a:gd name="T110" fmla="*/ 68 w 188"/>
                <a:gd name="T111" fmla="*/ 9 h 174"/>
                <a:gd name="T112" fmla="*/ 73 w 188"/>
                <a:gd name="T1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8" h="174">
                  <a:moveTo>
                    <a:pt x="73" y="0"/>
                  </a:moveTo>
                  <a:cubicBezTo>
                    <a:pt x="78" y="3"/>
                    <a:pt x="78" y="3"/>
                    <a:pt x="78" y="3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4"/>
                    <a:pt x="184" y="54"/>
                    <a:pt x="184" y="54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09" y="147"/>
                    <a:pt x="108" y="147"/>
                  </a:cubicBezTo>
                  <a:cubicBezTo>
                    <a:pt x="107" y="147"/>
                    <a:pt x="102" y="149"/>
                    <a:pt x="102" y="149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1" y="153"/>
                    <a:pt x="76" y="154"/>
                    <a:pt x="75" y="154"/>
                  </a:cubicBezTo>
                  <a:cubicBezTo>
                    <a:pt x="74" y="154"/>
                    <a:pt x="70" y="158"/>
                    <a:pt x="70" y="158"/>
                  </a:cubicBezTo>
                  <a:cubicBezTo>
                    <a:pt x="65" y="164"/>
                    <a:pt x="65" y="164"/>
                    <a:pt x="65" y="164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67"/>
                    <a:pt x="39" y="164"/>
                    <a:pt x="38" y="164"/>
                  </a:cubicBezTo>
                  <a:cubicBezTo>
                    <a:pt x="36" y="164"/>
                    <a:pt x="30" y="160"/>
                    <a:pt x="29" y="160"/>
                  </a:cubicBezTo>
                  <a:cubicBezTo>
                    <a:pt x="28" y="160"/>
                    <a:pt x="23" y="157"/>
                    <a:pt x="23" y="157"/>
                  </a:cubicBezTo>
                  <a:cubicBezTo>
                    <a:pt x="22" y="156"/>
                    <a:pt x="20" y="154"/>
                    <a:pt x="17" y="153"/>
                  </a:cubicBezTo>
                  <a:cubicBezTo>
                    <a:pt x="14" y="152"/>
                    <a:pt x="11" y="151"/>
                    <a:pt x="11" y="151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1"/>
                    <a:pt x="65" y="19"/>
                  </a:cubicBezTo>
                  <a:cubicBezTo>
                    <a:pt x="67" y="16"/>
                    <a:pt x="67" y="10"/>
                    <a:pt x="68" y="9"/>
                  </a:cubicBezTo>
                  <a:cubicBezTo>
                    <a:pt x="69" y="9"/>
                    <a:pt x="71" y="3"/>
                    <a:pt x="71" y="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31" name="Grupo 114"/>
          <p:cNvGrpSpPr/>
          <p:nvPr/>
        </p:nvGrpSpPr>
        <p:grpSpPr>
          <a:xfrm>
            <a:off x="9349203" y="4005342"/>
            <a:ext cx="1304924" cy="1079501"/>
            <a:chOff x="9215438" y="3032125"/>
            <a:chExt cx="1304924" cy="1079501"/>
          </a:xfrm>
          <a:solidFill>
            <a:srgbClr val="ED7D31"/>
          </a:solidFill>
        </p:grpSpPr>
        <p:sp>
          <p:nvSpPr>
            <p:cNvPr id="132" name="Freeform 20"/>
            <p:cNvSpPr>
              <a:spLocks/>
            </p:cNvSpPr>
            <p:nvPr/>
          </p:nvSpPr>
          <p:spPr bwMode="auto">
            <a:xfrm>
              <a:off x="9215438" y="3595688"/>
              <a:ext cx="838200" cy="515938"/>
            </a:xfrm>
            <a:custGeom>
              <a:avLst/>
              <a:gdLst>
                <a:gd name="T0" fmla="*/ 9 w 223"/>
                <a:gd name="T1" fmla="*/ 69 h 137"/>
                <a:gd name="T2" fmla="*/ 26 w 223"/>
                <a:gd name="T3" fmla="*/ 69 h 137"/>
                <a:gd name="T4" fmla="*/ 39 w 223"/>
                <a:gd name="T5" fmla="*/ 71 h 137"/>
                <a:gd name="T6" fmla="*/ 49 w 223"/>
                <a:gd name="T7" fmla="*/ 76 h 137"/>
                <a:gd name="T8" fmla="*/ 65 w 223"/>
                <a:gd name="T9" fmla="*/ 76 h 137"/>
                <a:gd name="T10" fmla="*/ 78 w 223"/>
                <a:gd name="T11" fmla="*/ 77 h 137"/>
                <a:gd name="T12" fmla="*/ 83 w 223"/>
                <a:gd name="T13" fmla="*/ 83 h 137"/>
                <a:gd name="T14" fmla="*/ 87 w 223"/>
                <a:gd name="T15" fmla="*/ 89 h 137"/>
                <a:gd name="T16" fmla="*/ 87 w 223"/>
                <a:gd name="T17" fmla="*/ 98 h 137"/>
                <a:gd name="T18" fmla="*/ 88 w 223"/>
                <a:gd name="T19" fmla="*/ 105 h 137"/>
                <a:gd name="T20" fmla="*/ 91 w 223"/>
                <a:gd name="T21" fmla="*/ 109 h 137"/>
                <a:gd name="T22" fmla="*/ 93 w 223"/>
                <a:gd name="T23" fmla="*/ 115 h 137"/>
                <a:gd name="T24" fmla="*/ 93 w 223"/>
                <a:gd name="T25" fmla="*/ 123 h 137"/>
                <a:gd name="T26" fmla="*/ 109 w 223"/>
                <a:gd name="T27" fmla="*/ 124 h 137"/>
                <a:gd name="T28" fmla="*/ 113 w 223"/>
                <a:gd name="T29" fmla="*/ 127 h 137"/>
                <a:gd name="T30" fmla="*/ 115 w 223"/>
                <a:gd name="T31" fmla="*/ 134 h 137"/>
                <a:gd name="T32" fmla="*/ 124 w 223"/>
                <a:gd name="T33" fmla="*/ 136 h 137"/>
                <a:gd name="T34" fmla="*/ 128 w 223"/>
                <a:gd name="T35" fmla="*/ 136 h 137"/>
                <a:gd name="T36" fmla="*/ 138 w 223"/>
                <a:gd name="T37" fmla="*/ 127 h 137"/>
                <a:gd name="T38" fmla="*/ 151 w 223"/>
                <a:gd name="T39" fmla="*/ 118 h 137"/>
                <a:gd name="T40" fmla="*/ 161 w 223"/>
                <a:gd name="T41" fmla="*/ 109 h 137"/>
                <a:gd name="T42" fmla="*/ 172 w 223"/>
                <a:gd name="T43" fmla="*/ 105 h 137"/>
                <a:gd name="T44" fmla="*/ 179 w 223"/>
                <a:gd name="T45" fmla="*/ 100 h 137"/>
                <a:gd name="T46" fmla="*/ 198 w 223"/>
                <a:gd name="T47" fmla="*/ 96 h 137"/>
                <a:gd name="T48" fmla="*/ 209 w 223"/>
                <a:gd name="T49" fmla="*/ 90 h 137"/>
                <a:gd name="T50" fmla="*/ 219 w 223"/>
                <a:gd name="T51" fmla="*/ 88 h 137"/>
                <a:gd name="T52" fmla="*/ 219 w 223"/>
                <a:gd name="T53" fmla="*/ 82 h 137"/>
                <a:gd name="T54" fmla="*/ 223 w 223"/>
                <a:gd name="T55" fmla="*/ 73 h 137"/>
                <a:gd name="T56" fmla="*/ 214 w 223"/>
                <a:gd name="T57" fmla="*/ 70 h 137"/>
                <a:gd name="T58" fmla="*/ 203 w 223"/>
                <a:gd name="T59" fmla="*/ 72 h 137"/>
                <a:gd name="T60" fmla="*/ 193 w 223"/>
                <a:gd name="T61" fmla="*/ 76 h 137"/>
                <a:gd name="T62" fmla="*/ 187 w 223"/>
                <a:gd name="T63" fmla="*/ 81 h 137"/>
                <a:gd name="T64" fmla="*/ 170 w 223"/>
                <a:gd name="T65" fmla="*/ 81 h 137"/>
                <a:gd name="T66" fmla="*/ 164 w 223"/>
                <a:gd name="T67" fmla="*/ 74 h 137"/>
                <a:gd name="T68" fmla="*/ 161 w 223"/>
                <a:gd name="T69" fmla="*/ 65 h 137"/>
                <a:gd name="T70" fmla="*/ 160 w 223"/>
                <a:gd name="T71" fmla="*/ 51 h 137"/>
                <a:gd name="T72" fmla="*/ 161 w 223"/>
                <a:gd name="T73" fmla="*/ 42 h 137"/>
                <a:gd name="T74" fmla="*/ 151 w 223"/>
                <a:gd name="T75" fmla="*/ 39 h 137"/>
                <a:gd name="T76" fmla="*/ 146 w 223"/>
                <a:gd name="T77" fmla="*/ 26 h 137"/>
                <a:gd name="T78" fmla="*/ 145 w 223"/>
                <a:gd name="T79" fmla="*/ 14 h 137"/>
                <a:gd name="T80" fmla="*/ 139 w 223"/>
                <a:gd name="T81" fmla="*/ 5 h 137"/>
                <a:gd name="T82" fmla="*/ 131 w 223"/>
                <a:gd name="T83" fmla="*/ 6 h 137"/>
                <a:gd name="T84" fmla="*/ 112 w 223"/>
                <a:gd name="T85" fmla="*/ 7 h 137"/>
                <a:gd name="T86" fmla="*/ 106 w 223"/>
                <a:gd name="T87" fmla="*/ 12 h 137"/>
                <a:gd name="T88" fmla="*/ 100 w 223"/>
                <a:gd name="T89" fmla="*/ 13 h 137"/>
                <a:gd name="T90" fmla="*/ 91 w 223"/>
                <a:gd name="T91" fmla="*/ 6 h 137"/>
                <a:gd name="T92" fmla="*/ 79 w 223"/>
                <a:gd name="T93" fmla="*/ 2 h 137"/>
                <a:gd name="T94" fmla="*/ 61 w 223"/>
                <a:gd name="T95" fmla="*/ 0 h 137"/>
                <a:gd name="T96" fmla="*/ 54 w 223"/>
                <a:gd name="T97" fmla="*/ 2 h 137"/>
                <a:gd name="T98" fmla="*/ 44 w 223"/>
                <a:gd name="T99" fmla="*/ 10 h 137"/>
                <a:gd name="T100" fmla="*/ 31 w 223"/>
                <a:gd name="T101" fmla="*/ 22 h 137"/>
                <a:gd name="T102" fmla="*/ 26 w 223"/>
                <a:gd name="T103" fmla="*/ 33 h 137"/>
                <a:gd name="T104" fmla="*/ 22 w 223"/>
                <a:gd name="T105" fmla="*/ 43 h 137"/>
                <a:gd name="T106" fmla="*/ 19 w 223"/>
                <a:gd name="T107" fmla="*/ 52 h 137"/>
                <a:gd name="T108" fmla="*/ 7 w 223"/>
                <a:gd name="T109" fmla="*/ 6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137">
                  <a:moveTo>
                    <a:pt x="0" y="68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8" y="127"/>
                    <a:pt x="138" y="127"/>
                    <a:pt x="138" y="127"/>
                  </a:cubicBezTo>
                  <a:cubicBezTo>
                    <a:pt x="138" y="127"/>
                    <a:pt x="141" y="125"/>
                    <a:pt x="141" y="124"/>
                  </a:cubicBezTo>
                  <a:cubicBezTo>
                    <a:pt x="142" y="123"/>
                    <a:pt x="151" y="118"/>
                    <a:pt x="151" y="118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72" y="105"/>
                    <a:pt x="172" y="105"/>
                    <a:pt x="172" y="105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81"/>
                    <a:pt x="187" y="81"/>
                  </a:cubicBezTo>
                  <a:cubicBezTo>
                    <a:pt x="186" y="81"/>
                    <a:pt x="178" y="81"/>
                    <a:pt x="178" y="81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0"/>
                    <a:pt x="161" y="66"/>
                    <a:pt x="161" y="65"/>
                  </a:cubicBezTo>
                  <a:cubicBezTo>
                    <a:pt x="160" y="64"/>
                    <a:pt x="160" y="58"/>
                    <a:pt x="160" y="58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7" y="41"/>
                    <a:pt x="152" y="41"/>
                    <a:pt x="151" y="39"/>
                  </a:cubicBezTo>
                  <a:cubicBezTo>
                    <a:pt x="150" y="37"/>
                    <a:pt x="147" y="33"/>
                    <a:pt x="147" y="32"/>
                  </a:cubicBezTo>
                  <a:cubicBezTo>
                    <a:pt x="147" y="31"/>
                    <a:pt x="146" y="28"/>
                    <a:pt x="146" y="26"/>
                  </a:cubicBezTo>
                  <a:cubicBezTo>
                    <a:pt x="146" y="24"/>
                    <a:pt x="145" y="21"/>
                    <a:pt x="145" y="19"/>
                  </a:cubicBezTo>
                  <a:cubicBezTo>
                    <a:pt x="145" y="16"/>
                    <a:pt x="145" y="15"/>
                    <a:pt x="145" y="14"/>
                  </a:cubicBezTo>
                  <a:cubicBezTo>
                    <a:pt x="145" y="13"/>
                    <a:pt x="143" y="8"/>
                    <a:pt x="143" y="8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89" y="3"/>
                    <a:pt x="87" y="2"/>
                  </a:cubicBezTo>
                  <a:cubicBezTo>
                    <a:pt x="85" y="2"/>
                    <a:pt x="82" y="2"/>
                    <a:pt x="79" y="2"/>
                  </a:cubicBezTo>
                  <a:cubicBezTo>
                    <a:pt x="76" y="2"/>
                    <a:pt x="67" y="2"/>
                    <a:pt x="67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0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3" name="Freeform 21"/>
            <p:cNvSpPr>
              <a:spLocks/>
            </p:cNvSpPr>
            <p:nvPr/>
          </p:nvSpPr>
          <p:spPr bwMode="auto">
            <a:xfrm>
              <a:off x="10045700" y="3702050"/>
              <a:ext cx="346075" cy="198438"/>
            </a:xfrm>
            <a:custGeom>
              <a:avLst/>
              <a:gdLst>
                <a:gd name="T0" fmla="*/ 0 w 92"/>
                <a:gd name="T1" fmla="*/ 39 h 53"/>
                <a:gd name="T2" fmla="*/ 8 w 92"/>
                <a:gd name="T3" fmla="*/ 34 h 53"/>
                <a:gd name="T4" fmla="*/ 13 w 92"/>
                <a:gd name="T5" fmla="*/ 33 h 53"/>
                <a:gd name="T6" fmla="*/ 23 w 92"/>
                <a:gd name="T7" fmla="*/ 33 h 53"/>
                <a:gd name="T8" fmla="*/ 29 w 92"/>
                <a:gd name="T9" fmla="*/ 31 h 53"/>
                <a:gd name="T10" fmla="*/ 33 w 92"/>
                <a:gd name="T11" fmla="*/ 31 h 53"/>
                <a:gd name="T12" fmla="*/ 37 w 92"/>
                <a:gd name="T13" fmla="*/ 31 h 53"/>
                <a:gd name="T14" fmla="*/ 44 w 92"/>
                <a:gd name="T15" fmla="*/ 29 h 53"/>
                <a:gd name="T16" fmla="*/ 49 w 92"/>
                <a:gd name="T17" fmla="*/ 26 h 53"/>
                <a:gd name="T18" fmla="*/ 52 w 92"/>
                <a:gd name="T19" fmla="*/ 25 h 53"/>
                <a:gd name="T20" fmla="*/ 56 w 92"/>
                <a:gd name="T21" fmla="*/ 24 h 53"/>
                <a:gd name="T22" fmla="*/ 58 w 92"/>
                <a:gd name="T23" fmla="*/ 21 h 53"/>
                <a:gd name="T24" fmla="*/ 62 w 92"/>
                <a:gd name="T25" fmla="*/ 17 h 53"/>
                <a:gd name="T26" fmla="*/ 63 w 92"/>
                <a:gd name="T27" fmla="*/ 11 h 53"/>
                <a:gd name="T28" fmla="*/ 64 w 92"/>
                <a:gd name="T29" fmla="*/ 7 h 53"/>
                <a:gd name="T30" fmla="*/ 64 w 92"/>
                <a:gd name="T31" fmla="*/ 3 h 53"/>
                <a:gd name="T32" fmla="*/ 69 w 92"/>
                <a:gd name="T33" fmla="*/ 0 h 53"/>
                <a:gd name="T34" fmla="*/ 71 w 92"/>
                <a:gd name="T35" fmla="*/ 2 h 53"/>
                <a:gd name="T36" fmla="*/ 72 w 92"/>
                <a:gd name="T37" fmla="*/ 5 h 53"/>
                <a:gd name="T38" fmla="*/ 76 w 92"/>
                <a:gd name="T39" fmla="*/ 7 h 53"/>
                <a:gd name="T40" fmla="*/ 81 w 92"/>
                <a:gd name="T41" fmla="*/ 8 h 53"/>
                <a:gd name="T42" fmla="*/ 88 w 92"/>
                <a:gd name="T43" fmla="*/ 8 h 53"/>
                <a:gd name="T44" fmla="*/ 90 w 92"/>
                <a:gd name="T45" fmla="*/ 8 h 53"/>
                <a:gd name="T46" fmla="*/ 91 w 92"/>
                <a:gd name="T47" fmla="*/ 19 h 53"/>
                <a:gd name="T48" fmla="*/ 92 w 92"/>
                <a:gd name="T49" fmla="*/ 21 h 53"/>
                <a:gd name="T50" fmla="*/ 92 w 92"/>
                <a:gd name="T51" fmla="*/ 24 h 53"/>
                <a:gd name="T52" fmla="*/ 89 w 92"/>
                <a:gd name="T53" fmla="*/ 26 h 53"/>
                <a:gd name="T54" fmla="*/ 84 w 92"/>
                <a:gd name="T55" fmla="*/ 29 h 53"/>
                <a:gd name="T56" fmla="*/ 82 w 92"/>
                <a:gd name="T57" fmla="*/ 30 h 53"/>
                <a:gd name="T58" fmla="*/ 77 w 92"/>
                <a:gd name="T59" fmla="*/ 32 h 53"/>
                <a:gd name="T60" fmla="*/ 73 w 92"/>
                <a:gd name="T61" fmla="*/ 35 h 53"/>
                <a:gd name="T62" fmla="*/ 71 w 92"/>
                <a:gd name="T63" fmla="*/ 39 h 53"/>
                <a:gd name="T64" fmla="*/ 68 w 92"/>
                <a:gd name="T65" fmla="*/ 43 h 53"/>
                <a:gd name="T66" fmla="*/ 67 w 92"/>
                <a:gd name="T67" fmla="*/ 46 h 53"/>
                <a:gd name="T68" fmla="*/ 67 w 92"/>
                <a:gd name="T69" fmla="*/ 49 h 53"/>
                <a:gd name="T70" fmla="*/ 61 w 92"/>
                <a:gd name="T71" fmla="*/ 50 h 53"/>
                <a:gd name="T72" fmla="*/ 51 w 92"/>
                <a:gd name="T73" fmla="*/ 50 h 53"/>
                <a:gd name="T74" fmla="*/ 43 w 92"/>
                <a:gd name="T75" fmla="*/ 50 h 53"/>
                <a:gd name="T76" fmla="*/ 41 w 92"/>
                <a:gd name="T77" fmla="*/ 47 h 53"/>
                <a:gd name="T78" fmla="*/ 41 w 92"/>
                <a:gd name="T79" fmla="*/ 44 h 53"/>
                <a:gd name="T80" fmla="*/ 36 w 92"/>
                <a:gd name="T81" fmla="*/ 44 h 53"/>
                <a:gd name="T82" fmla="*/ 33 w 92"/>
                <a:gd name="T83" fmla="*/ 45 h 53"/>
                <a:gd name="T84" fmla="*/ 33 w 92"/>
                <a:gd name="T85" fmla="*/ 50 h 53"/>
                <a:gd name="T86" fmla="*/ 31 w 92"/>
                <a:gd name="T87" fmla="*/ 52 h 53"/>
                <a:gd name="T88" fmla="*/ 22 w 92"/>
                <a:gd name="T89" fmla="*/ 52 h 53"/>
                <a:gd name="T90" fmla="*/ 18 w 92"/>
                <a:gd name="T91" fmla="*/ 51 h 53"/>
                <a:gd name="T92" fmla="*/ 13 w 92"/>
                <a:gd name="T93" fmla="*/ 49 h 53"/>
                <a:gd name="T94" fmla="*/ 10 w 92"/>
                <a:gd name="T95" fmla="*/ 52 h 53"/>
                <a:gd name="T96" fmla="*/ 8 w 92"/>
                <a:gd name="T97" fmla="*/ 53 h 53"/>
                <a:gd name="T98" fmla="*/ 6 w 92"/>
                <a:gd name="T99" fmla="*/ 50 h 53"/>
                <a:gd name="T100" fmla="*/ 8 w 92"/>
                <a:gd name="T101" fmla="*/ 46 h 53"/>
                <a:gd name="T102" fmla="*/ 7 w 92"/>
                <a:gd name="T103" fmla="*/ 42 h 53"/>
                <a:gd name="T104" fmla="*/ 4 w 92"/>
                <a:gd name="T105" fmla="*/ 41 h 53"/>
                <a:gd name="T106" fmla="*/ 0 w 92"/>
                <a:gd name="T107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2" h="53">
                  <a:moveTo>
                    <a:pt x="0" y="39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5" y="7"/>
                    <a:pt x="76" y="7"/>
                  </a:cubicBezTo>
                  <a:cubicBezTo>
                    <a:pt x="77" y="8"/>
                    <a:pt x="81" y="8"/>
                    <a:pt x="8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52" y="50"/>
                    <a:pt x="51" y="50"/>
                  </a:cubicBezTo>
                  <a:cubicBezTo>
                    <a:pt x="50" y="50"/>
                    <a:pt x="43" y="50"/>
                    <a:pt x="43" y="5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23" y="52"/>
                    <a:pt x="22" y="52"/>
                  </a:cubicBezTo>
                  <a:cubicBezTo>
                    <a:pt x="21" y="52"/>
                    <a:pt x="18" y="51"/>
                    <a:pt x="18" y="5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4" y="41"/>
                    <a:pt x="4" y="41"/>
                    <a:pt x="4" y="41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4" name="Freeform 22"/>
            <p:cNvSpPr>
              <a:spLocks/>
            </p:cNvSpPr>
            <p:nvPr/>
          </p:nvSpPr>
          <p:spPr bwMode="auto">
            <a:xfrm>
              <a:off x="10325100" y="3405188"/>
              <a:ext cx="195262" cy="311150"/>
            </a:xfrm>
            <a:custGeom>
              <a:avLst/>
              <a:gdLst>
                <a:gd name="T0" fmla="*/ 2 w 52"/>
                <a:gd name="T1" fmla="*/ 80 h 83"/>
                <a:gd name="T2" fmla="*/ 6 w 52"/>
                <a:gd name="T3" fmla="*/ 82 h 83"/>
                <a:gd name="T4" fmla="*/ 9 w 52"/>
                <a:gd name="T5" fmla="*/ 83 h 83"/>
                <a:gd name="T6" fmla="*/ 19 w 52"/>
                <a:gd name="T7" fmla="*/ 82 h 83"/>
                <a:gd name="T8" fmla="*/ 22 w 52"/>
                <a:gd name="T9" fmla="*/ 79 h 83"/>
                <a:gd name="T10" fmla="*/ 25 w 52"/>
                <a:gd name="T11" fmla="*/ 76 h 83"/>
                <a:gd name="T12" fmla="*/ 28 w 52"/>
                <a:gd name="T13" fmla="*/ 72 h 83"/>
                <a:gd name="T14" fmla="*/ 32 w 52"/>
                <a:gd name="T15" fmla="*/ 67 h 83"/>
                <a:gd name="T16" fmla="*/ 35 w 52"/>
                <a:gd name="T17" fmla="*/ 62 h 83"/>
                <a:gd name="T18" fmla="*/ 37 w 52"/>
                <a:gd name="T19" fmla="*/ 59 h 83"/>
                <a:gd name="T20" fmla="*/ 40 w 52"/>
                <a:gd name="T21" fmla="*/ 52 h 83"/>
                <a:gd name="T22" fmla="*/ 41 w 52"/>
                <a:gd name="T23" fmla="*/ 46 h 83"/>
                <a:gd name="T24" fmla="*/ 48 w 52"/>
                <a:gd name="T25" fmla="*/ 43 h 83"/>
                <a:gd name="T26" fmla="*/ 50 w 52"/>
                <a:gd name="T27" fmla="*/ 40 h 83"/>
                <a:gd name="T28" fmla="*/ 51 w 52"/>
                <a:gd name="T29" fmla="*/ 32 h 83"/>
                <a:gd name="T30" fmla="*/ 52 w 52"/>
                <a:gd name="T31" fmla="*/ 21 h 83"/>
                <a:gd name="T32" fmla="*/ 52 w 52"/>
                <a:gd name="T33" fmla="*/ 13 h 83"/>
                <a:gd name="T34" fmla="*/ 49 w 52"/>
                <a:gd name="T35" fmla="*/ 7 h 83"/>
                <a:gd name="T36" fmla="*/ 45 w 52"/>
                <a:gd name="T37" fmla="*/ 4 h 83"/>
                <a:gd name="T38" fmla="*/ 41 w 52"/>
                <a:gd name="T39" fmla="*/ 1 h 83"/>
                <a:gd name="T40" fmla="*/ 37 w 52"/>
                <a:gd name="T41" fmla="*/ 0 h 83"/>
                <a:gd name="T42" fmla="*/ 29 w 52"/>
                <a:gd name="T43" fmla="*/ 0 h 83"/>
                <a:gd name="T44" fmla="*/ 26 w 52"/>
                <a:gd name="T45" fmla="*/ 1 h 83"/>
                <a:gd name="T46" fmla="*/ 23 w 52"/>
                <a:gd name="T47" fmla="*/ 3 h 83"/>
                <a:gd name="T48" fmla="*/ 21 w 52"/>
                <a:gd name="T49" fmla="*/ 5 h 83"/>
                <a:gd name="T50" fmla="*/ 21 w 52"/>
                <a:gd name="T51" fmla="*/ 9 h 83"/>
                <a:gd name="T52" fmla="*/ 21 w 52"/>
                <a:gd name="T53" fmla="*/ 13 h 83"/>
                <a:gd name="T54" fmla="*/ 22 w 52"/>
                <a:gd name="T55" fmla="*/ 17 h 83"/>
                <a:gd name="T56" fmla="*/ 23 w 52"/>
                <a:gd name="T57" fmla="*/ 21 h 83"/>
                <a:gd name="T58" fmla="*/ 22 w 52"/>
                <a:gd name="T59" fmla="*/ 24 h 83"/>
                <a:gd name="T60" fmla="*/ 21 w 52"/>
                <a:gd name="T61" fmla="*/ 27 h 83"/>
                <a:gd name="T62" fmla="*/ 21 w 52"/>
                <a:gd name="T63" fmla="*/ 32 h 83"/>
                <a:gd name="T64" fmla="*/ 20 w 52"/>
                <a:gd name="T65" fmla="*/ 38 h 83"/>
                <a:gd name="T66" fmla="*/ 18 w 52"/>
                <a:gd name="T67" fmla="*/ 45 h 83"/>
                <a:gd name="T68" fmla="*/ 16 w 52"/>
                <a:gd name="T69" fmla="*/ 49 h 83"/>
                <a:gd name="T70" fmla="*/ 13 w 52"/>
                <a:gd name="T71" fmla="*/ 53 h 83"/>
                <a:gd name="T72" fmla="*/ 12 w 52"/>
                <a:gd name="T73" fmla="*/ 57 h 83"/>
                <a:gd name="T74" fmla="*/ 10 w 52"/>
                <a:gd name="T75" fmla="*/ 60 h 83"/>
                <a:gd name="T76" fmla="*/ 5 w 52"/>
                <a:gd name="T77" fmla="*/ 61 h 83"/>
                <a:gd name="T78" fmla="*/ 1 w 52"/>
                <a:gd name="T79" fmla="*/ 63 h 83"/>
                <a:gd name="T80" fmla="*/ 1 w 52"/>
                <a:gd name="T81" fmla="*/ 68 h 83"/>
                <a:gd name="T82" fmla="*/ 1 w 52"/>
                <a:gd name="T83" fmla="*/ 73 h 83"/>
                <a:gd name="T84" fmla="*/ 0 w 52"/>
                <a:gd name="T85" fmla="*/ 79 h 83"/>
                <a:gd name="T86" fmla="*/ 2 w 52"/>
                <a:gd name="T87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3">
                  <a:moveTo>
                    <a:pt x="2" y="80"/>
                  </a:moveTo>
                  <a:cubicBezTo>
                    <a:pt x="6" y="82"/>
                    <a:pt x="6" y="82"/>
                    <a:pt x="6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50" y="41"/>
                    <a:pt x="50" y="40"/>
                  </a:cubicBezTo>
                  <a:cubicBezTo>
                    <a:pt x="50" y="39"/>
                    <a:pt x="51" y="32"/>
                    <a:pt x="51" y="3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5" name="Freeform 23"/>
            <p:cNvSpPr>
              <a:spLocks/>
            </p:cNvSpPr>
            <p:nvPr/>
          </p:nvSpPr>
          <p:spPr bwMode="auto">
            <a:xfrm>
              <a:off x="9402763" y="3032125"/>
              <a:ext cx="1087437" cy="854075"/>
            </a:xfrm>
            <a:custGeom>
              <a:avLst/>
              <a:gdLst>
                <a:gd name="T0" fmla="*/ 9 w 289"/>
                <a:gd name="T1" fmla="*/ 146 h 227"/>
                <a:gd name="T2" fmla="*/ 37 w 289"/>
                <a:gd name="T3" fmla="*/ 147 h 227"/>
                <a:gd name="T4" fmla="*/ 48 w 289"/>
                <a:gd name="T5" fmla="*/ 155 h 227"/>
                <a:gd name="T6" fmla="*/ 57 w 289"/>
                <a:gd name="T7" fmla="*/ 152 h 227"/>
                <a:gd name="T8" fmla="*/ 76 w 289"/>
                <a:gd name="T9" fmla="*/ 150 h 227"/>
                <a:gd name="T10" fmla="*/ 93 w 289"/>
                <a:gd name="T11" fmla="*/ 150 h 227"/>
                <a:gd name="T12" fmla="*/ 99 w 289"/>
                <a:gd name="T13" fmla="*/ 160 h 227"/>
                <a:gd name="T14" fmla="*/ 101 w 289"/>
                <a:gd name="T15" fmla="*/ 175 h 227"/>
                <a:gd name="T16" fmla="*/ 107 w 289"/>
                <a:gd name="T17" fmla="*/ 184 h 227"/>
                <a:gd name="T18" fmla="*/ 117 w 289"/>
                <a:gd name="T19" fmla="*/ 189 h 227"/>
                <a:gd name="T20" fmla="*/ 117 w 289"/>
                <a:gd name="T21" fmla="*/ 200 h 227"/>
                <a:gd name="T22" fmla="*/ 116 w 289"/>
                <a:gd name="T23" fmla="*/ 212 h 227"/>
                <a:gd name="T24" fmla="*/ 121 w 289"/>
                <a:gd name="T25" fmla="*/ 222 h 227"/>
                <a:gd name="T26" fmla="*/ 125 w 289"/>
                <a:gd name="T27" fmla="*/ 227 h 227"/>
                <a:gd name="T28" fmla="*/ 135 w 289"/>
                <a:gd name="T29" fmla="*/ 221 h 227"/>
                <a:gd name="T30" fmla="*/ 145 w 289"/>
                <a:gd name="T31" fmla="*/ 220 h 227"/>
                <a:gd name="T32" fmla="*/ 157 w 289"/>
                <a:gd name="T33" fmla="*/ 215 h 227"/>
                <a:gd name="T34" fmla="*/ 171 w 289"/>
                <a:gd name="T35" fmla="*/ 211 h 227"/>
                <a:gd name="T36" fmla="*/ 184 w 289"/>
                <a:gd name="T37" fmla="*/ 207 h 227"/>
                <a:gd name="T38" fmla="*/ 197 w 289"/>
                <a:gd name="T39" fmla="*/ 205 h 227"/>
                <a:gd name="T40" fmla="*/ 214 w 289"/>
                <a:gd name="T41" fmla="*/ 203 h 227"/>
                <a:gd name="T42" fmla="*/ 228 w 289"/>
                <a:gd name="T43" fmla="*/ 192 h 227"/>
                <a:gd name="T44" fmla="*/ 234 w 289"/>
                <a:gd name="T45" fmla="*/ 176 h 227"/>
                <a:gd name="T46" fmla="*/ 241 w 289"/>
                <a:gd name="T47" fmla="*/ 164 h 227"/>
                <a:gd name="T48" fmla="*/ 252 w 289"/>
                <a:gd name="T49" fmla="*/ 155 h 227"/>
                <a:gd name="T50" fmla="*/ 260 w 289"/>
                <a:gd name="T51" fmla="*/ 142 h 227"/>
                <a:gd name="T52" fmla="*/ 261 w 289"/>
                <a:gd name="T53" fmla="*/ 125 h 227"/>
                <a:gd name="T54" fmla="*/ 262 w 289"/>
                <a:gd name="T55" fmla="*/ 117 h 227"/>
                <a:gd name="T56" fmla="*/ 260 w 289"/>
                <a:gd name="T57" fmla="*/ 106 h 227"/>
                <a:gd name="T58" fmla="*/ 265 w 289"/>
                <a:gd name="T59" fmla="*/ 95 h 227"/>
                <a:gd name="T60" fmla="*/ 272 w 289"/>
                <a:gd name="T61" fmla="*/ 94 h 227"/>
                <a:gd name="T62" fmla="*/ 282 w 289"/>
                <a:gd name="T63" fmla="*/ 92 h 227"/>
                <a:gd name="T64" fmla="*/ 274 w 289"/>
                <a:gd name="T65" fmla="*/ 74 h 227"/>
                <a:gd name="T66" fmla="*/ 282 w 289"/>
                <a:gd name="T67" fmla="*/ 66 h 227"/>
                <a:gd name="T68" fmla="*/ 287 w 289"/>
                <a:gd name="T69" fmla="*/ 54 h 227"/>
                <a:gd name="T70" fmla="*/ 283 w 289"/>
                <a:gd name="T71" fmla="*/ 43 h 227"/>
                <a:gd name="T72" fmla="*/ 270 w 289"/>
                <a:gd name="T73" fmla="*/ 39 h 227"/>
                <a:gd name="T74" fmla="*/ 258 w 289"/>
                <a:gd name="T75" fmla="*/ 40 h 227"/>
                <a:gd name="T76" fmla="*/ 253 w 289"/>
                <a:gd name="T77" fmla="*/ 32 h 227"/>
                <a:gd name="T78" fmla="*/ 244 w 289"/>
                <a:gd name="T79" fmla="*/ 25 h 227"/>
                <a:gd name="T80" fmla="*/ 232 w 289"/>
                <a:gd name="T81" fmla="*/ 24 h 227"/>
                <a:gd name="T82" fmla="*/ 214 w 289"/>
                <a:gd name="T83" fmla="*/ 13 h 227"/>
                <a:gd name="T84" fmla="*/ 202 w 289"/>
                <a:gd name="T85" fmla="*/ 10 h 227"/>
                <a:gd name="T86" fmla="*/ 192 w 289"/>
                <a:gd name="T87" fmla="*/ 13 h 227"/>
                <a:gd name="T88" fmla="*/ 186 w 289"/>
                <a:gd name="T89" fmla="*/ 3 h 227"/>
                <a:gd name="T90" fmla="*/ 174 w 289"/>
                <a:gd name="T91" fmla="*/ 0 h 227"/>
                <a:gd name="T92" fmla="*/ 138 w 289"/>
                <a:gd name="T93" fmla="*/ 22 h 227"/>
                <a:gd name="T94" fmla="*/ 128 w 289"/>
                <a:gd name="T95" fmla="*/ 19 h 227"/>
                <a:gd name="T96" fmla="*/ 117 w 289"/>
                <a:gd name="T97" fmla="*/ 19 h 227"/>
                <a:gd name="T98" fmla="*/ 111 w 289"/>
                <a:gd name="T99" fmla="*/ 28 h 227"/>
                <a:gd name="T100" fmla="*/ 111 w 289"/>
                <a:gd name="T101" fmla="*/ 43 h 227"/>
                <a:gd name="T102" fmla="*/ 99 w 289"/>
                <a:gd name="T103" fmla="*/ 47 h 227"/>
                <a:gd name="T104" fmla="*/ 100 w 289"/>
                <a:gd name="T105" fmla="*/ 61 h 227"/>
                <a:gd name="T106" fmla="*/ 101 w 289"/>
                <a:gd name="T107" fmla="*/ 74 h 227"/>
                <a:gd name="T108" fmla="*/ 96 w 289"/>
                <a:gd name="T109" fmla="*/ 83 h 227"/>
                <a:gd name="T110" fmla="*/ 98 w 289"/>
                <a:gd name="T111" fmla="*/ 94 h 227"/>
                <a:gd name="T112" fmla="*/ 92 w 289"/>
                <a:gd name="T113" fmla="*/ 106 h 227"/>
                <a:gd name="T114" fmla="*/ 79 w 289"/>
                <a:gd name="T115" fmla="*/ 116 h 227"/>
                <a:gd name="T116" fmla="*/ 67 w 289"/>
                <a:gd name="T117" fmla="*/ 110 h 227"/>
                <a:gd name="T118" fmla="*/ 49 w 289"/>
                <a:gd name="T119" fmla="*/ 110 h 227"/>
                <a:gd name="T120" fmla="*/ 37 w 289"/>
                <a:gd name="T121" fmla="*/ 115 h 227"/>
                <a:gd name="T122" fmla="*/ 21 w 289"/>
                <a:gd name="T123" fmla="*/ 117 h 227"/>
                <a:gd name="T124" fmla="*/ 6 w 289"/>
                <a:gd name="T125" fmla="*/ 13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" h="227">
                  <a:moveTo>
                    <a:pt x="0" y="144"/>
                  </a:moveTo>
                  <a:cubicBezTo>
                    <a:pt x="1" y="146"/>
                    <a:pt x="1" y="146"/>
                    <a:pt x="1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8" y="155"/>
                    <a:pt x="48" y="155"/>
                    <a:pt x="48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4" y="154"/>
                    <a:pt x="55" y="152"/>
                    <a:pt x="57" y="152"/>
                  </a:cubicBezTo>
                  <a:cubicBezTo>
                    <a:pt x="58" y="152"/>
                    <a:pt x="63" y="152"/>
                    <a:pt x="64" y="152"/>
                  </a:cubicBezTo>
                  <a:cubicBezTo>
                    <a:pt x="66" y="152"/>
                    <a:pt x="68" y="150"/>
                    <a:pt x="69" y="150"/>
                  </a:cubicBezTo>
                  <a:cubicBezTo>
                    <a:pt x="70" y="150"/>
                    <a:pt x="76" y="150"/>
                    <a:pt x="76" y="150"/>
                  </a:cubicBezTo>
                  <a:cubicBezTo>
                    <a:pt x="76" y="150"/>
                    <a:pt x="81" y="149"/>
                    <a:pt x="82" y="149"/>
                  </a:cubicBezTo>
                  <a:cubicBezTo>
                    <a:pt x="83" y="149"/>
                    <a:pt x="88" y="149"/>
                    <a:pt x="88" y="149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2" y="178"/>
                    <a:pt x="102" y="178"/>
                    <a:pt x="102" y="178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7" y="196"/>
                    <a:pt x="117" y="196"/>
                    <a:pt x="117" y="196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21" y="222"/>
                    <a:pt x="121" y="222"/>
                    <a:pt x="121" y="222"/>
                  </a:cubicBezTo>
                  <a:cubicBezTo>
                    <a:pt x="121" y="225"/>
                    <a:pt x="121" y="225"/>
                    <a:pt x="121" y="225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5" y="221"/>
                    <a:pt x="135" y="221"/>
                    <a:pt x="135" y="221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41" y="221"/>
                    <a:pt x="141" y="221"/>
                    <a:pt x="141" y="221"/>
                  </a:cubicBezTo>
                  <a:cubicBezTo>
                    <a:pt x="141" y="221"/>
                    <a:pt x="144" y="221"/>
                    <a:pt x="145" y="220"/>
                  </a:cubicBezTo>
                  <a:cubicBezTo>
                    <a:pt x="145" y="220"/>
                    <a:pt x="147" y="219"/>
                    <a:pt x="147" y="219"/>
                  </a:cubicBezTo>
                  <a:cubicBezTo>
                    <a:pt x="153" y="217"/>
                    <a:pt x="153" y="217"/>
                    <a:pt x="153" y="217"/>
                  </a:cubicBezTo>
                  <a:cubicBezTo>
                    <a:pt x="157" y="215"/>
                    <a:pt x="157" y="215"/>
                    <a:pt x="157" y="215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8" y="208"/>
                    <a:pt x="178" y="208"/>
                    <a:pt x="178" y="208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9" y="205"/>
                    <a:pt x="209" y="205"/>
                    <a:pt x="209" y="205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20" y="200"/>
                    <a:pt x="220" y="200"/>
                  </a:cubicBezTo>
                  <a:cubicBezTo>
                    <a:pt x="220" y="199"/>
                    <a:pt x="225" y="196"/>
                    <a:pt x="225" y="196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2" y="180"/>
                    <a:pt x="232" y="180"/>
                    <a:pt x="232" y="180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9" y="169"/>
                    <a:pt x="239" y="169"/>
                    <a:pt x="239" y="169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142"/>
                    <a:pt x="260" y="139"/>
                    <a:pt x="260" y="137"/>
                  </a:cubicBezTo>
                  <a:cubicBezTo>
                    <a:pt x="260" y="136"/>
                    <a:pt x="262" y="129"/>
                    <a:pt x="262" y="129"/>
                  </a:cubicBezTo>
                  <a:cubicBezTo>
                    <a:pt x="261" y="125"/>
                    <a:pt x="261" y="125"/>
                    <a:pt x="261" y="125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2" y="117"/>
                    <a:pt x="262" y="117"/>
                    <a:pt x="262" y="117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59" y="111"/>
                    <a:pt x="260" y="107"/>
                    <a:pt x="260" y="106"/>
                  </a:cubicBezTo>
                  <a:cubicBezTo>
                    <a:pt x="260" y="105"/>
                    <a:pt x="262" y="101"/>
                    <a:pt x="262" y="101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3" y="100"/>
                    <a:pt x="263" y="96"/>
                    <a:pt x="265" y="95"/>
                  </a:cubicBezTo>
                  <a:cubicBezTo>
                    <a:pt x="266" y="94"/>
                    <a:pt x="268" y="94"/>
                    <a:pt x="268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2" y="94"/>
                    <a:pt x="272" y="94"/>
                    <a:pt x="272" y="94"/>
                  </a:cubicBezTo>
                  <a:cubicBezTo>
                    <a:pt x="278" y="94"/>
                    <a:pt x="278" y="94"/>
                    <a:pt x="278" y="94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7"/>
                    <a:pt x="274" y="83"/>
                    <a:pt x="273" y="82"/>
                  </a:cubicBezTo>
                  <a:cubicBezTo>
                    <a:pt x="273" y="81"/>
                    <a:pt x="274" y="74"/>
                    <a:pt x="274" y="74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82" y="66"/>
                    <a:pt x="282" y="66"/>
                    <a:pt x="282" y="66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39"/>
                    <a:pt x="271" y="39"/>
                    <a:pt x="270" y="39"/>
                  </a:cubicBezTo>
                  <a:cubicBezTo>
                    <a:pt x="270" y="39"/>
                    <a:pt x="265" y="39"/>
                    <a:pt x="265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4" y="25"/>
                    <a:pt x="241" y="24"/>
                    <a:pt x="240" y="24"/>
                  </a:cubicBezTo>
                  <a:cubicBezTo>
                    <a:pt x="239" y="24"/>
                    <a:pt x="235" y="24"/>
                    <a:pt x="235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28" y="22"/>
                    <a:pt x="228" y="22"/>
                    <a:pt x="228" y="22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10" y="10"/>
                    <a:pt x="207" y="10"/>
                    <a:pt x="206" y="10"/>
                  </a:cubicBezTo>
                  <a:cubicBezTo>
                    <a:pt x="206" y="10"/>
                    <a:pt x="202" y="10"/>
                    <a:pt x="202" y="10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5" y="16"/>
                    <a:pt x="124" y="16"/>
                  </a:cubicBezTo>
                  <a:cubicBezTo>
                    <a:pt x="123" y="16"/>
                    <a:pt x="120" y="16"/>
                    <a:pt x="120" y="16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7" y="100"/>
                    <a:pt x="97" y="101"/>
                  </a:cubicBezTo>
                  <a:cubicBezTo>
                    <a:pt x="96" y="103"/>
                    <a:pt x="92" y="106"/>
                    <a:pt x="92" y="106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3" y="110"/>
                    <a:pt x="71" y="110"/>
                  </a:cubicBezTo>
                  <a:cubicBezTo>
                    <a:pt x="70" y="110"/>
                    <a:pt x="67" y="110"/>
                    <a:pt x="67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1" y="117"/>
                    <a:pt x="18" y="117"/>
                    <a:pt x="18" y="118"/>
                  </a:cubicBezTo>
                  <a:cubicBezTo>
                    <a:pt x="17" y="119"/>
                    <a:pt x="14" y="120"/>
                    <a:pt x="13" y="122"/>
                  </a:cubicBezTo>
                  <a:cubicBezTo>
                    <a:pt x="13" y="125"/>
                    <a:pt x="6" y="132"/>
                    <a:pt x="6" y="132"/>
                  </a:cubicBezTo>
                  <a:cubicBezTo>
                    <a:pt x="6" y="132"/>
                    <a:pt x="2" y="137"/>
                    <a:pt x="1" y="139"/>
                  </a:cubicBezTo>
                  <a:cubicBezTo>
                    <a:pt x="0" y="140"/>
                    <a:pt x="0" y="144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36" name="Grupo 115"/>
          <p:cNvGrpSpPr/>
          <p:nvPr/>
        </p:nvGrpSpPr>
        <p:grpSpPr>
          <a:xfrm>
            <a:off x="8871365" y="4851480"/>
            <a:ext cx="931862" cy="1101725"/>
            <a:chOff x="8737600" y="3878263"/>
            <a:chExt cx="931862" cy="1101725"/>
          </a:xfrm>
          <a:solidFill>
            <a:srgbClr val="0060AA"/>
          </a:solidFill>
        </p:grpSpPr>
        <p:sp>
          <p:nvSpPr>
            <p:cNvPr id="137" name="Freeform 19"/>
            <p:cNvSpPr>
              <a:spLocks/>
            </p:cNvSpPr>
            <p:nvPr/>
          </p:nvSpPr>
          <p:spPr bwMode="auto">
            <a:xfrm>
              <a:off x="9048750" y="3878263"/>
              <a:ext cx="620712" cy="384175"/>
            </a:xfrm>
            <a:custGeom>
              <a:avLst/>
              <a:gdLst>
                <a:gd name="T0" fmla="*/ 17 w 391"/>
                <a:gd name="T1" fmla="*/ 109 h 242"/>
                <a:gd name="T2" fmla="*/ 15 w 391"/>
                <a:gd name="T3" fmla="*/ 156 h 242"/>
                <a:gd name="T4" fmla="*/ 0 w 391"/>
                <a:gd name="T5" fmla="*/ 171 h 242"/>
                <a:gd name="T6" fmla="*/ 12 w 391"/>
                <a:gd name="T7" fmla="*/ 173 h 242"/>
                <a:gd name="T8" fmla="*/ 22 w 391"/>
                <a:gd name="T9" fmla="*/ 171 h 242"/>
                <a:gd name="T10" fmla="*/ 36 w 391"/>
                <a:gd name="T11" fmla="*/ 197 h 242"/>
                <a:gd name="T12" fmla="*/ 55 w 391"/>
                <a:gd name="T13" fmla="*/ 218 h 242"/>
                <a:gd name="T14" fmla="*/ 88 w 391"/>
                <a:gd name="T15" fmla="*/ 223 h 242"/>
                <a:gd name="T16" fmla="*/ 124 w 391"/>
                <a:gd name="T17" fmla="*/ 225 h 242"/>
                <a:gd name="T18" fmla="*/ 147 w 391"/>
                <a:gd name="T19" fmla="*/ 235 h 242"/>
                <a:gd name="T20" fmla="*/ 190 w 391"/>
                <a:gd name="T21" fmla="*/ 242 h 242"/>
                <a:gd name="T22" fmla="*/ 195 w 391"/>
                <a:gd name="T23" fmla="*/ 227 h 242"/>
                <a:gd name="T24" fmla="*/ 218 w 391"/>
                <a:gd name="T25" fmla="*/ 216 h 242"/>
                <a:gd name="T26" fmla="*/ 235 w 391"/>
                <a:gd name="T27" fmla="*/ 206 h 242"/>
                <a:gd name="T28" fmla="*/ 259 w 391"/>
                <a:gd name="T29" fmla="*/ 201 h 242"/>
                <a:gd name="T30" fmla="*/ 294 w 391"/>
                <a:gd name="T31" fmla="*/ 201 h 242"/>
                <a:gd name="T32" fmla="*/ 306 w 391"/>
                <a:gd name="T33" fmla="*/ 213 h 242"/>
                <a:gd name="T34" fmla="*/ 325 w 391"/>
                <a:gd name="T35" fmla="*/ 206 h 242"/>
                <a:gd name="T36" fmla="*/ 344 w 391"/>
                <a:gd name="T37" fmla="*/ 204 h 242"/>
                <a:gd name="T38" fmla="*/ 363 w 391"/>
                <a:gd name="T39" fmla="*/ 208 h 242"/>
                <a:gd name="T40" fmla="*/ 372 w 391"/>
                <a:gd name="T41" fmla="*/ 199 h 242"/>
                <a:gd name="T42" fmla="*/ 384 w 391"/>
                <a:gd name="T43" fmla="*/ 182 h 242"/>
                <a:gd name="T44" fmla="*/ 391 w 391"/>
                <a:gd name="T45" fmla="*/ 171 h 242"/>
                <a:gd name="T46" fmla="*/ 384 w 391"/>
                <a:gd name="T47" fmla="*/ 154 h 242"/>
                <a:gd name="T48" fmla="*/ 365 w 391"/>
                <a:gd name="T49" fmla="*/ 154 h 242"/>
                <a:gd name="T50" fmla="*/ 363 w 391"/>
                <a:gd name="T51" fmla="*/ 140 h 242"/>
                <a:gd name="T52" fmla="*/ 320 w 391"/>
                <a:gd name="T53" fmla="*/ 130 h 242"/>
                <a:gd name="T54" fmla="*/ 316 w 391"/>
                <a:gd name="T55" fmla="*/ 97 h 242"/>
                <a:gd name="T56" fmla="*/ 299 w 391"/>
                <a:gd name="T57" fmla="*/ 78 h 242"/>
                <a:gd name="T58" fmla="*/ 294 w 391"/>
                <a:gd name="T59" fmla="*/ 47 h 242"/>
                <a:gd name="T60" fmla="*/ 285 w 391"/>
                <a:gd name="T61" fmla="*/ 21 h 242"/>
                <a:gd name="T62" fmla="*/ 226 w 391"/>
                <a:gd name="T63" fmla="*/ 19 h 242"/>
                <a:gd name="T64" fmla="*/ 207 w 391"/>
                <a:gd name="T65" fmla="*/ 7 h 242"/>
                <a:gd name="T66" fmla="*/ 190 w 391"/>
                <a:gd name="T67" fmla="*/ 2 h 242"/>
                <a:gd name="T68" fmla="*/ 145 w 391"/>
                <a:gd name="T69" fmla="*/ 0 h 242"/>
                <a:gd name="T70" fmla="*/ 119 w 391"/>
                <a:gd name="T71" fmla="*/ 0 h 242"/>
                <a:gd name="T72" fmla="*/ 93 w 391"/>
                <a:gd name="T73" fmla="*/ 0 h 242"/>
                <a:gd name="T74" fmla="*/ 72 w 391"/>
                <a:gd name="T75" fmla="*/ 7 h 242"/>
                <a:gd name="T76" fmla="*/ 45 w 391"/>
                <a:gd name="T77" fmla="*/ 28 h 242"/>
                <a:gd name="T78" fmla="*/ 27 w 391"/>
                <a:gd name="T79" fmla="*/ 57 h 242"/>
                <a:gd name="T80" fmla="*/ 17 w 391"/>
                <a:gd name="T81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1" h="242">
                  <a:moveTo>
                    <a:pt x="17" y="81"/>
                  </a:moveTo>
                  <a:lnTo>
                    <a:pt x="17" y="109"/>
                  </a:lnTo>
                  <a:lnTo>
                    <a:pt x="15" y="133"/>
                  </a:lnTo>
                  <a:lnTo>
                    <a:pt x="15" y="156"/>
                  </a:lnTo>
                  <a:lnTo>
                    <a:pt x="5" y="168"/>
                  </a:lnTo>
                  <a:lnTo>
                    <a:pt x="0" y="171"/>
                  </a:lnTo>
                  <a:lnTo>
                    <a:pt x="5" y="173"/>
                  </a:lnTo>
                  <a:lnTo>
                    <a:pt x="12" y="173"/>
                  </a:lnTo>
                  <a:lnTo>
                    <a:pt x="17" y="168"/>
                  </a:lnTo>
                  <a:lnTo>
                    <a:pt x="22" y="171"/>
                  </a:lnTo>
                  <a:lnTo>
                    <a:pt x="31" y="185"/>
                  </a:lnTo>
                  <a:lnTo>
                    <a:pt x="36" y="197"/>
                  </a:lnTo>
                  <a:lnTo>
                    <a:pt x="41" y="211"/>
                  </a:lnTo>
                  <a:lnTo>
                    <a:pt x="55" y="218"/>
                  </a:lnTo>
                  <a:lnTo>
                    <a:pt x="72" y="220"/>
                  </a:lnTo>
                  <a:lnTo>
                    <a:pt x="88" y="223"/>
                  </a:lnTo>
                  <a:lnTo>
                    <a:pt x="107" y="223"/>
                  </a:lnTo>
                  <a:lnTo>
                    <a:pt x="124" y="225"/>
                  </a:lnTo>
                  <a:lnTo>
                    <a:pt x="131" y="230"/>
                  </a:lnTo>
                  <a:lnTo>
                    <a:pt x="147" y="235"/>
                  </a:lnTo>
                  <a:lnTo>
                    <a:pt x="171" y="239"/>
                  </a:lnTo>
                  <a:lnTo>
                    <a:pt x="190" y="242"/>
                  </a:lnTo>
                  <a:lnTo>
                    <a:pt x="195" y="235"/>
                  </a:lnTo>
                  <a:lnTo>
                    <a:pt x="195" y="227"/>
                  </a:lnTo>
                  <a:lnTo>
                    <a:pt x="199" y="218"/>
                  </a:lnTo>
                  <a:lnTo>
                    <a:pt x="218" y="216"/>
                  </a:lnTo>
                  <a:lnTo>
                    <a:pt x="228" y="216"/>
                  </a:lnTo>
                  <a:lnTo>
                    <a:pt x="235" y="206"/>
                  </a:lnTo>
                  <a:lnTo>
                    <a:pt x="242" y="201"/>
                  </a:lnTo>
                  <a:lnTo>
                    <a:pt x="259" y="201"/>
                  </a:lnTo>
                  <a:lnTo>
                    <a:pt x="280" y="201"/>
                  </a:lnTo>
                  <a:lnTo>
                    <a:pt x="294" y="201"/>
                  </a:lnTo>
                  <a:lnTo>
                    <a:pt x="299" y="211"/>
                  </a:lnTo>
                  <a:lnTo>
                    <a:pt x="306" y="213"/>
                  </a:lnTo>
                  <a:lnTo>
                    <a:pt x="313" y="213"/>
                  </a:lnTo>
                  <a:lnTo>
                    <a:pt x="325" y="206"/>
                  </a:lnTo>
                  <a:lnTo>
                    <a:pt x="334" y="204"/>
                  </a:lnTo>
                  <a:lnTo>
                    <a:pt x="344" y="204"/>
                  </a:lnTo>
                  <a:lnTo>
                    <a:pt x="356" y="204"/>
                  </a:lnTo>
                  <a:lnTo>
                    <a:pt x="363" y="208"/>
                  </a:lnTo>
                  <a:lnTo>
                    <a:pt x="370" y="208"/>
                  </a:lnTo>
                  <a:lnTo>
                    <a:pt x="372" y="199"/>
                  </a:lnTo>
                  <a:lnTo>
                    <a:pt x="377" y="190"/>
                  </a:lnTo>
                  <a:lnTo>
                    <a:pt x="384" y="182"/>
                  </a:lnTo>
                  <a:lnTo>
                    <a:pt x="387" y="175"/>
                  </a:lnTo>
                  <a:lnTo>
                    <a:pt x="391" y="171"/>
                  </a:lnTo>
                  <a:lnTo>
                    <a:pt x="391" y="159"/>
                  </a:lnTo>
                  <a:lnTo>
                    <a:pt x="384" y="154"/>
                  </a:lnTo>
                  <a:lnTo>
                    <a:pt x="375" y="154"/>
                  </a:lnTo>
                  <a:lnTo>
                    <a:pt x="365" y="154"/>
                  </a:lnTo>
                  <a:lnTo>
                    <a:pt x="361" y="152"/>
                  </a:lnTo>
                  <a:lnTo>
                    <a:pt x="363" y="140"/>
                  </a:lnTo>
                  <a:lnTo>
                    <a:pt x="363" y="130"/>
                  </a:lnTo>
                  <a:lnTo>
                    <a:pt x="320" y="130"/>
                  </a:lnTo>
                  <a:lnTo>
                    <a:pt x="316" y="114"/>
                  </a:lnTo>
                  <a:lnTo>
                    <a:pt x="316" y="97"/>
                  </a:lnTo>
                  <a:lnTo>
                    <a:pt x="308" y="85"/>
                  </a:lnTo>
                  <a:lnTo>
                    <a:pt x="299" y="78"/>
                  </a:lnTo>
                  <a:lnTo>
                    <a:pt x="297" y="69"/>
                  </a:lnTo>
                  <a:lnTo>
                    <a:pt x="294" y="47"/>
                  </a:lnTo>
                  <a:lnTo>
                    <a:pt x="294" y="31"/>
                  </a:lnTo>
                  <a:lnTo>
                    <a:pt x="285" y="21"/>
                  </a:lnTo>
                  <a:lnTo>
                    <a:pt x="271" y="19"/>
                  </a:lnTo>
                  <a:lnTo>
                    <a:pt x="226" y="19"/>
                  </a:lnTo>
                  <a:lnTo>
                    <a:pt x="214" y="12"/>
                  </a:lnTo>
                  <a:lnTo>
                    <a:pt x="207" y="7"/>
                  </a:lnTo>
                  <a:lnTo>
                    <a:pt x="197" y="5"/>
                  </a:lnTo>
                  <a:lnTo>
                    <a:pt x="190" y="2"/>
                  </a:lnTo>
                  <a:lnTo>
                    <a:pt x="169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19" y="0"/>
                  </a:lnTo>
                  <a:lnTo>
                    <a:pt x="107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2" y="7"/>
                  </a:lnTo>
                  <a:lnTo>
                    <a:pt x="60" y="17"/>
                  </a:lnTo>
                  <a:lnTo>
                    <a:pt x="45" y="28"/>
                  </a:lnTo>
                  <a:lnTo>
                    <a:pt x="43" y="40"/>
                  </a:lnTo>
                  <a:lnTo>
                    <a:pt x="27" y="57"/>
                  </a:lnTo>
                  <a:lnTo>
                    <a:pt x="22" y="66"/>
                  </a:lnTo>
                  <a:lnTo>
                    <a:pt x="17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8" name="Freeform 24"/>
            <p:cNvSpPr>
              <a:spLocks/>
            </p:cNvSpPr>
            <p:nvPr/>
          </p:nvSpPr>
          <p:spPr bwMode="auto">
            <a:xfrm>
              <a:off x="9124950" y="4213225"/>
              <a:ext cx="508000" cy="315913"/>
            </a:xfrm>
            <a:custGeom>
              <a:avLst/>
              <a:gdLst>
                <a:gd name="T0" fmla="*/ 0 w 135"/>
                <a:gd name="T1" fmla="*/ 15 h 84"/>
                <a:gd name="T2" fmla="*/ 1 w 135"/>
                <a:gd name="T3" fmla="*/ 26 h 84"/>
                <a:gd name="T4" fmla="*/ 13 w 135"/>
                <a:gd name="T5" fmla="*/ 27 h 84"/>
                <a:gd name="T6" fmla="*/ 27 w 135"/>
                <a:gd name="T7" fmla="*/ 28 h 84"/>
                <a:gd name="T8" fmla="*/ 42 w 135"/>
                <a:gd name="T9" fmla="*/ 33 h 84"/>
                <a:gd name="T10" fmla="*/ 52 w 135"/>
                <a:gd name="T11" fmla="*/ 36 h 84"/>
                <a:gd name="T12" fmla="*/ 61 w 135"/>
                <a:gd name="T13" fmla="*/ 39 h 84"/>
                <a:gd name="T14" fmla="*/ 88 w 135"/>
                <a:gd name="T15" fmla="*/ 62 h 84"/>
                <a:gd name="T16" fmla="*/ 102 w 135"/>
                <a:gd name="T17" fmla="*/ 62 h 84"/>
                <a:gd name="T18" fmla="*/ 106 w 135"/>
                <a:gd name="T19" fmla="*/ 67 h 84"/>
                <a:gd name="T20" fmla="*/ 104 w 135"/>
                <a:gd name="T21" fmla="*/ 74 h 84"/>
                <a:gd name="T22" fmla="*/ 98 w 135"/>
                <a:gd name="T23" fmla="*/ 82 h 84"/>
                <a:gd name="T24" fmla="*/ 106 w 135"/>
                <a:gd name="T25" fmla="*/ 84 h 84"/>
                <a:gd name="T26" fmla="*/ 114 w 135"/>
                <a:gd name="T27" fmla="*/ 76 h 84"/>
                <a:gd name="T28" fmla="*/ 127 w 135"/>
                <a:gd name="T29" fmla="*/ 67 h 84"/>
                <a:gd name="T30" fmla="*/ 132 w 135"/>
                <a:gd name="T31" fmla="*/ 55 h 84"/>
                <a:gd name="T32" fmla="*/ 135 w 135"/>
                <a:gd name="T33" fmla="*/ 40 h 84"/>
                <a:gd name="T34" fmla="*/ 135 w 135"/>
                <a:gd name="T35" fmla="*/ 24 h 84"/>
                <a:gd name="T36" fmla="*/ 134 w 135"/>
                <a:gd name="T37" fmla="*/ 9 h 84"/>
                <a:gd name="T38" fmla="*/ 128 w 135"/>
                <a:gd name="T39" fmla="*/ 0 h 84"/>
                <a:gd name="T40" fmla="*/ 118 w 135"/>
                <a:gd name="T41" fmla="*/ 2 h 84"/>
                <a:gd name="T42" fmla="*/ 113 w 135"/>
                <a:gd name="T43" fmla="*/ 5 h 84"/>
                <a:gd name="T44" fmla="*/ 105 w 135"/>
                <a:gd name="T45" fmla="*/ 5 h 84"/>
                <a:gd name="T46" fmla="*/ 101 w 135"/>
                <a:gd name="T47" fmla="*/ 1 h 84"/>
                <a:gd name="T48" fmla="*/ 92 w 135"/>
                <a:gd name="T49" fmla="*/ 1 h 84"/>
                <a:gd name="T50" fmla="*/ 82 w 135"/>
                <a:gd name="T51" fmla="*/ 2 h 84"/>
                <a:gd name="T52" fmla="*/ 75 w 135"/>
                <a:gd name="T53" fmla="*/ 8 h 84"/>
                <a:gd name="T54" fmla="*/ 68 w 135"/>
                <a:gd name="T55" fmla="*/ 10 h 84"/>
                <a:gd name="T56" fmla="*/ 64 w 135"/>
                <a:gd name="T57" fmla="*/ 17 h 84"/>
                <a:gd name="T58" fmla="*/ 55 w 135"/>
                <a:gd name="T59" fmla="*/ 17 h 84"/>
                <a:gd name="T60" fmla="*/ 44 w 135"/>
                <a:gd name="T61" fmla="*/ 16 h 84"/>
                <a:gd name="T62" fmla="*/ 32 w 135"/>
                <a:gd name="T63" fmla="*/ 12 h 84"/>
                <a:gd name="T64" fmla="*/ 22 w 135"/>
                <a:gd name="T65" fmla="*/ 10 h 84"/>
                <a:gd name="T66" fmla="*/ 11 w 135"/>
                <a:gd name="T67" fmla="*/ 9 h 84"/>
                <a:gd name="T68" fmla="*/ 0 w 135"/>
                <a:gd name="T6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84">
                  <a:moveTo>
                    <a:pt x="0" y="9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4" y="61"/>
                    <a:pt x="104" y="63"/>
                  </a:cubicBezTo>
                  <a:cubicBezTo>
                    <a:pt x="105" y="65"/>
                    <a:pt x="106" y="67"/>
                    <a:pt x="106" y="67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7"/>
                    <a:pt x="130" y="65"/>
                    <a:pt x="130" y="64"/>
                  </a:cubicBezTo>
                  <a:cubicBezTo>
                    <a:pt x="130" y="63"/>
                    <a:pt x="132" y="55"/>
                    <a:pt x="132" y="55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18"/>
                    <a:pt x="135" y="17"/>
                  </a:cubicBezTo>
                  <a:cubicBezTo>
                    <a:pt x="135" y="16"/>
                    <a:pt x="134" y="9"/>
                    <a:pt x="134" y="9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9" name="Freeform 25"/>
            <p:cNvSpPr>
              <a:spLocks/>
            </p:cNvSpPr>
            <p:nvPr/>
          </p:nvSpPr>
          <p:spPr bwMode="auto">
            <a:xfrm>
              <a:off x="8737600" y="4333875"/>
              <a:ext cx="769937" cy="646113"/>
            </a:xfrm>
            <a:custGeom>
              <a:avLst/>
              <a:gdLst>
                <a:gd name="T0" fmla="*/ 7 w 205"/>
                <a:gd name="T1" fmla="*/ 78 h 172"/>
                <a:gd name="T2" fmla="*/ 16 w 205"/>
                <a:gd name="T3" fmla="*/ 73 h 172"/>
                <a:gd name="T4" fmla="*/ 25 w 205"/>
                <a:gd name="T5" fmla="*/ 79 h 172"/>
                <a:gd name="T6" fmla="*/ 39 w 205"/>
                <a:gd name="T7" fmla="*/ 92 h 172"/>
                <a:gd name="T8" fmla="*/ 41 w 205"/>
                <a:gd name="T9" fmla="*/ 99 h 172"/>
                <a:gd name="T10" fmla="*/ 49 w 205"/>
                <a:gd name="T11" fmla="*/ 96 h 172"/>
                <a:gd name="T12" fmla="*/ 55 w 205"/>
                <a:gd name="T13" fmla="*/ 97 h 172"/>
                <a:gd name="T14" fmla="*/ 60 w 205"/>
                <a:gd name="T15" fmla="*/ 103 h 172"/>
                <a:gd name="T16" fmla="*/ 69 w 205"/>
                <a:gd name="T17" fmla="*/ 106 h 172"/>
                <a:gd name="T18" fmla="*/ 77 w 205"/>
                <a:gd name="T19" fmla="*/ 112 h 172"/>
                <a:gd name="T20" fmla="*/ 85 w 205"/>
                <a:gd name="T21" fmla="*/ 119 h 172"/>
                <a:gd name="T22" fmla="*/ 93 w 205"/>
                <a:gd name="T23" fmla="*/ 123 h 172"/>
                <a:gd name="T24" fmla="*/ 99 w 205"/>
                <a:gd name="T25" fmla="*/ 130 h 172"/>
                <a:gd name="T26" fmla="*/ 106 w 205"/>
                <a:gd name="T27" fmla="*/ 138 h 172"/>
                <a:gd name="T28" fmla="*/ 113 w 205"/>
                <a:gd name="T29" fmla="*/ 142 h 172"/>
                <a:gd name="T30" fmla="*/ 115 w 205"/>
                <a:gd name="T31" fmla="*/ 152 h 172"/>
                <a:gd name="T32" fmla="*/ 109 w 205"/>
                <a:gd name="T33" fmla="*/ 159 h 172"/>
                <a:gd name="T34" fmla="*/ 111 w 205"/>
                <a:gd name="T35" fmla="*/ 169 h 172"/>
                <a:gd name="T36" fmla="*/ 123 w 205"/>
                <a:gd name="T37" fmla="*/ 162 h 172"/>
                <a:gd name="T38" fmla="*/ 131 w 205"/>
                <a:gd name="T39" fmla="*/ 151 h 172"/>
                <a:gd name="T40" fmla="*/ 136 w 205"/>
                <a:gd name="T41" fmla="*/ 135 h 172"/>
                <a:gd name="T42" fmla="*/ 139 w 205"/>
                <a:gd name="T43" fmla="*/ 122 h 172"/>
                <a:gd name="T44" fmla="*/ 145 w 205"/>
                <a:gd name="T45" fmla="*/ 114 h 172"/>
                <a:gd name="T46" fmla="*/ 153 w 205"/>
                <a:gd name="T47" fmla="*/ 105 h 172"/>
                <a:gd name="T48" fmla="*/ 157 w 205"/>
                <a:gd name="T49" fmla="*/ 95 h 172"/>
                <a:gd name="T50" fmla="*/ 165 w 205"/>
                <a:gd name="T51" fmla="*/ 79 h 172"/>
                <a:gd name="T52" fmla="*/ 172 w 205"/>
                <a:gd name="T53" fmla="*/ 78 h 172"/>
                <a:gd name="T54" fmla="*/ 176 w 205"/>
                <a:gd name="T55" fmla="*/ 82 h 172"/>
                <a:gd name="T56" fmla="*/ 182 w 205"/>
                <a:gd name="T57" fmla="*/ 78 h 172"/>
                <a:gd name="T58" fmla="*/ 186 w 205"/>
                <a:gd name="T59" fmla="*/ 86 h 172"/>
                <a:gd name="T60" fmla="*/ 179 w 205"/>
                <a:gd name="T61" fmla="*/ 94 h 172"/>
                <a:gd name="T62" fmla="*/ 169 w 205"/>
                <a:gd name="T63" fmla="*/ 106 h 172"/>
                <a:gd name="T64" fmla="*/ 160 w 205"/>
                <a:gd name="T65" fmla="*/ 115 h 172"/>
                <a:gd name="T66" fmla="*/ 148 w 205"/>
                <a:gd name="T67" fmla="*/ 121 h 172"/>
                <a:gd name="T68" fmla="*/ 145 w 205"/>
                <a:gd name="T69" fmla="*/ 128 h 172"/>
                <a:gd name="T70" fmla="*/ 151 w 205"/>
                <a:gd name="T71" fmla="*/ 127 h 172"/>
                <a:gd name="T72" fmla="*/ 163 w 205"/>
                <a:gd name="T73" fmla="*/ 120 h 172"/>
                <a:gd name="T74" fmla="*/ 175 w 205"/>
                <a:gd name="T75" fmla="*/ 108 h 172"/>
                <a:gd name="T76" fmla="*/ 189 w 205"/>
                <a:gd name="T77" fmla="*/ 90 h 172"/>
                <a:gd name="T78" fmla="*/ 199 w 205"/>
                <a:gd name="T79" fmla="*/ 70 h 172"/>
                <a:gd name="T80" fmla="*/ 205 w 205"/>
                <a:gd name="T81" fmla="*/ 57 h 172"/>
                <a:gd name="T82" fmla="*/ 198 w 205"/>
                <a:gd name="T83" fmla="*/ 54 h 172"/>
                <a:gd name="T84" fmla="*/ 200 w 205"/>
                <a:gd name="T85" fmla="*/ 42 h 172"/>
                <a:gd name="T86" fmla="*/ 203 w 205"/>
                <a:gd name="T87" fmla="*/ 34 h 172"/>
                <a:gd name="T88" fmla="*/ 188 w 205"/>
                <a:gd name="T89" fmla="*/ 33 h 172"/>
                <a:gd name="T90" fmla="*/ 176 w 205"/>
                <a:gd name="T91" fmla="*/ 25 h 172"/>
                <a:gd name="T92" fmla="*/ 167 w 205"/>
                <a:gd name="T93" fmla="*/ 16 h 172"/>
                <a:gd name="T94" fmla="*/ 153 w 205"/>
                <a:gd name="T95" fmla="*/ 9 h 172"/>
                <a:gd name="T96" fmla="*/ 135 w 205"/>
                <a:gd name="T97" fmla="*/ 5 h 172"/>
                <a:gd name="T98" fmla="*/ 112 w 205"/>
                <a:gd name="T99" fmla="*/ 0 h 172"/>
                <a:gd name="T100" fmla="*/ 89 w 205"/>
                <a:gd name="T101" fmla="*/ 0 h 172"/>
                <a:gd name="T102" fmla="*/ 79 w 205"/>
                <a:gd name="T103" fmla="*/ 8 h 172"/>
                <a:gd name="T104" fmla="*/ 66 w 205"/>
                <a:gd name="T105" fmla="*/ 15 h 172"/>
                <a:gd name="T106" fmla="*/ 56 w 205"/>
                <a:gd name="T107" fmla="*/ 21 h 172"/>
                <a:gd name="T108" fmla="*/ 2 w 205"/>
                <a:gd name="T109" fmla="*/ 7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5" h="172">
                  <a:moveTo>
                    <a:pt x="2" y="79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7" y="138"/>
                    <a:pt x="108" y="139"/>
                  </a:cubicBezTo>
                  <a:cubicBezTo>
                    <a:pt x="109" y="139"/>
                    <a:pt x="113" y="142"/>
                    <a:pt x="113" y="142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3" y="155"/>
                    <a:pt x="109" y="158"/>
                    <a:pt x="109" y="159"/>
                  </a:cubicBezTo>
                  <a:cubicBezTo>
                    <a:pt x="109" y="160"/>
                    <a:pt x="108" y="172"/>
                    <a:pt x="108" y="172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3" y="119"/>
                    <a:pt x="149" y="121"/>
                    <a:pt x="148" y="121"/>
                  </a:cubicBezTo>
                  <a:cubicBezTo>
                    <a:pt x="147" y="122"/>
                    <a:pt x="145" y="124"/>
                    <a:pt x="145" y="124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6" y="124"/>
                    <a:pt x="156" y="124"/>
                    <a:pt x="156" y="124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201" y="64"/>
                    <a:pt x="201" y="64"/>
                    <a:pt x="201" y="6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1" y="12"/>
                    <a:pt x="160" y="11"/>
                  </a:cubicBezTo>
                  <a:cubicBezTo>
                    <a:pt x="159" y="10"/>
                    <a:pt x="153" y="9"/>
                    <a:pt x="153" y="9"/>
                  </a:cubicBezTo>
                  <a:cubicBezTo>
                    <a:pt x="153" y="9"/>
                    <a:pt x="146" y="6"/>
                    <a:pt x="144" y="6"/>
                  </a:cubicBezTo>
                  <a:cubicBezTo>
                    <a:pt x="142" y="6"/>
                    <a:pt x="137" y="6"/>
                    <a:pt x="135" y="5"/>
                  </a:cubicBezTo>
                  <a:cubicBezTo>
                    <a:pt x="133" y="4"/>
                    <a:pt x="125" y="3"/>
                    <a:pt x="124" y="2"/>
                  </a:cubicBezTo>
                  <a:cubicBezTo>
                    <a:pt x="123" y="2"/>
                    <a:pt x="118" y="0"/>
                    <a:pt x="112" y="0"/>
                  </a:cubicBezTo>
                  <a:cubicBezTo>
                    <a:pt x="106" y="0"/>
                    <a:pt x="99" y="0"/>
                    <a:pt x="96" y="0"/>
                  </a:cubicBezTo>
                  <a:cubicBezTo>
                    <a:pt x="94" y="0"/>
                    <a:pt x="89" y="0"/>
                    <a:pt x="89" y="0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0" y="78"/>
                    <a:pt x="0" y="78"/>
                    <a:pt x="0" y="78"/>
                  </a:cubicBezTo>
                  <a:lnTo>
                    <a:pt x="2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40" name="Grupo 113"/>
          <p:cNvGrpSpPr/>
          <p:nvPr/>
        </p:nvGrpSpPr>
        <p:grpSpPr>
          <a:xfrm>
            <a:off x="9807990" y="2692480"/>
            <a:ext cx="1330325" cy="1692275"/>
            <a:chOff x="9674225" y="1719263"/>
            <a:chExt cx="1330325" cy="1692275"/>
          </a:xfrm>
          <a:solidFill>
            <a:srgbClr val="0099FF"/>
          </a:solidFill>
        </p:grpSpPr>
        <p:sp>
          <p:nvSpPr>
            <p:cNvPr id="141" name="Freeform 14"/>
            <p:cNvSpPr>
              <a:spLocks/>
            </p:cNvSpPr>
            <p:nvPr/>
          </p:nvSpPr>
          <p:spPr bwMode="auto">
            <a:xfrm>
              <a:off x="9674225" y="1719263"/>
              <a:ext cx="631825" cy="892175"/>
            </a:xfrm>
            <a:custGeom>
              <a:avLst/>
              <a:gdLst>
                <a:gd name="T0" fmla="*/ 65 w 168"/>
                <a:gd name="T1" fmla="*/ 0 h 237"/>
                <a:gd name="T2" fmla="*/ 74 w 168"/>
                <a:gd name="T3" fmla="*/ 5 h 237"/>
                <a:gd name="T4" fmla="*/ 85 w 168"/>
                <a:gd name="T5" fmla="*/ 7 h 237"/>
                <a:gd name="T6" fmla="*/ 95 w 168"/>
                <a:gd name="T7" fmla="*/ 16 h 237"/>
                <a:gd name="T8" fmla="*/ 100 w 168"/>
                <a:gd name="T9" fmla="*/ 27 h 237"/>
                <a:gd name="T10" fmla="*/ 94 w 168"/>
                <a:gd name="T11" fmla="*/ 37 h 237"/>
                <a:gd name="T12" fmla="*/ 93 w 168"/>
                <a:gd name="T13" fmla="*/ 47 h 237"/>
                <a:gd name="T14" fmla="*/ 100 w 168"/>
                <a:gd name="T15" fmla="*/ 49 h 237"/>
                <a:gd name="T16" fmla="*/ 108 w 168"/>
                <a:gd name="T17" fmla="*/ 41 h 237"/>
                <a:gd name="T18" fmla="*/ 114 w 168"/>
                <a:gd name="T19" fmla="*/ 38 h 237"/>
                <a:gd name="T20" fmla="*/ 127 w 168"/>
                <a:gd name="T21" fmla="*/ 35 h 237"/>
                <a:gd name="T22" fmla="*/ 134 w 168"/>
                <a:gd name="T23" fmla="*/ 32 h 237"/>
                <a:gd name="T24" fmla="*/ 145 w 168"/>
                <a:gd name="T25" fmla="*/ 36 h 237"/>
                <a:gd name="T26" fmla="*/ 155 w 168"/>
                <a:gd name="T27" fmla="*/ 41 h 237"/>
                <a:gd name="T28" fmla="*/ 168 w 168"/>
                <a:gd name="T29" fmla="*/ 44 h 237"/>
                <a:gd name="T30" fmla="*/ 164 w 168"/>
                <a:gd name="T31" fmla="*/ 52 h 237"/>
                <a:gd name="T32" fmla="*/ 157 w 168"/>
                <a:gd name="T33" fmla="*/ 56 h 237"/>
                <a:gd name="T34" fmla="*/ 146 w 168"/>
                <a:gd name="T35" fmla="*/ 64 h 237"/>
                <a:gd name="T36" fmla="*/ 139 w 168"/>
                <a:gd name="T37" fmla="*/ 76 h 237"/>
                <a:gd name="T38" fmla="*/ 141 w 168"/>
                <a:gd name="T39" fmla="*/ 99 h 237"/>
                <a:gd name="T40" fmla="*/ 136 w 168"/>
                <a:gd name="T41" fmla="*/ 116 h 237"/>
                <a:gd name="T42" fmla="*/ 135 w 168"/>
                <a:gd name="T43" fmla="*/ 128 h 237"/>
                <a:gd name="T44" fmla="*/ 139 w 168"/>
                <a:gd name="T45" fmla="*/ 140 h 237"/>
                <a:gd name="T46" fmla="*/ 130 w 168"/>
                <a:gd name="T47" fmla="*/ 144 h 237"/>
                <a:gd name="T48" fmla="*/ 119 w 168"/>
                <a:gd name="T49" fmla="*/ 143 h 237"/>
                <a:gd name="T50" fmla="*/ 110 w 168"/>
                <a:gd name="T51" fmla="*/ 145 h 237"/>
                <a:gd name="T52" fmla="*/ 100 w 168"/>
                <a:gd name="T53" fmla="*/ 155 h 237"/>
                <a:gd name="T54" fmla="*/ 88 w 168"/>
                <a:gd name="T55" fmla="*/ 163 h 237"/>
                <a:gd name="T56" fmla="*/ 71 w 168"/>
                <a:gd name="T57" fmla="*/ 172 h 237"/>
                <a:gd name="T58" fmla="*/ 67 w 168"/>
                <a:gd name="T59" fmla="*/ 184 h 237"/>
                <a:gd name="T60" fmla="*/ 61 w 168"/>
                <a:gd name="T61" fmla="*/ 197 h 237"/>
                <a:gd name="T62" fmla="*/ 59 w 168"/>
                <a:gd name="T63" fmla="*/ 215 h 237"/>
                <a:gd name="T64" fmla="*/ 62 w 168"/>
                <a:gd name="T65" fmla="*/ 223 h 237"/>
                <a:gd name="T66" fmla="*/ 58 w 168"/>
                <a:gd name="T67" fmla="*/ 237 h 237"/>
                <a:gd name="T68" fmla="*/ 49 w 168"/>
                <a:gd name="T69" fmla="*/ 233 h 237"/>
                <a:gd name="T70" fmla="*/ 45 w 168"/>
                <a:gd name="T71" fmla="*/ 218 h 237"/>
                <a:gd name="T72" fmla="*/ 36 w 168"/>
                <a:gd name="T73" fmla="*/ 207 h 237"/>
                <a:gd name="T74" fmla="*/ 40 w 168"/>
                <a:gd name="T75" fmla="*/ 194 h 237"/>
                <a:gd name="T76" fmla="*/ 48 w 168"/>
                <a:gd name="T77" fmla="*/ 184 h 237"/>
                <a:gd name="T78" fmla="*/ 46 w 168"/>
                <a:gd name="T79" fmla="*/ 175 h 237"/>
                <a:gd name="T80" fmla="*/ 28 w 168"/>
                <a:gd name="T81" fmla="*/ 171 h 237"/>
                <a:gd name="T82" fmla="*/ 19 w 168"/>
                <a:gd name="T83" fmla="*/ 158 h 237"/>
                <a:gd name="T84" fmla="*/ 23 w 168"/>
                <a:gd name="T85" fmla="*/ 125 h 237"/>
                <a:gd name="T86" fmla="*/ 20 w 168"/>
                <a:gd name="T87" fmla="*/ 112 h 237"/>
                <a:gd name="T88" fmla="*/ 1 w 168"/>
                <a:gd name="T89" fmla="*/ 104 h 237"/>
                <a:gd name="T90" fmla="*/ 7 w 168"/>
                <a:gd name="T91" fmla="*/ 92 h 237"/>
                <a:gd name="T92" fmla="*/ 21 w 168"/>
                <a:gd name="T93" fmla="*/ 83 h 237"/>
                <a:gd name="T94" fmla="*/ 33 w 168"/>
                <a:gd name="T95" fmla="*/ 63 h 237"/>
                <a:gd name="T96" fmla="*/ 44 w 168"/>
                <a:gd name="T97" fmla="*/ 47 h 237"/>
                <a:gd name="T98" fmla="*/ 47 w 168"/>
                <a:gd name="T99" fmla="*/ 38 h 237"/>
                <a:gd name="T100" fmla="*/ 49 w 168"/>
                <a:gd name="T101" fmla="*/ 30 h 237"/>
                <a:gd name="T102" fmla="*/ 54 w 168"/>
                <a:gd name="T103" fmla="*/ 16 h 237"/>
                <a:gd name="T104" fmla="*/ 58 w 168"/>
                <a:gd name="T105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37">
                  <a:moveTo>
                    <a:pt x="5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9" y="21"/>
                    <a:pt x="99" y="22"/>
                  </a:cubicBezTo>
                  <a:cubicBezTo>
                    <a:pt x="99" y="22"/>
                    <a:pt x="100" y="26"/>
                    <a:pt x="100" y="27"/>
                  </a:cubicBezTo>
                  <a:cubicBezTo>
                    <a:pt x="100" y="28"/>
                    <a:pt x="100" y="32"/>
                    <a:pt x="99" y="32"/>
                  </a:cubicBezTo>
                  <a:cubicBezTo>
                    <a:pt x="98" y="32"/>
                    <a:pt x="94" y="37"/>
                    <a:pt x="94" y="37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8"/>
                    <a:pt x="116" y="36"/>
                    <a:pt x="118" y="36"/>
                  </a:cubicBezTo>
                  <a:cubicBezTo>
                    <a:pt x="120" y="36"/>
                    <a:pt x="127" y="35"/>
                    <a:pt x="127" y="3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59" y="55"/>
                    <a:pt x="159" y="55"/>
                    <a:pt x="159" y="55"/>
                  </a:cubicBezTo>
                  <a:cubicBezTo>
                    <a:pt x="157" y="56"/>
                    <a:pt x="157" y="56"/>
                    <a:pt x="157" y="56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85"/>
                    <a:pt x="139" y="89"/>
                  </a:cubicBezTo>
                  <a:cubicBezTo>
                    <a:pt x="139" y="93"/>
                    <a:pt x="141" y="97"/>
                    <a:pt x="141" y="99"/>
                  </a:cubicBezTo>
                  <a:cubicBezTo>
                    <a:pt x="141" y="100"/>
                    <a:pt x="142" y="105"/>
                    <a:pt x="141" y="107"/>
                  </a:cubicBezTo>
                  <a:cubicBezTo>
                    <a:pt x="139" y="109"/>
                    <a:pt x="138" y="115"/>
                    <a:pt x="136" y="116"/>
                  </a:cubicBezTo>
                  <a:cubicBezTo>
                    <a:pt x="134" y="118"/>
                    <a:pt x="135" y="124"/>
                    <a:pt x="135" y="124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44"/>
                    <a:pt x="126" y="143"/>
                    <a:pt x="125" y="143"/>
                  </a:cubicBezTo>
                  <a:cubicBezTo>
                    <a:pt x="124" y="143"/>
                    <a:pt x="119" y="143"/>
                    <a:pt x="119" y="143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7" y="184"/>
                    <a:pt x="66" y="189"/>
                    <a:pt x="66" y="190"/>
                  </a:cubicBezTo>
                  <a:cubicBezTo>
                    <a:pt x="65" y="191"/>
                    <a:pt x="62" y="197"/>
                    <a:pt x="61" y="197"/>
                  </a:cubicBezTo>
                  <a:cubicBezTo>
                    <a:pt x="61" y="198"/>
                    <a:pt x="59" y="206"/>
                    <a:pt x="59" y="206"/>
                  </a:cubicBezTo>
                  <a:cubicBezTo>
                    <a:pt x="59" y="207"/>
                    <a:pt x="59" y="215"/>
                    <a:pt x="59" y="215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2" y="223"/>
                    <a:pt x="62" y="223"/>
                  </a:cubicBezTo>
                  <a:cubicBezTo>
                    <a:pt x="61" y="224"/>
                    <a:pt x="61" y="233"/>
                    <a:pt x="61" y="233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4" y="236"/>
                    <a:pt x="53" y="236"/>
                  </a:cubicBezTo>
                  <a:cubicBezTo>
                    <a:pt x="52" y="235"/>
                    <a:pt x="49" y="233"/>
                    <a:pt x="49" y="233"/>
                  </a:cubicBezTo>
                  <a:cubicBezTo>
                    <a:pt x="49" y="233"/>
                    <a:pt x="47" y="227"/>
                    <a:pt x="47" y="226"/>
                  </a:cubicBezTo>
                  <a:cubicBezTo>
                    <a:pt x="46" y="224"/>
                    <a:pt x="46" y="219"/>
                    <a:pt x="45" y="218"/>
                  </a:cubicBezTo>
                  <a:cubicBezTo>
                    <a:pt x="44" y="216"/>
                    <a:pt x="42" y="215"/>
                    <a:pt x="41" y="213"/>
                  </a:cubicBezTo>
                  <a:cubicBezTo>
                    <a:pt x="40" y="212"/>
                    <a:pt x="36" y="208"/>
                    <a:pt x="36" y="207"/>
                  </a:cubicBezTo>
                  <a:cubicBezTo>
                    <a:pt x="36" y="206"/>
                    <a:pt x="37" y="202"/>
                    <a:pt x="37" y="201"/>
                  </a:cubicBezTo>
                  <a:cubicBezTo>
                    <a:pt x="37" y="200"/>
                    <a:pt x="40" y="194"/>
                    <a:pt x="40" y="194"/>
                  </a:cubicBezTo>
                  <a:cubicBezTo>
                    <a:pt x="40" y="194"/>
                    <a:pt x="45" y="192"/>
                    <a:pt x="46" y="192"/>
                  </a:cubicBezTo>
                  <a:cubicBezTo>
                    <a:pt x="47" y="191"/>
                    <a:pt x="48" y="184"/>
                    <a:pt x="48" y="184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78"/>
                    <a:pt x="48" y="177"/>
                    <a:pt x="46" y="175"/>
                  </a:cubicBezTo>
                  <a:cubicBezTo>
                    <a:pt x="44" y="174"/>
                    <a:pt x="34" y="174"/>
                    <a:pt x="34" y="174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3"/>
                    <a:pt x="19" y="159"/>
                    <a:pt x="19" y="158"/>
                  </a:cubicBezTo>
                  <a:cubicBezTo>
                    <a:pt x="19" y="157"/>
                    <a:pt x="21" y="148"/>
                    <a:pt x="21" y="148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9" y="105"/>
                    <a:pt x="8" y="105"/>
                  </a:cubicBezTo>
                  <a:cubicBezTo>
                    <a:pt x="7" y="105"/>
                    <a:pt x="1" y="104"/>
                    <a:pt x="1" y="10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0"/>
                    <a:pt x="49" y="30"/>
                  </a:cubicBezTo>
                  <a:cubicBezTo>
                    <a:pt x="50" y="29"/>
                    <a:pt x="53" y="24"/>
                    <a:pt x="53" y="24"/>
                  </a:cubicBezTo>
                  <a:cubicBezTo>
                    <a:pt x="53" y="24"/>
                    <a:pt x="54" y="16"/>
                    <a:pt x="54" y="16"/>
                  </a:cubicBezTo>
                  <a:cubicBezTo>
                    <a:pt x="54" y="15"/>
                    <a:pt x="55" y="10"/>
                    <a:pt x="55" y="9"/>
                  </a:cubicBezTo>
                  <a:cubicBezTo>
                    <a:pt x="55" y="8"/>
                    <a:pt x="58" y="1"/>
                    <a:pt x="58" y="1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27"/>
            <p:cNvSpPr>
              <a:spLocks/>
            </p:cNvSpPr>
            <p:nvPr/>
          </p:nvSpPr>
          <p:spPr bwMode="auto">
            <a:xfrm>
              <a:off x="9866313" y="2460625"/>
              <a:ext cx="871537" cy="950913"/>
            </a:xfrm>
            <a:custGeom>
              <a:avLst/>
              <a:gdLst>
                <a:gd name="T0" fmla="*/ 4 w 232"/>
                <a:gd name="T1" fmla="*/ 58 h 253"/>
                <a:gd name="T2" fmla="*/ 17 w 232"/>
                <a:gd name="T3" fmla="*/ 47 h 253"/>
                <a:gd name="T4" fmla="*/ 27 w 232"/>
                <a:gd name="T5" fmla="*/ 56 h 253"/>
                <a:gd name="T6" fmla="*/ 41 w 232"/>
                <a:gd name="T7" fmla="*/ 60 h 253"/>
                <a:gd name="T8" fmla="*/ 58 w 232"/>
                <a:gd name="T9" fmla="*/ 55 h 253"/>
                <a:gd name="T10" fmla="*/ 72 w 232"/>
                <a:gd name="T11" fmla="*/ 39 h 253"/>
                <a:gd name="T12" fmla="*/ 73 w 232"/>
                <a:gd name="T13" fmla="*/ 28 h 253"/>
                <a:gd name="T14" fmla="*/ 79 w 232"/>
                <a:gd name="T15" fmla="*/ 19 h 253"/>
                <a:gd name="T16" fmla="*/ 92 w 232"/>
                <a:gd name="T17" fmla="*/ 24 h 253"/>
                <a:gd name="T18" fmla="*/ 111 w 232"/>
                <a:gd name="T19" fmla="*/ 20 h 253"/>
                <a:gd name="T20" fmla="*/ 129 w 232"/>
                <a:gd name="T21" fmla="*/ 9 h 253"/>
                <a:gd name="T22" fmla="*/ 143 w 232"/>
                <a:gd name="T23" fmla="*/ 5 h 253"/>
                <a:gd name="T24" fmla="*/ 146 w 232"/>
                <a:gd name="T25" fmla="*/ 19 h 253"/>
                <a:gd name="T26" fmla="*/ 163 w 232"/>
                <a:gd name="T27" fmla="*/ 18 h 253"/>
                <a:gd name="T28" fmla="*/ 177 w 232"/>
                <a:gd name="T29" fmla="*/ 5 h 253"/>
                <a:gd name="T30" fmla="*/ 188 w 232"/>
                <a:gd name="T31" fmla="*/ 0 h 253"/>
                <a:gd name="T32" fmla="*/ 200 w 232"/>
                <a:gd name="T33" fmla="*/ 5 h 253"/>
                <a:gd name="T34" fmla="*/ 213 w 232"/>
                <a:gd name="T35" fmla="*/ 15 h 253"/>
                <a:gd name="T36" fmla="*/ 218 w 232"/>
                <a:gd name="T37" fmla="*/ 29 h 253"/>
                <a:gd name="T38" fmla="*/ 224 w 232"/>
                <a:gd name="T39" fmla="*/ 37 h 253"/>
                <a:gd name="T40" fmla="*/ 216 w 232"/>
                <a:gd name="T41" fmla="*/ 55 h 253"/>
                <a:gd name="T42" fmla="*/ 219 w 232"/>
                <a:gd name="T43" fmla="*/ 69 h 253"/>
                <a:gd name="T44" fmla="*/ 232 w 232"/>
                <a:gd name="T45" fmla="*/ 81 h 253"/>
                <a:gd name="T46" fmla="*/ 216 w 232"/>
                <a:gd name="T47" fmla="*/ 104 h 253"/>
                <a:gd name="T48" fmla="*/ 206 w 232"/>
                <a:gd name="T49" fmla="*/ 105 h 253"/>
                <a:gd name="T50" fmla="*/ 195 w 232"/>
                <a:gd name="T51" fmla="*/ 110 h 253"/>
                <a:gd name="T52" fmla="*/ 193 w 232"/>
                <a:gd name="T53" fmla="*/ 125 h 253"/>
                <a:gd name="T54" fmla="*/ 191 w 232"/>
                <a:gd name="T55" fmla="*/ 145 h 253"/>
                <a:gd name="T56" fmla="*/ 191 w 232"/>
                <a:gd name="T57" fmla="*/ 156 h 253"/>
                <a:gd name="T58" fmla="*/ 192 w 232"/>
                <a:gd name="T59" fmla="*/ 184 h 253"/>
                <a:gd name="T60" fmla="*/ 193 w 232"/>
                <a:gd name="T61" fmla="*/ 201 h 253"/>
                <a:gd name="T62" fmla="*/ 188 w 232"/>
                <a:gd name="T63" fmla="*/ 221 h 253"/>
                <a:gd name="T64" fmla="*/ 187 w 232"/>
                <a:gd name="T65" fmla="*/ 235 h 253"/>
                <a:gd name="T66" fmla="*/ 175 w 232"/>
                <a:gd name="T67" fmla="*/ 252 h 253"/>
                <a:gd name="T68" fmla="*/ 164 w 232"/>
                <a:gd name="T69" fmla="*/ 246 h 253"/>
                <a:gd name="T70" fmla="*/ 157 w 232"/>
                <a:gd name="T71" fmla="*/ 234 h 253"/>
                <a:gd name="T72" fmla="*/ 161 w 232"/>
                <a:gd name="T73" fmla="*/ 220 h 253"/>
                <a:gd name="T74" fmla="*/ 172 w 232"/>
                <a:gd name="T75" fmla="*/ 203 h 253"/>
                <a:gd name="T76" fmla="*/ 157 w 232"/>
                <a:gd name="T77" fmla="*/ 188 h 253"/>
                <a:gd name="T78" fmla="*/ 137 w 232"/>
                <a:gd name="T79" fmla="*/ 185 h 253"/>
                <a:gd name="T80" fmla="*/ 127 w 232"/>
                <a:gd name="T81" fmla="*/ 174 h 253"/>
                <a:gd name="T82" fmla="*/ 111 w 232"/>
                <a:gd name="T83" fmla="*/ 169 h 253"/>
                <a:gd name="T84" fmla="*/ 92 w 232"/>
                <a:gd name="T85" fmla="*/ 159 h 253"/>
                <a:gd name="T86" fmla="*/ 77 w 232"/>
                <a:gd name="T87" fmla="*/ 159 h 253"/>
                <a:gd name="T88" fmla="*/ 69 w 232"/>
                <a:gd name="T89" fmla="*/ 151 h 253"/>
                <a:gd name="T90" fmla="*/ 54 w 232"/>
                <a:gd name="T91" fmla="*/ 147 h 253"/>
                <a:gd name="T92" fmla="*/ 31 w 232"/>
                <a:gd name="T93" fmla="*/ 158 h 253"/>
                <a:gd name="T94" fmla="*/ 13 w 232"/>
                <a:gd name="T95" fmla="*/ 170 h 253"/>
                <a:gd name="T96" fmla="*/ 9 w 232"/>
                <a:gd name="T97" fmla="*/ 148 h 253"/>
                <a:gd name="T98" fmla="*/ 6 w 232"/>
                <a:gd name="T99" fmla="*/ 129 h 253"/>
                <a:gd name="T100" fmla="*/ 5 w 232"/>
                <a:gd name="T101" fmla="*/ 104 h 253"/>
                <a:gd name="T102" fmla="*/ 8 w 232"/>
                <a:gd name="T103" fmla="*/ 8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253">
                  <a:moveTo>
                    <a:pt x="0" y="7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7" y="21"/>
                    <a:pt x="89" y="21"/>
                  </a:cubicBezTo>
                  <a:cubicBezTo>
                    <a:pt x="91" y="21"/>
                    <a:pt x="92" y="24"/>
                    <a:pt x="92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9" y="53"/>
                    <a:pt x="219" y="53"/>
                    <a:pt x="219" y="53"/>
                  </a:cubicBezTo>
                  <a:cubicBezTo>
                    <a:pt x="216" y="55"/>
                    <a:pt x="216" y="55"/>
                    <a:pt x="216" y="55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0" y="89"/>
                    <a:pt x="230" y="89"/>
                    <a:pt x="230" y="89"/>
                  </a:cubicBezTo>
                  <a:cubicBezTo>
                    <a:pt x="223" y="97"/>
                    <a:pt x="223" y="97"/>
                    <a:pt x="223" y="97"/>
                  </a:cubicBezTo>
                  <a:cubicBezTo>
                    <a:pt x="216" y="104"/>
                    <a:pt x="216" y="104"/>
                    <a:pt x="216" y="104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06" y="105"/>
                    <a:pt x="206" y="105"/>
                    <a:pt x="206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6" y="106"/>
                    <a:pt x="195" y="109"/>
                    <a:pt x="195" y="110"/>
                  </a:cubicBezTo>
                  <a:cubicBezTo>
                    <a:pt x="195" y="111"/>
                    <a:pt x="195" y="114"/>
                    <a:pt x="195" y="11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3" y="125"/>
                    <a:pt x="193" y="125"/>
                    <a:pt x="193" y="125"/>
                  </a:cubicBezTo>
                  <a:cubicBezTo>
                    <a:pt x="189" y="131"/>
                    <a:pt x="189" y="131"/>
                    <a:pt x="189" y="131"/>
                  </a:cubicBezTo>
                  <a:cubicBezTo>
                    <a:pt x="190" y="140"/>
                    <a:pt x="190" y="140"/>
                    <a:pt x="190" y="140"/>
                  </a:cubicBezTo>
                  <a:cubicBezTo>
                    <a:pt x="191" y="145"/>
                    <a:pt x="191" y="145"/>
                    <a:pt x="191" y="145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193" y="201"/>
                    <a:pt x="193" y="201"/>
                    <a:pt x="193" y="201"/>
                  </a:cubicBezTo>
                  <a:cubicBezTo>
                    <a:pt x="191" y="207"/>
                    <a:pt x="191" y="207"/>
                    <a:pt x="191" y="207"/>
                  </a:cubicBezTo>
                  <a:cubicBezTo>
                    <a:pt x="190" y="214"/>
                    <a:pt x="190" y="214"/>
                    <a:pt x="190" y="214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6" y="225"/>
                    <a:pt x="186" y="225"/>
                    <a:pt x="186" y="225"/>
                  </a:cubicBezTo>
                  <a:cubicBezTo>
                    <a:pt x="186" y="233"/>
                    <a:pt x="186" y="233"/>
                    <a:pt x="186" y="233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8"/>
                    <a:pt x="187" y="238"/>
                    <a:pt x="187" y="238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67" y="250"/>
                    <a:pt x="167" y="250"/>
                    <a:pt x="167" y="250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7" y="225"/>
                    <a:pt x="157" y="225"/>
                    <a:pt x="157" y="225"/>
                  </a:cubicBezTo>
                  <a:cubicBezTo>
                    <a:pt x="161" y="220"/>
                    <a:pt x="161" y="220"/>
                    <a:pt x="161" y="220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72" y="203"/>
                    <a:pt x="172" y="203"/>
                    <a:pt x="172" y="203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1" y="185"/>
                    <a:pt x="151" y="185"/>
                    <a:pt x="151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34" y="183"/>
                    <a:pt x="134" y="183"/>
                    <a:pt x="134" y="183"/>
                  </a:cubicBezTo>
                  <a:cubicBezTo>
                    <a:pt x="133" y="179"/>
                    <a:pt x="133" y="179"/>
                    <a:pt x="133" y="179"/>
                  </a:cubicBezTo>
                  <a:cubicBezTo>
                    <a:pt x="127" y="174"/>
                    <a:pt x="127" y="174"/>
                    <a:pt x="127" y="174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18" y="171"/>
                    <a:pt x="116" y="171"/>
                  </a:cubicBezTo>
                  <a:cubicBezTo>
                    <a:pt x="114" y="171"/>
                    <a:pt x="111" y="169"/>
                    <a:pt x="111" y="169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3" y="163"/>
                    <a:pt x="14" y="156"/>
                    <a:pt x="13" y="155"/>
                  </a:cubicBezTo>
                  <a:cubicBezTo>
                    <a:pt x="11" y="153"/>
                    <a:pt x="9" y="148"/>
                    <a:pt x="9" y="148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5" y="76"/>
                    <a:pt x="5" y="76"/>
                    <a:pt x="5" y="76"/>
                  </a:cubicBezTo>
                  <a:lnTo>
                    <a:pt x="0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5" name="Freeform 28"/>
            <p:cNvSpPr>
              <a:spLocks/>
            </p:cNvSpPr>
            <p:nvPr/>
          </p:nvSpPr>
          <p:spPr bwMode="auto">
            <a:xfrm>
              <a:off x="10696575" y="2551113"/>
              <a:ext cx="134937" cy="187325"/>
            </a:xfrm>
            <a:custGeom>
              <a:avLst/>
              <a:gdLst>
                <a:gd name="T0" fmla="*/ 10 w 85"/>
                <a:gd name="T1" fmla="*/ 2 h 118"/>
                <a:gd name="T2" fmla="*/ 19 w 85"/>
                <a:gd name="T3" fmla="*/ 9 h 118"/>
                <a:gd name="T4" fmla="*/ 33 w 85"/>
                <a:gd name="T5" fmla="*/ 14 h 118"/>
                <a:gd name="T6" fmla="*/ 47 w 85"/>
                <a:gd name="T7" fmla="*/ 21 h 118"/>
                <a:gd name="T8" fmla="*/ 64 w 85"/>
                <a:gd name="T9" fmla="*/ 31 h 118"/>
                <a:gd name="T10" fmla="*/ 83 w 85"/>
                <a:gd name="T11" fmla="*/ 50 h 118"/>
                <a:gd name="T12" fmla="*/ 85 w 85"/>
                <a:gd name="T13" fmla="*/ 52 h 118"/>
                <a:gd name="T14" fmla="*/ 81 w 85"/>
                <a:gd name="T15" fmla="*/ 61 h 118"/>
                <a:gd name="T16" fmla="*/ 62 w 85"/>
                <a:gd name="T17" fmla="*/ 85 h 118"/>
                <a:gd name="T18" fmla="*/ 50 w 85"/>
                <a:gd name="T19" fmla="*/ 99 h 118"/>
                <a:gd name="T20" fmla="*/ 38 w 85"/>
                <a:gd name="T21" fmla="*/ 116 h 118"/>
                <a:gd name="T22" fmla="*/ 28 w 85"/>
                <a:gd name="T23" fmla="*/ 118 h 118"/>
                <a:gd name="T24" fmla="*/ 17 w 85"/>
                <a:gd name="T25" fmla="*/ 116 h 118"/>
                <a:gd name="T26" fmla="*/ 12 w 85"/>
                <a:gd name="T27" fmla="*/ 109 h 118"/>
                <a:gd name="T28" fmla="*/ 5 w 85"/>
                <a:gd name="T29" fmla="*/ 99 h 118"/>
                <a:gd name="T30" fmla="*/ 0 w 85"/>
                <a:gd name="T31" fmla="*/ 90 h 118"/>
                <a:gd name="T32" fmla="*/ 0 w 85"/>
                <a:gd name="T33" fmla="*/ 80 h 118"/>
                <a:gd name="T34" fmla="*/ 12 w 85"/>
                <a:gd name="T35" fmla="*/ 78 h 118"/>
                <a:gd name="T36" fmla="*/ 17 w 85"/>
                <a:gd name="T37" fmla="*/ 64 h 118"/>
                <a:gd name="T38" fmla="*/ 17 w 85"/>
                <a:gd name="T39" fmla="*/ 43 h 118"/>
                <a:gd name="T40" fmla="*/ 17 w 85"/>
                <a:gd name="T41" fmla="*/ 26 h 118"/>
                <a:gd name="T42" fmla="*/ 12 w 85"/>
                <a:gd name="T43" fmla="*/ 16 h 118"/>
                <a:gd name="T44" fmla="*/ 5 w 85"/>
                <a:gd name="T45" fmla="*/ 9 h 118"/>
                <a:gd name="T46" fmla="*/ 5 w 85"/>
                <a:gd name="T47" fmla="*/ 0 h 118"/>
                <a:gd name="T48" fmla="*/ 10 w 85"/>
                <a:gd name="T49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18">
                  <a:moveTo>
                    <a:pt x="10" y="2"/>
                  </a:moveTo>
                  <a:lnTo>
                    <a:pt x="19" y="9"/>
                  </a:lnTo>
                  <a:lnTo>
                    <a:pt x="33" y="14"/>
                  </a:lnTo>
                  <a:lnTo>
                    <a:pt x="47" y="21"/>
                  </a:lnTo>
                  <a:lnTo>
                    <a:pt x="64" y="31"/>
                  </a:lnTo>
                  <a:lnTo>
                    <a:pt x="83" y="50"/>
                  </a:lnTo>
                  <a:lnTo>
                    <a:pt x="85" y="52"/>
                  </a:lnTo>
                  <a:lnTo>
                    <a:pt x="81" y="61"/>
                  </a:lnTo>
                  <a:lnTo>
                    <a:pt x="62" y="85"/>
                  </a:lnTo>
                  <a:lnTo>
                    <a:pt x="50" y="99"/>
                  </a:lnTo>
                  <a:lnTo>
                    <a:pt x="38" y="116"/>
                  </a:lnTo>
                  <a:lnTo>
                    <a:pt x="28" y="118"/>
                  </a:lnTo>
                  <a:lnTo>
                    <a:pt x="17" y="116"/>
                  </a:lnTo>
                  <a:lnTo>
                    <a:pt x="12" y="109"/>
                  </a:lnTo>
                  <a:lnTo>
                    <a:pt x="5" y="99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2" y="78"/>
                  </a:lnTo>
                  <a:lnTo>
                    <a:pt x="17" y="64"/>
                  </a:lnTo>
                  <a:lnTo>
                    <a:pt x="17" y="43"/>
                  </a:lnTo>
                  <a:lnTo>
                    <a:pt x="17" y="26"/>
                  </a:lnTo>
                  <a:lnTo>
                    <a:pt x="12" y="16"/>
                  </a:lnTo>
                  <a:lnTo>
                    <a:pt x="5" y="9"/>
                  </a:lnTo>
                  <a:lnTo>
                    <a:pt x="5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6" name="Freeform 29"/>
            <p:cNvSpPr>
              <a:spLocks/>
            </p:cNvSpPr>
            <p:nvPr/>
          </p:nvSpPr>
          <p:spPr bwMode="auto">
            <a:xfrm>
              <a:off x="10696575" y="2474913"/>
              <a:ext cx="263525" cy="139700"/>
            </a:xfrm>
            <a:custGeom>
              <a:avLst/>
              <a:gdLst>
                <a:gd name="T0" fmla="*/ 0 w 166"/>
                <a:gd name="T1" fmla="*/ 34 h 88"/>
                <a:gd name="T2" fmla="*/ 10 w 166"/>
                <a:gd name="T3" fmla="*/ 41 h 88"/>
                <a:gd name="T4" fmla="*/ 21 w 166"/>
                <a:gd name="T5" fmla="*/ 48 h 88"/>
                <a:gd name="T6" fmla="*/ 36 w 166"/>
                <a:gd name="T7" fmla="*/ 53 h 88"/>
                <a:gd name="T8" fmla="*/ 47 w 166"/>
                <a:gd name="T9" fmla="*/ 60 h 88"/>
                <a:gd name="T10" fmla="*/ 57 w 166"/>
                <a:gd name="T11" fmla="*/ 64 h 88"/>
                <a:gd name="T12" fmla="*/ 66 w 166"/>
                <a:gd name="T13" fmla="*/ 69 h 88"/>
                <a:gd name="T14" fmla="*/ 78 w 166"/>
                <a:gd name="T15" fmla="*/ 79 h 88"/>
                <a:gd name="T16" fmla="*/ 88 w 166"/>
                <a:gd name="T17" fmla="*/ 86 h 88"/>
                <a:gd name="T18" fmla="*/ 100 w 166"/>
                <a:gd name="T19" fmla="*/ 88 h 88"/>
                <a:gd name="T20" fmla="*/ 109 w 166"/>
                <a:gd name="T21" fmla="*/ 81 h 88"/>
                <a:gd name="T22" fmla="*/ 126 w 166"/>
                <a:gd name="T23" fmla="*/ 67 h 88"/>
                <a:gd name="T24" fmla="*/ 140 w 166"/>
                <a:gd name="T25" fmla="*/ 48 h 88"/>
                <a:gd name="T26" fmla="*/ 152 w 166"/>
                <a:gd name="T27" fmla="*/ 36 h 88"/>
                <a:gd name="T28" fmla="*/ 159 w 166"/>
                <a:gd name="T29" fmla="*/ 27 h 88"/>
                <a:gd name="T30" fmla="*/ 163 w 166"/>
                <a:gd name="T31" fmla="*/ 15 h 88"/>
                <a:gd name="T32" fmla="*/ 166 w 166"/>
                <a:gd name="T33" fmla="*/ 5 h 88"/>
                <a:gd name="T34" fmla="*/ 149 w 166"/>
                <a:gd name="T35" fmla="*/ 0 h 88"/>
                <a:gd name="T36" fmla="*/ 135 w 166"/>
                <a:gd name="T37" fmla="*/ 3 h 88"/>
                <a:gd name="T38" fmla="*/ 126 w 166"/>
                <a:gd name="T39" fmla="*/ 5 h 88"/>
                <a:gd name="T40" fmla="*/ 118 w 166"/>
                <a:gd name="T41" fmla="*/ 22 h 88"/>
                <a:gd name="T42" fmla="*/ 107 w 166"/>
                <a:gd name="T43" fmla="*/ 29 h 88"/>
                <a:gd name="T44" fmla="*/ 90 w 166"/>
                <a:gd name="T45" fmla="*/ 31 h 88"/>
                <a:gd name="T46" fmla="*/ 73 w 166"/>
                <a:gd name="T47" fmla="*/ 31 h 88"/>
                <a:gd name="T48" fmla="*/ 57 w 166"/>
                <a:gd name="T49" fmla="*/ 31 h 88"/>
                <a:gd name="T50" fmla="*/ 45 w 166"/>
                <a:gd name="T51" fmla="*/ 27 h 88"/>
                <a:gd name="T52" fmla="*/ 36 w 166"/>
                <a:gd name="T53" fmla="*/ 19 h 88"/>
                <a:gd name="T54" fmla="*/ 28 w 166"/>
                <a:gd name="T55" fmla="*/ 15 h 88"/>
                <a:gd name="T56" fmla="*/ 19 w 166"/>
                <a:gd name="T57" fmla="*/ 15 h 88"/>
                <a:gd name="T58" fmla="*/ 10 w 166"/>
                <a:gd name="T59" fmla="*/ 19 h 88"/>
                <a:gd name="T60" fmla="*/ 2 w 166"/>
                <a:gd name="T61" fmla="*/ 27 h 88"/>
                <a:gd name="T62" fmla="*/ 0 w 166"/>
                <a:gd name="T63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" h="88">
                  <a:moveTo>
                    <a:pt x="0" y="34"/>
                  </a:moveTo>
                  <a:lnTo>
                    <a:pt x="10" y="41"/>
                  </a:lnTo>
                  <a:lnTo>
                    <a:pt x="21" y="48"/>
                  </a:lnTo>
                  <a:lnTo>
                    <a:pt x="36" y="53"/>
                  </a:lnTo>
                  <a:lnTo>
                    <a:pt x="47" y="60"/>
                  </a:lnTo>
                  <a:lnTo>
                    <a:pt x="57" y="64"/>
                  </a:lnTo>
                  <a:lnTo>
                    <a:pt x="66" y="69"/>
                  </a:lnTo>
                  <a:lnTo>
                    <a:pt x="78" y="79"/>
                  </a:lnTo>
                  <a:lnTo>
                    <a:pt x="88" y="86"/>
                  </a:lnTo>
                  <a:lnTo>
                    <a:pt x="100" y="88"/>
                  </a:lnTo>
                  <a:lnTo>
                    <a:pt x="109" y="81"/>
                  </a:lnTo>
                  <a:lnTo>
                    <a:pt x="126" y="67"/>
                  </a:lnTo>
                  <a:lnTo>
                    <a:pt x="140" y="48"/>
                  </a:lnTo>
                  <a:lnTo>
                    <a:pt x="152" y="36"/>
                  </a:lnTo>
                  <a:lnTo>
                    <a:pt x="159" y="27"/>
                  </a:lnTo>
                  <a:lnTo>
                    <a:pt x="163" y="15"/>
                  </a:lnTo>
                  <a:lnTo>
                    <a:pt x="166" y="5"/>
                  </a:lnTo>
                  <a:lnTo>
                    <a:pt x="149" y="0"/>
                  </a:lnTo>
                  <a:lnTo>
                    <a:pt x="135" y="3"/>
                  </a:lnTo>
                  <a:lnTo>
                    <a:pt x="126" y="5"/>
                  </a:lnTo>
                  <a:lnTo>
                    <a:pt x="118" y="22"/>
                  </a:lnTo>
                  <a:lnTo>
                    <a:pt x="107" y="29"/>
                  </a:lnTo>
                  <a:lnTo>
                    <a:pt x="90" y="31"/>
                  </a:lnTo>
                  <a:lnTo>
                    <a:pt x="73" y="31"/>
                  </a:lnTo>
                  <a:lnTo>
                    <a:pt x="57" y="31"/>
                  </a:lnTo>
                  <a:lnTo>
                    <a:pt x="45" y="27"/>
                  </a:lnTo>
                  <a:lnTo>
                    <a:pt x="36" y="19"/>
                  </a:lnTo>
                  <a:lnTo>
                    <a:pt x="28" y="15"/>
                  </a:lnTo>
                  <a:lnTo>
                    <a:pt x="19" y="15"/>
                  </a:lnTo>
                  <a:lnTo>
                    <a:pt x="10" y="19"/>
                  </a:lnTo>
                  <a:lnTo>
                    <a:pt x="2" y="27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7" name="Freeform 30"/>
            <p:cNvSpPr>
              <a:spLocks/>
            </p:cNvSpPr>
            <p:nvPr/>
          </p:nvSpPr>
          <p:spPr bwMode="auto">
            <a:xfrm>
              <a:off x="9910763" y="1885950"/>
              <a:ext cx="533400" cy="777875"/>
            </a:xfrm>
            <a:custGeom>
              <a:avLst/>
              <a:gdLst>
                <a:gd name="T0" fmla="*/ 113 w 142"/>
                <a:gd name="T1" fmla="*/ 0 h 207"/>
                <a:gd name="T2" fmla="*/ 120 w 142"/>
                <a:gd name="T3" fmla="*/ 4 h 207"/>
                <a:gd name="T4" fmla="*/ 116 w 142"/>
                <a:gd name="T5" fmla="*/ 11 h 207"/>
                <a:gd name="T6" fmla="*/ 120 w 142"/>
                <a:gd name="T7" fmla="*/ 20 h 207"/>
                <a:gd name="T8" fmla="*/ 125 w 142"/>
                <a:gd name="T9" fmla="*/ 31 h 207"/>
                <a:gd name="T10" fmla="*/ 127 w 142"/>
                <a:gd name="T11" fmla="*/ 42 h 207"/>
                <a:gd name="T12" fmla="*/ 129 w 142"/>
                <a:gd name="T13" fmla="*/ 70 h 207"/>
                <a:gd name="T14" fmla="*/ 130 w 142"/>
                <a:gd name="T15" fmla="*/ 82 h 207"/>
                <a:gd name="T16" fmla="*/ 134 w 142"/>
                <a:gd name="T17" fmla="*/ 97 h 207"/>
                <a:gd name="T18" fmla="*/ 140 w 142"/>
                <a:gd name="T19" fmla="*/ 104 h 207"/>
                <a:gd name="T20" fmla="*/ 139 w 142"/>
                <a:gd name="T21" fmla="*/ 112 h 207"/>
                <a:gd name="T22" fmla="*/ 136 w 142"/>
                <a:gd name="T23" fmla="*/ 124 h 207"/>
                <a:gd name="T24" fmla="*/ 139 w 142"/>
                <a:gd name="T25" fmla="*/ 134 h 207"/>
                <a:gd name="T26" fmla="*/ 129 w 142"/>
                <a:gd name="T27" fmla="*/ 144 h 207"/>
                <a:gd name="T28" fmla="*/ 115 w 142"/>
                <a:gd name="T29" fmla="*/ 155 h 207"/>
                <a:gd name="T30" fmla="*/ 103 w 142"/>
                <a:gd name="T31" fmla="*/ 166 h 207"/>
                <a:gd name="T32" fmla="*/ 92 w 142"/>
                <a:gd name="T33" fmla="*/ 169 h 207"/>
                <a:gd name="T34" fmla="*/ 81 w 142"/>
                <a:gd name="T35" fmla="*/ 171 h 207"/>
                <a:gd name="T36" fmla="*/ 72 w 142"/>
                <a:gd name="T37" fmla="*/ 168 h 207"/>
                <a:gd name="T38" fmla="*/ 61 w 142"/>
                <a:gd name="T39" fmla="*/ 167 h 207"/>
                <a:gd name="T40" fmla="*/ 55 w 142"/>
                <a:gd name="T41" fmla="*/ 174 h 207"/>
                <a:gd name="T42" fmla="*/ 55 w 142"/>
                <a:gd name="T43" fmla="*/ 184 h 207"/>
                <a:gd name="T44" fmla="*/ 50 w 142"/>
                <a:gd name="T45" fmla="*/ 194 h 207"/>
                <a:gd name="T46" fmla="*/ 41 w 142"/>
                <a:gd name="T47" fmla="*/ 199 h 207"/>
                <a:gd name="T48" fmla="*/ 31 w 142"/>
                <a:gd name="T49" fmla="*/ 205 h 207"/>
                <a:gd name="T50" fmla="*/ 21 w 142"/>
                <a:gd name="T51" fmla="*/ 205 h 207"/>
                <a:gd name="T52" fmla="*/ 15 w 142"/>
                <a:gd name="T53" fmla="*/ 200 h 207"/>
                <a:gd name="T54" fmla="*/ 10 w 142"/>
                <a:gd name="T55" fmla="*/ 195 h 207"/>
                <a:gd name="T56" fmla="*/ 3 w 142"/>
                <a:gd name="T57" fmla="*/ 188 h 207"/>
                <a:gd name="T58" fmla="*/ 3 w 142"/>
                <a:gd name="T59" fmla="*/ 175 h 207"/>
                <a:gd name="T60" fmla="*/ 0 w 142"/>
                <a:gd name="T61" fmla="*/ 162 h 207"/>
                <a:gd name="T62" fmla="*/ 6 w 142"/>
                <a:gd name="T63" fmla="*/ 151 h 207"/>
                <a:gd name="T64" fmla="*/ 11 w 142"/>
                <a:gd name="T65" fmla="*/ 135 h 207"/>
                <a:gd name="T66" fmla="*/ 15 w 142"/>
                <a:gd name="T67" fmla="*/ 127 h 207"/>
                <a:gd name="T68" fmla="*/ 23 w 142"/>
                <a:gd name="T69" fmla="*/ 123 h 207"/>
                <a:gd name="T70" fmla="*/ 35 w 142"/>
                <a:gd name="T71" fmla="*/ 119 h 207"/>
                <a:gd name="T72" fmla="*/ 46 w 142"/>
                <a:gd name="T73" fmla="*/ 108 h 207"/>
                <a:gd name="T74" fmla="*/ 56 w 142"/>
                <a:gd name="T75" fmla="*/ 104 h 207"/>
                <a:gd name="T76" fmla="*/ 66 w 142"/>
                <a:gd name="T77" fmla="*/ 104 h 207"/>
                <a:gd name="T78" fmla="*/ 77 w 142"/>
                <a:gd name="T79" fmla="*/ 102 h 207"/>
                <a:gd name="T80" fmla="*/ 81 w 142"/>
                <a:gd name="T81" fmla="*/ 89 h 207"/>
                <a:gd name="T82" fmla="*/ 77 w 142"/>
                <a:gd name="T83" fmla="*/ 81 h 207"/>
                <a:gd name="T84" fmla="*/ 79 w 142"/>
                <a:gd name="T85" fmla="*/ 70 h 207"/>
                <a:gd name="T86" fmla="*/ 84 w 142"/>
                <a:gd name="T87" fmla="*/ 62 h 207"/>
                <a:gd name="T88" fmla="*/ 82 w 142"/>
                <a:gd name="T89" fmla="*/ 50 h 207"/>
                <a:gd name="T90" fmla="*/ 81 w 142"/>
                <a:gd name="T91" fmla="*/ 36 h 207"/>
                <a:gd name="T92" fmla="*/ 85 w 142"/>
                <a:gd name="T93" fmla="*/ 25 h 207"/>
                <a:gd name="T94" fmla="*/ 93 w 142"/>
                <a:gd name="T95" fmla="*/ 17 h 207"/>
                <a:gd name="T96" fmla="*/ 107 w 142"/>
                <a:gd name="T97" fmla="*/ 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207">
                  <a:moveTo>
                    <a:pt x="109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2" y="92"/>
                    <a:pt x="132" y="92"/>
                    <a:pt x="132" y="92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2" y="108"/>
                    <a:pt x="141" y="111"/>
                    <a:pt x="139" y="112"/>
                  </a:cubicBezTo>
                  <a:cubicBezTo>
                    <a:pt x="138" y="112"/>
                    <a:pt x="136" y="117"/>
                    <a:pt x="136" y="117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1" y="171"/>
                    <a:pt x="81" y="171"/>
                    <a:pt x="81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0" y="194"/>
                    <a:pt x="50" y="194"/>
                    <a:pt x="50" y="194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6" y="207"/>
                    <a:pt x="24" y="205"/>
                    <a:pt x="21" y="205"/>
                  </a:cubicBezTo>
                  <a:cubicBezTo>
                    <a:pt x="18" y="204"/>
                    <a:pt x="18" y="204"/>
                    <a:pt x="18" y="204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7" y="102"/>
                    <a:pt x="77" y="102"/>
                    <a:pt x="77" y="10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7" y="6"/>
                    <a:pt x="107" y="6"/>
                    <a:pt x="107" y="6"/>
                  </a:cubicBezTo>
                  <a:lnTo>
                    <a:pt x="10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8" name="Freeform 31"/>
            <p:cNvSpPr>
              <a:spLocks/>
            </p:cNvSpPr>
            <p:nvPr/>
          </p:nvSpPr>
          <p:spPr bwMode="auto">
            <a:xfrm>
              <a:off x="10372725" y="1885950"/>
              <a:ext cx="381000" cy="473075"/>
            </a:xfrm>
            <a:custGeom>
              <a:avLst/>
              <a:gdLst>
                <a:gd name="T0" fmla="*/ 3 w 101"/>
                <a:gd name="T1" fmla="*/ 0 h 126"/>
                <a:gd name="T2" fmla="*/ 2 w 101"/>
                <a:gd name="T3" fmla="*/ 5 h 126"/>
                <a:gd name="T4" fmla="*/ 0 w 101"/>
                <a:gd name="T5" fmla="*/ 8 h 126"/>
                <a:gd name="T6" fmla="*/ 1 w 101"/>
                <a:gd name="T7" fmla="*/ 14 h 126"/>
                <a:gd name="T8" fmla="*/ 1 w 101"/>
                <a:gd name="T9" fmla="*/ 16 h 126"/>
                <a:gd name="T10" fmla="*/ 3 w 101"/>
                <a:gd name="T11" fmla="*/ 19 h 126"/>
                <a:gd name="T12" fmla="*/ 5 w 101"/>
                <a:gd name="T13" fmla="*/ 23 h 126"/>
                <a:gd name="T14" fmla="*/ 6 w 101"/>
                <a:gd name="T15" fmla="*/ 26 h 126"/>
                <a:gd name="T16" fmla="*/ 6 w 101"/>
                <a:gd name="T17" fmla="*/ 31 h 126"/>
                <a:gd name="T18" fmla="*/ 9 w 101"/>
                <a:gd name="T19" fmla="*/ 36 h 126"/>
                <a:gd name="T20" fmla="*/ 9 w 101"/>
                <a:gd name="T21" fmla="*/ 41 h 126"/>
                <a:gd name="T22" fmla="*/ 9 w 101"/>
                <a:gd name="T23" fmla="*/ 48 h 126"/>
                <a:gd name="T24" fmla="*/ 10 w 101"/>
                <a:gd name="T25" fmla="*/ 54 h 126"/>
                <a:gd name="T26" fmla="*/ 10 w 101"/>
                <a:gd name="T27" fmla="*/ 62 h 126"/>
                <a:gd name="T28" fmla="*/ 11 w 101"/>
                <a:gd name="T29" fmla="*/ 70 h 126"/>
                <a:gd name="T30" fmla="*/ 12 w 101"/>
                <a:gd name="T31" fmla="*/ 78 h 126"/>
                <a:gd name="T32" fmla="*/ 12 w 101"/>
                <a:gd name="T33" fmla="*/ 84 h 126"/>
                <a:gd name="T34" fmla="*/ 13 w 101"/>
                <a:gd name="T35" fmla="*/ 89 h 126"/>
                <a:gd name="T36" fmla="*/ 17 w 101"/>
                <a:gd name="T37" fmla="*/ 97 h 126"/>
                <a:gd name="T38" fmla="*/ 22 w 101"/>
                <a:gd name="T39" fmla="*/ 99 h 126"/>
                <a:gd name="T40" fmla="*/ 23 w 101"/>
                <a:gd name="T41" fmla="*/ 103 h 126"/>
                <a:gd name="T42" fmla="*/ 22 w 101"/>
                <a:gd name="T43" fmla="*/ 108 h 126"/>
                <a:gd name="T44" fmla="*/ 22 w 101"/>
                <a:gd name="T45" fmla="*/ 112 h 126"/>
                <a:gd name="T46" fmla="*/ 21 w 101"/>
                <a:gd name="T47" fmla="*/ 116 h 126"/>
                <a:gd name="T48" fmla="*/ 26 w 101"/>
                <a:gd name="T49" fmla="*/ 117 h 126"/>
                <a:gd name="T50" fmla="*/ 32 w 101"/>
                <a:gd name="T51" fmla="*/ 116 h 126"/>
                <a:gd name="T52" fmla="*/ 39 w 101"/>
                <a:gd name="T53" fmla="*/ 116 h 126"/>
                <a:gd name="T54" fmla="*/ 44 w 101"/>
                <a:gd name="T55" fmla="*/ 116 h 126"/>
                <a:gd name="T56" fmla="*/ 48 w 101"/>
                <a:gd name="T57" fmla="*/ 117 h 126"/>
                <a:gd name="T58" fmla="*/ 53 w 101"/>
                <a:gd name="T59" fmla="*/ 121 h 126"/>
                <a:gd name="T60" fmla="*/ 58 w 101"/>
                <a:gd name="T61" fmla="*/ 126 h 126"/>
                <a:gd name="T62" fmla="*/ 61 w 101"/>
                <a:gd name="T63" fmla="*/ 125 h 126"/>
                <a:gd name="T64" fmla="*/ 66 w 101"/>
                <a:gd name="T65" fmla="*/ 121 h 126"/>
                <a:gd name="T66" fmla="*/ 69 w 101"/>
                <a:gd name="T67" fmla="*/ 117 h 126"/>
                <a:gd name="T68" fmla="*/ 68 w 101"/>
                <a:gd name="T69" fmla="*/ 113 h 126"/>
                <a:gd name="T70" fmla="*/ 66 w 101"/>
                <a:gd name="T71" fmla="*/ 110 h 126"/>
                <a:gd name="T72" fmla="*/ 66 w 101"/>
                <a:gd name="T73" fmla="*/ 104 h 126"/>
                <a:gd name="T74" fmla="*/ 69 w 101"/>
                <a:gd name="T75" fmla="*/ 97 h 126"/>
                <a:gd name="T76" fmla="*/ 70 w 101"/>
                <a:gd name="T77" fmla="*/ 90 h 126"/>
                <a:gd name="T78" fmla="*/ 75 w 101"/>
                <a:gd name="T79" fmla="*/ 82 h 126"/>
                <a:gd name="T80" fmla="*/ 81 w 101"/>
                <a:gd name="T81" fmla="*/ 74 h 126"/>
                <a:gd name="T82" fmla="*/ 86 w 101"/>
                <a:gd name="T83" fmla="*/ 66 h 126"/>
                <a:gd name="T84" fmla="*/ 91 w 101"/>
                <a:gd name="T85" fmla="*/ 58 h 126"/>
                <a:gd name="T86" fmla="*/ 94 w 101"/>
                <a:gd name="T87" fmla="*/ 51 h 126"/>
                <a:gd name="T88" fmla="*/ 101 w 101"/>
                <a:gd name="T89" fmla="*/ 47 h 126"/>
                <a:gd name="T90" fmla="*/ 89 w 101"/>
                <a:gd name="T91" fmla="*/ 36 h 126"/>
                <a:gd name="T92" fmla="*/ 78 w 101"/>
                <a:gd name="T93" fmla="*/ 28 h 126"/>
                <a:gd name="T94" fmla="*/ 75 w 101"/>
                <a:gd name="T95" fmla="*/ 24 h 126"/>
                <a:gd name="T96" fmla="*/ 70 w 101"/>
                <a:gd name="T97" fmla="*/ 21 h 126"/>
                <a:gd name="T98" fmla="*/ 63 w 101"/>
                <a:gd name="T99" fmla="*/ 18 h 126"/>
                <a:gd name="T100" fmla="*/ 57 w 101"/>
                <a:gd name="T101" fmla="*/ 13 h 126"/>
                <a:gd name="T102" fmla="*/ 50 w 101"/>
                <a:gd name="T103" fmla="*/ 8 h 126"/>
                <a:gd name="T104" fmla="*/ 42 w 101"/>
                <a:gd name="T105" fmla="*/ 5 h 126"/>
                <a:gd name="T106" fmla="*/ 35 w 101"/>
                <a:gd name="T107" fmla="*/ 1 h 126"/>
                <a:gd name="T108" fmla="*/ 28 w 101"/>
                <a:gd name="T109" fmla="*/ 1 h 126"/>
                <a:gd name="T110" fmla="*/ 18 w 101"/>
                <a:gd name="T111" fmla="*/ 1 h 126"/>
                <a:gd name="T112" fmla="*/ 13 w 101"/>
                <a:gd name="T113" fmla="*/ 1 h 126"/>
                <a:gd name="T114" fmla="*/ 3 w 101"/>
                <a:gd name="T1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126">
                  <a:moveTo>
                    <a:pt x="3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3" y="87"/>
                    <a:pt x="13" y="89"/>
                  </a:cubicBezTo>
                  <a:cubicBezTo>
                    <a:pt x="14" y="92"/>
                    <a:pt x="17" y="97"/>
                    <a:pt x="17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3" y="110"/>
                    <a:pt x="22" y="112"/>
                  </a:cubicBezTo>
                  <a:cubicBezTo>
                    <a:pt x="20" y="113"/>
                    <a:pt x="21" y="116"/>
                    <a:pt x="21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1" y="21"/>
                    <a:pt x="70" y="21"/>
                  </a:cubicBezTo>
                  <a:cubicBezTo>
                    <a:pt x="68" y="21"/>
                    <a:pt x="63" y="18"/>
                    <a:pt x="63" y="18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9" name="Freeform 32"/>
            <p:cNvSpPr>
              <a:spLocks/>
            </p:cNvSpPr>
            <p:nvPr/>
          </p:nvSpPr>
          <p:spPr bwMode="auto">
            <a:xfrm>
              <a:off x="10658475" y="2084388"/>
              <a:ext cx="315912" cy="184150"/>
            </a:xfrm>
            <a:custGeom>
              <a:avLst/>
              <a:gdLst>
                <a:gd name="T0" fmla="*/ 25 w 84"/>
                <a:gd name="T1" fmla="*/ 0 h 49"/>
                <a:gd name="T2" fmla="*/ 29 w 84"/>
                <a:gd name="T3" fmla="*/ 0 h 49"/>
                <a:gd name="T4" fmla="*/ 35 w 84"/>
                <a:gd name="T5" fmla="*/ 2 h 49"/>
                <a:gd name="T6" fmla="*/ 41 w 84"/>
                <a:gd name="T7" fmla="*/ 5 h 49"/>
                <a:gd name="T8" fmla="*/ 49 w 84"/>
                <a:gd name="T9" fmla="*/ 5 h 49"/>
                <a:gd name="T10" fmla="*/ 58 w 84"/>
                <a:gd name="T11" fmla="*/ 5 h 49"/>
                <a:gd name="T12" fmla="*/ 65 w 84"/>
                <a:gd name="T13" fmla="*/ 5 h 49"/>
                <a:gd name="T14" fmla="*/ 72 w 84"/>
                <a:gd name="T15" fmla="*/ 6 h 49"/>
                <a:gd name="T16" fmla="*/ 77 w 84"/>
                <a:gd name="T17" fmla="*/ 9 h 49"/>
                <a:gd name="T18" fmla="*/ 81 w 84"/>
                <a:gd name="T19" fmla="*/ 13 h 49"/>
                <a:gd name="T20" fmla="*/ 81 w 84"/>
                <a:gd name="T21" fmla="*/ 17 h 49"/>
                <a:gd name="T22" fmla="*/ 84 w 84"/>
                <a:gd name="T23" fmla="*/ 24 h 49"/>
                <a:gd name="T24" fmla="*/ 84 w 84"/>
                <a:gd name="T25" fmla="*/ 29 h 49"/>
                <a:gd name="T26" fmla="*/ 84 w 84"/>
                <a:gd name="T27" fmla="*/ 37 h 49"/>
                <a:gd name="T28" fmla="*/ 83 w 84"/>
                <a:gd name="T29" fmla="*/ 40 h 49"/>
                <a:gd name="T30" fmla="*/ 75 w 84"/>
                <a:gd name="T31" fmla="*/ 40 h 49"/>
                <a:gd name="T32" fmla="*/ 65 w 84"/>
                <a:gd name="T33" fmla="*/ 40 h 49"/>
                <a:gd name="T34" fmla="*/ 59 w 84"/>
                <a:gd name="T35" fmla="*/ 37 h 49"/>
                <a:gd name="T36" fmla="*/ 55 w 84"/>
                <a:gd name="T37" fmla="*/ 36 h 49"/>
                <a:gd name="T38" fmla="*/ 52 w 84"/>
                <a:gd name="T39" fmla="*/ 37 h 49"/>
                <a:gd name="T40" fmla="*/ 49 w 84"/>
                <a:gd name="T41" fmla="*/ 41 h 49"/>
                <a:gd name="T42" fmla="*/ 48 w 84"/>
                <a:gd name="T43" fmla="*/ 44 h 49"/>
                <a:gd name="T44" fmla="*/ 47 w 84"/>
                <a:gd name="T45" fmla="*/ 49 h 49"/>
                <a:gd name="T46" fmla="*/ 43 w 84"/>
                <a:gd name="T47" fmla="*/ 49 h 49"/>
                <a:gd name="T48" fmla="*/ 40 w 84"/>
                <a:gd name="T49" fmla="*/ 45 h 49"/>
                <a:gd name="T50" fmla="*/ 34 w 84"/>
                <a:gd name="T51" fmla="*/ 46 h 49"/>
                <a:gd name="T52" fmla="*/ 32 w 84"/>
                <a:gd name="T53" fmla="*/ 46 h 49"/>
                <a:gd name="T54" fmla="*/ 30 w 84"/>
                <a:gd name="T55" fmla="*/ 43 h 49"/>
                <a:gd name="T56" fmla="*/ 34 w 84"/>
                <a:gd name="T57" fmla="*/ 36 h 49"/>
                <a:gd name="T58" fmla="*/ 34 w 84"/>
                <a:gd name="T59" fmla="*/ 31 h 49"/>
                <a:gd name="T60" fmla="*/ 27 w 84"/>
                <a:gd name="T61" fmla="*/ 30 h 49"/>
                <a:gd name="T62" fmla="*/ 20 w 84"/>
                <a:gd name="T63" fmla="*/ 31 h 49"/>
                <a:gd name="T64" fmla="*/ 16 w 84"/>
                <a:gd name="T65" fmla="*/ 34 h 49"/>
                <a:gd name="T66" fmla="*/ 10 w 84"/>
                <a:gd name="T67" fmla="*/ 38 h 49"/>
                <a:gd name="T68" fmla="*/ 5 w 84"/>
                <a:gd name="T69" fmla="*/ 39 h 49"/>
                <a:gd name="T70" fmla="*/ 0 w 84"/>
                <a:gd name="T71" fmla="*/ 38 h 49"/>
                <a:gd name="T72" fmla="*/ 5 w 84"/>
                <a:gd name="T73" fmla="*/ 31 h 49"/>
                <a:gd name="T74" fmla="*/ 8 w 84"/>
                <a:gd name="T75" fmla="*/ 25 h 49"/>
                <a:gd name="T76" fmla="*/ 15 w 84"/>
                <a:gd name="T77" fmla="*/ 14 h 49"/>
                <a:gd name="T78" fmla="*/ 25 w 84"/>
                <a:gd name="T7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49">
                  <a:moveTo>
                    <a:pt x="2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6" y="39"/>
                    <a:pt x="5" y="39"/>
                  </a:cubicBezTo>
                  <a:cubicBezTo>
                    <a:pt x="4" y="39"/>
                    <a:pt x="0" y="40"/>
                    <a:pt x="0" y="38"/>
                  </a:cubicBezTo>
                  <a:cubicBezTo>
                    <a:pt x="0" y="37"/>
                    <a:pt x="5" y="31"/>
                    <a:pt x="5" y="31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0" name="Freeform 33"/>
            <p:cNvSpPr>
              <a:spLocks/>
            </p:cNvSpPr>
            <p:nvPr/>
          </p:nvSpPr>
          <p:spPr bwMode="auto">
            <a:xfrm>
              <a:off x="10641013" y="2208213"/>
              <a:ext cx="363537" cy="192088"/>
            </a:xfrm>
            <a:custGeom>
              <a:avLst/>
              <a:gdLst>
                <a:gd name="T0" fmla="*/ 2 w 97"/>
                <a:gd name="T1" fmla="*/ 13 h 51"/>
                <a:gd name="T2" fmla="*/ 0 w 97"/>
                <a:gd name="T3" fmla="*/ 19 h 51"/>
                <a:gd name="T4" fmla="*/ 1 w 97"/>
                <a:gd name="T5" fmla="*/ 23 h 51"/>
                <a:gd name="T6" fmla="*/ 3 w 97"/>
                <a:gd name="T7" fmla="*/ 27 h 51"/>
                <a:gd name="T8" fmla="*/ 2 w 97"/>
                <a:gd name="T9" fmla="*/ 33 h 51"/>
                <a:gd name="T10" fmla="*/ 1 w 97"/>
                <a:gd name="T11" fmla="*/ 37 h 51"/>
                <a:gd name="T12" fmla="*/ 4 w 97"/>
                <a:gd name="T13" fmla="*/ 39 h 51"/>
                <a:gd name="T14" fmla="*/ 10 w 97"/>
                <a:gd name="T15" fmla="*/ 39 h 51"/>
                <a:gd name="T16" fmla="*/ 18 w 97"/>
                <a:gd name="T17" fmla="*/ 38 h 51"/>
                <a:gd name="T18" fmla="*/ 24 w 97"/>
                <a:gd name="T19" fmla="*/ 33 h 51"/>
                <a:gd name="T20" fmla="*/ 31 w 97"/>
                <a:gd name="T21" fmla="*/ 29 h 51"/>
                <a:gd name="T22" fmla="*/ 34 w 97"/>
                <a:gd name="T23" fmla="*/ 28 h 51"/>
                <a:gd name="T24" fmla="*/ 42 w 97"/>
                <a:gd name="T25" fmla="*/ 29 h 51"/>
                <a:gd name="T26" fmla="*/ 43 w 97"/>
                <a:gd name="T27" fmla="*/ 34 h 51"/>
                <a:gd name="T28" fmla="*/ 41 w 97"/>
                <a:gd name="T29" fmla="*/ 37 h 51"/>
                <a:gd name="T30" fmla="*/ 39 w 97"/>
                <a:gd name="T31" fmla="*/ 45 h 51"/>
                <a:gd name="T32" fmla="*/ 39 w 97"/>
                <a:gd name="T33" fmla="*/ 48 h 51"/>
                <a:gd name="T34" fmla="*/ 40 w 97"/>
                <a:gd name="T35" fmla="*/ 50 h 51"/>
                <a:gd name="T36" fmla="*/ 44 w 97"/>
                <a:gd name="T37" fmla="*/ 51 h 51"/>
                <a:gd name="T38" fmla="*/ 48 w 97"/>
                <a:gd name="T39" fmla="*/ 47 h 51"/>
                <a:gd name="T40" fmla="*/ 54 w 97"/>
                <a:gd name="T41" fmla="*/ 42 h 51"/>
                <a:gd name="T42" fmla="*/ 58 w 97"/>
                <a:gd name="T43" fmla="*/ 42 h 51"/>
                <a:gd name="T44" fmla="*/ 67 w 97"/>
                <a:gd name="T45" fmla="*/ 41 h 51"/>
                <a:gd name="T46" fmla="*/ 75 w 97"/>
                <a:gd name="T47" fmla="*/ 39 h 51"/>
                <a:gd name="T48" fmla="*/ 80 w 97"/>
                <a:gd name="T49" fmla="*/ 34 h 51"/>
                <a:gd name="T50" fmla="*/ 84 w 97"/>
                <a:gd name="T51" fmla="*/ 31 h 51"/>
                <a:gd name="T52" fmla="*/ 89 w 97"/>
                <a:gd name="T53" fmla="*/ 30 h 51"/>
                <a:gd name="T54" fmla="*/ 97 w 97"/>
                <a:gd name="T55" fmla="*/ 30 h 51"/>
                <a:gd name="T56" fmla="*/ 97 w 97"/>
                <a:gd name="T57" fmla="*/ 25 h 51"/>
                <a:gd name="T58" fmla="*/ 96 w 97"/>
                <a:gd name="T59" fmla="*/ 19 h 51"/>
                <a:gd name="T60" fmla="*/ 93 w 97"/>
                <a:gd name="T61" fmla="*/ 14 h 51"/>
                <a:gd name="T62" fmla="*/ 90 w 97"/>
                <a:gd name="T63" fmla="*/ 12 h 51"/>
                <a:gd name="T64" fmla="*/ 79 w 97"/>
                <a:gd name="T65" fmla="*/ 10 h 51"/>
                <a:gd name="T66" fmla="*/ 71 w 97"/>
                <a:gd name="T67" fmla="*/ 10 h 51"/>
                <a:gd name="T68" fmla="*/ 65 w 97"/>
                <a:gd name="T69" fmla="*/ 10 h 51"/>
                <a:gd name="T70" fmla="*/ 59 w 97"/>
                <a:gd name="T71" fmla="*/ 10 h 51"/>
                <a:gd name="T72" fmla="*/ 57 w 97"/>
                <a:gd name="T73" fmla="*/ 14 h 51"/>
                <a:gd name="T74" fmla="*/ 53 w 97"/>
                <a:gd name="T75" fmla="*/ 19 h 51"/>
                <a:gd name="T76" fmla="*/ 47 w 97"/>
                <a:gd name="T77" fmla="*/ 20 h 51"/>
                <a:gd name="T78" fmla="*/ 43 w 97"/>
                <a:gd name="T79" fmla="*/ 17 h 51"/>
                <a:gd name="T80" fmla="*/ 38 w 97"/>
                <a:gd name="T81" fmla="*/ 18 h 51"/>
                <a:gd name="T82" fmla="*/ 35 w 97"/>
                <a:gd name="T83" fmla="*/ 19 h 51"/>
                <a:gd name="T84" fmla="*/ 31 w 97"/>
                <a:gd name="T85" fmla="*/ 17 h 51"/>
                <a:gd name="T86" fmla="*/ 28 w 97"/>
                <a:gd name="T87" fmla="*/ 12 h 51"/>
                <a:gd name="T88" fmla="*/ 30 w 97"/>
                <a:gd name="T89" fmla="*/ 5 h 51"/>
                <a:gd name="T90" fmla="*/ 34 w 97"/>
                <a:gd name="T91" fmla="*/ 0 h 51"/>
                <a:gd name="T92" fmla="*/ 30 w 97"/>
                <a:gd name="T93" fmla="*/ 0 h 51"/>
                <a:gd name="T94" fmla="*/ 24 w 97"/>
                <a:gd name="T95" fmla="*/ 3 h 51"/>
                <a:gd name="T96" fmla="*/ 22 w 97"/>
                <a:gd name="T97" fmla="*/ 7 h 51"/>
                <a:gd name="T98" fmla="*/ 18 w 97"/>
                <a:gd name="T99" fmla="*/ 9 h 51"/>
                <a:gd name="T100" fmla="*/ 15 w 97"/>
                <a:gd name="T101" fmla="*/ 9 h 51"/>
                <a:gd name="T102" fmla="*/ 8 w 97"/>
                <a:gd name="T103" fmla="*/ 10 h 51"/>
                <a:gd name="T104" fmla="*/ 2 w 97"/>
                <a:gd name="T10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7" h="51">
                  <a:moveTo>
                    <a:pt x="2" y="13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19"/>
                    <a:pt x="96" y="19"/>
                  </a:cubicBezTo>
                  <a:cubicBezTo>
                    <a:pt x="94" y="19"/>
                    <a:pt x="93" y="14"/>
                    <a:pt x="93" y="14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1" name="Freeform 34"/>
            <p:cNvSpPr>
              <a:spLocks/>
            </p:cNvSpPr>
            <p:nvPr/>
          </p:nvSpPr>
          <p:spPr bwMode="auto">
            <a:xfrm>
              <a:off x="10399713" y="2332038"/>
              <a:ext cx="604837" cy="196850"/>
            </a:xfrm>
            <a:custGeom>
              <a:avLst/>
              <a:gdLst>
                <a:gd name="T0" fmla="*/ 12 w 381"/>
                <a:gd name="T1" fmla="*/ 88 h 124"/>
                <a:gd name="T2" fmla="*/ 16 w 381"/>
                <a:gd name="T3" fmla="*/ 105 h 124"/>
                <a:gd name="T4" fmla="*/ 24 w 381"/>
                <a:gd name="T5" fmla="*/ 119 h 124"/>
                <a:gd name="T6" fmla="*/ 35 w 381"/>
                <a:gd name="T7" fmla="*/ 119 h 124"/>
                <a:gd name="T8" fmla="*/ 47 w 381"/>
                <a:gd name="T9" fmla="*/ 100 h 124"/>
                <a:gd name="T10" fmla="*/ 66 w 381"/>
                <a:gd name="T11" fmla="*/ 90 h 124"/>
                <a:gd name="T12" fmla="*/ 90 w 381"/>
                <a:gd name="T13" fmla="*/ 72 h 124"/>
                <a:gd name="T14" fmla="*/ 114 w 381"/>
                <a:gd name="T15" fmla="*/ 72 h 124"/>
                <a:gd name="T16" fmla="*/ 137 w 381"/>
                <a:gd name="T17" fmla="*/ 79 h 124"/>
                <a:gd name="T18" fmla="*/ 163 w 381"/>
                <a:gd name="T19" fmla="*/ 95 h 124"/>
                <a:gd name="T20" fmla="*/ 185 w 381"/>
                <a:gd name="T21" fmla="*/ 105 h 124"/>
                <a:gd name="T22" fmla="*/ 206 w 381"/>
                <a:gd name="T23" fmla="*/ 88 h 124"/>
                <a:gd name="T24" fmla="*/ 227 w 381"/>
                <a:gd name="T25" fmla="*/ 105 h 124"/>
                <a:gd name="T26" fmla="*/ 253 w 381"/>
                <a:gd name="T27" fmla="*/ 112 h 124"/>
                <a:gd name="T28" fmla="*/ 291 w 381"/>
                <a:gd name="T29" fmla="*/ 109 h 124"/>
                <a:gd name="T30" fmla="*/ 303 w 381"/>
                <a:gd name="T31" fmla="*/ 90 h 124"/>
                <a:gd name="T32" fmla="*/ 322 w 381"/>
                <a:gd name="T33" fmla="*/ 83 h 124"/>
                <a:gd name="T34" fmla="*/ 348 w 381"/>
                <a:gd name="T35" fmla="*/ 83 h 124"/>
                <a:gd name="T36" fmla="*/ 365 w 381"/>
                <a:gd name="T37" fmla="*/ 74 h 124"/>
                <a:gd name="T38" fmla="*/ 374 w 381"/>
                <a:gd name="T39" fmla="*/ 48 h 124"/>
                <a:gd name="T40" fmla="*/ 381 w 381"/>
                <a:gd name="T41" fmla="*/ 10 h 124"/>
                <a:gd name="T42" fmla="*/ 358 w 381"/>
                <a:gd name="T43" fmla="*/ 3 h 124"/>
                <a:gd name="T44" fmla="*/ 341 w 381"/>
                <a:gd name="T45" fmla="*/ 15 h 124"/>
                <a:gd name="T46" fmla="*/ 322 w 381"/>
                <a:gd name="T47" fmla="*/ 27 h 124"/>
                <a:gd name="T48" fmla="*/ 296 w 381"/>
                <a:gd name="T49" fmla="*/ 29 h 124"/>
                <a:gd name="T50" fmla="*/ 272 w 381"/>
                <a:gd name="T51" fmla="*/ 38 h 124"/>
                <a:gd name="T52" fmla="*/ 260 w 381"/>
                <a:gd name="T53" fmla="*/ 55 h 124"/>
                <a:gd name="T54" fmla="*/ 239 w 381"/>
                <a:gd name="T55" fmla="*/ 50 h 124"/>
                <a:gd name="T56" fmla="*/ 234 w 381"/>
                <a:gd name="T57" fmla="*/ 24 h 124"/>
                <a:gd name="T58" fmla="*/ 239 w 381"/>
                <a:gd name="T59" fmla="*/ 3 h 124"/>
                <a:gd name="T60" fmla="*/ 223 w 381"/>
                <a:gd name="T61" fmla="*/ 3 h 124"/>
                <a:gd name="T62" fmla="*/ 199 w 381"/>
                <a:gd name="T63" fmla="*/ 19 h 124"/>
                <a:gd name="T64" fmla="*/ 170 w 381"/>
                <a:gd name="T65" fmla="*/ 24 h 124"/>
                <a:gd name="T66" fmla="*/ 152 w 381"/>
                <a:gd name="T67" fmla="*/ 24 h 124"/>
                <a:gd name="T68" fmla="*/ 123 w 381"/>
                <a:gd name="T69" fmla="*/ 27 h 124"/>
                <a:gd name="T70" fmla="*/ 99 w 381"/>
                <a:gd name="T71" fmla="*/ 12 h 124"/>
                <a:gd name="T72" fmla="*/ 78 w 381"/>
                <a:gd name="T73" fmla="*/ 5 h 124"/>
                <a:gd name="T74" fmla="*/ 26 w 381"/>
                <a:gd name="T75" fmla="*/ 3 h 124"/>
                <a:gd name="T76" fmla="*/ 31 w 381"/>
                <a:gd name="T77" fmla="*/ 19 h 124"/>
                <a:gd name="T78" fmla="*/ 35 w 381"/>
                <a:gd name="T79" fmla="*/ 38 h 124"/>
                <a:gd name="T80" fmla="*/ 21 w 381"/>
                <a:gd name="T81" fmla="*/ 57 h 124"/>
                <a:gd name="T82" fmla="*/ 0 w 381"/>
                <a:gd name="T83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1" h="124">
                  <a:moveTo>
                    <a:pt x="0" y="79"/>
                  </a:moveTo>
                  <a:lnTo>
                    <a:pt x="12" y="88"/>
                  </a:lnTo>
                  <a:lnTo>
                    <a:pt x="16" y="98"/>
                  </a:lnTo>
                  <a:lnTo>
                    <a:pt x="16" y="105"/>
                  </a:lnTo>
                  <a:lnTo>
                    <a:pt x="24" y="114"/>
                  </a:lnTo>
                  <a:lnTo>
                    <a:pt x="24" y="119"/>
                  </a:lnTo>
                  <a:lnTo>
                    <a:pt x="26" y="124"/>
                  </a:lnTo>
                  <a:lnTo>
                    <a:pt x="35" y="119"/>
                  </a:lnTo>
                  <a:lnTo>
                    <a:pt x="40" y="112"/>
                  </a:lnTo>
                  <a:lnTo>
                    <a:pt x="47" y="100"/>
                  </a:lnTo>
                  <a:lnTo>
                    <a:pt x="59" y="100"/>
                  </a:lnTo>
                  <a:lnTo>
                    <a:pt x="66" y="90"/>
                  </a:lnTo>
                  <a:lnTo>
                    <a:pt x="76" y="81"/>
                  </a:lnTo>
                  <a:lnTo>
                    <a:pt x="90" y="72"/>
                  </a:lnTo>
                  <a:lnTo>
                    <a:pt x="102" y="69"/>
                  </a:lnTo>
                  <a:lnTo>
                    <a:pt x="114" y="72"/>
                  </a:lnTo>
                  <a:lnTo>
                    <a:pt x="125" y="76"/>
                  </a:lnTo>
                  <a:lnTo>
                    <a:pt x="137" y="79"/>
                  </a:lnTo>
                  <a:lnTo>
                    <a:pt x="149" y="86"/>
                  </a:lnTo>
                  <a:lnTo>
                    <a:pt x="163" y="95"/>
                  </a:lnTo>
                  <a:lnTo>
                    <a:pt x="173" y="105"/>
                  </a:lnTo>
                  <a:lnTo>
                    <a:pt x="185" y="105"/>
                  </a:lnTo>
                  <a:lnTo>
                    <a:pt x="197" y="95"/>
                  </a:lnTo>
                  <a:lnTo>
                    <a:pt x="206" y="88"/>
                  </a:lnTo>
                  <a:lnTo>
                    <a:pt x="215" y="95"/>
                  </a:lnTo>
                  <a:lnTo>
                    <a:pt x="227" y="105"/>
                  </a:lnTo>
                  <a:lnTo>
                    <a:pt x="239" y="107"/>
                  </a:lnTo>
                  <a:lnTo>
                    <a:pt x="253" y="112"/>
                  </a:lnTo>
                  <a:lnTo>
                    <a:pt x="275" y="112"/>
                  </a:lnTo>
                  <a:lnTo>
                    <a:pt x="291" y="109"/>
                  </a:lnTo>
                  <a:lnTo>
                    <a:pt x="296" y="105"/>
                  </a:lnTo>
                  <a:lnTo>
                    <a:pt x="303" y="90"/>
                  </a:lnTo>
                  <a:lnTo>
                    <a:pt x="313" y="86"/>
                  </a:lnTo>
                  <a:lnTo>
                    <a:pt x="322" y="83"/>
                  </a:lnTo>
                  <a:lnTo>
                    <a:pt x="336" y="83"/>
                  </a:lnTo>
                  <a:lnTo>
                    <a:pt x="348" y="83"/>
                  </a:lnTo>
                  <a:lnTo>
                    <a:pt x="360" y="83"/>
                  </a:lnTo>
                  <a:lnTo>
                    <a:pt x="365" y="74"/>
                  </a:lnTo>
                  <a:lnTo>
                    <a:pt x="369" y="62"/>
                  </a:lnTo>
                  <a:lnTo>
                    <a:pt x="374" y="48"/>
                  </a:lnTo>
                  <a:lnTo>
                    <a:pt x="381" y="27"/>
                  </a:lnTo>
                  <a:lnTo>
                    <a:pt x="381" y="10"/>
                  </a:lnTo>
                  <a:lnTo>
                    <a:pt x="372" y="5"/>
                  </a:lnTo>
                  <a:lnTo>
                    <a:pt x="358" y="3"/>
                  </a:lnTo>
                  <a:lnTo>
                    <a:pt x="348" y="10"/>
                  </a:lnTo>
                  <a:lnTo>
                    <a:pt x="341" y="15"/>
                  </a:lnTo>
                  <a:lnTo>
                    <a:pt x="332" y="22"/>
                  </a:lnTo>
                  <a:lnTo>
                    <a:pt x="322" y="27"/>
                  </a:lnTo>
                  <a:lnTo>
                    <a:pt x="308" y="29"/>
                  </a:lnTo>
                  <a:lnTo>
                    <a:pt x="296" y="29"/>
                  </a:lnTo>
                  <a:lnTo>
                    <a:pt x="287" y="34"/>
                  </a:lnTo>
                  <a:lnTo>
                    <a:pt x="272" y="38"/>
                  </a:lnTo>
                  <a:lnTo>
                    <a:pt x="268" y="45"/>
                  </a:lnTo>
                  <a:lnTo>
                    <a:pt x="260" y="55"/>
                  </a:lnTo>
                  <a:lnTo>
                    <a:pt x="246" y="57"/>
                  </a:lnTo>
                  <a:lnTo>
                    <a:pt x="239" y="50"/>
                  </a:lnTo>
                  <a:lnTo>
                    <a:pt x="234" y="38"/>
                  </a:lnTo>
                  <a:lnTo>
                    <a:pt x="234" y="24"/>
                  </a:lnTo>
                  <a:lnTo>
                    <a:pt x="237" y="10"/>
                  </a:lnTo>
                  <a:lnTo>
                    <a:pt x="239" y="3"/>
                  </a:lnTo>
                  <a:lnTo>
                    <a:pt x="232" y="0"/>
                  </a:lnTo>
                  <a:lnTo>
                    <a:pt x="223" y="3"/>
                  </a:lnTo>
                  <a:lnTo>
                    <a:pt x="213" y="10"/>
                  </a:lnTo>
                  <a:lnTo>
                    <a:pt x="199" y="19"/>
                  </a:lnTo>
                  <a:lnTo>
                    <a:pt x="189" y="27"/>
                  </a:lnTo>
                  <a:lnTo>
                    <a:pt x="170" y="24"/>
                  </a:lnTo>
                  <a:lnTo>
                    <a:pt x="163" y="24"/>
                  </a:lnTo>
                  <a:lnTo>
                    <a:pt x="152" y="24"/>
                  </a:lnTo>
                  <a:lnTo>
                    <a:pt x="137" y="24"/>
                  </a:lnTo>
                  <a:lnTo>
                    <a:pt x="123" y="27"/>
                  </a:lnTo>
                  <a:lnTo>
                    <a:pt x="109" y="24"/>
                  </a:lnTo>
                  <a:lnTo>
                    <a:pt x="99" y="12"/>
                  </a:lnTo>
                  <a:lnTo>
                    <a:pt x="88" y="5"/>
                  </a:lnTo>
                  <a:lnTo>
                    <a:pt x="78" y="5"/>
                  </a:lnTo>
                  <a:lnTo>
                    <a:pt x="57" y="3"/>
                  </a:lnTo>
                  <a:lnTo>
                    <a:pt x="26" y="3"/>
                  </a:lnTo>
                  <a:lnTo>
                    <a:pt x="28" y="12"/>
                  </a:lnTo>
                  <a:lnTo>
                    <a:pt x="31" y="19"/>
                  </a:lnTo>
                  <a:lnTo>
                    <a:pt x="35" y="31"/>
                  </a:lnTo>
                  <a:lnTo>
                    <a:pt x="35" y="38"/>
                  </a:lnTo>
                  <a:lnTo>
                    <a:pt x="28" y="48"/>
                  </a:lnTo>
                  <a:lnTo>
                    <a:pt x="21" y="57"/>
                  </a:lnTo>
                  <a:lnTo>
                    <a:pt x="12" y="64"/>
                  </a:lnTo>
                  <a:lnTo>
                    <a:pt x="0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52" name="Grupo 117"/>
          <p:cNvGrpSpPr/>
          <p:nvPr/>
        </p:nvGrpSpPr>
        <p:grpSpPr>
          <a:xfrm>
            <a:off x="7234653" y="2030492"/>
            <a:ext cx="2798762" cy="1889125"/>
            <a:chOff x="7100888" y="1057275"/>
            <a:chExt cx="2798762" cy="1889125"/>
          </a:xfrm>
          <a:solidFill>
            <a:srgbClr val="FFC000"/>
          </a:solidFill>
        </p:grpSpPr>
        <p:sp>
          <p:nvSpPr>
            <p:cNvPr id="153" name="Freeform 9"/>
            <p:cNvSpPr>
              <a:spLocks/>
            </p:cNvSpPr>
            <p:nvPr/>
          </p:nvSpPr>
          <p:spPr bwMode="auto">
            <a:xfrm>
              <a:off x="7100888" y="2325688"/>
              <a:ext cx="673100" cy="376238"/>
            </a:xfrm>
            <a:custGeom>
              <a:avLst/>
              <a:gdLst>
                <a:gd name="T0" fmla="*/ 5 w 179"/>
                <a:gd name="T1" fmla="*/ 0 h 100"/>
                <a:gd name="T2" fmla="*/ 85 w 179"/>
                <a:gd name="T3" fmla="*/ 21 h 100"/>
                <a:gd name="T4" fmla="*/ 100 w 179"/>
                <a:gd name="T5" fmla="*/ 30 h 100"/>
                <a:gd name="T6" fmla="*/ 179 w 179"/>
                <a:gd name="T7" fmla="*/ 69 h 100"/>
                <a:gd name="T8" fmla="*/ 178 w 179"/>
                <a:gd name="T9" fmla="*/ 73 h 100"/>
                <a:gd name="T10" fmla="*/ 170 w 179"/>
                <a:gd name="T11" fmla="*/ 78 h 100"/>
                <a:gd name="T12" fmla="*/ 162 w 179"/>
                <a:gd name="T13" fmla="*/ 82 h 100"/>
                <a:gd name="T14" fmla="*/ 158 w 179"/>
                <a:gd name="T15" fmla="*/ 87 h 100"/>
                <a:gd name="T16" fmla="*/ 150 w 179"/>
                <a:gd name="T17" fmla="*/ 88 h 100"/>
                <a:gd name="T18" fmla="*/ 143 w 179"/>
                <a:gd name="T19" fmla="*/ 91 h 100"/>
                <a:gd name="T20" fmla="*/ 138 w 179"/>
                <a:gd name="T21" fmla="*/ 98 h 100"/>
                <a:gd name="T22" fmla="*/ 134 w 179"/>
                <a:gd name="T23" fmla="*/ 100 h 100"/>
                <a:gd name="T24" fmla="*/ 129 w 179"/>
                <a:gd name="T25" fmla="*/ 99 h 100"/>
                <a:gd name="T26" fmla="*/ 122 w 179"/>
                <a:gd name="T27" fmla="*/ 96 h 100"/>
                <a:gd name="T28" fmla="*/ 111 w 179"/>
                <a:gd name="T29" fmla="*/ 96 h 100"/>
                <a:gd name="T30" fmla="*/ 94 w 179"/>
                <a:gd name="T31" fmla="*/ 96 h 100"/>
                <a:gd name="T32" fmla="*/ 85 w 179"/>
                <a:gd name="T33" fmla="*/ 95 h 100"/>
                <a:gd name="T34" fmla="*/ 84 w 179"/>
                <a:gd name="T35" fmla="*/ 89 h 100"/>
                <a:gd name="T36" fmla="*/ 83 w 179"/>
                <a:gd name="T37" fmla="*/ 77 h 100"/>
                <a:gd name="T38" fmla="*/ 85 w 179"/>
                <a:gd name="T39" fmla="*/ 69 h 100"/>
                <a:gd name="T40" fmla="*/ 85 w 179"/>
                <a:gd name="T41" fmla="*/ 60 h 100"/>
                <a:gd name="T42" fmla="*/ 84 w 179"/>
                <a:gd name="T43" fmla="*/ 54 h 100"/>
                <a:gd name="T44" fmla="*/ 76 w 179"/>
                <a:gd name="T45" fmla="*/ 60 h 100"/>
                <a:gd name="T46" fmla="*/ 66 w 179"/>
                <a:gd name="T47" fmla="*/ 67 h 100"/>
                <a:gd name="T48" fmla="*/ 59 w 179"/>
                <a:gd name="T49" fmla="*/ 70 h 100"/>
                <a:gd name="T50" fmla="*/ 42 w 179"/>
                <a:gd name="T51" fmla="*/ 68 h 100"/>
                <a:gd name="T52" fmla="*/ 41 w 179"/>
                <a:gd name="T53" fmla="*/ 60 h 100"/>
                <a:gd name="T54" fmla="*/ 33 w 179"/>
                <a:gd name="T55" fmla="*/ 55 h 100"/>
                <a:gd name="T56" fmla="*/ 28 w 179"/>
                <a:gd name="T57" fmla="*/ 52 h 100"/>
                <a:gd name="T58" fmla="*/ 21 w 179"/>
                <a:gd name="T59" fmla="*/ 52 h 100"/>
                <a:gd name="T60" fmla="*/ 23 w 179"/>
                <a:gd name="T61" fmla="*/ 48 h 100"/>
                <a:gd name="T62" fmla="*/ 23 w 179"/>
                <a:gd name="T63" fmla="*/ 40 h 100"/>
                <a:gd name="T64" fmla="*/ 18 w 179"/>
                <a:gd name="T65" fmla="*/ 35 h 100"/>
                <a:gd name="T66" fmla="*/ 11 w 179"/>
                <a:gd name="T67" fmla="*/ 27 h 100"/>
                <a:gd name="T68" fmla="*/ 5 w 179"/>
                <a:gd name="T69" fmla="*/ 15 h 100"/>
                <a:gd name="T70" fmla="*/ 0 w 179"/>
                <a:gd name="T71" fmla="*/ 6 h 100"/>
                <a:gd name="T72" fmla="*/ 0 w 179"/>
                <a:gd name="T73" fmla="*/ 1 h 100"/>
                <a:gd name="T74" fmla="*/ 5 w 179"/>
                <a:gd name="T7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9" h="100">
                  <a:moveTo>
                    <a:pt x="5" y="0"/>
                  </a:moveTo>
                  <a:cubicBezTo>
                    <a:pt x="5" y="0"/>
                    <a:pt x="45" y="18"/>
                    <a:pt x="85" y="21"/>
                  </a:cubicBezTo>
                  <a:cubicBezTo>
                    <a:pt x="93" y="27"/>
                    <a:pt x="100" y="30"/>
                    <a:pt x="100" y="30"/>
                  </a:cubicBezTo>
                  <a:cubicBezTo>
                    <a:pt x="100" y="30"/>
                    <a:pt x="164" y="65"/>
                    <a:pt x="179" y="69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4" name="Freeform 10"/>
            <p:cNvSpPr>
              <a:spLocks/>
            </p:cNvSpPr>
            <p:nvPr/>
          </p:nvSpPr>
          <p:spPr bwMode="auto">
            <a:xfrm>
              <a:off x="7119938" y="1373188"/>
              <a:ext cx="1741487" cy="1196975"/>
            </a:xfrm>
            <a:custGeom>
              <a:avLst/>
              <a:gdLst>
                <a:gd name="T0" fmla="*/ 87 w 463"/>
                <a:gd name="T1" fmla="*/ 273 h 318"/>
                <a:gd name="T2" fmla="*/ 185 w 463"/>
                <a:gd name="T3" fmla="*/ 311 h 318"/>
                <a:gd name="T4" fmla="*/ 215 w 463"/>
                <a:gd name="T5" fmla="*/ 304 h 318"/>
                <a:gd name="T6" fmla="*/ 235 w 463"/>
                <a:gd name="T7" fmla="*/ 295 h 318"/>
                <a:gd name="T8" fmla="*/ 252 w 463"/>
                <a:gd name="T9" fmla="*/ 280 h 318"/>
                <a:gd name="T10" fmla="*/ 290 w 463"/>
                <a:gd name="T11" fmla="*/ 275 h 318"/>
                <a:gd name="T12" fmla="*/ 319 w 463"/>
                <a:gd name="T13" fmla="*/ 289 h 318"/>
                <a:gd name="T14" fmla="*/ 405 w 463"/>
                <a:gd name="T15" fmla="*/ 271 h 318"/>
                <a:gd name="T16" fmla="*/ 404 w 463"/>
                <a:gd name="T17" fmla="*/ 235 h 318"/>
                <a:gd name="T18" fmla="*/ 453 w 463"/>
                <a:gd name="T19" fmla="*/ 113 h 318"/>
                <a:gd name="T20" fmla="*/ 409 w 463"/>
                <a:gd name="T21" fmla="*/ 89 h 318"/>
                <a:gd name="T22" fmla="*/ 393 w 463"/>
                <a:gd name="T23" fmla="*/ 51 h 318"/>
                <a:gd name="T24" fmla="*/ 367 w 463"/>
                <a:gd name="T25" fmla="*/ 51 h 318"/>
                <a:gd name="T26" fmla="*/ 352 w 463"/>
                <a:gd name="T27" fmla="*/ 76 h 318"/>
                <a:gd name="T28" fmla="*/ 335 w 463"/>
                <a:gd name="T29" fmla="*/ 77 h 318"/>
                <a:gd name="T30" fmla="*/ 321 w 463"/>
                <a:gd name="T31" fmla="*/ 80 h 318"/>
                <a:gd name="T32" fmla="*/ 312 w 463"/>
                <a:gd name="T33" fmla="*/ 97 h 318"/>
                <a:gd name="T34" fmla="*/ 297 w 463"/>
                <a:gd name="T35" fmla="*/ 84 h 318"/>
                <a:gd name="T36" fmla="*/ 292 w 463"/>
                <a:gd name="T37" fmla="*/ 70 h 318"/>
                <a:gd name="T38" fmla="*/ 289 w 463"/>
                <a:gd name="T39" fmla="*/ 39 h 318"/>
                <a:gd name="T40" fmla="*/ 280 w 463"/>
                <a:gd name="T41" fmla="*/ 15 h 318"/>
                <a:gd name="T42" fmla="*/ 266 w 463"/>
                <a:gd name="T43" fmla="*/ 2 h 318"/>
                <a:gd name="T44" fmla="*/ 255 w 463"/>
                <a:gd name="T45" fmla="*/ 6 h 318"/>
                <a:gd name="T46" fmla="*/ 240 w 463"/>
                <a:gd name="T47" fmla="*/ 20 h 318"/>
                <a:gd name="T48" fmla="*/ 222 w 463"/>
                <a:gd name="T49" fmla="*/ 34 h 318"/>
                <a:gd name="T50" fmla="*/ 209 w 463"/>
                <a:gd name="T51" fmla="*/ 32 h 318"/>
                <a:gd name="T52" fmla="*/ 196 w 463"/>
                <a:gd name="T53" fmla="*/ 35 h 318"/>
                <a:gd name="T54" fmla="*/ 182 w 463"/>
                <a:gd name="T55" fmla="*/ 28 h 318"/>
                <a:gd name="T56" fmla="*/ 166 w 463"/>
                <a:gd name="T57" fmla="*/ 6 h 318"/>
                <a:gd name="T58" fmla="*/ 155 w 463"/>
                <a:gd name="T59" fmla="*/ 7 h 318"/>
                <a:gd name="T60" fmla="*/ 144 w 463"/>
                <a:gd name="T61" fmla="*/ 5 h 318"/>
                <a:gd name="T62" fmla="*/ 118 w 463"/>
                <a:gd name="T63" fmla="*/ 11 h 318"/>
                <a:gd name="T64" fmla="*/ 99 w 463"/>
                <a:gd name="T65" fmla="*/ 16 h 318"/>
                <a:gd name="T66" fmla="*/ 107 w 463"/>
                <a:gd name="T67" fmla="*/ 27 h 318"/>
                <a:gd name="T68" fmla="*/ 117 w 463"/>
                <a:gd name="T69" fmla="*/ 33 h 318"/>
                <a:gd name="T70" fmla="*/ 114 w 463"/>
                <a:gd name="T71" fmla="*/ 43 h 318"/>
                <a:gd name="T72" fmla="*/ 100 w 463"/>
                <a:gd name="T73" fmla="*/ 44 h 318"/>
                <a:gd name="T74" fmla="*/ 98 w 463"/>
                <a:gd name="T75" fmla="*/ 64 h 318"/>
                <a:gd name="T76" fmla="*/ 106 w 463"/>
                <a:gd name="T77" fmla="*/ 76 h 318"/>
                <a:gd name="T78" fmla="*/ 109 w 463"/>
                <a:gd name="T79" fmla="*/ 106 h 318"/>
                <a:gd name="T80" fmla="*/ 104 w 463"/>
                <a:gd name="T81" fmla="*/ 137 h 318"/>
                <a:gd name="T82" fmla="*/ 101 w 463"/>
                <a:gd name="T83" fmla="*/ 163 h 318"/>
                <a:gd name="T84" fmla="*/ 83 w 463"/>
                <a:gd name="T85" fmla="*/ 174 h 318"/>
                <a:gd name="T86" fmla="*/ 70 w 463"/>
                <a:gd name="T87" fmla="*/ 177 h 318"/>
                <a:gd name="T88" fmla="*/ 42 w 463"/>
                <a:gd name="T89" fmla="*/ 182 h 318"/>
                <a:gd name="T90" fmla="*/ 21 w 463"/>
                <a:gd name="T91" fmla="*/ 200 h 318"/>
                <a:gd name="T92" fmla="*/ 13 w 463"/>
                <a:gd name="T93" fmla="*/ 217 h 318"/>
                <a:gd name="T94" fmla="*/ 8 w 463"/>
                <a:gd name="T95" fmla="*/ 2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3" h="318">
                  <a:moveTo>
                    <a:pt x="0" y="245"/>
                  </a:moveTo>
                  <a:cubicBezTo>
                    <a:pt x="12" y="252"/>
                    <a:pt x="12" y="252"/>
                    <a:pt x="12" y="252"/>
                  </a:cubicBezTo>
                  <a:cubicBezTo>
                    <a:pt x="12" y="252"/>
                    <a:pt x="68" y="270"/>
                    <a:pt x="80" y="270"/>
                  </a:cubicBezTo>
                  <a:cubicBezTo>
                    <a:pt x="83" y="270"/>
                    <a:pt x="87" y="273"/>
                    <a:pt x="87" y="273"/>
                  </a:cubicBezTo>
                  <a:cubicBezTo>
                    <a:pt x="94" y="278"/>
                    <a:pt x="94" y="278"/>
                    <a:pt x="94" y="278"/>
                  </a:cubicBezTo>
                  <a:cubicBezTo>
                    <a:pt x="94" y="278"/>
                    <a:pt x="165" y="317"/>
                    <a:pt x="173" y="317"/>
                  </a:cubicBezTo>
                  <a:cubicBezTo>
                    <a:pt x="181" y="318"/>
                    <a:pt x="181" y="315"/>
                    <a:pt x="181" y="315"/>
                  </a:cubicBezTo>
                  <a:cubicBezTo>
                    <a:pt x="185" y="311"/>
                    <a:pt x="185" y="311"/>
                    <a:pt x="185" y="311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15" y="304"/>
                    <a:pt x="215" y="304"/>
                    <a:pt x="215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7" y="297"/>
                    <a:pt x="227" y="297"/>
                    <a:pt x="227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46" y="294"/>
                    <a:pt x="246" y="294"/>
                    <a:pt x="246" y="294"/>
                  </a:cubicBezTo>
                  <a:cubicBezTo>
                    <a:pt x="249" y="289"/>
                    <a:pt x="249" y="289"/>
                    <a:pt x="249" y="289"/>
                  </a:cubicBezTo>
                  <a:cubicBezTo>
                    <a:pt x="252" y="286"/>
                    <a:pt x="252" y="286"/>
                    <a:pt x="252" y="286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1" y="270"/>
                    <a:pt x="261" y="270"/>
                    <a:pt x="261" y="270"/>
                  </a:cubicBezTo>
                  <a:cubicBezTo>
                    <a:pt x="287" y="268"/>
                    <a:pt x="287" y="268"/>
                    <a:pt x="287" y="268"/>
                  </a:cubicBezTo>
                  <a:cubicBezTo>
                    <a:pt x="290" y="275"/>
                    <a:pt x="290" y="275"/>
                    <a:pt x="290" y="275"/>
                  </a:cubicBezTo>
                  <a:cubicBezTo>
                    <a:pt x="296" y="280"/>
                    <a:pt x="296" y="280"/>
                    <a:pt x="296" y="280"/>
                  </a:cubicBezTo>
                  <a:cubicBezTo>
                    <a:pt x="304" y="289"/>
                    <a:pt x="304" y="289"/>
                    <a:pt x="304" y="289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61" y="289"/>
                    <a:pt x="361" y="289"/>
                    <a:pt x="361" y="289"/>
                  </a:cubicBezTo>
                  <a:cubicBezTo>
                    <a:pt x="398" y="289"/>
                    <a:pt x="398" y="289"/>
                    <a:pt x="398" y="289"/>
                  </a:cubicBezTo>
                  <a:cubicBezTo>
                    <a:pt x="404" y="284"/>
                    <a:pt x="404" y="284"/>
                    <a:pt x="404" y="284"/>
                  </a:cubicBezTo>
                  <a:cubicBezTo>
                    <a:pt x="405" y="271"/>
                    <a:pt x="405" y="271"/>
                    <a:pt x="405" y="271"/>
                  </a:cubicBezTo>
                  <a:cubicBezTo>
                    <a:pt x="409" y="261"/>
                    <a:pt x="409" y="261"/>
                    <a:pt x="409" y="261"/>
                  </a:cubicBezTo>
                  <a:cubicBezTo>
                    <a:pt x="410" y="250"/>
                    <a:pt x="410" y="250"/>
                    <a:pt x="410" y="250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4" y="235"/>
                    <a:pt x="404" y="235"/>
                    <a:pt x="404" y="235"/>
                  </a:cubicBezTo>
                  <a:cubicBezTo>
                    <a:pt x="458" y="126"/>
                    <a:pt x="458" y="126"/>
                    <a:pt x="458" y="126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3" y="111"/>
                    <a:pt x="463" y="111"/>
                    <a:pt x="463" y="111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36" y="101"/>
                    <a:pt x="436" y="101"/>
                    <a:pt x="436" y="101"/>
                  </a:cubicBezTo>
                  <a:cubicBezTo>
                    <a:pt x="415" y="99"/>
                    <a:pt x="415" y="99"/>
                    <a:pt x="415" y="99"/>
                  </a:cubicBezTo>
                  <a:cubicBezTo>
                    <a:pt x="409" y="89"/>
                    <a:pt x="409" y="89"/>
                    <a:pt x="409" y="89"/>
                  </a:cubicBezTo>
                  <a:cubicBezTo>
                    <a:pt x="409" y="89"/>
                    <a:pt x="396" y="72"/>
                    <a:pt x="395" y="72"/>
                  </a:cubicBezTo>
                  <a:cubicBezTo>
                    <a:pt x="393" y="74"/>
                    <a:pt x="394" y="67"/>
                    <a:pt x="394" y="67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0" y="50"/>
                    <a:pt x="380" y="50"/>
                    <a:pt x="380" y="50"/>
                  </a:cubicBezTo>
                  <a:cubicBezTo>
                    <a:pt x="370" y="50"/>
                    <a:pt x="370" y="50"/>
                    <a:pt x="370" y="50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3" y="57"/>
                    <a:pt x="363" y="57"/>
                    <a:pt x="363" y="57"/>
                  </a:cubicBezTo>
                  <a:cubicBezTo>
                    <a:pt x="356" y="65"/>
                    <a:pt x="356" y="65"/>
                    <a:pt x="356" y="65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2" y="76"/>
                    <a:pt x="352" y="76"/>
                  </a:cubicBezTo>
                  <a:cubicBezTo>
                    <a:pt x="352" y="77"/>
                    <a:pt x="350" y="79"/>
                    <a:pt x="350" y="79"/>
                  </a:cubicBezTo>
                  <a:cubicBezTo>
                    <a:pt x="346" y="80"/>
                    <a:pt x="346" y="80"/>
                    <a:pt x="346" y="80"/>
                  </a:cubicBezTo>
                  <a:cubicBezTo>
                    <a:pt x="340" y="80"/>
                    <a:pt x="340" y="80"/>
                    <a:pt x="340" y="80"/>
                  </a:cubicBezTo>
                  <a:cubicBezTo>
                    <a:pt x="335" y="77"/>
                    <a:pt x="335" y="77"/>
                    <a:pt x="335" y="77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27" y="74"/>
                    <a:pt x="327" y="74"/>
                    <a:pt x="327" y="74"/>
                  </a:cubicBezTo>
                  <a:cubicBezTo>
                    <a:pt x="327" y="74"/>
                    <a:pt x="324" y="76"/>
                    <a:pt x="324" y="76"/>
                  </a:cubicBezTo>
                  <a:cubicBezTo>
                    <a:pt x="323" y="77"/>
                    <a:pt x="321" y="80"/>
                    <a:pt x="321" y="80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2" y="97"/>
                    <a:pt x="308" y="95"/>
                    <a:pt x="307" y="94"/>
                  </a:cubicBezTo>
                  <a:cubicBezTo>
                    <a:pt x="307" y="94"/>
                    <a:pt x="305" y="92"/>
                    <a:pt x="305" y="92"/>
                  </a:cubicBezTo>
                  <a:cubicBezTo>
                    <a:pt x="305" y="92"/>
                    <a:pt x="301" y="89"/>
                    <a:pt x="301" y="88"/>
                  </a:cubicBezTo>
                  <a:cubicBezTo>
                    <a:pt x="300" y="88"/>
                    <a:pt x="297" y="84"/>
                    <a:pt x="297" y="84"/>
                  </a:cubicBezTo>
                  <a:cubicBezTo>
                    <a:pt x="297" y="84"/>
                    <a:pt x="294" y="81"/>
                    <a:pt x="294" y="81"/>
                  </a:cubicBezTo>
                  <a:cubicBezTo>
                    <a:pt x="294" y="80"/>
                    <a:pt x="292" y="78"/>
                    <a:pt x="292" y="78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2" y="59"/>
                    <a:pt x="291" y="54"/>
                    <a:pt x="291" y="54"/>
                  </a:cubicBezTo>
                  <a:cubicBezTo>
                    <a:pt x="291" y="54"/>
                    <a:pt x="290" y="47"/>
                    <a:pt x="290" y="46"/>
                  </a:cubicBezTo>
                  <a:cubicBezTo>
                    <a:pt x="290" y="46"/>
                    <a:pt x="289" y="39"/>
                    <a:pt x="289" y="39"/>
                  </a:cubicBezTo>
                  <a:cubicBezTo>
                    <a:pt x="289" y="39"/>
                    <a:pt x="289" y="33"/>
                    <a:pt x="289" y="33"/>
                  </a:cubicBezTo>
                  <a:cubicBezTo>
                    <a:pt x="288" y="32"/>
                    <a:pt x="286" y="28"/>
                    <a:pt x="286" y="28"/>
                  </a:cubicBezTo>
                  <a:cubicBezTo>
                    <a:pt x="285" y="27"/>
                    <a:pt x="283" y="22"/>
                    <a:pt x="283" y="22"/>
                  </a:cubicBezTo>
                  <a:cubicBezTo>
                    <a:pt x="280" y="15"/>
                    <a:pt x="280" y="15"/>
                    <a:pt x="280" y="15"/>
                  </a:cubicBezTo>
                  <a:cubicBezTo>
                    <a:pt x="280" y="15"/>
                    <a:pt x="278" y="10"/>
                    <a:pt x="277" y="9"/>
                  </a:cubicBezTo>
                  <a:cubicBezTo>
                    <a:pt x="277" y="8"/>
                    <a:pt x="275" y="4"/>
                    <a:pt x="275" y="4"/>
                  </a:cubicBezTo>
                  <a:cubicBezTo>
                    <a:pt x="274" y="4"/>
                    <a:pt x="274" y="2"/>
                    <a:pt x="274" y="2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20"/>
                    <a:pt x="246" y="20"/>
                    <a:pt x="246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1" y="35"/>
                    <a:pt x="201" y="35"/>
                    <a:pt x="201" y="35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7" y="34"/>
                    <a:pt x="186" y="32"/>
                    <a:pt x="185" y="31"/>
                  </a:cubicBezTo>
                  <a:cubicBezTo>
                    <a:pt x="185" y="31"/>
                    <a:pt x="182" y="28"/>
                    <a:pt x="182" y="28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4" y="12"/>
                    <a:pt x="103" y="12"/>
                  </a:cubicBezTo>
                  <a:cubicBezTo>
                    <a:pt x="103" y="12"/>
                    <a:pt x="100" y="14"/>
                    <a:pt x="100" y="14"/>
                  </a:cubicBezTo>
                  <a:cubicBezTo>
                    <a:pt x="100" y="14"/>
                    <a:pt x="99" y="16"/>
                    <a:pt x="99" y="16"/>
                  </a:cubicBezTo>
                  <a:cubicBezTo>
                    <a:pt x="99" y="17"/>
                    <a:pt x="99" y="22"/>
                    <a:pt x="99" y="22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1" y="27"/>
                    <a:pt x="102" y="27"/>
                  </a:cubicBezTo>
                  <a:cubicBezTo>
                    <a:pt x="103" y="27"/>
                    <a:pt x="107" y="27"/>
                    <a:pt x="107" y="27"/>
                  </a:cubicBezTo>
                  <a:cubicBezTo>
                    <a:pt x="107" y="27"/>
                    <a:pt x="111" y="27"/>
                    <a:pt x="111" y="27"/>
                  </a:cubicBezTo>
                  <a:cubicBezTo>
                    <a:pt x="112" y="27"/>
                    <a:pt x="113" y="28"/>
                    <a:pt x="113" y="28"/>
                  </a:cubicBezTo>
                  <a:cubicBezTo>
                    <a:pt x="113" y="28"/>
                    <a:pt x="115" y="30"/>
                    <a:pt x="115" y="30"/>
                  </a:cubicBezTo>
                  <a:cubicBezTo>
                    <a:pt x="115" y="30"/>
                    <a:pt x="117" y="33"/>
                    <a:pt x="117" y="33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40"/>
                    <a:pt x="118" y="40"/>
                  </a:cubicBezTo>
                  <a:cubicBezTo>
                    <a:pt x="118" y="41"/>
                    <a:pt x="117" y="43"/>
                    <a:pt x="117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100" y="66"/>
                    <a:pt x="101" y="66"/>
                  </a:cubicBezTo>
                  <a:cubicBezTo>
                    <a:pt x="101" y="67"/>
                    <a:pt x="103" y="68"/>
                    <a:pt x="104" y="68"/>
                  </a:cubicBezTo>
                  <a:cubicBezTo>
                    <a:pt x="104" y="69"/>
                    <a:pt x="106" y="70"/>
                    <a:pt x="106" y="70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7" y="120"/>
                    <a:pt x="107" y="121"/>
                  </a:cubicBezTo>
                  <a:cubicBezTo>
                    <a:pt x="107" y="122"/>
                    <a:pt x="105" y="129"/>
                    <a:pt x="105" y="129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3" y="139"/>
                    <a:pt x="103" y="140"/>
                  </a:cubicBezTo>
                  <a:cubicBezTo>
                    <a:pt x="103" y="141"/>
                    <a:pt x="102" y="151"/>
                    <a:pt x="102" y="151"/>
                  </a:cubicBezTo>
                  <a:cubicBezTo>
                    <a:pt x="102" y="151"/>
                    <a:pt x="101" y="155"/>
                    <a:pt x="101" y="156"/>
                  </a:cubicBezTo>
                  <a:cubicBezTo>
                    <a:pt x="100" y="157"/>
                    <a:pt x="101" y="163"/>
                    <a:pt x="101" y="163"/>
                  </a:cubicBezTo>
                  <a:cubicBezTo>
                    <a:pt x="101" y="163"/>
                    <a:pt x="98" y="171"/>
                    <a:pt x="98" y="172"/>
                  </a:cubicBezTo>
                  <a:cubicBezTo>
                    <a:pt x="97" y="172"/>
                    <a:pt x="95" y="176"/>
                    <a:pt x="94" y="176"/>
                  </a:cubicBezTo>
                  <a:cubicBezTo>
                    <a:pt x="94" y="176"/>
                    <a:pt x="89" y="176"/>
                    <a:pt x="89" y="176"/>
                  </a:cubicBezTo>
                  <a:cubicBezTo>
                    <a:pt x="88" y="176"/>
                    <a:pt x="84" y="174"/>
                    <a:pt x="83" y="174"/>
                  </a:cubicBezTo>
                  <a:cubicBezTo>
                    <a:pt x="83" y="174"/>
                    <a:pt x="81" y="172"/>
                    <a:pt x="81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26" y="192"/>
                    <a:pt x="26" y="193"/>
                  </a:cubicBezTo>
                  <a:cubicBezTo>
                    <a:pt x="26" y="193"/>
                    <a:pt x="21" y="199"/>
                    <a:pt x="21" y="200"/>
                  </a:cubicBezTo>
                  <a:cubicBezTo>
                    <a:pt x="20" y="201"/>
                    <a:pt x="19" y="206"/>
                    <a:pt x="19" y="206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14"/>
                    <a:pt x="13" y="217"/>
                    <a:pt x="13" y="217"/>
                  </a:cubicBezTo>
                  <a:cubicBezTo>
                    <a:pt x="13" y="217"/>
                    <a:pt x="14" y="223"/>
                    <a:pt x="14" y="223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3" y="239"/>
                    <a:pt x="3" y="239"/>
                  </a:cubicBezTo>
                  <a:cubicBezTo>
                    <a:pt x="3" y="240"/>
                    <a:pt x="0" y="245"/>
                    <a:pt x="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5" name="Freeform 11"/>
            <p:cNvSpPr>
              <a:spLocks/>
            </p:cNvSpPr>
            <p:nvPr/>
          </p:nvSpPr>
          <p:spPr bwMode="auto">
            <a:xfrm>
              <a:off x="8023225" y="1057275"/>
              <a:ext cx="563562" cy="658813"/>
            </a:xfrm>
            <a:custGeom>
              <a:avLst/>
              <a:gdLst>
                <a:gd name="T0" fmla="*/ 11 w 150"/>
                <a:gd name="T1" fmla="*/ 25 h 175"/>
                <a:gd name="T2" fmla="*/ 19 w 150"/>
                <a:gd name="T3" fmla="*/ 33 h 175"/>
                <a:gd name="T4" fmla="*/ 34 w 150"/>
                <a:gd name="T5" fmla="*/ 35 h 175"/>
                <a:gd name="T6" fmla="*/ 42 w 150"/>
                <a:gd name="T7" fmla="*/ 40 h 175"/>
                <a:gd name="T8" fmla="*/ 50 w 150"/>
                <a:gd name="T9" fmla="*/ 37 h 175"/>
                <a:gd name="T10" fmla="*/ 55 w 150"/>
                <a:gd name="T11" fmla="*/ 29 h 175"/>
                <a:gd name="T12" fmla="*/ 71 w 150"/>
                <a:gd name="T13" fmla="*/ 27 h 175"/>
                <a:gd name="T14" fmla="*/ 80 w 150"/>
                <a:gd name="T15" fmla="*/ 22 h 175"/>
                <a:gd name="T16" fmla="*/ 90 w 150"/>
                <a:gd name="T17" fmla="*/ 17 h 175"/>
                <a:gd name="T18" fmla="*/ 102 w 150"/>
                <a:gd name="T19" fmla="*/ 11 h 175"/>
                <a:gd name="T20" fmla="*/ 107 w 150"/>
                <a:gd name="T21" fmla="*/ 0 h 175"/>
                <a:gd name="T22" fmla="*/ 120 w 150"/>
                <a:gd name="T23" fmla="*/ 5 h 175"/>
                <a:gd name="T24" fmla="*/ 116 w 150"/>
                <a:gd name="T25" fmla="*/ 13 h 175"/>
                <a:gd name="T26" fmla="*/ 121 w 150"/>
                <a:gd name="T27" fmla="*/ 18 h 175"/>
                <a:gd name="T28" fmla="*/ 129 w 150"/>
                <a:gd name="T29" fmla="*/ 26 h 175"/>
                <a:gd name="T30" fmla="*/ 130 w 150"/>
                <a:gd name="T31" fmla="*/ 34 h 175"/>
                <a:gd name="T32" fmla="*/ 125 w 150"/>
                <a:gd name="T33" fmla="*/ 42 h 175"/>
                <a:gd name="T34" fmla="*/ 123 w 150"/>
                <a:gd name="T35" fmla="*/ 54 h 175"/>
                <a:gd name="T36" fmla="*/ 122 w 150"/>
                <a:gd name="T37" fmla="*/ 66 h 175"/>
                <a:gd name="T38" fmla="*/ 125 w 150"/>
                <a:gd name="T39" fmla="*/ 74 h 175"/>
                <a:gd name="T40" fmla="*/ 127 w 150"/>
                <a:gd name="T41" fmla="*/ 87 h 175"/>
                <a:gd name="T42" fmla="*/ 137 w 150"/>
                <a:gd name="T43" fmla="*/ 94 h 175"/>
                <a:gd name="T44" fmla="*/ 147 w 150"/>
                <a:gd name="T45" fmla="*/ 103 h 175"/>
                <a:gd name="T46" fmla="*/ 150 w 150"/>
                <a:gd name="T47" fmla="*/ 120 h 175"/>
                <a:gd name="T48" fmla="*/ 146 w 150"/>
                <a:gd name="T49" fmla="*/ 129 h 175"/>
                <a:gd name="T50" fmla="*/ 126 w 150"/>
                <a:gd name="T51" fmla="*/ 129 h 175"/>
                <a:gd name="T52" fmla="*/ 116 w 150"/>
                <a:gd name="T53" fmla="*/ 138 h 175"/>
                <a:gd name="T54" fmla="*/ 114 w 150"/>
                <a:gd name="T55" fmla="*/ 146 h 175"/>
                <a:gd name="T56" fmla="*/ 110 w 150"/>
                <a:gd name="T57" fmla="*/ 150 h 175"/>
                <a:gd name="T58" fmla="*/ 107 w 150"/>
                <a:gd name="T59" fmla="*/ 158 h 175"/>
                <a:gd name="T60" fmla="*/ 102 w 150"/>
                <a:gd name="T61" fmla="*/ 160 h 175"/>
                <a:gd name="T62" fmla="*/ 98 w 150"/>
                <a:gd name="T63" fmla="*/ 155 h 175"/>
                <a:gd name="T64" fmla="*/ 89 w 150"/>
                <a:gd name="T65" fmla="*/ 151 h 175"/>
                <a:gd name="T66" fmla="*/ 81 w 150"/>
                <a:gd name="T67" fmla="*/ 155 h 175"/>
                <a:gd name="T68" fmla="*/ 74 w 150"/>
                <a:gd name="T69" fmla="*/ 162 h 175"/>
                <a:gd name="T70" fmla="*/ 72 w 150"/>
                <a:gd name="T71" fmla="*/ 175 h 175"/>
                <a:gd name="T72" fmla="*/ 63 w 150"/>
                <a:gd name="T73" fmla="*/ 166 h 175"/>
                <a:gd name="T74" fmla="*/ 58 w 150"/>
                <a:gd name="T75" fmla="*/ 160 h 175"/>
                <a:gd name="T76" fmla="*/ 61 w 150"/>
                <a:gd name="T77" fmla="*/ 152 h 175"/>
                <a:gd name="T78" fmla="*/ 57 w 150"/>
                <a:gd name="T79" fmla="*/ 146 h 175"/>
                <a:gd name="T80" fmla="*/ 56 w 150"/>
                <a:gd name="T81" fmla="*/ 135 h 175"/>
                <a:gd name="T82" fmla="*/ 55 w 150"/>
                <a:gd name="T83" fmla="*/ 122 h 175"/>
                <a:gd name="T84" fmla="*/ 52 w 150"/>
                <a:gd name="T85" fmla="*/ 109 h 175"/>
                <a:gd name="T86" fmla="*/ 47 w 150"/>
                <a:gd name="T87" fmla="*/ 102 h 175"/>
                <a:gd name="T88" fmla="*/ 43 w 150"/>
                <a:gd name="T89" fmla="*/ 91 h 175"/>
                <a:gd name="T90" fmla="*/ 39 w 150"/>
                <a:gd name="T91" fmla="*/ 83 h 175"/>
                <a:gd name="T92" fmla="*/ 33 w 150"/>
                <a:gd name="T93" fmla="*/ 79 h 175"/>
                <a:gd name="T94" fmla="*/ 29 w 150"/>
                <a:gd name="T95" fmla="*/ 70 h 175"/>
                <a:gd name="T96" fmla="*/ 19 w 150"/>
                <a:gd name="T97" fmla="*/ 70 h 175"/>
                <a:gd name="T98" fmla="*/ 13 w 150"/>
                <a:gd name="T99" fmla="*/ 68 h 175"/>
                <a:gd name="T100" fmla="*/ 10 w 150"/>
                <a:gd name="T101" fmla="*/ 48 h 175"/>
                <a:gd name="T102" fmla="*/ 14 w 150"/>
                <a:gd name="T103" fmla="*/ 42 h 175"/>
                <a:gd name="T104" fmla="*/ 9 w 150"/>
                <a:gd name="T105" fmla="*/ 31 h 175"/>
                <a:gd name="T106" fmla="*/ 1 w 150"/>
                <a:gd name="T107" fmla="*/ 28 h 175"/>
                <a:gd name="T108" fmla="*/ 1 w 150"/>
                <a:gd name="T109" fmla="*/ 2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" h="175">
                  <a:moveTo>
                    <a:pt x="1" y="25"/>
                  </a:moveTo>
                  <a:cubicBezTo>
                    <a:pt x="2" y="25"/>
                    <a:pt x="11" y="25"/>
                    <a:pt x="11" y="25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47" y="103"/>
                    <a:pt x="147" y="103"/>
                    <a:pt x="147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4" y="131"/>
                    <a:pt x="123" y="131"/>
                  </a:cubicBezTo>
                  <a:cubicBezTo>
                    <a:pt x="122" y="132"/>
                    <a:pt x="116" y="138"/>
                    <a:pt x="116" y="13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22"/>
                    <a:pt x="55" y="122"/>
                    <a:pt x="55" y="122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0" y="70"/>
                    <a:pt x="29" y="70"/>
                  </a:cubicBezTo>
                  <a:cubicBezTo>
                    <a:pt x="28" y="70"/>
                    <a:pt x="22" y="70"/>
                    <a:pt x="22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0" y="49"/>
                    <a:pt x="10" y="48"/>
                  </a:cubicBezTo>
                  <a:cubicBezTo>
                    <a:pt x="10" y="48"/>
                    <a:pt x="13" y="44"/>
                    <a:pt x="13" y="44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6" name="Freeform 12"/>
            <p:cNvSpPr>
              <a:spLocks/>
            </p:cNvSpPr>
            <p:nvPr/>
          </p:nvSpPr>
          <p:spPr bwMode="auto">
            <a:xfrm>
              <a:off x="8609013" y="1331913"/>
              <a:ext cx="1260475" cy="1227138"/>
            </a:xfrm>
            <a:custGeom>
              <a:avLst/>
              <a:gdLst>
                <a:gd name="T0" fmla="*/ 1 w 335"/>
                <a:gd name="T1" fmla="*/ 62 h 326"/>
                <a:gd name="T2" fmla="*/ 8 w 335"/>
                <a:gd name="T3" fmla="*/ 84 h 326"/>
                <a:gd name="T4" fmla="*/ 15 w 335"/>
                <a:gd name="T5" fmla="*/ 97 h 326"/>
                <a:gd name="T6" fmla="*/ 27 w 335"/>
                <a:gd name="T7" fmla="*/ 106 h 326"/>
                <a:gd name="T8" fmla="*/ 37 w 335"/>
                <a:gd name="T9" fmla="*/ 106 h 326"/>
                <a:gd name="T10" fmla="*/ 48 w 335"/>
                <a:gd name="T11" fmla="*/ 113 h 326"/>
                <a:gd name="T12" fmla="*/ 63 w 335"/>
                <a:gd name="T13" fmla="*/ 118 h 326"/>
                <a:gd name="T14" fmla="*/ 75 w 335"/>
                <a:gd name="T15" fmla="*/ 118 h 326"/>
                <a:gd name="T16" fmla="*/ 71 w 335"/>
                <a:gd name="T17" fmla="*/ 126 h 326"/>
                <a:gd name="T18" fmla="*/ 64 w 335"/>
                <a:gd name="T19" fmla="*/ 142 h 326"/>
                <a:gd name="T20" fmla="*/ 14 w 335"/>
                <a:gd name="T21" fmla="*/ 248 h 326"/>
                <a:gd name="T22" fmla="*/ 21 w 335"/>
                <a:gd name="T23" fmla="*/ 260 h 326"/>
                <a:gd name="T24" fmla="*/ 26 w 335"/>
                <a:gd name="T25" fmla="*/ 272 h 326"/>
                <a:gd name="T26" fmla="*/ 32 w 335"/>
                <a:gd name="T27" fmla="*/ 288 h 326"/>
                <a:gd name="T28" fmla="*/ 44 w 335"/>
                <a:gd name="T29" fmla="*/ 307 h 326"/>
                <a:gd name="T30" fmla="*/ 57 w 335"/>
                <a:gd name="T31" fmla="*/ 317 h 326"/>
                <a:gd name="T32" fmla="*/ 84 w 335"/>
                <a:gd name="T33" fmla="*/ 321 h 326"/>
                <a:gd name="T34" fmla="*/ 171 w 335"/>
                <a:gd name="T35" fmla="*/ 324 h 326"/>
                <a:gd name="T36" fmla="*/ 229 w 335"/>
                <a:gd name="T37" fmla="*/ 326 h 326"/>
                <a:gd name="T38" fmla="*/ 245 w 335"/>
                <a:gd name="T39" fmla="*/ 300 h 326"/>
                <a:gd name="T40" fmla="*/ 253 w 335"/>
                <a:gd name="T41" fmla="*/ 281 h 326"/>
                <a:gd name="T42" fmla="*/ 250 w 335"/>
                <a:gd name="T43" fmla="*/ 266 h 326"/>
                <a:gd name="T44" fmla="*/ 255 w 335"/>
                <a:gd name="T45" fmla="*/ 251 h 326"/>
                <a:gd name="T46" fmla="*/ 271 w 335"/>
                <a:gd name="T47" fmla="*/ 240 h 326"/>
                <a:gd name="T48" fmla="*/ 277 w 335"/>
                <a:gd name="T49" fmla="*/ 223 h 326"/>
                <a:gd name="T50" fmla="*/ 269 w 335"/>
                <a:gd name="T51" fmla="*/ 215 h 326"/>
                <a:gd name="T52" fmla="*/ 289 w 335"/>
                <a:gd name="T53" fmla="*/ 190 h 326"/>
                <a:gd name="T54" fmla="*/ 315 w 335"/>
                <a:gd name="T55" fmla="*/ 159 h 326"/>
                <a:gd name="T56" fmla="*/ 325 w 335"/>
                <a:gd name="T57" fmla="*/ 136 h 326"/>
                <a:gd name="T58" fmla="*/ 333 w 335"/>
                <a:gd name="T59" fmla="*/ 110 h 326"/>
                <a:gd name="T60" fmla="*/ 331 w 335"/>
                <a:gd name="T61" fmla="*/ 97 h 326"/>
                <a:gd name="T62" fmla="*/ 313 w 335"/>
                <a:gd name="T63" fmla="*/ 92 h 326"/>
                <a:gd name="T64" fmla="*/ 294 w 335"/>
                <a:gd name="T65" fmla="*/ 89 h 326"/>
                <a:gd name="T66" fmla="*/ 272 w 335"/>
                <a:gd name="T67" fmla="*/ 108 h 326"/>
                <a:gd name="T68" fmla="*/ 251 w 335"/>
                <a:gd name="T69" fmla="*/ 122 h 326"/>
                <a:gd name="T70" fmla="*/ 242 w 335"/>
                <a:gd name="T71" fmla="*/ 123 h 326"/>
                <a:gd name="T72" fmla="*/ 232 w 335"/>
                <a:gd name="T73" fmla="*/ 121 h 326"/>
                <a:gd name="T74" fmla="*/ 212 w 335"/>
                <a:gd name="T75" fmla="*/ 112 h 326"/>
                <a:gd name="T76" fmla="*/ 201 w 335"/>
                <a:gd name="T77" fmla="*/ 102 h 326"/>
                <a:gd name="T78" fmla="*/ 176 w 335"/>
                <a:gd name="T79" fmla="*/ 112 h 326"/>
                <a:gd name="T80" fmla="*/ 181 w 335"/>
                <a:gd name="T81" fmla="*/ 103 h 326"/>
                <a:gd name="T82" fmla="*/ 169 w 335"/>
                <a:gd name="T83" fmla="*/ 95 h 326"/>
                <a:gd name="T84" fmla="*/ 160 w 335"/>
                <a:gd name="T85" fmla="*/ 78 h 326"/>
                <a:gd name="T86" fmla="*/ 148 w 335"/>
                <a:gd name="T87" fmla="*/ 53 h 326"/>
                <a:gd name="T88" fmla="*/ 135 w 335"/>
                <a:gd name="T89" fmla="*/ 33 h 326"/>
                <a:gd name="T90" fmla="*/ 113 w 335"/>
                <a:gd name="T91" fmla="*/ 21 h 326"/>
                <a:gd name="T92" fmla="*/ 104 w 335"/>
                <a:gd name="T93" fmla="*/ 3 h 326"/>
                <a:gd name="T94" fmla="*/ 89 w 335"/>
                <a:gd name="T95" fmla="*/ 1 h 326"/>
                <a:gd name="T96" fmla="*/ 77 w 335"/>
                <a:gd name="T97" fmla="*/ 3 h 326"/>
                <a:gd name="T98" fmla="*/ 76 w 335"/>
                <a:gd name="T99" fmla="*/ 16 h 326"/>
                <a:gd name="T100" fmla="*/ 65 w 335"/>
                <a:gd name="T101" fmla="*/ 18 h 326"/>
                <a:gd name="T102" fmla="*/ 41 w 335"/>
                <a:gd name="T103" fmla="*/ 17 h 326"/>
                <a:gd name="T104" fmla="*/ 20 w 335"/>
                <a:gd name="T105" fmla="*/ 28 h 326"/>
                <a:gd name="T106" fmla="*/ 1 w 335"/>
                <a:gd name="T107" fmla="*/ 3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5" h="326">
                  <a:moveTo>
                    <a:pt x="1" y="36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74"/>
                    <a:pt x="2" y="75"/>
                  </a:cubicBezTo>
                  <a:cubicBezTo>
                    <a:pt x="2" y="76"/>
                    <a:pt x="4" y="81"/>
                    <a:pt x="4" y="81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8" y="256"/>
                    <a:pt x="21" y="259"/>
                    <a:pt x="21" y="260"/>
                  </a:cubicBezTo>
                  <a:cubicBezTo>
                    <a:pt x="21" y="261"/>
                    <a:pt x="21" y="266"/>
                    <a:pt x="21" y="266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6" y="272"/>
                    <a:pt x="26" y="272"/>
                    <a:pt x="26" y="272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8" y="302"/>
                    <a:pt x="38" y="302"/>
                    <a:pt x="38" y="302"/>
                  </a:cubicBezTo>
                  <a:cubicBezTo>
                    <a:pt x="44" y="307"/>
                    <a:pt x="44" y="307"/>
                    <a:pt x="44" y="307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54" y="316"/>
                    <a:pt x="54" y="316"/>
                    <a:pt x="54" y="316"/>
                  </a:cubicBezTo>
                  <a:cubicBezTo>
                    <a:pt x="57" y="317"/>
                    <a:pt x="57" y="317"/>
                    <a:pt x="57" y="317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81" y="319"/>
                    <a:pt x="81" y="319"/>
                    <a:pt x="81" y="319"/>
                  </a:cubicBezTo>
                  <a:cubicBezTo>
                    <a:pt x="84" y="321"/>
                    <a:pt x="84" y="321"/>
                    <a:pt x="84" y="321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92" y="324"/>
                    <a:pt x="192" y="324"/>
                    <a:pt x="192" y="324"/>
                  </a:cubicBezTo>
                  <a:cubicBezTo>
                    <a:pt x="220" y="325"/>
                    <a:pt x="220" y="325"/>
                    <a:pt x="220" y="325"/>
                  </a:cubicBezTo>
                  <a:cubicBezTo>
                    <a:pt x="229" y="326"/>
                    <a:pt x="229" y="326"/>
                    <a:pt x="229" y="326"/>
                  </a:cubicBezTo>
                  <a:cubicBezTo>
                    <a:pt x="232" y="318"/>
                    <a:pt x="232" y="318"/>
                    <a:pt x="232" y="318"/>
                  </a:cubicBezTo>
                  <a:cubicBezTo>
                    <a:pt x="239" y="306"/>
                    <a:pt x="239" y="306"/>
                    <a:pt x="239" y="306"/>
                  </a:cubicBezTo>
                  <a:cubicBezTo>
                    <a:pt x="239" y="306"/>
                    <a:pt x="245" y="301"/>
                    <a:pt x="245" y="300"/>
                  </a:cubicBezTo>
                  <a:cubicBezTo>
                    <a:pt x="246" y="300"/>
                    <a:pt x="250" y="296"/>
                    <a:pt x="250" y="296"/>
                  </a:cubicBezTo>
                  <a:cubicBezTo>
                    <a:pt x="252" y="288"/>
                    <a:pt x="252" y="288"/>
                    <a:pt x="252" y="288"/>
                  </a:cubicBezTo>
                  <a:cubicBezTo>
                    <a:pt x="253" y="281"/>
                    <a:pt x="253" y="281"/>
                    <a:pt x="253" y="281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49" y="273"/>
                    <a:pt x="249" y="273"/>
                    <a:pt x="249" y="273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5" y="251"/>
                    <a:pt x="255" y="251"/>
                    <a:pt x="255" y="251"/>
                  </a:cubicBezTo>
                  <a:cubicBezTo>
                    <a:pt x="255" y="251"/>
                    <a:pt x="257" y="250"/>
                    <a:pt x="259" y="249"/>
                  </a:cubicBezTo>
                  <a:cubicBezTo>
                    <a:pt x="260" y="248"/>
                    <a:pt x="266" y="243"/>
                    <a:pt x="266" y="243"/>
                  </a:cubicBezTo>
                  <a:cubicBezTo>
                    <a:pt x="271" y="240"/>
                    <a:pt x="271" y="240"/>
                    <a:pt x="271" y="240"/>
                  </a:cubicBezTo>
                  <a:cubicBezTo>
                    <a:pt x="273" y="237"/>
                    <a:pt x="273" y="237"/>
                    <a:pt x="273" y="237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23"/>
                    <a:pt x="277" y="223"/>
                    <a:pt x="277" y="223"/>
                  </a:cubicBezTo>
                  <a:cubicBezTo>
                    <a:pt x="277" y="217"/>
                    <a:pt x="277" y="217"/>
                    <a:pt x="277" y="217"/>
                  </a:cubicBezTo>
                  <a:cubicBezTo>
                    <a:pt x="274" y="217"/>
                    <a:pt x="274" y="217"/>
                    <a:pt x="274" y="217"/>
                  </a:cubicBezTo>
                  <a:cubicBezTo>
                    <a:pt x="269" y="215"/>
                    <a:pt x="269" y="215"/>
                    <a:pt x="269" y="215"/>
                  </a:cubicBezTo>
                  <a:cubicBezTo>
                    <a:pt x="268" y="210"/>
                    <a:pt x="268" y="210"/>
                    <a:pt x="268" y="210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15" y="159"/>
                    <a:pt x="315" y="159"/>
                    <a:pt x="315" y="159"/>
                  </a:cubicBezTo>
                  <a:cubicBezTo>
                    <a:pt x="323" y="148"/>
                    <a:pt x="323" y="148"/>
                    <a:pt x="323" y="148"/>
                  </a:cubicBezTo>
                  <a:cubicBezTo>
                    <a:pt x="323" y="140"/>
                    <a:pt x="323" y="140"/>
                    <a:pt x="323" y="140"/>
                  </a:cubicBezTo>
                  <a:cubicBezTo>
                    <a:pt x="325" y="136"/>
                    <a:pt x="325" y="136"/>
                    <a:pt x="325" y="136"/>
                  </a:cubicBezTo>
                  <a:cubicBezTo>
                    <a:pt x="328" y="130"/>
                    <a:pt x="328" y="130"/>
                    <a:pt x="328" y="130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33" y="110"/>
                    <a:pt x="333" y="110"/>
                    <a:pt x="333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31" y="97"/>
                    <a:pt x="331" y="97"/>
                    <a:pt x="331" y="97"/>
                  </a:cubicBezTo>
                  <a:cubicBezTo>
                    <a:pt x="324" y="97"/>
                    <a:pt x="324" y="97"/>
                    <a:pt x="324" y="97"/>
                  </a:cubicBezTo>
                  <a:cubicBezTo>
                    <a:pt x="322" y="93"/>
                    <a:pt x="322" y="93"/>
                    <a:pt x="322" y="93"/>
                  </a:cubicBezTo>
                  <a:cubicBezTo>
                    <a:pt x="322" y="93"/>
                    <a:pt x="314" y="92"/>
                    <a:pt x="313" y="92"/>
                  </a:cubicBezTo>
                  <a:cubicBezTo>
                    <a:pt x="312" y="91"/>
                    <a:pt x="307" y="91"/>
                    <a:pt x="307" y="91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58" y="122"/>
                    <a:pt x="258" y="122"/>
                    <a:pt x="258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47" y="120"/>
                    <a:pt x="247" y="120"/>
                    <a:pt x="247" y="120"/>
                  </a:cubicBezTo>
                  <a:cubicBezTo>
                    <a:pt x="244" y="120"/>
                    <a:pt x="244" y="120"/>
                    <a:pt x="244" y="120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9"/>
                    <a:pt x="217" y="117"/>
                    <a:pt x="216" y="117"/>
                  </a:cubicBezTo>
                  <a:cubicBezTo>
                    <a:pt x="215" y="116"/>
                    <a:pt x="212" y="112"/>
                    <a:pt x="212" y="112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9"/>
                    <a:pt x="170" y="95"/>
                    <a:pt x="169" y="95"/>
                  </a:cubicBezTo>
                  <a:cubicBezTo>
                    <a:pt x="168" y="94"/>
                    <a:pt x="164" y="89"/>
                    <a:pt x="164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1" y="62"/>
                    <a:pt x="150" y="60"/>
                  </a:cubicBezTo>
                  <a:cubicBezTo>
                    <a:pt x="149" y="58"/>
                    <a:pt x="148" y="54"/>
                    <a:pt x="148" y="53"/>
                  </a:cubicBezTo>
                  <a:cubicBezTo>
                    <a:pt x="148" y="51"/>
                    <a:pt x="145" y="47"/>
                    <a:pt x="143" y="46"/>
                  </a:cubicBezTo>
                  <a:cubicBezTo>
                    <a:pt x="142" y="45"/>
                    <a:pt x="141" y="39"/>
                    <a:pt x="140" y="37"/>
                  </a:cubicBezTo>
                  <a:cubicBezTo>
                    <a:pt x="139" y="36"/>
                    <a:pt x="135" y="33"/>
                    <a:pt x="135" y="33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14" y="22"/>
                    <a:pt x="113" y="21"/>
                  </a:cubicBezTo>
                  <a:cubicBezTo>
                    <a:pt x="112" y="20"/>
                    <a:pt x="107" y="18"/>
                    <a:pt x="106" y="17"/>
                  </a:cubicBezTo>
                  <a:cubicBezTo>
                    <a:pt x="106" y="16"/>
                    <a:pt x="105" y="10"/>
                    <a:pt x="105" y="10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96" y="0"/>
                    <a:pt x="95" y="0"/>
                  </a:cubicBezTo>
                  <a:cubicBezTo>
                    <a:pt x="95" y="0"/>
                    <a:pt x="89" y="1"/>
                    <a:pt x="89" y="1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2" y="17"/>
                    <a:pt x="41" y="17"/>
                  </a:cubicBezTo>
                  <a:cubicBezTo>
                    <a:pt x="39" y="18"/>
                    <a:pt x="33" y="22"/>
                    <a:pt x="33" y="2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5"/>
                    <a:pt x="4" y="35"/>
                    <a:pt x="4" y="35"/>
                  </a:cubicBezTo>
                  <a:lnTo>
                    <a:pt x="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7" name="Freeform 13"/>
            <p:cNvSpPr>
              <a:spLocks/>
            </p:cNvSpPr>
            <p:nvPr/>
          </p:nvSpPr>
          <p:spPr bwMode="auto">
            <a:xfrm>
              <a:off x="9023350" y="1163638"/>
              <a:ext cx="469900" cy="525463"/>
            </a:xfrm>
            <a:custGeom>
              <a:avLst/>
              <a:gdLst>
                <a:gd name="T0" fmla="*/ 2 w 125"/>
                <a:gd name="T1" fmla="*/ 52 h 140"/>
                <a:gd name="T2" fmla="*/ 10 w 125"/>
                <a:gd name="T3" fmla="*/ 54 h 140"/>
                <a:gd name="T4" fmla="*/ 14 w 125"/>
                <a:gd name="T5" fmla="*/ 55 h 140"/>
                <a:gd name="T6" fmla="*/ 19 w 125"/>
                <a:gd name="T7" fmla="*/ 55 h 140"/>
                <a:gd name="T8" fmla="*/ 21 w 125"/>
                <a:gd name="T9" fmla="*/ 52 h 140"/>
                <a:gd name="T10" fmla="*/ 26 w 125"/>
                <a:gd name="T11" fmla="*/ 52 h 140"/>
                <a:gd name="T12" fmla="*/ 31 w 125"/>
                <a:gd name="T13" fmla="*/ 52 h 140"/>
                <a:gd name="T14" fmla="*/ 36 w 125"/>
                <a:gd name="T15" fmla="*/ 54 h 140"/>
                <a:gd name="T16" fmla="*/ 40 w 125"/>
                <a:gd name="T17" fmla="*/ 55 h 140"/>
                <a:gd name="T18" fmla="*/ 46 w 125"/>
                <a:gd name="T19" fmla="*/ 55 h 140"/>
                <a:gd name="T20" fmla="*/ 53 w 125"/>
                <a:gd name="T21" fmla="*/ 51 h 140"/>
                <a:gd name="T22" fmla="*/ 56 w 125"/>
                <a:gd name="T23" fmla="*/ 45 h 140"/>
                <a:gd name="T24" fmla="*/ 61 w 125"/>
                <a:gd name="T25" fmla="*/ 33 h 140"/>
                <a:gd name="T26" fmla="*/ 68 w 125"/>
                <a:gd name="T27" fmla="*/ 22 h 140"/>
                <a:gd name="T28" fmla="*/ 74 w 125"/>
                <a:gd name="T29" fmla="*/ 12 h 140"/>
                <a:gd name="T30" fmla="*/ 80 w 125"/>
                <a:gd name="T31" fmla="*/ 5 h 140"/>
                <a:gd name="T32" fmla="*/ 85 w 125"/>
                <a:gd name="T33" fmla="*/ 0 h 140"/>
                <a:gd name="T34" fmla="*/ 90 w 125"/>
                <a:gd name="T35" fmla="*/ 4 h 140"/>
                <a:gd name="T36" fmla="*/ 93 w 125"/>
                <a:gd name="T37" fmla="*/ 7 h 140"/>
                <a:gd name="T38" fmla="*/ 93 w 125"/>
                <a:gd name="T39" fmla="*/ 13 h 140"/>
                <a:gd name="T40" fmla="*/ 94 w 125"/>
                <a:gd name="T41" fmla="*/ 26 h 140"/>
                <a:gd name="T42" fmla="*/ 95 w 125"/>
                <a:gd name="T43" fmla="*/ 29 h 140"/>
                <a:gd name="T44" fmla="*/ 97 w 125"/>
                <a:gd name="T45" fmla="*/ 33 h 140"/>
                <a:gd name="T46" fmla="*/ 99 w 125"/>
                <a:gd name="T47" fmla="*/ 36 h 140"/>
                <a:gd name="T48" fmla="*/ 100 w 125"/>
                <a:gd name="T49" fmla="*/ 44 h 140"/>
                <a:gd name="T50" fmla="*/ 102 w 125"/>
                <a:gd name="T51" fmla="*/ 53 h 140"/>
                <a:gd name="T52" fmla="*/ 104 w 125"/>
                <a:gd name="T53" fmla="*/ 57 h 140"/>
                <a:gd name="T54" fmla="*/ 108 w 125"/>
                <a:gd name="T55" fmla="*/ 62 h 140"/>
                <a:gd name="T56" fmla="*/ 113 w 125"/>
                <a:gd name="T57" fmla="*/ 66 h 140"/>
                <a:gd name="T58" fmla="*/ 119 w 125"/>
                <a:gd name="T59" fmla="*/ 66 h 140"/>
                <a:gd name="T60" fmla="*/ 122 w 125"/>
                <a:gd name="T61" fmla="*/ 69 h 140"/>
                <a:gd name="T62" fmla="*/ 125 w 125"/>
                <a:gd name="T63" fmla="*/ 74 h 140"/>
                <a:gd name="T64" fmla="*/ 124 w 125"/>
                <a:gd name="T65" fmla="*/ 80 h 140"/>
                <a:gd name="T66" fmla="*/ 121 w 125"/>
                <a:gd name="T67" fmla="*/ 82 h 140"/>
                <a:gd name="T68" fmla="*/ 112 w 125"/>
                <a:gd name="T69" fmla="*/ 90 h 140"/>
                <a:gd name="T70" fmla="*/ 105 w 125"/>
                <a:gd name="T71" fmla="*/ 100 h 140"/>
                <a:gd name="T72" fmla="*/ 98 w 125"/>
                <a:gd name="T73" fmla="*/ 105 h 140"/>
                <a:gd name="T74" fmla="*/ 92 w 125"/>
                <a:gd name="T75" fmla="*/ 109 h 140"/>
                <a:gd name="T76" fmla="*/ 87 w 125"/>
                <a:gd name="T77" fmla="*/ 113 h 140"/>
                <a:gd name="T78" fmla="*/ 84 w 125"/>
                <a:gd name="T79" fmla="*/ 121 h 140"/>
                <a:gd name="T80" fmla="*/ 80 w 125"/>
                <a:gd name="T81" fmla="*/ 126 h 140"/>
                <a:gd name="T82" fmla="*/ 76 w 125"/>
                <a:gd name="T83" fmla="*/ 132 h 140"/>
                <a:gd name="T84" fmla="*/ 74 w 125"/>
                <a:gd name="T85" fmla="*/ 138 h 140"/>
                <a:gd name="T86" fmla="*/ 72 w 125"/>
                <a:gd name="T87" fmla="*/ 140 h 140"/>
                <a:gd name="T88" fmla="*/ 66 w 125"/>
                <a:gd name="T89" fmla="*/ 140 h 140"/>
                <a:gd name="T90" fmla="*/ 64 w 125"/>
                <a:gd name="T91" fmla="*/ 136 h 140"/>
                <a:gd name="T92" fmla="*/ 60 w 125"/>
                <a:gd name="T93" fmla="*/ 129 h 140"/>
                <a:gd name="T94" fmla="*/ 56 w 125"/>
                <a:gd name="T95" fmla="*/ 121 h 140"/>
                <a:gd name="T96" fmla="*/ 52 w 125"/>
                <a:gd name="T97" fmla="*/ 115 h 140"/>
                <a:gd name="T98" fmla="*/ 47 w 125"/>
                <a:gd name="T99" fmla="*/ 108 h 140"/>
                <a:gd name="T100" fmla="*/ 44 w 125"/>
                <a:gd name="T101" fmla="*/ 104 h 140"/>
                <a:gd name="T102" fmla="*/ 43 w 125"/>
                <a:gd name="T103" fmla="*/ 97 h 140"/>
                <a:gd name="T104" fmla="*/ 39 w 125"/>
                <a:gd name="T105" fmla="*/ 88 h 140"/>
                <a:gd name="T106" fmla="*/ 34 w 125"/>
                <a:gd name="T107" fmla="*/ 78 h 140"/>
                <a:gd name="T108" fmla="*/ 30 w 125"/>
                <a:gd name="T109" fmla="*/ 72 h 140"/>
                <a:gd name="T110" fmla="*/ 23 w 125"/>
                <a:gd name="T111" fmla="*/ 69 h 140"/>
                <a:gd name="T112" fmla="*/ 16 w 125"/>
                <a:gd name="T113" fmla="*/ 66 h 140"/>
                <a:gd name="T114" fmla="*/ 9 w 125"/>
                <a:gd name="T115" fmla="*/ 63 h 140"/>
                <a:gd name="T116" fmla="*/ 4 w 125"/>
                <a:gd name="T117" fmla="*/ 60 h 140"/>
                <a:gd name="T118" fmla="*/ 0 w 125"/>
                <a:gd name="T119" fmla="*/ 54 h 140"/>
                <a:gd name="T120" fmla="*/ 2 w 125"/>
                <a:gd name="T121" fmla="*/ 5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40">
                  <a:moveTo>
                    <a:pt x="2" y="52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5" y="46"/>
                    <a:pt x="56" y="45"/>
                  </a:cubicBezTo>
                  <a:cubicBezTo>
                    <a:pt x="57" y="44"/>
                    <a:pt x="61" y="33"/>
                    <a:pt x="61" y="3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12"/>
                    <a:pt x="93" y="13"/>
                  </a:cubicBezTo>
                  <a:cubicBezTo>
                    <a:pt x="93" y="14"/>
                    <a:pt x="94" y="26"/>
                    <a:pt x="94" y="26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9" y="35"/>
                    <a:pt x="99" y="36"/>
                  </a:cubicBezTo>
                  <a:cubicBezTo>
                    <a:pt x="99" y="38"/>
                    <a:pt x="100" y="43"/>
                    <a:pt x="100" y="44"/>
                  </a:cubicBezTo>
                  <a:cubicBezTo>
                    <a:pt x="100" y="45"/>
                    <a:pt x="102" y="53"/>
                    <a:pt x="102" y="53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2" y="81"/>
                    <a:pt x="121" y="82"/>
                  </a:cubicBezTo>
                  <a:cubicBezTo>
                    <a:pt x="120" y="83"/>
                    <a:pt x="115" y="88"/>
                    <a:pt x="112" y="90"/>
                  </a:cubicBezTo>
                  <a:cubicBezTo>
                    <a:pt x="110" y="93"/>
                    <a:pt x="105" y="100"/>
                    <a:pt x="105" y="100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4" y="108"/>
                    <a:pt x="92" y="109"/>
                  </a:cubicBezTo>
                  <a:cubicBezTo>
                    <a:pt x="90" y="110"/>
                    <a:pt x="87" y="113"/>
                    <a:pt x="87" y="113"/>
                  </a:cubicBezTo>
                  <a:cubicBezTo>
                    <a:pt x="87" y="114"/>
                    <a:pt x="84" y="121"/>
                    <a:pt x="84" y="121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4" y="138"/>
                    <a:pt x="73" y="140"/>
                    <a:pt x="72" y="140"/>
                  </a:cubicBezTo>
                  <a:cubicBezTo>
                    <a:pt x="70" y="140"/>
                    <a:pt x="66" y="140"/>
                    <a:pt x="66" y="140"/>
                  </a:cubicBezTo>
                  <a:cubicBezTo>
                    <a:pt x="66" y="140"/>
                    <a:pt x="65" y="137"/>
                    <a:pt x="64" y="136"/>
                  </a:cubicBezTo>
                  <a:cubicBezTo>
                    <a:pt x="63" y="135"/>
                    <a:pt x="61" y="131"/>
                    <a:pt x="60" y="129"/>
                  </a:cubicBezTo>
                  <a:cubicBezTo>
                    <a:pt x="59" y="127"/>
                    <a:pt x="56" y="121"/>
                    <a:pt x="56" y="121"/>
                  </a:cubicBezTo>
                  <a:cubicBezTo>
                    <a:pt x="56" y="121"/>
                    <a:pt x="53" y="117"/>
                    <a:pt x="52" y="115"/>
                  </a:cubicBezTo>
                  <a:cubicBezTo>
                    <a:pt x="51" y="114"/>
                    <a:pt x="49" y="109"/>
                    <a:pt x="47" y="108"/>
                  </a:cubicBezTo>
                  <a:cubicBezTo>
                    <a:pt x="46" y="107"/>
                    <a:pt x="44" y="104"/>
                    <a:pt x="44" y="104"/>
                  </a:cubicBezTo>
                  <a:cubicBezTo>
                    <a:pt x="44" y="104"/>
                    <a:pt x="44" y="99"/>
                    <a:pt x="43" y="97"/>
                  </a:cubicBezTo>
                  <a:cubicBezTo>
                    <a:pt x="43" y="96"/>
                    <a:pt x="41" y="89"/>
                    <a:pt x="39" y="88"/>
                  </a:cubicBezTo>
                  <a:cubicBezTo>
                    <a:pt x="38" y="86"/>
                    <a:pt x="35" y="78"/>
                    <a:pt x="34" y="78"/>
                  </a:cubicBezTo>
                  <a:cubicBezTo>
                    <a:pt x="33" y="77"/>
                    <a:pt x="32" y="73"/>
                    <a:pt x="30" y="72"/>
                  </a:cubicBezTo>
                  <a:cubicBezTo>
                    <a:pt x="28" y="72"/>
                    <a:pt x="25" y="71"/>
                    <a:pt x="23" y="69"/>
                  </a:cubicBezTo>
                  <a:cubicBezTo>
                    <a:pt x="21" y="68"/>
                    <a:pt x="17" y="67"/>
                    <a:pt x="16" y="66"/>
                  </a:cubicBezTo>
                  <a:cubicBezTo>
                    <a:pt x="14" y="66"/>
                    <a:pt x="12" y="63"/>
                    <a:pt x="9" y="63"/>
                  </a:cubicBezTo>
                  <a:cubicBezTo>
                    <a:pt x="7" y="62"/>
                    <a:pt x="5" y="61"/>
                    <a:pt x="4" y="60"/>
                  </a:cubicBezTo>
                  <a:cubicBezTo>
                    <a:pt x="3" y="59"/>
                    <a:pt x="0" y="56"/>
                    <a:pt x="0" y="54"/>
                  </a:cubicBezTo>
                  <a:cubicBezTo>
                    <a:pt x="0" y="53"/>
                    <a:pt x="2" y="52"/>
                    <a:pt x="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8" name="Freeform 15"/>
            <p:cNvSpPr>
              <a:spLocks/>
            </p:cNvSpPr>
            <p:nvPr/>
          </p:nvSpPr>
          <p:spPr bwMode="auto">
            <a:xfrm>
              <a:off x="7815263" y="2403475"/>
              <a:ext cx="666750" cy="542925"/>
            </a:xfrm>
            <a:custGeom>
              <a:avLst/>
              <a:gdLst>
                <a:gd name="T0" fmla="*/ 145 w 177"/>
                <a:gd name="T1" fmla="*/ 142 h 144"/>
                <a:gd name="T2" fmla="*/ 126 w 177"/>
                <a:gd name="T3" fmla="*/ 141 h 144"/>
                <a:gd name="T4" fmla="*/ 117 w 177"/>
                <a:gd name="T5" fmla="*/ 133 h 144"/>
                <a:gd name="T6" fmla="*/ 105 w 177"/>
                <a:gd name="T7" fmla="*/ 130 h 144"/>
                <a:gd name="T8" fmla="*/ 96 w 177"/>
                <a:gd name="T9" fmla="*/ 125 h 144"/>
                <a:gd name="T10" fmla="*/ 91 w 177"/>
                <a:gd name="T11" fmla="*/ 118 h 144"/>
                <a:gd name="T12" fmla="*/ 84 w 177"/>
                <a:gd name="T13" fmla="*/ 118 h 144"/>
                <a:gd name="T14" fmla="*/ 77 w 177"/>
                <a:gd name="T15" fmla="*/ 116 h 144"/>
                <a:gd name="T16" fmla="*/ 70 w 177"/>
                <a:gd name="T17" fmla="*/ 113 h 144"/>
                <a:gd name="T18" fmla="*/ 56 w 177"/>
                <a:gd name="T19" fmla="*/ 112 h 144"/>
                <a:gd name="T20" fmla="*/ 44 w 177"/>
                <a:gd name="T21" fmla="*/ 100 h 144"/>
                <a:gd name="T22" fmla="*/ 37 w 177"/>
                <a:gd name="T23" fmla="*/ 91 h 144"/>
                <a:gd name="T24" fmla="*/ 35 w 177"/>
                <a:gd name="T25" fmla="*/ 73 h 144"/>
                <a:gd name="T26" fmla="*/ 32 w 177"/>
                <a:gd name="T27" fmla="*/ 62 h 144"/>
                <a:gd name="T28" fmla="*/ 35 w 177"/>
                <a:gd name="T29" fmla="*/ 46 h 144"/>
                <a:gd name="T30" fmla="*/ 28 w 177"/>
                <a:gd name="T31" fmla="*/ 42 h 144"/>
                <a:gd name="T32" fmla="*/ 7 w 177"/>
                <a:gd name="T33" fmla="*/ 44 h 144"/>
                <a:gd name="T34" fmla="*/ 0 w 177"/>
                <a:gd name="T35" fmla="*/ 44 h 144"/>
                <a:gd name="T36" fmla="*/ 5 w 177"/>
                <a:gd name="T37" fmla="*/ 39 h 144"/>
                <a:gd name="T38" fmla="*/ 15 w 177"/>
                <a:gd name="T39" fmla="*/ 38 h 144"/>
                <a:gd name="T40" fmla="*/ 30 w 177"/>
                <a:gd name="T41" fmla="*/ 36 h 144"/>
                <a:gd name="T42" fmla="*/ 43 w 177"/>
                <a:gd name="T43" fmla="*/ 34 h 144"/>
                <a:gd name="T44" fmla="*/ 49 w 177"/>
                <a:gd name="T45" fmla="*/ 26 h 144"/>
                <a:gd name="T46" fmla="*/ 65 w 177"/>
                <a:gd name="T47" fmla="*/ 25 h 144"/>
                <a:gd name="T48" fmla="*/ 71 w 177"/>
                <a:gd name="T49" fmla="*/ 17 h 144"/>
                <a:gd name="T50" fmla="*/ 74 w 177"/>
                <a:gd name="T51" fmla="*/ 8 h 144"/>
                <a:gd name="T52" fmla="*/ 81 w 177"/>
                <a:gd name="T53" fmla="*/ 2 h 144"/>
                <a:gd name="T54" fmla="*/ 88 w 177"/>
                <a:gd name="T55" fmla="*/ 0 h 144"/>
                <a:gd name="T56" fmla="*/ 100 w 177"/>
                <a:gd name="T57" fmla="*/ 4 h 144"/>
                <a:gd name="T58" fmla="*/ 112 w 177"/>
                <a:gd name="T59" fmla="*/ 13 h 144"/>
                <a:gd name="T60" fmla="*/ 120 w 177"/>
                <a:gd name="T61" fmla="*/ 20 h 144"/>
                <a:gd name="T62" fmla="*/ 126 w 177"/>
                <a:gd name="T63" fmla="*/ 20 h 144"/>
                <a:gd name="T64" fmla="*/ 132 w 177"/>
                <a:gd name="T65" fmla="*/ 26 h 144"/>
                <a:gd name="T66" fmla="*/ 132 w 177"/>
                <a:gd name="T67" fmla="*/ 35 h 144"/>
                <a:gd name="T68" fmla="*/ 132 w 177"/>
                <a:gd name="T69" fmla="*/ 47 h 144"/>
                <a:gd name="T70" fmla="*/ 132 w 177"/>
                <a:gd name="T71" fmla="*/ 61 h 144"/>
                <a:gd name="T72" fmla="*/ 132 w 177"/>
                <a:gd name="T73" fmla="*/ 69 h 144"/>
                <a:gd name="T74" fmla="*/ 133 w 177"/>
                <a:gd name="T75" fmla="*/ 76 h 144"/>
                <a:gd name="T76" fmla="*/ 143 w 177"/>
                <a:gd name="T77" fmla="*/ 79 h 144"/>
                <a:gd name="T78" fmla="*/ 165 w 177"/>
                <a:gd name="T79" fmla="*/ 79 h 144"/>
                <a:gd name="T80" fmla="*/ 172 w 177"/>
                <a:gd name="T81" fmla="*/ 84 h 144"/>
                <a:gd name="T82" fmla="*/ 175 w 177"/>
                <a:gd name="T83" fmla="*/ 89 h 144"/>
                <a:gd name="T84" fmla="*/ 171 w 177"/>
                <a:gd name="T85" fmla="*/ 97 h 144"/>
                <a:gd name="T86" fmla="*/ 177 w 177"/>
                <a:gd name="T87" fmla="*/ 109 h 144"/>
                <a:gd name="T88" fmla="*/ 175 w 177"/>
                <a:gd name="T89" fmla="*/ 124 h 144"/>
                <a:gd name="T90" fmla="*/ 156 w 177"/>
                <a:gd name="T9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144">
                  <a:moveTo>
                    <a:pt x="156" y="144"/>
                  </a:moveTo>
                  <a:cubicBezTo>
                    <a:pt x="156" y="144"/>
                    <a:pt x="147" y="142"/>
                    <a:pt x="145" y="142"/>
                  </a:cubicBezTo>
                  <a:cubicBezTo>
                    <a:pt x="144" y="142"/>
                    <a:pt x="135" y="142"/>
                    <a:pt x="134" y="142"/>
                  </a:cubicBezTo>
                  <a:cubicBezTo>
                    <a:pt x="132" y="142"/>
                    <a:pt x="126" y="141"/>
                    <a:pt x="126" y="141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18" y="42"/>
                    <a:pt x="17" y="42"/>
                  </a:cubicBezTo>
                  <a:cubicBezTo>
                    <a:pt x="15" y="42"/>
                    <a:pt x="7" y="44"/>
                    <a:pt x="7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9" y="38"/>
                    <a:pt x="9" y="38"/>
                  </a:cubicBezTo>
                  <a:cubicBezTo>
                    <a:pt x="10" y="38"/>
                    <a:pt x="15" y="38"/>
                    <a:pt x="15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5" y="26"/>
                    <a:pt x="65" y="25"/>
                  </a:cubicBezTo>
                  <a:cubicBezTo>
                    <a:pt x="66" y="24"/>
                    <a:pt x="66" y="19"/>
                    <a:pt x="66" y="19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69" y="132"/>
                    <a:pt x="169" y="132"/>
                    <a:pt x="169" y="132"/>
                  </a:cubicBezTo>
                  <a:lnTo>
                    <a:pt x="156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0" name="Freeform 26"/>
            <p:cNvSpPr>
              <a:spLocks/>
            </p:cNvSpPr>
            <p:nvPr/>
          </p:nvSpPr>
          <p:spPr bwMode="auto">
            <a:xfrm>
              <a:off x="9444038" y="2122488"/>
              <a:ext cx="455612" cy="796925"/>
            </a:xfrm>
            <a:custGeom>
              <a:avLst/>
              <a:gdLst>
                <a:gd name="T0" fmla="*/ 61 w 121"/>
                <a:gd name="T1" fmla="*/ 1 h 212"/>
                <a:gd name="T2" fmla="*/ 74 w 121"/>
                <a:gd name="T3" fmla="*/ 6 h 212"/>
                <a:gd name="T4" fmla="*/ 79 w 121"/>
                <a:gd name="T5" fmla="*/ 21 h 212"/>
                <a:gd name="T6" fmla="*/ 77 w 121"/>
                <a:gd name="T7" fmla="*/ 41 h 212"/>
                <a:gd name="T8" fmla="*/ 73 w 121"/>
                <a:gd name="T9" fmla="*/ 50 h 212"/>
                <a:gd name="T10" fmla="*/ 80 w 121"/>
                <a:gd name="T11" fmla="*/ 59 h 212"/>
                <a:gd name="T12" fmla="*/ 87 w 121"/>
                <a:gd name="T13" fmla="*/ 69 h 212"/>
                <a:gd name="T14" fmla="*/ 101 w 121"/>
                <a:gd name="T15" fmla="*/ 72 h 212"/>
                <a:gd name="T16" fmla="*/ 101 w 121"/>
                <a:gd name="T17" fmla="*/ 82 h 212"/>
                <a:gd name="T18" fmla="*/ 93 w 121"/>
                <a:gd name="T19" fmla="*/ 89 h 212"/>
                <a:gd name="T20" fmla="*/ 91 w 121"/>
                <a:gd name="T21" fmla="*/ 99 h 212"/>
                <a:gd name="T22" fmla="*/ 98 w 121"/>
                <a:gd name="T23" fmla="*/ 109 h 212"/>
                <a:gd name="T24" fmla="*/ 101 w 121"/>
                <a:gd name="T25" fmla="*/ 118 h 212"/>
                <a:gd name="T26" fmla="*/ 106 w 121"/>
                <a:gd name="T27" fmla="*/ 128 h 212"/>
                <a:gd name="T28" fmla="*/ 113 w 121"/>
                <a:gd name="T29" fmla="*/ 133 h 212"/>
                <a:gd name="T30" fmla="*/ 121 w 121"/>
                <a:gd name="T31" fmla="*/ 137 h 212"/>
                <a:gd name="T32" fmla="*/ 113 w 121"/>
                <a:gd name="T33" fmla="*/ 144 h 212"/>
                <a:gd name="T34" fmla="*/ 107 w 121"/>
                <a:gd name="T35" fmla="*/ 154 h 212"/>
                <a:gd name="T36" fmla="*/ 106 w 121"/>
                <a:gd name="T37" fmla="*/ 165 h 212"/>
                <a:gd name="T38" fmla="*/ 112 w 121"/>
                <a:gd name="T39" fmla="*/ 172 h 212"/>
                <a:gd name="T40" fmla="*/ 110 w 121"/>
                <a:gd name="T41" fmla="*/ 185 h 212"/>
                <a:gd name="T42" fmla="*/ 111 w 121"/>
                <a:gd name="T43" fmla="*/ 194 h 212"/>
                <a:gd name="T44" fmla="*/ 107 w 121"/>
                <a:gd name="T45" fmla="*/ 200 h 212"/>
                <a:gd name="T46" fmla="*/ 88 w 121"/>
                <a:gd name="T47" fmla="*/ 207 h 212"/>
                <a:gd name="T48" fmla="*/ 73 w 121"/>
                <a:gd name="T49" fmla="*/ 210 h 212"/>
                <a:gd name="T50" fmla="*/ 65 w 121"/>
                <a:gd name="T51" fmla="*/ 209 h 212"/>
                <a:gd name="T52" fmla="*/ 56 w 121"/>
                <a:gd name="T53" fmla="*/ 205 h 212"/>
                <a:gd name="T54" fmla="*/ 47 w 121"/>
                <a:gd name="T55" fmla="*/ 198 h 212"/>
                <a:gd name="T56" fmla="*/ 36 w 121"/>
                <a:gd name="T57" fmla="*/ 199 h 212"/>
                <a:gd name="T58" fmla="*/ 28 w 121"/>
                <a:gd name="T59" fmla="*/ 207 h 212"/>
                <a:gd name="T60" fmla="*/ 18 w 121"/>
                <a:gd name="T61" fmla="*/ 203 h 212"/>
                <a:gd name="T62" fmla="*/ 10 w 121"/>
                <a:gd name="T63" fmla="*/ 192 h 212"/>
                <a:gd name="T64" fmla="*/ 2 w 121"/>
                <a:gd name="T65" fmla="*/ 192 h 212"/>
                <a:gd name="T66" fmla="*/ 0 w 121"/>
                <a:gd name="T67" fmla="*/ 168 h 212"/>
                <a:gd name="T68" fmla="*/ 6 w 121"/>
                <a:gd name="T69" fmla="*/ 137 h 212"/>
                <a:gd name="T70" fmla="*/ 13 w 121"/>
                <a:gd name="T71" fmla="*/ 120 h 212"/>
                <a:gd name="T72" fmla="*/ 16 w 121"/>
                <a:gd name="T73" fmla="*/ 104 h 212"/>
                <a:gd name="T74" fmla="*/ 28 w 121"/>
                <a:gd name="T75" fmla="*/ 92 h 212"/>
                <a:gd name="T76" fmla="*/ 34 w 121"/>
                <a:gd name="T77" fmla="*/ 81 h 212"/>
                <a:gd name="T78" fmla="*/ 36 w 121"/>
                <a:gd name="T79" fmla="*/ 67 h 212"/>
                <a:gd name="T80" fmla="*/ 35 w 121"/>
                <a:gd name="T81" fmla="*/ 53 h 212"/>
                <a:gd name="T82" fmla="*/ 44 w 121"/>
                <a:gd name="T83" fmla="*/ 41 h 212"/>
                <a:gd name="T84" fmla="*/ 55 w 121"/>
                <a:gd name="T85" fmla="*/ 30 h 212"/>
                <a:gd name="T86" fmla="*/ 60 w 121"/>
                <a:gd name="T87" fmla="*/ 15 h 212"/>
                <a:gd name="T88" fmla="*/ 56 w 121"/>
                <a:gd name="T89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212">
                  <a:moveTo>
                    <a:pt x="54" y="0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7" y="139"/>
                    <a:pt x="117" y="139"/>
                    <a:pt x="117" y="139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12" y="169"/>
                    <a:pt x="112" y="169"/>
                    <a:pt x="112" y="169"/>
                  </a:cubicBezTo>
                  <a:cubicBezTo>
                    <a:pt x="112" y="169"/>
                    <a:pt x="112" y="170"/>
                    <a:pt x="112" y="172"/>
                  </a:cubicBezTo>
                  <a:cubicBezTo>
                    <a:pt x="111" y="174"/>
                    <a:pt x="112" y="182"/>
                    <a:pt x="112" y="182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0" y="191"/>
                    <a:pt x="110" y="191"/>
                    <a:pt x="110" y="191"/>
                  </a:cubicBezTo>
                  <a:cubicBezTo>
                    <a:pt x="111" y="194"/>
                    <a:pt x="111" y="194"/>
                    <a:pt x="111" y="194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96" y="205"/>
                    <a:pt x="96" y="205"/>
                    <a:pt x="96" y="20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78" y="209"/>
                    <a:pt x="78" y="209"/>
                    <a:pt x="78" y="209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2" y="212"/>
                    <a:pt x="72" y="212"/>
                    <a:pt x="72" y="212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56" y="205"/>
                    <a:pt x="56" y="205"/>
                    <a:pt x="56" y="205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10" y="192"/>
                    <a:pt x="11" y="188"/>
                    <a:pt x="9" y="188"/>
                  </a:cubicBezTo>
                  <a:cubicBezTo>
                    <a:pt x="7" y="188"/>
                    <a:pt x="2" y="192"/>
                    <a:pt x="2" y="19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6" y="3"/>
                    <a:pt x="56" y="3"/>
                    <a:pt x="56" y="3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2" name="Freeform 35"/>
            <p:cNvSpPr>
              <a:spLocks/>
            </p:cNvSpPr>
            <p:nvPr/>
          </p:nvSpPr>
          <p:spPr bwMode="auto">
            <a:xfrm>
              <a:off x="9455150" y="1611313"/>
              <a:ext cx="184150" cy="138113"/>
            </a:xfrm>
            <a:custGeom>
              <a:avLst/>
              <a:gdLst>
                <a:gd name="T0" fmla="*/ 2 w 49"/>
                <a:gd name="T1" fmla="*/ 37 h 37"/>
                <a:gd name="T2" fmla="*/ 5 w 49"/>
                <a:gd name="T3" fmla="*/ 35 h 37"/>
                <a:gd name="T4" fmla="*/ 9 w 49"/>
                <a:gd name="T5" fmla="*/ 34 h 37"/>
                <a:gd name="T6" fmla="*/ 11 w 49"/>
                <a:gd name="T7" fmla="*/ 35 h 37"/>
                <a:gd name="T8" fmla="*/ 14 w 49"/>
                <a:gd name="T9" fmla="*/ 36 h 37"/>
                <a:gd name="T10" fmla="*/ 17 w 49"/>
                <a:gd name="T11" fmla="*/ 34 h 37"/>
                <a:gd name="T12" fmla="*/ 20 w 49"/>
                <a:gd name="T13" fmla="*/ 31 h 37"/>
                <a:gd name="T14" fmla="*/ 23 w 49"/>
                <a:gd name="T15" fmla="*/ 30 h 37"/>
                <a:gd name="T16" fmla="*/ 27 w 49"/>
                <a:gd name="T17" fmla="*/ 31 h 37"/>
                <a:gd name="T18" fmla="*/ 29 w 49"/>
                <a:gd name="T19" fmla="*/ 30 h 37"/>
                <a:gd name="T20" fmla="*/ 33 w 49"/>
                <a:gd name="T21" fmla="*/ 26 h 37"/>
                <a:gd name="T22" fmla="*/ 39 w 49"/>
                <a:gd name="T23" fmla="*/ 25 h 37"/>
                <a:gd name="T24" fmla="*/ 43 w 49"/>
                <a:gd name="T25" fmla="*/ 19 h 37"/>
                <a:gd name="T26" fmla="*/ 47 w 49"/>
                <a:gd name="T27" fmla="*/ 13 h 37"/>
                <a:gd name="T28" fmla="*/ 48 w 49"/>
                <a:gd name="T29" fmla="*/ 9 h 37"/>
                <a:gd name="T30" fmla="*/ 49 w 49"/>
                <a:gd name="T31" fmla="*/ 4 h 37"/>
                <a:gd name="T32" fmla="*/ 41 w 49"/>
                <a:gd name="T33" fmla="*/ 3 h 37"/>
                <a:gd name="T34" fmla="*/ 36 w 49"/>
                <a:gd name="T35" fmla="*/ 2 h 37"/>
                <a:gd name="T36" fmla="*/ 29 w 49"/>
                <a:gd name="T37" fmla="*/ 2 h 37"/>
                <a:gd name="T38" fmla="*/ 26 w 49"/>
                <a:gd name="T39" fmla="*/ 3 h 37"/>
                <a:gd name="T40" fmla="*/ 20 w 49"/>
                <a:gd name="T41" fmla="*/ 3 h 37"/>
                <a:gd name="T42" fmla="*/ 15 w 49"/>
                <a:gd name="T43" fmla="*/ 1 h 37"/>
                <a:gd name="T44" fmla="*/ 10 w 49"/>
                <a:gd name="T45" fmla="*/ 0 h 37"/>
                <a:gd name="T46" fmla="*/ 5 w 49"/>
                <a:gd name="T47" fmla="*/ 1 h 37"/>
                <a:gd name="T48" fmla="*/ 3 w 49"/>
                <a:gd name="T49" fmla="*/ 6 h 37"/>
                <a:gd name="T50" fmla="*/ 2 w 49"/>
                <a:gd name="T51" fmla="*/ 10 h 37"/>
                <a:gd name="T52" fmla="*/ 2 w 49"/>
                <a:gd name="T53" fmla="*/ 15 h 37"/>
                <a:gd name="T54" fmla="*/ 2 w 49"/>
                <a:gd name="T55" fmla="*/ 22 h 37"/>
                <a:gd name="T56" fmla="*/ 0 w 49"/>
                <a:gd name="T57" fmla="*/ 30 h 37"/>
                <a:gd name="T58" fmla="*/ 0 w 49"/>
                <a:gd name="T59" fmla="*/ 36 h 37"/>
                <a:gd name="T60" fmla="*/ 2 w 49"/>
                <a:gd name="T6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37">
                  <a:moveTo>
                    <a:pt x="2" y="37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21"/>
                    <a:pt x="2" y="22"/>
                  </a:cubicBezTo>
                  <a:cubicBezTo>
                    <a:pt x="1" y="23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7" name="Freeform 36"/>
            <p:cNvSpPr>
              <a:spLocks/>
            </p:cNvSpPr>
            <p:nvPr/>
          </p:nvSpPr>
          <p:spPr bwMode="auto">
            <a:xfrm>
              <a:off x="9523413" y="1570038"/>
              <a:ext cx="30162" cy="30163"/>
            </a:xfrm>
            <a:custGeom>
              <a:avLst/>
              <a:gdLst>
                <a:gd name="T0" fmla="*/ 7 w 19"/>
                <a:gd name="T1" fmla="*/ 19 h 19"/>
                <a:gd name="T2" fmla="*/ 19 w 19"/>
                <a:gd name="T3" fmla="*/ 9 h 19"/>
                <a:gd name="T4" fmla="*/ 14 w 19"/>
                <a:gd name="T5" fmla="*/ 0 h 19"/>
                <a:gd name="T6" fmla="*/ 5 w 19"/>
                <a:gd name="T7" fmla="*/ 2 h 19"/>
                <a:gd name="T8" fmla="*/ 0 w 19"/>
                <a:gd name="T9" fmla="*/ 11 h 19"/>
                <a:gd name="T10" fmla="*/ 7 w 1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lnTo>
                    <a:pt x="19" y="9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11"/>
                  </a:lnTo>
                  <a:lnTo>
                    <a:pt x="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8" name="Freeform 37"/>
            <p:cNvSpPr>
              <a:spLocks/>
            </p:cNvSpPr>
            <p:nvPr/>
          </p:nvSpPr>
          <p:spPr bwMode="auto">
            <a:xfrm>
              <a:off x="9466263" y="1539875"/>
              <a:ext cx="53975" cy="41275"/>
            </a:xfrm>
            <a:custGeom>
              <a:avLst/>
              <a:gdLst>
                <a:gd name="T0" fmla="*/ 14 w 14"/>
                <a:gd name="T1" fmla="*/ 2 h 11"/>
                <a:gd name="T2" fmla="*/ 12 w 14"/>
                <a:gd name="T3" fmla="*/ 8 h 11"/>
                <a:gd name="T4" fmla="*/ 11 w 14"/>
                <a:gd name="T5" fmla="*/ 11 h 11"/>
                <a:gd name="T6" fmla="*/ 7 w 14"/>
                <a:gd name="T7" fmla="*/ 10 h 11"/>
                <a:gd name="T8" fmla="*/ 0 w 14"/>
                <a:gd name="T9" fmla="*/ 10 h 11"/>
                <a:gd name="T10" fmla="*/ 2 w 14"/>
                <a:gd name="T11" fmla="*/ 5 h 11"/>
                <a:gd name="T12" fmla="*/ 7 w 14"/>
                <a:gd name="T13" fmla="*/ 0 h 11"/>
                <a:gd name="T14" fmla="*/ 14 w 14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8" y="10"/>
                    <a:pt x="7" y="10"/>
                  </a:cubicBezTo>
                  <a:cubicBezTo>
                    <a:pt x="6" y="10"/>
                    <a:pt x="0" y="10"/>
                    <a:pt x="0" y="1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9" name="Freeform 38"/>
            <p:cNvSpPr>
              <a:spLocks/>
            </p:cNvSpPr>
            <p:nvPr/>
          </p:nvSpPr>
          <p:spPr bwMode="auto">
            <a:xfrm>
              <a:off x="9388475" y="1576388"/>
              <a:ext cx="44450" cy="57150"/>
            </a:xfrm>
            <a:custGeom>
              <a:avLst/>
              <a:gdLst>
                <a:gd name="T0" fmla="*/ 16 w 28"/>
                <a:gd name="T1" fmla="*/ 22 h 36"/>
                <a:gd name="T2" fmla="*/ 2 w 28"/>
                <a:gd name="T3" fmla="*/ 36 h 36"/>
                <a:gd name="T4" fmla="*/ 0 w 28"/>
                <a:gd name="T5" fmla="*/ 22 h 36"/>
                <a:gd name="T6" fmla="*/ 4 w 28"/>
                <a:gd name="T7" fmla="*/ 7 h 36"/>
                <a:gd name="T8" fmla="*/ 16 w 28"/>
                <a:gd name="T9" fmla="*/ 0 h 36"/>
                <a:gd name="T10" fmla="*/ 28 w 28"/>
                <a:gd name="T11" fmla="*/ 0 h 36"/>
                <a:gd name="T12" fmla="*/ 28 w 28"/>
                <a:gd name="T13" fmla="*/ 7 h 36"/>
                <a:gd name="T14" fmla="*/ 23 w 28"/>
                <a:gd name="T15" fmla="*/ 17 h 36"/>
                <a:gd name="T16" fmla="*/ 16 w 28"/>
                <a:gd name="T1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16" y="22"/>
                  </a:moveTo>
                  <a:lnTo>
                    <a:pt x="2" y="36"/>
                  </a:lnTo>
                  <a:lnTo>
                    <a:pt x="0" y="22"/>
                  </a:lnTo>
                  <a:lnTo>
                    <a:pt x="4" y="7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3" y="17"/>
                  </a:lnTo>
                  <a:lnTo>
                    <a:pt x="1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2" name="Freeform 39"/>
            <p:cNvSpPr>
              <a:spLocks/>
            </p:cNvSpPr>
            <p:nvPr/>
          </p:nvSpPr>
          <p:spPr bwMode="auto">
            <a:xfrm>
              <a:off x="9312275" y="1652588"/>
              <a:ext cx="46037" cy="63500"/>
            </a:xfrm>
            <a:custGeom>
              <a:avLst/>
              <a:gdLst>
                <a:gd name="T0" fmla="*/ 29 w 29"/>
                <a:gd name="T1" fmla="*/ 9 h 40"/>
                <a:gd name="T2" fmla="*/ 19 w 29"/>
                <a:gd name="T3" fmla="*/ 21 h 40"/>
                <a:gd name="T4" fmla="*/ 10 w 29"/>
                <a:gd name="T5" fmla="*/ 35 h 40"/>
                <a:gd name="T6" fmla="*/ 0 w 29"/>
                <a:gd name="T7" fmla="*/ 40 h 40"/>
                <a:gd name="T8" fmla="*/ 7 w 29"/>
                <a:gd name="T9" fmla="*/ 23 h 40"/>
                <a:gd name="T10" fmla="*/ 17 w 29"/>
                <a:gd name="T11" fmla="*/ 4 h 40"/>
                <a:gd name="T12" fmla="*/ 24 w 29"/>
                <a:gd name="T13" fmla="*/ 0 h 40"/>
                <a:gd name="T14" fmla="*/ 29 w 29"/>
                <a:gd name="T1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lnTo>
                    <a:pt x="19" y="21"/>
                  </a:lnTo>
                  <a:lnTo>
                    <a:pt x="10" y="35"/>
                  </a:lnTo>
                  <a:lnTo>
                    <a:pt x="0" y="40"/>
                  </a:lnTo>
                  <a:lnTo>
                    <a:pt x="7" y="23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2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3" name="Freeform 40"/>
            <p:cNvSpPr>
              <a:spLocks/>
            </p:cNvSpPr>
            <p:nvPr/>
          </p:nvSpPr>
          <p:spPr bwMode="auto">
            <a:xfrm>
              <a:off x="9402763" y="1655763"/>
              <a:ext cx="41275" cy="26988"/>
            </a:xfrm>
            <a:custGeom>
              <a:avLst/>
              <a:gdLst>
                <a:gd name="T0" fmla="*/ 12 w 26"/>
                <a:gd name="T1" fmla="*/ 2 h 17"/>
                <a:gd name="T2" fmla="*/ 5 w 26"/>
                <a:gd name="T3" fmla="*/ 5 h 17"/>
                <a:gd name="T4" fmla="*/ 0 w 26"/>
                <a:gd name="T5" fmla="*/ 12 h 17"/>
                <a:gd name="T6" fmla="*/ 7 w 26"/>
                <a:gd name="T7" fmla="*/ 14 h 17"/>
                <a:gd name="T8" fmla="*/ 14 w 26"/>
                <a:gd name="T9" fmla="*/ 17 h 17"/>
                <a:gd name="T10" fmla="*/ 26 w 26"/>
                <a:gd name="T11" fmla="*/ 10 h 17"/>
                <a:gd name="T12" fmla="*/ 19 w 26"/>
                <a:gd name="T13" fmla="*/ 0 h 17"/>
                <a:gd name="T14" fmla="*/ 12 w 26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7">
                  <a:moveTo>
                    <a:pt x="12" y="2"/>
                  </a:moveTo>
                  <a:lnTo>
                    <a:pt x="5" y="5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14" y="17"/>
                  </a:lnTo>
                  <a:lnTo>
                    <a:pt x="26" y="10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4" name="Freeform 41"/>
            <p:cNvSpPr>
              <a:spLocks/>
            </p:cNvSpPr>
            <p:nvPr/>
          </p:nvSpPr>
          <p:spPr bwMode="auto">
            <a:xfrm>
              <a:off x="9429750" y="1603375"/>
              <a:ext cx="19050" cy="22225"/>
            </a:xfrm>
            <a:custGeom>
              <a:avLst/>
              <a:gdLst>
                <a:gd name="T0" fmla="*/ 0 w 12"/>
                <a:gd name="T1" fmla="*/ 14 h 14"/>
                <a:gd name="T2" fmla="*/ 9 w 12"/>
                <a:gd name="T3" fmla="*/ 14 h 14"/>
                <a:gd name="T4" fmla="*/ 12 w 12"/>
                <a:gd name="T5" fmla="*/ 0 h 14"/>
                <a:gd name="T6" fmla="*/ 2 w 12"/>
                <a:gd name="T7" fmla="*/ 5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lnTo>
                    <a:pt x="9" y="14"/>
                  </a:lnTo>
                  <a:lnTo>
                    <a:pt x="12" y="0"/>
                  </a:lnTo>
                  <a:lnTo>
                    <a:pt x="2" y="5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5" name="Freeform 42"/>
            <p:cNvSpPr>
              <a:spLocks/>
            </p:cNvSpPr>
            <p:nvPr/>
          </p:nvSpPr>
          <p:spPr bwMode="auto">
            <a:xfrm>
              <a:off x="9418638" y="1701800"/>
              <a:ext cx="22225" cy="25400"/>
            </a:xfrm>
            <a:custGeom>
              <a:avLst/>
              <a:gdLst>
                <a:gd name="T0" fmla="*/ 14 w 14"/>
                <a:gd name="T1" fmla="*/ 7 h 16"/>
                <a:gd name="T2" fmla="*/ 11 w 14"/>
                <a:gd name="T3" fmla="*/ 16 h 16"/>
                <a:gd name="T4" fmla="*/ 2 w 14"/>
                <a:gd name="T5" fmla="*/ 16 h 16"/>
                <a:gd name="T6" fmla="*/ 0 w 14"/>
                <a:gd name="T7" fmla="*/ 7 h 16"/>
                <a:gd name="T8" fmla="*/ 2 w 14"/>
                <a:gd name="T9" fmla="*/ 0 h 16"/>
                <a:gd name="T10" fmla="*/ 9 w 14"/>
                <a:gd name="T11" fmla="*/ 0 h 16"/>
                <a:gd name="T12" fmla="*/ 14 w 14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7"/>
                  </a:moveTo>
                  <a:lnTo>
                    <a:pt x="11" y="16"/>
                  </a:lnTo>
                  <a:lnTo>
                    <a:pt x="2" y="16"/>
                  </a:lnTo>
                  <a:lnTo>
                    <a:pt x="0" y="7"/>
                  </a:lnTo>
                  <a:lnTo>
                    <a:pt x="2" y="0"/>
                  </a:lnTo>
                  <a:lnTo>
                    <a:pt x="9" y="0"/>
                  </a:ln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0" name="Retângulo 109">
            <a:extLst>
              <a:ext uri="{FF2B5EF4-FFF2-40B4-BE49-F238E27FC236}">
                <a16:creationId xmlns:a16="http://schemas.microsoft.com/office/drawing/2014/main" id="{64574DD8-A516-4651-83EE-01CAE04FD784}"/>
              </a:ext>
            </a:extLst>
          </p:cNvPr>
          <p:cNvSpPr/>
          <p:nvPr/>
        </p:nvSpPr>
        <p:spPr>
          <a:xfrm>
            <a:off x="596" y="80240"/>
            <a:ext cx="2609254" cy="666717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20" name="Título 1">
            <a:extLst>
              <a:ext uri="{FF2B5EF4-FFF2-40B4-BE49-F238E27FC236}">
                <a16:creationId xmlns:a16="http://schemas.microsoft.com/office/drawing/2014/main" id="{48359572-F96E-46DB-9C61-BFB0DDD711A3}"/>
              </a:ext>
            </a:extLst>
          </p:cNvPr>
          <p:cNvSpPr txBox="1">
            <a:spLocks/>
          </p:cNvSpPr>
          <p:nvPr/>
        </p:nvSpPr>
        <p:spPr>
          <a:xfrm>
            <a:off x="533126" y="216551"/>
            <a:ext cx="1905000" cy="34716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pt-BR" sz="2400" b="1" i="1" dirty="0">
                <a:solidFill>
                  <a:schemeClr val="bg1"/>
                </a:solidFill>
                <a:latin typeface="+mn-lt"/>
              </a:rPr>
              <a:t>introdução</a:t>
            </a:r>
          </a:p>
        </p:txBody>
      </p:sp>
      <p:graphicFrame>
        <p:nvGraphicFramePr>
          <p:cNvPr id="121" name="Tabela 120">
            <a:extLst>
              <a:ext uri="{FF2B5EF4-FFF2-40B4-BE49-F238E27FC236}">
                <a16:creationId xmlns:a16="http://schemas.microsoft.com/office/drawing/2014/main" id="{4BF1B01E-BC9D-4406-9904-3DFFE97148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5006261"/>
              </p:ext>
            </p:extLst>
          </p:nvPr>
        </p:nvGraphicFramePr>
        <p:xfrm>
          <a:off x="1888768" y="1825594"/>
          <a:ext cx="1080000" cy="4693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AC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AL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AM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AP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BA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CE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DF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ES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GO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604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MA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267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MG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683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MS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MT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PA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graphicFrame>
        <p:nvGraphicFramePr>
          <p:cNvPr id="122" name="Tabela 121">
            <a:extLst>
              <a:ext uri="{FF2B5EF4-FFF2-40B4-BE49-F238E27FC236}">
                <a16:creationId xmlns:a16="http://schemas.microsoft.com/office/drawing/2014/main" id="{3C6F9076-62C8-41FD-BC26-C23BAFA036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4597102"/>
              </p:ext>
            </p:extLst>
          </p:nvPr>
        </p:nvGraphicFramePr>
        <p:xfrm>
          <a:off x="3251141" y="1825594"/>
          <a:ext cx="1080000" cy="435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PB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PE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PI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PR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584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RJ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RN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RO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RR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213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RS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628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SC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SE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SP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764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TO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pSp>
        <p:nvGrpSpPr>
          <p:cNvPr id="315" name="Group 141">
            <a:extLst>
              <a:ext uri="{FF2B5EF4-FFF2-40B4-BE49-F238E27FC236}">
                <a16:creationId xmlns:a16="http://schemas.microsoft.com/office/drawing/2014/main" id="{11AE16DA-ECC2-4642-95B3-B496430E2E4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870948" y="5195885"/>
            <a:ext cx="608012" cy="222250"/>
            <a:chOff x="5588" y="3273"/>
            <a:chExt cx="383" cy="140"/>
          </a:xfrm>
        </p:grpSpPr>
        <p:sp>
          <p:nvSpPr>
            <p:cNvPr id="316" name="Freeform 142">
              <a:extLst>
                <a:ext uri="{FF2B5EF4-FFF2-40B4-BE49-F238E27FC236}">
                  <a16:creationId xmlns:a16="http://schemas.microsoft.com/office/drawing/2014/main" id="{1A3AF218-3F41-401B-8262-E0F7BDAD2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" y="327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99FF"/>
            </a:solidFill>
            <a:ln w="38100" cap="rnd">
              <a:solidFill>
                <a:srgbClr val="4A546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8" name="Rectangle 144">
              <a:extLst>
                <a:ext uri="{FF2B5EF4-FFF2-40B4-BE49-F238E27FC236}">
                  <a16:creationId xmlns:a16="http://schemas.microsoft.com/office/drawing/2014/main" id="{1BADB7B8-CCFC-4A91-BD2C-76CB49B3F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" y="3382"/>
              <a:ext cx="1" cy="1"/>
            </a:xfrm>
            <a:prstGeom prst="rect">
              <a:avLst/>
            </a:prstGeom>
            <a:solidFill>
              <a:srgbClr val="5599FF"/>
            </a:solidFill>
            <a:ln w="38100" cap="rnd">
              <a:solidFill>
                <a:srgbClr val="4A546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9" name="Rectangle 145">
              <a:extLst>
                <a:ext uri="{FF2B5EF4-FFF2-40B4-BE49-F238E27FC236}">
                  <a16:creationId xmlns:a16="http://schemas.microsoft.com/office/drawing/2014/main" id="{4D6D34A1-7711-4F86-A86C-83A7CCBF2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" y="3403"/>
              <a:ext cx="1" cy="1"/>
            </a:xfrm>
            <a:prstGeom prst="rect">
              <a:avLst/>
            </a:prstGeom>
            <a:solidFill>
              <a:srgbClr val="5599FF"/>
            </a:solidFill>
            <a:ln w="38100" cap="rnd">
              <a:solidFill>
                <a:srgbClr val="4A546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0" name="Freeform 146">
              <a:extLst>
                <a:ext uri="{FF2B5EF4-FFF2-40B4-BE49-F238E27FC236}">
                  <a16:creationId xmlns:a16="http://schemas.microsoft.com/office/drawing/2014/main" id="{9D45068C-5967-437E-9B64-DC141278F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5" y="3381"/>
              <a:ext cx="16" cy="32"/>
            </a:xfrm>
            <a:custGeom>
              <a:avLst/>
              <a:gdLst>
                <a:gd name="T0" fmla="*/ 13 w 16"/>
                <a:gd name="T1" fmla="*/ 2 h 32"/>
                <a:gd name="T2" fmla="*/ 12 w 16"/>
                <a:gd name="T3" fmla="*/ 0 h 32"/>
                <a:gd name="T4" fmla="*/ 10 w 16"/>
                <a:gd name="T5" fmla="*/ 0 h 32"/>
                <a:gd name="T6" fmla="*/ 10 w 16"/>
                <a:gd name="T7" fmla="*/ 1 h 32"/>
                <a:gd name="T8" fmla="*/ 10 w 16"/>
                <a:gd name="T9" fmla="*/ 2 h 32"/>
                <a:gd name="T10" fmla="*/ 8 w 16"/>
                <a:gd name="T11" fmla="*/ 4 h 32"/>
                <a:gd name="T12" fmla="*/ 4 w 16"/>
                <a:gd name="T13" fmla="*/ 4 h 32"/>
                <a:gd name="T14" fmla="*/ 4 w 16"/>
                <a:gd name="T15" fmla="*/ 5 h 32"/>
                <a:gd name="T16" fmla="*/ 4 w 16"/>
                <a:gd name="T17" fmla="*/ 6 h 32"/>
                <a:gd name="T18" fmla="*/ 4 w 16"/>
                <a:gd name="T19" fmla="*/ 8 h 32"/>
                <a:gd name="T20" fmla="*/ 5 w 16"/>
                <a:gd name="T21" fmla="*/ 9 h 32"/>
                <a:gd name="T22" fmla="*/ 4 w 16"/>
                <a:gd name="T23" fmla="*/ 10 h 32"/>
                <a:gd name="T24" fmla="*/ 5 w 16"/>
                <a:gd name="T25" fmla="*/ 11 h 32"/>
                <a:gd name="T26" fmla="*/ 5 w 16"/>
                <a:gd name="T27" fmla="*/ 13 h 32"/>
                <a:gd name="T28" fmla="*/ 3 w 16"/>
                <a:gd name="T29" fmla="*/ 14 h 32"/>
                <a:gd name="T30" fmla="*/ 1 w 16"/>
                <a:gd name="T31" fmla="*/ 15 h 32"/>
                <a:gd name="T32" fmla="*/ 3 w 16"/>
                <a:gd name="T33" fmla="*/ 17 h 32"/>
                <a:gd name="T34" fmla="*/ 4 w 16"/>
                <a:gd name="T35" fmla="*/ 19 h 32"/>
                <a:gd name="T36" fmla="*/ 1 w 16"/>
                <a:gd name="T37" fmla="*/ 21 h 32"/>
                <a:gd name="T38" fmla="*/ 1 w 16"/>
                <a:gd name="T39" fmla="*/ 22 h 32"/>
                <a:gd name="T40" fmla="*/ 3 w 16"/>
                <a:gd name="T41" fmla="*/ 22 h 32"/>
                <a:gd name="T42" fmla="*/ 1 w 16"/>
                <a:gd name="T43" fmla="*/ 26 h 32"/>
                <a:gd name="T44" fmla="*/ 0 w 16"/>
                <a:gd name="T45" fmla="*/ 27 h 32"/>
                <a:gd name="T46" fmla="*/ 1 w 16"/>
                <a:gd name="T47" fmla="*/ 30 h 32"/>
                <a:gd name="T48" fmla="*/ 1 w 16"/>
                <a:gd name="T49" fmla="*/ 31 h 32"/>
                <a:gd name="T50" fmla="*/ 1 w 16"/>
                <a:gd name="T51" fmla="*/ 32 h 32"/>
                <a:gd name="T52" fmla="*/ 4 w 16"/>
                <a:gd name="T53" fmla="*/ 30 h 32"/>
                <a:gd name="T54" fmla="*/ 5 w 16"/>
                <a:gd name="T55" fmla="*/ 28 h 32"/>
                <a:gd name="T56" fmla="*/ 7 w 16"/>
                <a:gd name="T57" fmla="*/ 28 h 32"/>
                <a:gd name="T58" fmla="*/ 7 w 16"/>
                <a:gd name="T59" fmla="*/ 27 h 32"/>
                <a:gd name="T60" fmla="*/ 8 w 16"/>
                <a:gd name="T61" fmla="*/ 27 h 32"/>
                <a:gd name="T62" fmla="*/ 7 w 16"/>
                <a:gd name="T63" fmla="*/ 26 h 32"/>
                <a:gd name="T64" fmla="*/ 5 w 16"/>
                <a:gd name="T65" fmla="*/ 26 h 32"/>
                <a:gd name="T66" fmla="*/ 5 w 16"/>
                <a:gd name="T67" fmla="*/ 23 h 32"/>
                <a:gd name="T68" fmla="*/ 8 w 16"/>
                <a:gd name="T69" fmla="*/ 19 h 32"/>
                <a:gd name="T70" fmla="*/ 10 w 16"/>
                <a:gd name="T71" fmla="*/ 17 h 32"/>
                <a:gd name="T72" fmla="*/ 10 w 16"/>
                <a:gd name="T73" fmla="*/ 15 h 32"/>
                <a:gd name="T74" fmla="*/ 12 w 16"/>
                <a:gd name="T75" fmla="*/ 13 h 32"/>
                <a:gd name="T76" fmla="*/ 10 w 16"/>
                <a:gd name="T77" fmla="*/ 13 h 32"/>
                <a:gd name="T78" fmla="*/ 12 w 16"/>
                <a:gd name="T79" fmla="*/ 10 h 32"/>
                <a:gd name="T80" fmla="*/ 14 w 16"/>
                <a:gd name="T81" fmla="*/ 5 h 32"/>
                <a:gd name="T82" fmla="*/ 16 w 16"/>
                <a:gd name="T8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32">
                  <a:moveTo>
                    <a:pt x="14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5599FF"/>
            </a:solidFill>
            <a:ln w="38100" cap="rnd">
              <a:solidFill>
                <a:srgbClr val="4A546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1" name="Freeform 147">
              <a:extLst>
                <a:ext uri="{FF2B5EF4-FFF2-40B4-BE49-F238E27FC236}">
                  <a16:creationId xmlns:a16="http://schemas.microsoft.com/office/drawing/2014/main" id="{CB17C492-761C-431F-80C4-5606E46D0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" y="336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99FF"/>
            </a:solidFill>
            <a:ln w="38100" cap="rnd">
              <a:solidFill>
                <a:srgbClr val="4A546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pic>
        <p:nvPicPr>
          <p:cNvPr id="322" name="Imagem 321">
            <a:extLst>
              <a:ext uri="{FF2B5EF4-FFF2-40B4-BE49-F238E27FC236}">
                <a16:creationId xmlns:a16="http://schemas.microsoft.com/office/drawing/2014/main" id="{137DEB30-D9C5-49C1-AF07-6B12B49F4F5C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030510" y="1791318"/>
            <a:ext cx="646371" cy="874502"/>
          </a:xfrm>
          <a:prstGeom prst="rect">
            <a:avLst/>
          </a:prstGeom>
        </p:spPr>
      </p:pic>
      <p:sp>
        <p:nvSpPr>
          <p:cNvPr id="323" name="Elipse 322">
            <a:extLst>
              <a:ext uri="{FF2B5EF4-FFF2-40B4-BE49-F238E27FC236}">
                <a16:creationId xmlns:a16="http://schemas.microsoft.com/office/drawing/2014/main" id="{258CD16F-2EA5-4031-9304-B21752677671}"/>
              </a:ext>
            </a:extLst>
          </p:cNvPr>
          <p:cNvSpPr/>
          <p:nvPr/>
        </p:nvSpPr>
        <p:spPr>
          <a:xfrm>
            <a:off x="8089046" y="1855437"/>
            <a:ext cx="512523" cy="512523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>
              <a:solidFill>
                <a:srgbClr val="98DB11"/>
              </a:solidFill>
            </a:endParaRPr>
          </a:p>
        </p:txBody>
      </p:sp>
      <p:sp>
        <p:nvSpPr>
          <p:cNvPr id="324" name="CaixaDeTexto 323">
            <a:extLst>
              <a:ext uri="{FF2B5EF4-FFF2-40B4-BE49-F238E27FC236}">
                <a16:creationId xmlns:a16="http://schemas.microsoft.com/office/drawing/2014/main" id="{42D1FF3C-33F9-4067-9A38-7E7482AE401E}"/>
              </a:ext>
            </a:extLst>
          </p:cNvPr>
          <p:cNvSpPr txBox="1"/>
          <p:nvPr/>
        </p:nvSpPr>
        <p:spPr>
          <a:xfrm>
            <a:off x="8060186" y="1929316"/>
            <a:ext cx="5870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>
                    <a:lumMod val="50000"/>
                  </a:schemeClr>
                </a:solidFill>
              </a:rPr>
              <a:t>16%</a:t>
            </a:r>
          </a:p>
        </p:txBody>
      </p:sp>
      <p:sp>
        <p:nvSpPr>
          <p:cNvPr id="325" name="CaixaDeTexto 324">
            <a:extLst>
              <a:ext uri="{FF2B5EF4-FFF2-40B4-BE49-F238E27FC236}">
                <a16:creationId xmlns:a16="http://schemas.microsoft.com/office/drawing/2014/main" id="{7A8023AE-8360-44A3-AC36-7206349D50B7}"/>
              </a:ext>
            </a:extLst>
          </p:cNvPr>
          <p:cNvSpPr txBox="1"/>
          <p:nvPr/>
        </p:nvSpPr>
        <p:spPr>
          <a:xfrm>
            <a:off x="8330862" y="1410829"/>
            <a:ext cx="7060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</a:rPr>
              <a:t>norte</a:t>
            </a:r>
          </a:p>
        </p:txBody>
      </p:sp>
      <p:pic>
        <p:nvPicPr>
          <p:cNvPr id="326" name="Imagem 325">
            <a:extLst>
              <a:ext uri="{FF2B5EF4-FFF2-40B4-BE49-F238E27FC236}">
                <a16:creationId xmlns:a16="http://schemas.microsoft.com/office/drawing/2014/main" id="{33389E61-019E-41A6-9B82-82236ACAF687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10158535" y="2490562"/>
            <a:ext cx="646371" cy="874502"/>
          </a:xfrm>
          <a:prstGeom prst="rect">
            <a:avLst/>
          </a:prstGeom>
        </p:spPr>
      </p:pic>
      <p:sp>
        <p:nvSpPr>
          <p:cNvPr id="327" name="Elipse 326">
            <a:extLst>
              <a:ext uri="{FF2B5EF4-FFF2-40B4-BE49-F238E27FC236}">
                <a16:creationId xmlns:a16="http://schemas.microsoft.com/office/drawing/2014/main" id="{7D40D3FC-F9A8-47B2-8D39-BA78B0E3B2F3}"/>
              </a:ext>
            </a:extLst>
          </p:cNvPr>
          <p:cNvSpPr/>
          <p:nvPr/>
        </p:nvSpPr>
        <p:spPr>
          <a:xfrm>
            <a:off x="10217070" y="2537902"/>
            <a:ext cx="512523" cy="512523"/>
          </a:xfrm>
          <a:prstGeom prst="ellipse">
            <a:avLst/>
          </a:prstGeom>
          <a:solidFill>
            <a:schemeClr val="bg1"/>
          </a:solidFill>
          <a:ln w="57150">
            <a:solidFill>
              <a:srgbClr val="0099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28" name="CaixaDeTexto 327">
            <a:extLst>
              <a:ext uri="{FF2B5EF4-FFF2-40B4-BE49-F238E27FC236}">
                <a16:creationId xmlns:a16="http://schemas.microsoft.com/office/drawing/2014/main" id="{E278CC39-6912-45F1-BBED-D488FFB70B9A}"/>
              </a:ext>
            </a:extLst>
          </p:cNvPr>
          <p:cNvSpPr txBox="1"/>
          <p:nvPr/>
        </p:nvSpPr>
        <p:spPr>
          <a:xfrm>
            <a:off x="10187758" y="2621844"/>
            <a:ext cx="5870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>
                    <a:lumMod val="50000"/>
                  </a:schemeClr>
                </a:solidFill>
              </a:rPr>
              <a:t>30%</a:t>
            </a:r>
          </a:p>
        </p:txBody>
      </p:sp>
      <p:sp>
        <p:nvSpPr>
          <p:cNvPr id="329" name="CaixaDeTexto 328">
            <a:extLst>
              <a:ext uri="{FF2B5EF4-FFF2-40B4-BE49-F238E27FC236}">
                <a16:creationId xmlns:a16="http://schemas.microsoft.com/office/drawing/2014/main" id="{AEF436AC-A95F-48F9-B2CA-988556918294}"/>
              </a:ext>
            </a:extLst>
          </p:cNvPr>
          <p:cNvSpPr txBox="1"/>
          <p:nvPr/>
        </p:nvSpPr>
        <p:spPr>
          <a:xfrm>
            <a:off x="9957566" y="2091810"/>
            <a:ext cx="10308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</a:rPr>
              <a:t>nordeste</a:t>
            </a:r>
          </a:p>
        </p:txBody>
      </p:sp>
      <p:pic>
        <p:nvPicPr>
          <p:cNvPr id="330" name="Imagem 329">
            <a:extLst>
              <a:ext uri="{FF2B5EF4-FFF2-40B4-BE49-F238E27FC236}">
                <a16:creationId xmlns:a16="http://schemas.microsoft.com/office/drawing/2014/main" id="{AEC5B272-3A3D-4B3F-A0CE-D8D0D672CBCB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667756" y="3491639"/>
            <a:ext cx="646371" cy="874502"/>
          </a:xfrm>
          <a:prstGeom prst="rect">
            <a:avLst/>
          </a:prstGeom>
        </p:spPr>
      </p:pic>
      <p:sp>
        <p:nvSpPr>
          <p:cNvPr id="331" name="Elipse 330">
            <a:extLst>
              <a:ext uri="{FF2B5EF4-FFF2-40B4-BE49-F238E27FC236}">
                <a16:creationId xmlns:a16="http://schemas.microsoft.com/office/drawing/2014/main" id="{CAE85259-0204-4738-AF2D-CE77F2C1111C}"/>
              </a:ext>
            </a:extLst>
          </p:cNvPr>
          <p:cNvSpPr/>
          <p:nvPr/>
        </p:nvSpPr>
        <p:spPr>
          <a:xfrm>
            <a:off x="8734680" y="3555757"/>
            <a:ext cx="512523" cy="512523"/>
          </a:xfrm>
          <a:prstGeom prst="ellipse">
            <a:avLst/>
          </a:prstGeom>
          <a:solidFill>
            <a:schemeClr val="bg1"/>
          </a:solidFill>
          <a:ln w="57150"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32" name="CaixaDeTexto 331">
            <a:extLst>
              <a:ext uri="{FF2B5EF4-FFF2-40B4-BE49-F238E27FC236}">
                <a16:creationId xmlns:a16="http://schemas.microsoft.com/office/drawing/2014/main" id="{874C4896-08F1-4A82-811E-C9903190F243}"/>
              </a:ext>
            </a:extLst>
          </p:cNvPr>
          <p:cNvSpPr txBox="1"/>
          <p:nvPr/>
        </p:nvSpPr>
        <p:spPr>
          <a:xfrm>
            <a:off x="8697431" y="3629637"/>
            <a:ext cx="5870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>
                    <a:lumMod val="50000"/>
                  </a:schemeClr>
                </a:solidFill>
              </a:rPr>
              <a:t>19%</a:t>
            </a:r>
          </a:p>
        </p:txBody>
      </p:sp>
      <p:sp>
        <p:nvSpPr>
          <p:cNvPr id="333" name="CaixaDeTexto 332">
            <a:extLst>
              <a:ext uri="{FF2B5EF4-FFF2-40B4-BE49-F238E27FC236}">
                <a16:creationId xmlns:a16="http://schemas.microsoft.com/office/drawing/2014/main" id="{4DE5763B-69AA-45B4-880F-173FA37650F2}"/>
              </a:ext>
            </a:extLst>
          </p:cNvPr>
          <p:cNvSpPr txBox="1"/>
          <p:nvPr/>
        </p:nvSpPr>
        <p:spPr>
          <a:xfrm>
            <a:off x="7454466" y="4145191"/>
            <a:ext cx="13910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</a:rPr>
              <a:t>centro-oeste</a:t>
            </a:r>
          </a:p>
        </p:txBody>
      </p:sp>
      <p:pic>
        <p:nvPicPr>
          <p:cNvPr id="334" name="Imagem 333">
            <a:extLst>
              <a:ext uri="{FF2B5EF4-FFF2-40B4-BE49-F238E27FC236}">
                <a16:creationId xmlns:a16="http://schemas.microsoft.com/office/drawing/2014/main" id="{47864584-27BF-4248-8C58-71F3E0FDD49E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9551370" y="3893357"/>
            <a:ext cx="646371" cy="874502"/>
          </a:xfrm>
          <a:prstGeom prst="rect">
            <a:avLst/>
          </a:prstGeom>
        </p:spPr>
      </p:pic>
      <p:sp>
        <p:nvSpPr>
          <p:cNvPr id="335" name="Elipse 334">
            <a:extLst>
              <a:ext uri="{FF2B5EF4-FFF2-40B4-BE49-F238E27FC236}">
                <a16:creationId xmlns:a16="http://schemas.microsoft.com/office/drawing/2014/main" id="{A18EDDDC-A770-4F10-AF23-0C4545D7C0AB}"/>
              </a:ext>
            </a:extLst>
          </p:cNvPr>
          <p:cNvSpPr/>
          <p:nvPr/>
        </p:nvSpPr>
        <p:spPr>
          <a:xfrm>
            <a:off x="9607620" y="3957475"/>
            <a:ext cx="512523" cy="512523"/>
          </a:xfrm>
          <a:prstGeom prst="ellipse">
            <a:avLst/>
          </a:prstGeom>
          <a:solidFill>
            <a:schemeClr val="bg1"/>
          </a:solidFill>
          <a:ln w="57150">
            <a:solidFill>
              <a:srgbClr val="ED7D3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36" name="CaixaDeTexto 335">
            <a:extLst>
              <a:ext uri="{FF2B5EF4-FFF2-40B4-BE49-F238E27FC236}">
                <a16:creationId xmlns:a16="http://schemas.microsoft.com/office/drawing/2014/main" id="{E096E5DB-E55B-44AD-BE61-407DA7E58CA0}"/>
              </a:ext>
            </a:extLst>
          </p:cNvPr>
          <p:cNvSpPr txBox="1"/>
          <p:nvPr/>
        </p:nvSpPr>
        <p:spPr>
          <a:xfrm>
            <a:off x="9586255" y="4013383"/>
            <a:ext cx="550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>
                    <a:lumMod val="50000"/>
                  </a:schemeClr>
                </a:solidFill>
              </a:rPr>
              <a:t>20</a:t>
            </a:r>
            <a:r>
              <a:rPr lang="pt-BR" sz="1400" b="1" dirty="0">
                <a:solidFill>
                  <a:schemeClr val="bg1">
                    <a:lumMod val="50000"/>
                  </a:schemeClr>
                </a:solidFill>
              </a:rPr>
              <a:t>%</a:t>
            </a:r>
            <a:endParaRPr lang="pt-BR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7" name="CaixaDeTexto 336">
            <a:extLst>
              <a:ext uri="{FF2B5EF4-FFF2-40B4-BE49-F238E27FC236}">
                <a16:creationId xmlns:a16="http://schemas.microsoft.com/office/drawing/2014/main" id="{08D3645B-553D-451A-A454-C7E9D82B2CCD}"/>
              </a:ext>
            </a:extLst>
          </p:cNvPr>
          <p:cNvSpPr txBox="1"/>
          <p:nvPr/>
        </p:nvSpPr>
        <p:spPr>
          <a:xfrm>
            <a:off x="10422087" y="4219908"/>
            <a:ext cx="919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</a:rPr>
              <a:t>sudeste</a:t>
            </a:r>
          </a:p>
        </p:txBody>
      </p:sp>
      <p:pic>
        <p:nvPicPr>
          <p:cNvPr id="338" name="Imagem 337">
            <a:extLst>
              <a:ext uri="{FF2B5EF4-FFF2-40B4-BE49-F238E27FC236}">
                <a16:creationId xmlns:a16="http://schemas.microsoft.com/office/drawing/2014/main" id="{9C48A800-4AE4-429D-BFB0-9BD446F7290C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767741" y="4916193"/>
            <a:ext cx="646371" cy="874502"/>
          </a:xfrm>
          <a:prstGeom prst="rect">
            <a:avLst/>
          </a:prstGeom>
        </p:spPr>
      </p:pic>
      <p:sp>
        <p:nvSpPr>
          <p:cNvPr id="339" name="Elipse 338">
            <a:extLst>
              <a:ext uri="{FF2B5EF4-FFF2-40B4-BE49-F238E27FC236}">
                <a16:creationId xmlns:a16="http://schemas.microsoft.com/office/drawing/2014/main" id="{B3CFAFC8-4FC4-46FB-B6B7-1DC482EFF293}"/>
              </a:ext>
            </a:extLst>
          </p:cNvPr>
          <p:cNvSpPr/>
          <p:nvPr/>
        </p:nvSpPr>
        <p:spPr>
          <a:xfrm>
            <a:off x="8830364" y="4980311"/>
            <a:ext cx="512523" cy="512523"/>
          </a:xfrm>
          <a:prstGeom prst="ellipse">
            <a:avLst/>
          </a:prstGeom>
          <a:solidFill>
            <a:schemeClr val="bg1"/>
          </a:solidFill>
          <a:ln w="57150">
            <a:solidFill>
              <a:srgbClr val="006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40" name="CaixaDeTexto 339">
            <a:extLst>
              <a:ext uri="{FF2B5EF4-FFF2-40B4-BE49-F238E27FC236}">
                <a16:creationId xmlns:a16="http://schemas.microsoft.com/office/drawing/2014/main" id="{B35090D5-6951-4A09-AC89-614A5BE3F0B3}"/>
              </a:ext>
            </a:extLst>
          </p:cNvPr>
          <p:cNvSpPr txBox="1"/>
          <p:nvPr/>
        </p:nvSpPr>
        <p:spPr>
          <a:xfrm>
            <a:off x="8797416" y="5041311"/>
            <a:ext cx="5870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>
                    <a:lumMod val="50000"/>
                  </a:schemeClr>
                </a:solidFill>
              </a:rPr>
              <a:t>15%</a:t>
            </a:r>
          </a:p>
        </p:txBody>
      </p:sp>
      <p:sp>
        <p:nvSpPr>
          <p:cNvPr id="341" name="CaixaDeTexto 340">
            <a:extLst>
              <a:ext uri="{FF2B5EF4-FFF2-40B4-BE49-F238E27FC236}">
                <a16:creationId xmlns:a16="http://schemas.microsoft.com/office/drawing/2014/main" id="{F3F58050-1430-405D-9CBF-2037712EEB04}"/>
              </a:ext>
            </a:extLst>
          </p:cNvPr>
          <p:cNvSpPr txBox="1"/>
          <p:nvPr/>
        </p:nvSpPr>
        <p:spPr>
          <a:xfrm>
            <a:off x="9544961" y="5319122"/>
            <a:ext cx="4555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</a:rPr>
              <a:t>sul</a:t>
            </a:r>
          </a:p>
        </p:txBody>
      </p:sp>
      <p:sp>
        <p:nvSpPr>
          <p:cNvPr id="77" name="Título 1">
            <a:extLst>
              <a:ext uri="{FF2B5EF4-FFF2-40B4-BE49-F238E27FC236}">
                <a16:creationId xmlns:a16="http://schemas.microsoft.com/office/drawing/2014/main" id="{DCA46535-4D99-4A88-AD05-AD7390C05BD7}"/>
              </a:ext>
            </a:extLst>
          </p:cNvPr>
          <p:cNvSpPr txBox="1">
            <a:spLocks/>
          </p:cNvSpPr>
          <p:nvPr/>
        </p:nvSpPr>
        <p:spPr>
          <a:xfrm>
            <a:off x="8577741" y="141852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pt-BR" sz="1050" b="1" i="1" dirty="0">
                <a:solidFill>
                  <a:schemeClr val="bg1"/>
                </a:solidFill>
                <a:latin typeface="Calibri (corpo)"/>
              </a:rPr>
              <a:t>Valores não ponderados</a:t>
            </a:r>
          </a:p>
        </p:txBody>
      </p:sp>
    </p:spTree>
    <p:extLst>
      <p:ext uri="{BB962C8B-B14F-4D97-AF65-F5344CB8AC3E}">
        <p14:creationId xmlns:p14="http://schemas.microsoft.com/office/powerpoint/2010/main" val="3724038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2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2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2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2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2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8" presetClass="entr" presetSubtype="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8" presetClass="entr" presetSubtype="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400"/>
                            </p:stCondLst>
                            <p:childTnLst>
                              <p:par>
                                <p:cTn id="3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8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8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8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8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8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8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8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8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8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8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8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8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8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8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8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8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8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8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8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8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8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8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8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8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8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8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8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8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8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8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8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8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8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200"/>
                            </p:stCondLst>
                            <p:childTnLst>
                              <p:par>
                                <p:cTn id="1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323" grpId="0" animBg="1"/>
      <p:bldP spid="324" grpId="0"/>
      <p:bldP spid="325" grpId="0"/>
      <p:bldP spid="327" grpId="0" animBg="1"/>
      <p:bldP spid="328" grpId="0"/>
      <p:bldP spid="329" grpId="0"/>
      <p:bldP spid="331" grpId="0" animBg="1"/>
      <p:bldP spid="332" grpId="0"/>
      <p:bldP spid="333" grpId="0"/>
      <p:bldP spid="335" grpId="0" animBg="1"/>
      <p:bldP spid="336" grpId="0"/>
      <p:bldP spid="337" grpId="0"/>
      <p:bldP spid="339" grpId="0" animBg="1"/>
      <p:bldP spid="340" grpId="0"/>
      <p:bldP spid="341" grpId="0"/>
      <p:bldP spid="77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3" name="Tabela 12"/>
          <p:cNvGraphicFramePr>
            <a:graphicFrameLocks noGrp="1"/>
          </p:cNvGraphicFramePr>
          <p:nvPr>
            <p:extLst/>
          </p:nvPr>
        </p:nvGraphicFramePr>
        <p:xfrm>
          <a:off x="2780162" y="4828914"/>
          <a:ext cx="2674740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" name="CaixaDeTexto 13"/>
          <p:cNvSpPr txBox="1"/>
          <p:nvPr/>
        </p:nvSpPr>
        <p:spPr>
          <a:xfrm>
            <a:off x="2966976" y="1322941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5" name="Conector reto 14"/>
          <p:cNvCxnSpPr/>
          <p:nvPr/>
        </p:nvCxnSpPr>
        <p:spPr>
          <a:xfrm>
            <a:off x="4312100" y="1549178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8" name="Tabela 37"/>
          <p:cNvGraphicFramePr>
            <a:graphicFrameLocks noGrp="1"/>
          </p:cNvGraphicFramePr>
          <p:nvPr>
            <p:extLst/>
          </p:nvPr>
        </p:nvGraphicFramePr>
        <p:xfrm>
          <a:off x="2773546" y="2370837"/>
          <a:ext cx="2674740" cy="240879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1373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16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00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2419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0" name="CaixaDeTexto 39"/>
          <p:cNvSpPr txBox="1"/>
          <p:nvPr/>
        </p:nvSpPr>
        <p:spPr>
          <a:xfrm>
            <a:off x="5961062" y="129225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2" name="Conector reto 41"/>
          <p:cNvCxnSpPr/>
          <p:nvPr/>
        </p:nvCxnSpPr>
        <p:spPr>
          <a:xfrm>
            <a:off x="7879522" y="1518491"/>
            <a:ext cx="36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3" name="Tabela 42"/>
          <p:cNvGraphicFramePr>
            <a:graphicFrameLocks noGrp="1"/>
          </p:cNvGraphicFramePr>
          <p:nvPr>
            <p:extLst/>
          </p:nvPr>
        </p:nvGraphicFramePr>
        <p:xfrm>
          <a:off x="5850447" y="2375407"/>
          <a:ext cx="2106928" cy="24088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534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4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0662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78%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16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08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2419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60" name="Tabela 59"/>
          <p:cNvGraphicFramePr>
            <a:graphicFrameLocks noGrp="1"/>
          </p:cNvGraphicFramePr>
          <p:nvPr>
            <p:extLst/>
          </p:nvPr>
        </p:nvGraphicFramePr>
        <p:xfrm>
          <a:off x="5857063" y="4828914"/>
          <a:ext cx="2101668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508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08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/>
          </p:nvPr>
        </p:nvGraphicFramePr>
        <p:xfrm>
          <a:off x="-268515" y="2538186"/>
          <a:ext cx="3114632" cy="22414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146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sim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2" name="CaixaDeTexto 61"/>
          <p:cNvSpPr txBox="1"/>
          <p:nvPr/>
        </p:nvSpPr>
        <p:spPr>
          <a:xfrm>
            <a:off x="11277600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59" name="Espaço Reservado para Conteúdo 2"/>
          <p:cNvSpPr txBox="1">
            <a:spLocks/>
          </p:cNvSpPr>
          <p:nvPr/>
        </p:nvSpPr>
        <p:spPr>
          <a:xfrm>
            <a:off x="8359537" y="1916270"/>
            <a:ext cx="3531624" cy="144207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independentemente do porte, para os que citam algum produto ou serviço do Sebrae, os ‘cursos’ são os mais lembrados, em um percentual bem acima de todas as demais menções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(p19)</a:t>
            </a:r>
          </a:p>
        </p:txBody>
      </p:sp>
      <p:sp>
        <p:nvSpPr>
          <p:cNvPr id="64" name="Espaço Reservado para Conteúdo 2"/>
          <p:cNvSpPr txBox="1">
            <a:spLocks/>
          </p:cNvSpPr>
          <p:nvPr/>
        </p:nvSpPr>
        <p:spPr>
          <a:xfrm>
            <a:off x="8359536" y="3636319"/>
            <a:ext cx="3531624" cy="80520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 mesmo se observa também na segmentação de clientes &amp; não clientes</a:t>
            </a:r>
          </a:p>
        </p:txBody>
      </p:sp>
      <p:sp>
        <p:nvSpPr>
          <p:cNvPr id="65" name="CaixaDeTexto 64">
            <a:extLst>
              <a:ext uri="{FF2B5EF4-FFF2-40B4-BE49-F238E27FC236}">
                <a16:creationId xmlns:a16="http://schemas.microsoft.com/office/drawing/2014/main" id="{9F65DF9B-AFFF-4D4A-9EFE-1353133926DC}"/>
              </a:ext>
            </a:extLst>
          </p:cNvPr>
          <p:cNvSpPr txBox="1"/>
          <p:nvPr/>
        </p:nvSpPr>
        <p:spPr>
          <a:xfrm>
            <a:off x="1456209" y="115084"/>
            <a:ext cx="28381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produto ou serviço do Sebrae</a:t>
            </a:r>
          </a:p>
        </p:txBody>
      </p:sp>
      <p:grpSp>
        <p:nvGrpSpPr>
          <p:cNvPr id="66" name="Group 4">
            <a:extLst>
              <a:ext uri="{FF2B5EF4-FFF2-40B4-BE49-F238E27FC236}">
                <a16:creationId xmlns:a16="http://schemas.microsoft.com/office/drawing/2014/main" id="{DF377EDA-79D3-4EF3-AE2F-3A278FD624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209" y="81907"/>
            <a:ext cx="630709" cy="899871"/>
            <a:chOff x="234" y="-197"/>
            <a:chExt cx="710" cy="1013"/>
          </a:xfrm>
          <a:solidFill>
            <a:srgbClr val="00ACB8"/>
          </a:solidFill>
        </p:grpSpPr>
        <p:sp>
          <p:nvSpPr>
            <p:cNvPr id="67" name="Freeform 5">
              <a:extLst>
                <a:ext uri="{FF2B5EF4-FFF2-40B4-BE49-F238E27FC236}">
                  <a16:creationId xmlns:a16="http://schemas.microsoft.com/office/drawing/2014/main" id="{159EF494-126A-4DC1-B85A-BC0E8C66B5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" y="-197"/>
              <a:ext cx="710" cy="1013"/>
            </a:xfrm>
            <a:custGeom>
              <a:avLst/>
              <a:gdLst>
                <a:gd name="T0" fmla="*/ 1629 w 1670"/>
                <a:gd name="T1" fmla="*/ 211 h 2384"/>
                <a:gd name="T2" fmla="*/ 716 w 1670"/>
                <a:gd name="T3" fmla="*/ 211 h 2384"/>
                <a:gd name="T4" fmla="*/ 54 w 1670"/>
                <a:gd name="T5" fmla="*/ 4 h 2384"/>
                <a:gd name="T6" fmla="*/ 17 w 1670"/>
                <a:gd name="T7" fmla="*/ 11 h 2384"/>
                <a:gd name="T8" fmla="*/ 0 w 1670"/>
                <a:gd name="T9" fmla="*/ 44 h 2384"/>
                <a:gd name="T10" fmla="*/ 0 w 1670"/>
                <a:gd name="T11" fmla="*/ 2133 h 2384"/>
                <a:gd name="T12" fmla="*/ 29 w 1670"/>
                <a:gd name="T13" fmla="*/ 2173 h 2384"/>
                <a:gd name="T14" fmla="*/ 697 w 1670"/>
                <a:gd name="T15" fmla="*/ 2382 h 2384"/>
                <a:gd name="T16" fmla="*/ 710 w 1670"/>
                <a:gd name="T17" fmla="*/ 2384 h 2384"/>
                <a:gd name="T18" fmla="*/ 1629 w 1670"/>
                <a:gd name="T19" fmla="*/ 2384 h 2384"/>
                <a:gd name="T20" fmla="*/ 1670 w 1670"/>
                <a:gd name="T21" fmla="*/ 2342 h 2384"/>
                <a:gd name="T22" fmla="*/ 1670 w 1670"/>
                <a:gd name="T23" fmla="*/ 253 h 2384"/>
                <a:gd name="T24" fmla="*/ 1629 w 1670"/>
                <a:gd name="T25" fmla="*/ 211 h 2384"/>
                <a:gd name="T26" fmla="*/ 668 w 1670"/>
                <a:gd name="T27" fmla="*/ 2285 h 2384"/>
                <a:gd name="T28" fmla="*/ 83 w 1670"/>
                <a:gd name="T29" fmla="*/ 2102 h 2384"/>
                <a:gd name="T30" fmla="*/ 83 w 1670"/>
                <a:gd name="T31" fmla="*/ 101 h 2384"/>
                <a:gd name="T32" fmla="*/ 668 w 1670"/>
                <a:gd name="T33" fmla="*/ 284 h 2384"/>
                <a:gd name="T34" fmla="*/ 668 w 1670"/>
                <a:gd name="T35" fmla="*/ 2285 h 2384"/>
                <a:gd name="T36" fmla="*/ 751 w 1670"/>
                <a:gd name="T37" fmla="*/ 2300 h 2384"/>
                <a:gd name="T38" fmla="*/ 751 w 1670"/>
                <a:gd name="T39" fmla="*/ 295 h 2384"/>
                <a:gd name="T40" fmla="*/ 1587 w 1670"/>
                <a:gd name="T41" fmla="*/ 295 h 2384"/>
                <a:gd name="T42" fmla="*/ 1587 w 1670"/>
                <a:gd name="T43" fmla="*/ 2300 h 2384"/>
                <a:gd name="T44" fmla="*/ 751 w 1670"/>
                <a:gd name="T45" fmla="*/ 2300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0" h="2384">
                  <a:moveTo>
                    <a:pt x="1629" y="211"/>
                  </a:moveTo>
                  <a:cubicBezTo>
                    <a:pt x="716" y="211"/>
                    <a:pt x="716" y="211"/>
                    <a:pt x="716" y="21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1" y="0"/>
                    <a:pt x="27" y="3"/>
                    <a:pt x="17" y="11"/>
                  </a:cubicBezTo>
                  <a:cubicBezTo>
                    <a:pt x="6" y="18"/>
                    <a:pt x="0" y="31"/>
                    <a:pt x="0" y="44"/>
                  </a:cubicBezTo>
                  <a:cubicBezTo>
                    <a:pt x="0" y="2133"/>
                    <a:pt x="0" y="2133"/>
                    <a:pt x="0" y="2133"/>
                  </a:cubicBezTo>
                  <a:cubicBezTo>
                    <a:pt x="0" y="2151"/>
                    <a:pt x="11" y="2167"/>
                    <a:pt x="29" y="2173"/>
                  </a:cubicBezTo>
                  <a:cubicBezTo>
                    <a:pt x="697" y="2382"/>
                    <a:pt x="697" y="2382"/>
                    <a:pt x="697" y="2382"/>
                  </a:cubicBezTo>
                  <a:cubicBezTo>
                    <a:pt x="701" y="2383"/>
                    <a:pt x="706" y="2384"/>
                    <a:pt x="710" y="2384"/>
                  </a:cubicBezTo>
                  <a:cubicBezTo>
                    <a:pt x="1629" y="2384"/>
                    <a:pt x="1629" y="2384"/>
                    <a:pt x="1629" y="2384"/>
                  </a:cubicBezTo>
                  <a:cubicBezTo>
                    <a:pt x="1652" y="2384"/>
                    <a:pt x="1670" y="2365"/>
                    <a:pt x="1670" y="2342"/>
                  </a:cubicBezTo>
                  <a:cubicBezTo>
                    <a:pt x="1670" y="253"/>
                    <a:pt x="1670" y="253"/>
                    <a:pt x="1670" y="253"/>
                  </a:cubicBezTo>
                  <a:cubicBezTo>
                    <a:pt x="1670" y="230"/>
                    <a:pt x="1652" y="211"/>
                    <a:pt x="1629" y="211"/>
                  </a:cubicBezTo>
                  <a:close/>
                  <a:moveTo>
                    <a:pt x="668" y="2285"/>
                  </a:moveTo>
                  <a:cubicBezTo>
                    <a:pt x="83" y="2102"/>
                    <a:pt x="83" y="2102"/>
                    <a:pt x="83" y="2102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668" y="284"/>
                    <a:pt x="668" y="284"/>
                    <a:pt x="668" y="284"/>
                  </a:cubicBezTo>
                  <a:lnTo>
                    <a:pt x="668" y="2285"/>
                  </a:lnTo>
                  <a:close/>
                  <a:moveTo>
                    <a:pt x="751" y="2300"/>
                  </a:moveTo>
                  <a:cubicBezTo>
                    <a:pt x="751" y="295"/>
                    <a:pt x="751" y="295"/>
                    <a:pt x="751" y="295"/>
                  </a:cubicBezTo>
                  <a:cubicBezTo>
                    <a:pt x="1587" y="295"/>
                    <a:pt x="1587" y="295"/>
                    <a:pt x="1587" y="295"/>
                  </a:cubicBezTo>
                  <a:cubicBezTo>
                    <a:pt x="1587" y="2300"/>
                    <a:pt x="1587" y="2300"/>
                    <a:pt x="1587" y="2300"/>
                  </a:cubicBezTo>
                  <a:lnTo>
                    <a:pt x="751" y="2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">
              <a:extLst>
                <a:ext uri="{FF2B5EF4-FFF2-40B4-BE49-F238E27FC236}">
                  <a16:creationId xmlns:a16="http://schemas.microsoft.com/office/drawing/2014/main" id="{E85319E4-9D8E-40D2-8108-DAB6CDB02A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-1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7">
              <a:extLst>
                <a:ext uri="{FF2B5EF4-FFF2-40B4-BE49-F238E27FC236}">
                  <a16:creationId xmlns:a16="http://schemas.microsoft.com/office/drawing/2014/main" id="{474E483B-B038-4EF4-A35F-471D2A7255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212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3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3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6"/>
                    <a:pt x="334" y="29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316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8">
              <a:extLst>
                <a:ext uri="{FF2B5EF4-FFF2-40B4-BE49-F238E27FC236}">
                  <a16:creationId xmlns:a16="http://schemas.microsoft.com/office/drawing/2014/main" id="{7EDA5AE9-D7F0-4262-A07C-98D8E3981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426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1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1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3 h 334"/>
                <a:gd name="T20" fmla="*/ 251 w 334"/>
                <a:gd name="T21" fmla="*/ 83 h 334"/>
                <a:gd name="T22" fmla="*/ 251 w 334"/>
                <a:gd name="T23" fmla="*/ 250 h 334"/>
                <a:gd name="T24" fmla="*/ 84 w 334"/>
                <a:gd name="T25" fmla="*/ 250 h 334"/>
                <a:gd name="T26" fmla="*/ 84 w 334"/>
                <a:gd name="T27" fmla="*/ 8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34" y="18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1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3"/>
                  </a:moveTo>
                  <a:cubicBezTo>
                    <a:pt x="251" y="83"/>
                    <a:pt x="251" y="83"/>
                    <a:pt x="251" y="83"/>
                  </a:cubicBezTo>
                  <a:cubicBezTo>
                    <a:pt x="251" y="250"/>
                    <a:pt x="251" y="250"/>
                    <a:pt x="251" y="250"/>
                  </a:cubicBezTo>
                  <a:cubicBezTo>
                    <a:pt x="84" y="250"/>
                    <a:pt x="84" y="250"/>
                    <a:pt x="84" y="250"/>
                  </a:cubicBezTo>
                  <a:lnTo>
                    <a:pt x="84" y="83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Rectangle 9">
              <a:extLst>
                <a:ext uri="{FF2B5EF4-FFF2-40B4-BE49-F238E27FC236}">
                  <a16:creationId xmlns:a16="http://schemas.microsoft.com/office/drawing/2014/main" id="{F3FF946E-5FC4-4AEE-92C2-6F57197B2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-1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Rectangle 10">
              <a:extLst>
                <a:ext uri="{FF2B5EF4-FFF2-40B4-BE49-F238E27FC236}">
                  <a16:creationId xmlns:a16="http://schemas.microsoft.com/office/drawing/2014/main" id="{88653054-F7BF-4EAF-9A54-46A0267F4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212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Rectangle 11">
              <a:extLst>
                <a:ext uri="{FF2B5EF4-FFF2-40B4-BE49-F238E27FC236}">
                  <a16:creationId xmlns:a16="http://schemas.microsoft.com/office/drawing/2014/main" id="{88317EE3-650A-4A10-9649-9E2F7EFD2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426"/>
              <a:ext cx="126" cy="35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Rectangle 12">
              <a:extLst>
                <a:ext uri="{FF2B5EF4-FFF2-40B4-BE49-F238E27FC236}">
                  <a16:creationId xmlns:a16="http://schemas.microsoft.com/office/drawing/2014/main" id="{AAC9DE27-0842-4A96-90EB-FC9887DC0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621"/>
              <a:ext cx="285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Rectangle 13">
              <a:extLst>
                <a:ext uri="{FF2B5EF4-FFF2-40B4-BE49-F238E27FC236}">
                  <a16:creationId xmlns:a16="http://schemas.microsoft.com/office/drawing/2014/main" id="{D0AB21F5-F772-4A03-A7C8-C616E49B6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92"/>
              <a:ext cx="213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6" name="Group 4">
            <a:extLst>
              <a:ext uri="{FF2B5EF4-FFF2-40B4-BE49-F238E27FC236}">
                <a16:creationId xmlns:a16="http://schemas.microsoft.com/office/drawing/2014/main" id="{25147149-6AF3-4242-B272-45E583874EF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57999" y="1884695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59C5234E-61AC-4069-9E92-A008751DD6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55B2680A-4140-416F-B158-2E4542095D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7">
              <a:extLst>
                <a:ext uri="{FF2B5EF4-FFF2-40B4-BE49-F238E27FC236}">
                  <a16:creationId xmlns:a16="http://schemas.microsoft.com/office/drawing/2014/main" id="{4542FE59-8220-48C0-9003-5D6FCFEB2E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8">
              <a:extLst>
                <a:ext uri="{FF2B5EF4-FFF2-40B4-BE49-F238E27FC236}">
                  <a16:creationId xmlns:a16="http://schemas.microsoft.com/office/drawing/2014/main" id="{D9A9232F-83E3-4FC2-8260-88AB196464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9">
              <a:extLst>
                <a:ext uri="{FF2B5EF4-FFF2-40B4-BE49-F238E27FC236}">
                  <a16:creationId xmlns:a16="http://schemas.microsoft.com/office/drawing/2014/main" id="{293140C0-537A-4DC2-8AFB-D2FE1547B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10">
              <a:extLst>
                <a:ext uri="{FF2B5EF4-FFF2-40B4-BE49-F238E27FC236}">
                  <a16:creationId xmlns:a16="http://schemas.microsoft.com/office/drawing/2014/main" id="{A6983EF0-5267-4BBA-AE39-C1B0AB616A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3" name="Grupo 34">
            <a:extLst>
              <a:ext uri="{FF2B5EF4-FFF2-40B4-BE49-F238E27FC236}">
                <a16:creationId xmlns:a16="http://schemas.microsoft.com/office/drawing/2014/main" id="{232E1D7C-01D1-4BF4-BD93-C43FE1AD4EAB}"/>
              </a:ext>
            </a:extLst>
          </p:cNvPr>
          <p:cNvGrpSpPr/>
          <p:nvPr/>
        </p:nvGrpSpPr>
        <p:grpSpPr>
          <a:xfrm>
            <a:off x="7197311" y="1900493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E5E549AB-7ADF-4D5F-A0A3-D34BAAF40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1C239469-4257-4DC4-B9A5-1A1A4A922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70F332BA-197C-4291-8E41-2978B65F6F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C0BC77C1-8DE4-44B4-8AF9-E8564B20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BAC60A55-164F-4F22-8DCC-5AA4D1BCA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9" name="Group 35">
            <a:extLst>
              <a:ext uri="{FF2B5EF4-FFF2-40B4-BE49-F238E27FC236}">
                <a16:creationId xmlns:a16="http://schemas.microsoft.com/office/drawing/2014/main" id="{268926BA-F262-4672-9507-21CBFBE1A3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65637" y="1796821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90" name="Rectangle 40">
              <a:extLst>
                <a:ext uri="{FF2B5EF4-FFF2-40B4-BE49-F238E27FC236}">
                  <a16:creationId xmlns:a16="http://schemas.microsoft.com/office/drawing/2014/main" id="{1D214038-8339-447E-9225-45622ACE3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41">
              <a:extLst>
                <a:ext uri="{FF2B5EF4-FFF2-40B4-BE49-F238E27FC236}">
                  <a16:creationId xmlns:a16="http://schemas.microsoft.com/office/drawing/2014/main" id="{152A1178-3F23-40CF-B8C3-88C487E55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42">
              <a:extLst>
                <a:ext uri="{FF2B5EF4-FFF2-40B4-BE49-F238E27FC236}">
                  <a16:creationId xmlns:a16="http://schemas.microsoft.com/office/drawing/2014/main" id="{B3AD19FB-1113-43FF-802B-C7ABC6C8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43">
              <a:extLst>
                <a:ext uri="{FF2B5EF4-FFF2-40B4-BE49-F238E27FC236}">
                  <a16:creationId xmlns:a16="http://schemas.microsoft.com/office/drawing/2014/main" id="{EA00BFA1-0408-47F6-86A2-198FD1108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44">
              <a:extLst>
                <a:ext uri="{FF2B5EF4-FFF2-40B4-BE49-F238E27FC236}">
                  <a16:creationId xmlns:a16="http://schemas.microsoft.com/office/drawing/2014/main" id="{A09248B0-6551-4271-B377-00C555309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45">
              <a:extLst>
                <a:ext uri="{FF2B5EF4-FFF2-40B4-BE49-F238E27FC236}">
                  <a16:creationId xmlns:a16="http://schemas.microsoft.com/office/drawing/2014/main" id="{A8C34B43-F493-4D42-95FA-2B0FB38DE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46">
              <a:extLst>
                <a:ext uri="{FF2B5EF4-FFF2-40B4-BE49-F238E27FC236}">
                  <a16:creationId xmlns:a16="http://schemas.microsoft.com/office/drawing/2014/main" id="{75A859D3-8080-49A6-A5ED-6A5039B21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47">
              <a:extLst>
                <a:ext uri="{FF2B5EF4-FFF2-40B4-BE49-F238E27FC236}">
                  <a16:creationId xmlns:a16="http://schemas.microsoft.com/office/drawing/2014/main" id="{D1A85CB6-739B-44E0-AFE2-A4709E28F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48">
              <a:extLst>
                <a:ext uri="{FF2B5EF4-FFF2-40B4-BE49-F238E27FC236}">
                  <a16:creationId xmlns:a16="http://schemas.microsoft.com/office/drawing/2014/main" id="{2BF72E1B-F9CE-4117-A064-B285BB1D5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49">
              <a:extLst>
                <a:ext uri="{FF2B5EF4-FFF2-40B4-BE49-F238E27FC236}">
                  <a16:creationId xmlns:a16="http://schemas.microsoft.com/office/drawing/2014/main" id="{726CBEE4-16EF-4B6C-ABBB-71A8173D9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50">
              <a:extLst>
                <a:ext uri="{FF2B5EF4-FFF2-40B4-BE49-F238E27FC236}">
                  <a16:creationId xmlns:a16="http://schemas.microsoft.com/office/drawing/2014/main" id="{E3F71AAE-9C35-4C0A-8226-8BEE7E5DA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51">
              <a:extLst>
                <a:ext uri="{FF2B5EF4-FFF2-40B4-BE49-F238E27FC236}">
                  <a16:creationId xmlns:a16="http://schemas.microsoft.com/office/drawing/2014/main" id="{254BE98E-FEA1-416D-AB5C-79E4DDFCA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52">
              <a:extLst>
                <a:ext uri="{FF2B5EF4-FFF2-40B4-BE49-F238E27FC236}">
                  <a16:creationId xmlns:a16="http://schemas.microsoft.com/office/drawing/2014/main" id="{E501AED4-6EB0-4D59-82E4-0B2234F18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53">
              <a:extLst>
                <a:ext uri="{FF2B5EF4-FFF2-40B4-BE49-F238E27FC236}">
                  <a16:creationId xmlns:a16="http://schemas.microsoft.com/office/drawing/2014/main" id="{72C48F54-1067-4B64-B28B-068B8DE8B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54">
              <a:extLst>
                <a:ext uri="{FF2B5EF4-FFF2-40B4-BE49-F238E27FC236}">
                  <a16:creationId xmlns:a16="http://schemas.microsoft.com/office/drawing/2014/main" id="{6E5F6915-F012-4D14-9F13-E7CCD0AC8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55">
              <a:extLst>
                <a:ext uri="{FF2B5EF4-FFF2-40B4-BE49-F238E27FC236}">
                  <a16:creationId xmlns:a16="http://schemas.microsoft.com/office/drawing/2014/main" id="{1915C67D-3565-4EED-9690-C9D9F4D3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56">
              <a:extLst>
                <a:ext uri="{FF2B5EF4-FFF2-40B4-BE49-F238E27FC236}">
                  <a16:creationId xmlns:a16="http://schemas.microsoft.com/office/drawing/2014/main" id="{11C51D1C-385B-4607-8C92-3AF1592B6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57">
              <a:extLst>
                <a:ext uri="{FF2B5EF4-FFF2-40B4-BE49-F238E27FC236}">
                  <a16:creationId xmlns:a16="http://schemas.microsoft.com/office/drawing/2014/main" id="{E8487DDD-0DC9-46E4-9D37-5F3FE98B5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58">
              <a:extLst>
                <a:ext uri="{FF2B5EF4-FFF2-40B4-BE49-F238E27FC236}">
                  <a16:creationId xmlns:a16="http://schemas.microsoft.com/office/drawing/2014/main" id="{54443AE5-4343-40DF-8978-D1B1ED0A9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59">
              <a:extLst>
                <a:ext uri="{FF2B5EF4-FFF2-40B4-BE49-F238E27FC236}">
                  <a16:creationId xmlns:a16="http://schemas.microsoft.com/office/drawing/2014/main" id="{0B6A6C96-CE27-4CD7-A8A9-07114EBD4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60">
              <a:extLst>
                <a:ext uri="{FF2B5EF4-FFF2-40B4-BE49-F238E27FC236}">
                  <a16:creationId xmlns:a16="http://schemas.microsoft.com/office/drawing/2014/main" id="{9E797EF5-C825-441E-8D4C-30F784B02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61">
              <a:extLst>
                <a:ext uri="{FF2B5EF4-FFF2-40B4-BE49-F238E27FC236}">
                  <a16:creationId xmlns:a16="http://schemas.microsoft.com/office/drawing/2014/main" id="{D04B81C0-8CE1-45E8-9879-687B89719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62">
              <a:extLst>
                <a:ext uri="{FF2B5EF4-FFF2-40B4-BE49-F238E27FC236}">
                  <a16:creationId xmlns:a16="http://schemas.microsoft.com/office/drawing/2014/main" id="{918BE866-3C6F-4140-992F-7F0893A13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63">
              <a:extLst>
                <a:ext uri="{FF2B5EF4-FFF2-40B4-BE49-F238E27FC236}">
                  <a16:creationId xmlns:a16="http://schemas.microsoft.com/office/drawing/2014/main" id="{268CA2FE-BDE9-4134-BD09-34137CC25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64">
              <a:extLst>
                <a:ext uri="{FF2B5EF4-FFF2-40B4-BE49-F238E27FC236}">
                  <a16:creationId xmlns:a16="http://schemas.microsoft.com/office/drawing/2014/main" id="{CF16DB5B-3905-4F68-A92E-E6B269989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65">
              <a:extLst>
                <a:ext uri="{FF2B5EF4-FFF2-40B4-BE49-F238E27FC236}">
                  <a16:creationId xmlns:a16="http://schemas.microsoft.com/office/drawing/2014/main" id="{3C66913A-F88B-4151-9E87-5AC6146C3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Freeform 66">
              <a:extLst>
                <a:ext uri="{FF2B5EF4-FFF2-40B4-BE49-F238E27FC236}">
                  <a16:creationId xmlns:a16="http://schemas.microsoft.com/office/drawing/2014/main" id="{B0583335-6D6B-4995-8932-A2EAB6C028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7" name="Group 69">
            <a:extLst>
              <a:ext uri="{FF2B5EF4-FFF2-40B4-BE49-F238E27FC236}">
                <a16:creationId xmlns:a16="http://schemas.microsoft.com/office/drawing/2014/main" id="{D5A39006-037C-4D59-88D0-BE8BBDB804C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853404" y="1931782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18" name="Rectangle 74">
              <a:extLst>
                <a:ext uri="{FF2B5EF4-FFF2-40B4-BE49-F238E27FC236}">
                  <a16:creationId xmlns:a16="http://schemas.microsoft.com/office/drawing/2014/main" id="{92EDC5C6-A29C-402C-8D71-261DF5C8E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75">
              <a:extLst>
                <a:ext uri="{FF2B5EF4-FFF2-40B4-BE49-F238E27FC236}">
                  <a16:creationId xmlns:a16="http://schemas.microsoft.com/office/drawing/2014/main" id="{B5907FB7-7FDC-4AC9-8B4F-249505C35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76">
              <a:extLst>
                <a:ext uri="{FF2B5EF4-FFF2-40B4-BE49-F238E27FC236}">
                  <a16:creationId xmlns:a16="http://schemas.microsoft.com/office/drawing/2014/main" id="{76D496D1-6988-4022-A2CF-D8C10B47C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Freeform 77">
              <a:extLst>
                <a:ext uri="{FF2B5EF4-FFF2-40B4-BE49-F238E27FC236}">
                  <a16:creationId xmlns:a16="http://schemas.microsoft.com/office/drawing/2014/main" id="{89B74968-30A5-463F-AE27-88DBED5286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78">
              <a:extLst>
                <a:ext uri="{FF2B5EF4-FFF2-40B4-BE49-F238E27FC236}">
                  <a16:creationId xmlns:a16="http://schemas.microsoft.com/office/drawing/2014/main" id="{22FC857E-4E73-4DAE-AE48-ED2A7BE50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79">
              <a:extLst>
                <a:ext uri="{FF2B5EF4-FFF2-40B4-BE49-F238E27FC236}">
                  <a16:creationId xmlns:a16="http://schemas.microsoft.com/office/drawing/2014/main" id="{9FAA8C0C-1F34-4D5A-B7A7-365EE353F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80">
              <a:extLst>
                <a:ext uri="{FF2B5EF4-FFF2-40B4-BE49-F238E27FC236}">
                  <a16:creationId xmlns:a16="http://schemas.microsoft.com/office/drawing/2014/main" id="{753FE516-FB89-4A60-A787-7F82D7D1C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81">
              <a:extLst>
                <a:ext uri="{FF2B5EF4-FFF2-40B4-BE49-F238E27FC236}">
                  <a16:creationId xmlns:a16="http://schemas.microsoft.com/office/drawing/2014/main" id="{7968DD83-EE4A-449A-8567-1A100D8AB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82">
              <a:extLst>
                <a:ext uri="{FF2B5EF4-FFF2-40B4-BE49-F238E27FC236}">
                  <a16:creationId xmlns:a16="http://schemas.microsoft.com/office/drawing/2014/main" id="{958FE111-5DFC-4491-96AA-C815810AB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83">
              <a:extLst>
                <a:ext uri="{FF2B5EF4-FFF2-40B4-BE49-F238E27FC236}">
                  <a16:creationId xmlns:a16="http://schemas.microsoft.com/office/drawing/2014/main" id="{3AAD35D9-A60F-4FFD-B90A-F89CA1748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84">
              <a:extLst>
                <a:ext uri="{FF2B5EF4-FFF2-40B4-BE49-F238E27FC236}">
                  <a16:creationId xmlns:a16="http://schemas.microsoft.com/office/drawing/2014/main" id="{8BE68E23-E0B5-4595-ACA7-8920CA5B0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85">
              <a:extLst>
                <a:ext uri="{FF2B5EF4-FFF2-40B4-BE49-F238E27FC236}">
                  <a16:creationId xmlns:a16="http://schemas.microsoft.com/office/drawing/2014/main" id="{F9051F2D-25AB-4163-87FD-C7A2D9D57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86">
              <a:extLst>
                <a:ext uri="{FF2B5EF4-FFF2-40B4-BE49-F238E27FC236}">
                  <a16:creationId xmlns:a16="http://schemas.microsoft.com/office/drawing/2014/main" id="{C1091243-97A2-4639-82E6-9B5EA1090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87">
              <a:extLst>
                <a:ext uri="{FF2B5EF4-FFF2-40B4-BE49-F238E27FC236}">
                  <a16:creationId xmlns:a16="http://schemas.microsoft.com/office/drawing/2014/main" id="{F1AD886C-D603-48FD-B3C2-6537252D1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88">
              <a:extLst>
                <a:ext uri="{FF2B5EF4-FFF2-40B4-BE49-F238E27FC236}">
                  <a16:creationId xmlns:a16="http://schemas.microsoft.com/office/drawing/2014/main" id="{FF0EFB27-112B-4040-9D94-82660B497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89">
              <a:extLst>
                <a:ext uri="{FF2B5EF4-FFF2-40B4-BE49-F238E27FC236}">
                  <a16:creationId xmlns:a16="http://schemas.microsoft.com/office/drawing/2014/main" id="{BA8BF63D-A53A-41C7-BEEC-876D819FA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90">
              <a:extLst>
                <a:ext uri="{FF2B5EF4-FFF2-40B4-BE49-F238E27FC236}">
                  <a16:creationId xmlns:a16="http://schemas.microsoft.com/office/drawing/2014/main" id="{EFCC9E7D-2018-4068-9AE1-4315A97AA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5" name="Group 93">
            <a:extLst>
              <a:ext uri="{FF2B5EF4-FFF2-40B4-BE49-F238E27FC236}">
                <a16:creationId xmlns:a16="http://schemas.microsoft.com/office/drawing/2014/main" id="{41D7458A-41B9-4C9C-9526-2874C98B813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90996" y="1871951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36" name="Rectangle 95">
              <a:extLst>
                <a:ext uri="{FF2B5EF4-FFF2-40B4-BE49-F238E27FC236}">
                  <a16:creationId xmlns:a16="http://schemas.microsoft.com/office/drawing/2014/main" id="{CE406D11-249A-466E-BD28-3056A988B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96">
              <a:extLst>
                <a:ext uri="{FF2B5EF4-FFF2-40B4-BE49-F238E27FC236}">
                  <a16:creationId xmlns:a16="http://schemas.microsoft.com/office/drawing/2014/main" id="{FEAF626F-BFA0-4526-9FF4-10D739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97">
              <a:extLst>
                <a:ext uri="{FF2B5EF4-FFF2-40B4-BE49-F238E27FC236}">
                  <a16:creationId xmlns:a16="http://schemas.microsoft.com/office/drawing/2014/main" id="{4190C319-36E6-40FD-889C-AD8667DE4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98">
              <a:extLst>
                <a:ext uri="{FF2B5EF4-FFF2-40B4-BE49-F238E27FC236}">
                  <a16:creationId xmlns:a16="http://schemas.microsoft.com/office/drawing/2014/main" id="{6AC8E1B7-8154-442D-A6F8-EC31026B3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99">
              <a:extLst>
                <a:ext uri="{FF2B5EF4-FFF2-40B4-BE49-F238E27FC236}">
                  <a16:creationId xmlns:a16="http://schemas.microsoft.com/office/drawing/2014/main" id="{B3DE99CE-FB3F-4CB8-B882-8711A3067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100">
              <a:extLst>
                <a:ext uri="{FF2B5EF4-FFF2-40B4-BE49-F238E27FC236}">
                  <a16:creationId xmlns:a16="http://schemas.microsoft.com/office/drawing/2014/main" id="{0A087230-23A1-4127-974A-53C4311A3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101">
              <a:extLst>
                <a:ext uri="{FF2B5EF4-FFF2-40B4-BE49-F238E27FC236}">
                  <a16:creationId xmlns:a16="http://schemas.microsoft.com/office/drawing/2014/main" id="{8FBDC949-7EB7-470B-B959-77F9EF94C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102">
              <a:extLst>
                <a:ext uri="{FF2B5EF4-FFF2-40B4-BE49-F238E27FC236}">
                  <a16:creationId xmlns:a16="http://schemas.microsoft.com/office/drawing/2014/main" id="{F5480EA4-51A7-4135-92E1-E05299ED4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103">
              <a:extLst>
                <a:ext uri="{FF2B5EF4-FFF2-40B4-BE49-F238E27FC236}">
                  <a16:creationId xmlns:a16="http://schemas.microsoft.com/office/drawing/2014/main" id="{4D126E7A-9DAF-41C4-B85C-F6199FCCD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104">
              <a:extLst>
                <a:ext uri="{FF2B5EF4-FFF2-40B4-BE49-F238E27FC236}">
                  <a16:creationId xmlns:a16="http://schemas.microsoft.com/office/drawing/2014/main" id="{AD6AB347-0B61-4A7C-ACF6-3568E77E1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105">
              <a:extLst>
                <a:ext uri="{FF2B5EF4-FFF2-40B4-BE49-F238E27FC236}">
                  <a16:creationId xmlns:a16="http://schemas.microsoft.com/office/drawing/2014/main" id="{0E0CA195-F8CD-44BD-AFD6-A51745875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106">
              <a:extLst>
                <a:ext uri="{FF2B5EF4-FFF2-40B4-BE49-F238E27FC236}">
                  <a16:creationId xmlns:a16="http://schemas.microsoft.com/office/drawing/2014/main" id="{6B728941-919F-4282-A6EA-47073F47C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107">
              <a:extLst>
                <a:ext uri="{FF2B5EF4-FFF2-40B4-BE49-F238E27FC236}">
                  <a16:creationId xmlns:a16="http://schemas.microsoft.com/office/drawing/2014/main" id="{864E6DF1-8864-48BB-83D7-2D950B2EC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108">
              <a:extLst>
                <a:ext uri="{FF2B5EF4-FFF2-40B4-BE49-F238E27FC236}">
                  <a16:creationId xmlns:a16="http://schemas.microsoft.com/office/drawing/2014/main" id="{1963CE99-3F68-4038-AD70-48CC9452C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109">
              <a:extLst>
                <a:ext uri="{FF2B5EF4-FFF2-40B4-BE49-F238E27FC236}">
                  <a16:creationId xmlns:a16="http://schemas.microsoft.com/office/drawing/2014/main" id="{CF84D37E-BF5B-45C1-87C9-4912E6BD4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110">
              <a:extLst>
                <a:ext uri="{FF2B5EF4-FFF2-40B4-BE49-F238E27FC236}">
                  <a16:creationId xmlns:a16="http://schemas.microsoft.com/office/drawing/2014/main" id="{14CD516F-D9AC-41E0-B557-57B511AC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Oval 111">
              <a:extLst>
                <a:ext uri="{FF2B5EF4-FFF2-40B4-BE49-F238E27FC236}">
                  <a16:creationId xmlns:a16="http://schemas.microsoft.com/office/drawing/2014/main" id="{A8227921-E7E5-4FD9-BDF0-3B5EA0C8E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Freeform 112">
              <a:extLst>
                <a:ext uri="{FF2B5EF4-FFF2-40B4-BE49-F238E27FC236}">
                  <a16:creationId xmlns:a16="http://schemas.microsoft.com/office/drawing/2014/main" id="{C0BE32D5-E2D6-4583-AAAA-3B77B882AE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E4467890-A289-4182-80E8-C14F3A4A5B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6" name="+ informações"/>
          <p:cNvGrpSpPr/>
          <p:nvPr/>
        </p:nvGrpSpPr>
        <p:grpSpPr>
          <a:xfrm>
            <a:off x="502209" y="5606109"/>
            <a:ext cx="1402473" cy="346250"/>
            <a:chOff x="7300120" y="5125288"/>
            <a:chExt cx="1748287" cy="431624"/>
          </a:xfrm>
        </p:grpSpPr>
        <p:sp>
          <p:nvSpPr>
            <p:cNvPr id="157" name="Forma livre 156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5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  <p:sp>
        <p:nvSpPr>
          <p:cNvPr id="165" name="CaixaDeTexto 164"/>
          <p:cNvSpPr txBox="1"/>
          <p:nvPr/>
        </p:nvSpPr>
        <p:spPr>
          <a:xfrm>
            <a:off x="1875636" y="4896403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sp>
        <p:nvSpPr>
          <p:cNvPr id="166" name="CaixaDeTexto 165">
            <a:extLst>
              <a:ext uri="{FF2B5EF4-FFF2-40B4-BE49-F238E27FC236}">
                <a16:creationId xmlns:a16="http://schemas.microsoft.com/office/drawing/2014/main" id="{2289805D-3552-47E3-A628-5940F5F27209}"/>
              </a:ext>
            </a:extLst>
          </p:cNvPr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P19.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 Se sim, qual: _______ ?</a:t>
            </a:r>
          </a:p>
        </p:txBody>
      </p:sp>
    </p:spTree>
    <p:extLst>
      <p:ext uri="{BB962C8B-B14F-4D97-AF65-F5344CB8AC3E}">
        <p14:creationId xmlns:p14="http://schemas.microsoft.com/office/powerpoint/2010/main" val="481916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"/>
                  </p:tgtEl>
                </p:cond>
              </p:nextCondLst>
            </p:seq>
          </p:childTnLst>
        </p:cTn>
      </p:par>
    </p:tnLst>
    <p:bldLst>
      <p:bldP spid="14" grpId="0"/>
      <p:bldP spid="40" grpId="0"/>
      <p:bldP spid="59" grpId="0"/>
      <p:bldP spid="64" grpId="0"/>
      <p:bldP spid="165" grpId="0"/>
      <p:bldP spid="165" grpId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5" name="Grupo 14"/>
          <p:cNvGrpSpPr/>
          <p:nvPr/>
        </p:nvGrpSpPr>
        <p:grpSpPr>
          <a:xfrm>
            <a:off x="7608684" y="1032834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8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4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51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42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61" name="CaixaDeTexto 60"/>
          <p:cNvSpPr txBox="1"/>
          <p:nvPr/>
        </p:nvSpPr>
        <p:spPr>
          <a:xfrm>
            <a:off x="7960578" y="28294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2" name="Tabela 61"/>
          <p:cNvGraphicFramePr>
            <a:graphicFrameLocks noGrp="1"/>
          </p:cNvGraphicFramePr>
          <p:nvPr>
            <p:extLst/>
          </p:nvPr>
        </p:nvGraphicFramePr>
        <p:xfrm>
          <a:off x="703553" y="3602324"/>
          <a:ext cx="1021633" cy="135908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0216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977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sim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4" name="Tabela 63"/>
          <p:cNvGraphicFramePr>
            <a:graphicFrameLocks noGrp="1"/>
          </p:cNvGraphicFramePr>
          <p:nvPr>
            <p:extLst/>
          </p:nvPr>
        </p:nvGraphicFramePr>
        <p:xfrm>
          <a:off x="1785668" y="3376212"/>
          <a:ext cx="10016406" cy="15637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9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5762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984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076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3943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65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/>
          </p:nvPr>
        </p:nvGraphicFramePr>
        <p:xfrm>
          <a:off x="1759791" y="4984373"/>
          <a:ext cx="10018809" cy="2406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06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24065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8" name="CaixaDeTexto 67">
            <a:extLst>
              <a:ext uri="{FF2B5EF4-FFF2-40B4-BE49-F238E27FC236}">
                <a16:creationId xmlns:a16="http://schemas.microsoft.com/office/drawing/2014/main" id="{AE9073AF-5161-4FA0-BD6B-4351A9850DFA}"/>
              </a:ext>
            </a:extLst>
          </p:cNvPr>
          <p:cNvSpPr txBox="1"/>
          <p:nvPr/>
        </p:nvSpPr>
        <p:spPr>
          <a:xfrm>
            <a:off x="1456209" y="115084"/>
            <a:ext cx="28381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produto ou serviço do Sebrae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744AB5F8-6C2A-4215-9E9C-8F67EF31975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209" y="81907"/>
            <a:ext cx="630709" cy="899871"/>
            <a:chOff x="234" y="-197"/>
            <a:chExt cx="710" cy="1013"/>
          </a:xfrm>
          <a:solidFill>
            <a:srgbClr val="00ACB8"/>
          </a:solidFill>
        </p:grpSpPr>
        <p:sp>
          <p:nvSpPr>
            <p:cNvPr id="70" name="Freeform 5">
              <a:extLst>
                <a:ext uri="{FF2B5EF4-FFF2-40B4-BE49-F238E27FC236}">
                  <a16:creationId xmlns:a16="http://schemas.microsoft.com/office/drawing/2014/main" id="{043CD146-F29C-4674-A2F4-AF5CA8116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" y="-197"/>
              <a:ext cx="710" cy="1013"/>
            </a:xfrm>
            <a:custGeom>
              <a:avLst/>
              <a:gdLst>
                <a:gd name="T0" fmla="*/ 1629 w 1670"/>
                <a:gd name="T1" fmla="*/ 211 h 2384"/>
                <a:gd name="T2" fmla="*/ 716 w 1670"/>
                <a:gd name="T3" fmla="*/ 211 h 2384"/>
                <a:gd name="T4" fmla="*/ 54 w 1670"/>
                <a:gd name="T5" fmla="*/ 4 h 2384"/>
                <a:gd name="T6" fmla="*/ 17 w 1670"/>
                <a:gd name="T7" fmla="*/ 11 h 2384"/>
                <a:gd name="T8" fmla="*/ 0 w 1670"/>
                <a:gd name="T9" fmla="*/ 44 h 2384"/>
                <a:gd name="T10" fmla="*/ 0 w 1670"/>
                <a:gd name="T11" fmla="*/ 2133 h 2384"/>
                <a:gd name="T12" fmla="*/ 29 w 1670"/>
                <a:gd name="T13" fmla="*/ 2173 h 2384"/>
                <a:gd name="T14" fmla="*/ 697 w 1670"/>
                <a:gd name="T15" fmla="*/ 2382 h 2384"/>
                <a:gd name="T16" fmla="*/ 710 w 1670"/>
                <a:gd name="T17" fmla="*/ 2384 h 2384"/>
                <a:gd name="T18" fmla="*/ 1629 w 1670"/>
                <a:gd name="T19" fmla="*/ 2384 h 2384"/>
                <a:gd name="T20" fmla="*/ 1670 w 1670"/>
                <a:gd name="T21" fmla="*/ 2342 h 2384"/>
                <a:gd name="T22" fmla="*/ 1670 w 1670"/>
                <a:gd name="T23" fmla="*/ 253 h 2384"/>
                <a:gd name="T24" fmla="*/ 1629 w 1670"/>
                <a:gd name="T25" fmla="*/ 211 h 2384"/>
                <a:gd name="T26" fmla="*/ 668 w 1670"/>
                <a:gd name="T27" fmla="*/ 2285 h 2384"/>
                <a:gd name="T28" fmla="*/ 83 w 1670"/>
                <a:gd name="T29" fmla="*/ 2102 h 2384"/>
                <a:gd name="T30" fmla="*/ 83 w 1670"/>
                <a:gd name="T31" fmla="*/ 101 h 2384"/>
                <a:gd name="T32" fmla="*/ 668 w 1670"/>
                <a:gd name="T33" fmla="*/ 284 h 2384"/>
                <a:gd name="T34" fmla="*/ 668 w 1670"/>
                <a:gd name="T35" fmla="*/ 2285 h 2384"/>
                <a:gd name="T36" fmla="*/ 751 w 1670"/>
                <a:gd name="T37" fmla="*/ 2300 h 2384"/>
                <a:gd name="T38" fmla="*/ 751 w 1670"/>
                <a:gd name="T39" fmla="*/ 295 h 2384"/>
                <a:gd name="T40" fmla="*/ 1587 w 1670"/>
                <a:gd name="T41" fmla="*/ 295 h 2384"/>
                <a:gd name="T42" fmla="*/ 1587 w 1670"/>
                <a:gd name="T43" fmla="*/ 2300 h 2384"/>
                <a:gd name="T44" fmla="*/ 751 w 1670"/>
                <a:gd name="T45" fmla="*/ 2300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0" h="2384">
                  <a:moveTo>
                    <a:pt x="1629" y="211"/>
                  </a:moveTo>
                  <a:cubicBezTo>
                    <a:pt x="716" y="211"/>
                    <a:pt x="716" y="211"/>
                    <a:pt x="716" y="21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1" y="0"/>
                    <a:pt x="27" y="3"/>
                    <a:pt x="17" y="11"/>
                  </a:cubicBezTo>
                  <a:cubicBezTo>
                    <a:pt x="6" y="18"/>
                    <a:pt x="0" y="31"/>
                    <a:pt x="0" y="44"/>
                  </a:cubicBezTo>
                  <a:cubicBezTo>
                    <a:pt x="0" y="2133"/>
                    <a:pt x="0" y="2133"/>
                    <a:pt x="0" y="2133"/>
                  </a:cubicBezTo>
                  <a:cubicBezTo>
                    <a:pt x="0" y="2151"/>
                    <a:pt x="11" y="2167"/>
                    <a:pt x="29" y="2173"/>
                  </a:cubicBezTo>
                  <a:cubicBezTo>
                    <a:pt x="697" y="2382"/>
                    <a:pt x="697" y="2382"/>
                    <a:pt x="697" y="2382"/>
                  </a:cubicBezTo>
                  <a:cubicBezTo>
                    <a:pt x="701" y="2383"/>
                    <a:pt x="706" y="2384"/>
                    <a:pt x="710" y="2384"/>
                  </a:cubicBezTo>
                  <a:cubicBezTo>
                    <a:pt x="1629" y="2384"/>
                    <a:pt x="1629" y="2384"/>
                    <a:pt x="1629" y="2384"/>
                  </a:cubicBezTo>
                  <a:cubicBezTo>
                    <a:pt x="1652" y="2384"/>
                    <a:pt x="1670" y="2365"/>
                    <a:pt x="1670" y="2342"/>
                  </a:cubicBezTo>
                  <a:cubicBezTo>
                    <a:pt x="1670" y="253"/>
                    <a:pt x="1670" y="253"/>
                    <a:pt x="1670" y="253"/>
                  </a:cubicBezTo>
                  <a:cubicBezTo>
                    <a:pt x="1670" y="230"/>
                    <a:pt x="1652" y="211"/>
                    <a:pt x="1629" y="211"/>
                  </a:cubicBezTo>
                  <a:close/>
                  <a:moveTo>
                    <a:pt x="668" y="2285"/>
                  </a:moveTo>
                  <a:cubicBezTo>
                    <a:pt x="83" y="2102"/>
                    <a:pt x="83" y="2102"/>
                    <a:pt x="83" y="2102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668" y="284"/>
                    <a:pt x="668" y="284"/>
                    <a:pt x="668" y="284"/>
                  </a:cubicBezTo>
                  <a:lnTo>
                    <a:pt x="668" y="2285"/>
                  </a:lnTo>
                  <a:close/>
                  <a:moveTo>
                    <a:pt x="751" y="2300"/>
                  </a:moveTo>
                  <a:cubicBezTo>
                    <a:pt x="751" y="295"/>
                    <a:pt x="751" y="295"/>
                    <a:pt x="751" y="295"/>
                  </a:cubicBezTo>
                  <a:cubicBezTo>
                    <a:pt x="1587" y="295"/>
                    <a:pt x="1587" y="295"/>
                    <a:pt x="1587" y="295"/>
                  </a:cubicBezTo>
                  <a:cubicBezTo>
                    <a:pt x="1587" y="2300"/>
                    <a:pt x="1587" y="2300"/>
                    <a:pt x="1587" y="2300"/>
                  </a:cubicBezTo>
                  <a:lnTo>
                    <a:pt x="751" y="2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">
              <a:extLst>
                <a:ext uri="{FF2B5EF4-FFF2-40B4-BE49-F238E27FC236}">
                  <a16:creationId xmlns:a16="http://schemas.microsoft.com/office/drawing/2014/main" id="{E6CA88AD-9F48-47BB-B5BC-302463EBE1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-1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">
              <a:extLst>
                <a:ext uri="{FF2B5EF4-FFF2-40B4-BE49-F238E27FC236}">
                  <a16:creationId xmlns:a16="http://schemas.microsoft.com/office/drawing/2014/main" id="{1B93F5BD-136F-4FA1-B3AE-D72D8FEA40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212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3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3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6"/>
                    <a:pt x="334" y="29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316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8">
              <a:extLst>
                <a:ext uri="{FF2B5EF4-FFF2-40B4-BE49-F238E27FC236}">
                  <a16:creationId xmlns:a16="http://schemas.microsoft.com/office/drawing/2014/main" id="{D41A8592-736B-4478-B257-91A64596E8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426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1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1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3 h 334"/>
                <a:gd name="T20" fmla="*/ 251 w 334"/>
                <a:gd name="T21" fmla="*/ 83 h 334"/>
                <a:gd name="T22" fmla="*/ 251 w 334"/>
                <a:gd name="T23" fmla="*/ 250 h 334"/>
                <a:gd name="T24" fmla="*/ 84 w 334"/>
                <a:gd name="T25" fmla="*/ 250 h 334"/>
                <a:gd name="T26" fmla="*/ 84 w 334"/>
                <a:gd name="T27" fmla="*/ 8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34" y="18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1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3"/>
                  </a:moveTo>
                  <a:cubicBezTo>
                    <a:pt x="251" y="83"/>
                    <a:pt x="251" y="83"/>
                    <a:pt x="251" y="83"/>
                  </a:cubicBezTo>
                  <a:cubicBezTo>
                    <a:pt x="251" y="250"/>
                    <a:pt x="251" y="250"/>
                    <a:pt x="251" y="250"/>
                  </a:cubicBezTo>
                  <a:cubicBezTo>
                    <a:pt x="84" y="250"/>
                    <a:pt x="84" y="250"/>
                    <a:pt x="84" y="250"/>
                  </a:cubicBezTo>
                  <a:lnTo>
                    <a:pt x="84" y="83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Rectangle 9">
              <a:extLst>
                <a:ext uri="{FF2B5EF4-FFF2-40B4-BE49-F238E27FC236}">
                  <a16:creationId xmlns:a16="http://schemas.microsoft.com/office/drawing/2014/main" id="{988B3A36-344D-4CD2-A08B-23DA6C394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-1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Rectangle 10">
              <a:extLst>
                <a:ext uri="{FF2B5EF4-FFF2-40B4-BE49-F238E27FC236}">
                  <a16:creationId xmlns:a16="http://schemas.microsoft.com/office/drawing/2014/main" id="{A353BA31-3461-4D09-86C0-2104831FA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212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Rectangle 11">
              <a:extLst>
                <a:ext uri="{FF2B5EF4-FFF2-40B4-BE49-F238E27FC236}">
                  <a16:creationId xmlns:a16="http://schemas.microsoft.com/office/drawing/2014/main" id="{2CCDBD3F-6C9B-4E6B-8506-05623B90F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426"/>
              <a:ext cx="126" cy="35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Rectangle 12">
              <a:extLst>
                <a:ext uri="{FF2B5EF4-FFF2-40B4-BE49-F238E27FC236}">
                  <a16:creationId xmlns:a16="http://schemas.microsoft.com/office/drawing/2014/main" id="{C39208A4-EB53-4EA2-915C-2CDC0AE04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621"/>
              <a:ext cx="285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Rectangle 13">
              <a:extLst>
                <a:ext uri="{FF2B5EF4-FFF2-40B4-BE49-F238E27FC236}">
                  <a16:creationId xmlns:a16="http://schemas.microsoft.com/office/drawing/2014/main" id="{9F4448E4-42AF-4ACD-9EEC-C98122A8B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92"/>
              <a:ext cx="213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5" name="+ informações"/>
          <p:cNvGrpSpPr/>
          <p:nvPr/>
        </p:nvGrpSpPr>
        <p:grpSpPr>
          <a:xfrm>
            <a:off x="502209" y="5606109"/>
            <a:ext cx="1402473" cy="346250"/>
            <a:chOff x="7300120" y="5125288"/>
            <a:chExt cx="1748287" cy="431624"/>
          </a:xfrm>
        </p:grpSpPr>
        <p:sp>
          <p:nvSpPr>
            <p:cNvPr id="66" name="Forma livre 65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79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0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1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2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3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4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5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  <p:sp>
        <p:nvSpPr>
          <p:cNvPr id="86" name="CaixaDeTexto 85"/>
          <p:cNvSpPr txBox="1"/>
          <p:nvPr/>
        </p:nvSpPr>
        <p:spPr>
          <a:xfrm>
            <a:off x="1288115" y="4966199"/>
            <a:ext cx="52129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ctr"/>
            <a:r>
              <a:rPr lang="pt-BR" sz="1100" dirty="0">
                <a:solidFill>
                  <a:schemeClr val="bg2">
                    <a:lumMod val="50000"/>
                  </a:schemeClr>
                </a:solidFill>
              </a:rPr>
              <a:t>base: </a:t>
            </a:r>
          </a:p>
        </p:txBody>
      </p:sp>
      <p:sp>
        <p:nvSpPr>
          <p:cNvPr id="88" name="CaixaDeTexto 87">
            <a:extLst>
              <a:ext uri="{FF2B5EF4-FFF2-40B4-BE49-F238E27FC236}">
                <a16:creationId xmlns:a16="http://schemas.microsoft.com/office/drawing/2014/main" id="{8FEC634C-C8B6-4C48-B0A2-12F586F37B2D}"/>
              </a:ext>
            </a:extLst>
          </p:cNvPr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P19.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 Se sim, qual: _______ ?</a:t>
            </a:r>
          </a:p>
        </p:txBody>
      </p:sp>
    </p:spTree>
    <p:extLst>
      <p:ext uri="{BB962C8B-B14F-4D97-AF65-F5344CB8AC3E}">
        <p14:creationId xmlns:p14="http://schemas.microsoft.com/office/powerpoint/2010/main" val="4141380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3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3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</p:childTnLst>
        </p:cTn>
      </p:par>
    </p:tnLst>
    <p:bldLst>
      <p:bldP spid="61" grpId="0"/>
      <p:bldP spid="86" grpId="0"/>
      <p:bldP spid="86" grpId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Imagem 2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379" y="1322205"/>
            <a:ext cx="5326589" cy="3238284"/>
          </a:xfrm>
          <a:prstGeom prst="rect">
            <a:avLst/>
          </a:prstGeom>
        </p:spPr>
      </p:pic>
      <p:grpSp>
        <p:nvGrpSpPr>
          <p:cNvPr id="2" name="Group 4">
            <a:extLst>
              <a:ext uri="{FF2B5EF4-FFF2-40B4-BE49-F238E27FC236}">
                <a16:creationId xmlns:a16="http://schemas.microsoft.com/office/drawing/2014/main" id="{F68614BD-D9D8-4DAC-AD9F-3A1AD7C143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5FF8DA4C-E3E0-40F3-91CF-A0A1714C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6083E53-E1DE-4207-9709-86D6E3B81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41858CCC-A528-4DF0-A05D-40E0BD974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10414539" y="6009552"/>
            <a:ext cx="5212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05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28" name="Tabela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9580629"/>
              </p:ext>
            </p:extLst>
          </p:nvPr>
        </p:nvGraphicFramePr>
        <p:xfrm>
          <a:off x="10878887" y="5967784"/>
          <a:ext cx="37044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10.986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6" name="Gráfico 25"/>
          <p:cNvGraphicFramePr/>
          <p:nvPr>
            <p:extLst>
              <p:ext uri="{D42A27DB-BD31-4B8C-83A1-F6EECF244321}">
                <p14:modId xmlns:p14="http://schemas.microsoft.com/office/powerpoint/2010/main" val="632422665"/>
              </p:ext>
            </p:extLst>
          </p:nvPr>
        </p:nvGraphicFramePr>
        <p:xfrm>
          <a:off x="5755259" y="981778"/>
          <a:ext cx="7560551" cy="5049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CaixaDeTexto 28">
            <a:extLst>
              <a:ext uri="{FF2B5EF4-FFF2-40B4-BE49-F238E27FC236}">
                <a16:creationId xmlns:a16="http://schemas.microsoft.com/office/drawing/2014/main" id="{CCBBB278-29EF-43C0-853E-03352A6DE156}"/>
              </a:ext>
            </a:extLst>
          </p:cNvPr>
          <p:cNvSpPr txBox="1"/>
          <p:nvPr/>
        </p:nvSpPr>
        <p:spPr>
          <a:xfrm>
            <a:off x="1456209" y="115084"/>
            <a:ext cx="28381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produto ou serviço do Sebrae</a:t>
            </a:r>
          </a:p>
        </p:txBody>
      </p:sp>
      <p:grpSp>
        <p:nvGrpSpPr>
          <p:cNvPr id="30" name="Group 4">
            <a:extLst>
              <a:ext uri="{FF2B5EF4-FFF2-40B4-BE49-F238E27FC236}">
                <a16:creationId xmlns:a16="http://schemas.microsoft.com/office/drawing/2014/main" id="{53EF4373-9570-4430-ACBD-626DEC95B6C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209" y="81907"/>
            <a:ext cx="630709" cy="899871"/>
            <a:chOff x="234" y="-197"/>
            <a:chExt cx="710" cy="1013"/>
          </a:xfrm>
          <a:solidFill>
            <a:srgbClr val="00ACB8"/>
          </a:solidFill>
        </p:grpSpPr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9612F2EA-4905-405A-9082-DD335215A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" y="-197"/>
              <a:ext cx="710" cy="1013"/>
            </a:xfrm>
            <a:custGeom>
              <a:avLst/>
              <a:gdLst>
                <a:gd name="T0" fmla="*/ 1629 w 1670"/>
                <a:gd name="T1" fmla="*/ 211 h 2384"/>
                <a:gd name="T2" fmla="*/ 716 w 1670"/>
                <a:gd name="T3" fmla="*/ 211 h 2384"/>
                <a:gd name="T4" fmla="*/ 54 w 1670"/>
                <a:gd name="T5" fmla="*/ 4 h 2384"/>
                <a:gd name="T6" fmla="*/ 17 w 1670"/>
                <a:gd name="T7" fmla="*/ 11 h 2384"/>
                <a:gd name="T8" fmla="*/ 0 w 1670"/>
                <a:gd name="T9" fmla="*/ 44 h 2384"/>
                <a:gd name="T10" fmla="*/ 0 w 1670"/>
                <a:gd name="T11" fmla="*/ 2133 h 2384"/>
                <a:gd name="T12" fmla="*/ 29 w 1670"/>
                <a:gd name="T13" fmla="*/ 2173 h 2384"/>
                <a:gd name="T14" fmla="*/ 697 w 1670"/>
                <a:gd name="T15" fmla="*/ 2382 h 2384"/>
                <a:gd name="T16" fmla="*/ 710 w 1670"/>
                <a:gd name="T17" fmla="*/ 2384 h 2384"/>
                <a:gd name="T18" fmla="*/ 1629 w 1670"/>
                <a:gd name="T19" fmla="*/ 2384 h 2384"/>
                <a:gd name="T20" fmla="*/ 1670 w 1670"/>
                <a:gd name="T21" fmla="*/ 2342 h 2384"/>
                <a:gd name="T22" fmla="*/ 1670 w 1670"/>
                <a:gd name="T23" fmla="*/ 253 h 2384"/>
                <a:gd name="T24" fmla="*/ 1629 w 1670"/>
                <a:gd name="T25" fmla="*/ 211 h 2384"/>
                <a:gd name="T26" fmla="*/ 668 w 1670"/>
                <a:gd name="T27" fmla="*/ 2285 h 2384"/>
                <a:gd name="T28" fmla="*/ 83 w 1670"/>
                <a:gd name="T29" fmla="*/ 2102 h 2384"/>
                <a:gd name="T30" fmla="*/ 83 w 1670"/>
                <a:gd name="T31" fmla="*/ 101 h 2384"/>
                <a:gd name="T32" fmla="*/ 668 w 1670"/>
                <a:gd name="T33" fmla="*/ 284 h 2384"/>
                <a:gd name="T34" fmla="*/ 668 w 1670"/>
                <a:gd name="T35" fmla="*/ 2285 h 2384"/>
                <a:gd name="T36" fmla="*/ 751 w 1670"/>
                <a:gd name="T37" fmla="*/ 2300 h 2384"/>
                <a:gd name="T38" fmla="*/ 751 w 1670"/>
                <a:gd name="T39" fmla="*/ 295 h 2384"/>
                <a:gd name="T40" fmla="*/ 1587 w 1670"/>
                <a:gd name="T41" fmla="*/ 295 h 2384"/>
                <a:gd name="T42" fmla="*/ 1587 w 1670"/>
                <a:gd name="T43" fmla="*/ 2300 h 2384"/>
                <a:gd name="T44" fmla="*/ 751 w 1670"/>
                <a:gd name="T45" fmla="*/ 2300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0" h="2384">
                  <a:moveTo>
                    <a:pt x="1629" y="211"/>
                  </a:moveTo>
                  <a:cubicBezTo>
                    <a:pt x="716" y="211"/>
                    <a:pt x="716" y="211"/>
                    <a:pt x="716" y="21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1" y="0"/>
                    <a:pt x="27" y="3"/>
                    <a:pt x="17" y="11"/>
                  </a:cubicBezTo>
                  <a:cubicBezTo>
                    <a:pt x="6" y="18"/>
                    <a:pt x="0" y="31"/>
                    <a:pt x="0" y="44"/>
                  </a:cubicBezTo>
                  <a:cubicBezTo>
                    <a:pt x="0" y="2133"/>
                    <a:pt x="0" y="2133"/>
                    <a:pt x="0" y="2133"/>
                  </a:cubicBezTo>
                  <a:cubicBezTo>
                    <a:pt x="0" y="2151"/>
                    <a:pt x="11" y="2167"/>
                    <a:pt x="29" y="2173"/>
                  </a:cubicBezTo>
                  <a:cubicBezTo>
                    <a:pt x="697" y="2382"/>
                    <a:pt x="697" y="2382"/>
                    <a:pt x="697" y="2382"/>
                  </a:cubicBezTo>
                  <a:cubicBezTo>
                    <a:pt x="701" y="2383"/>
                    <a:pt x="706" y="2384"/>
                    <a:pt x="710" y="2384"/>
                  </a:cubicBezTo>
                  <a:cubicBezTo>
                    <a:pt x="1629" y="2384"/>
                    <a:pt x="1629" y="2384"/>
                    <a:pt x="1629" y="2384"/>
                  </a:cubicBezTo>
                  <a:cubicBezTo>
                    <a:pt x="1652" y="2384"/>
                    <a:pt x="1670" y="2365"/>
                    <a:pt x="1670" y="2342"/>
                  </a:cubicBezTo>
                  <a:cubicBezTo>
                    <a:pt x="1670" y="253"/>
                    <a:pt x="1670" y="253"/>
                    <a:pt x="1670" y="253"/>
                  </a:cubicBezTo>
                  <a:cubicBezTo>
                    <a:pt x="1670" y="230"/>
                    <a:pt x="1652" y="211"/>
                    <a:pt x="1629" y="211"/>
                  </a:cubicBezTo>
                  <a:close/>
                  <a:moveTo>
                    <a:pt x="668" y="2285"/>
                  </a:moveTo>
                  <a:cubicBezTo>
                    <a:pt x="83" y="2102"/>
                    <a:pt x="83" y="2102"/>
                    <a:pt x="83" y="2102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668" y="284"/>
                    <a:pt x="668" y="284"/>
                    <a:pt x="668" y="284"/>
                  </a:cubicBezTo>
                  <a:lnTo>
                    <a:pt x="668" y="2285"/>
                  </a:lnTo>
                  <a:close/>
                  <a:moveTo>
                    <a:pt x="751" y="2300"/>
                  </a:moveTo>
                  <a:cubicBezTo>
                    <a:pt x="751" y="295"/>
                    <a:pt x="751" y="295"/>
                    <a:pt x="751" y="295"/>
                  </a:cubicBezTo>
                  <a:cubicBezTo>
                    <a:pt x="1587" y="295"/>
                    <a:pt x="1587" y="295"/>
                    <a:pt x="1587" y="295"/>
                  </a:cubicBezTo>
                  <a:cubicBezTo>
                    <a:pt x="1587" y="2300"/>
                    <a:pt x="1587" y="2300"/>
                    <a:pt x="1587" y="2300"/>
                  </a:cubicBezTo>
                  <a:lnTo>
                    <a:pt x="751" y="2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12F99905-22F8-4442-909F-B932275F52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-1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19F2F626-DE36-49EE-876B-F6ABA139C1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212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3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3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6"/>
                    <a:pt x="334" y="29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316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838000C1-34CB-4D1C-969C-4561513FEE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426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1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1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3 h 334"/>
                <a:gd name="T20" fmla="*/ 251 w 334"/>
                <a:gd name="T21" fmla="*/ 83 h 334"/>
                <a:gd name="T22" fmla="*/ 251 w 334"/>
                <a:gd name="T23" fmla="*/ 250 h 334"/>
                <a:gd name="T24" fmla="*/ 84 w 334"/>
                <a:gd name="T25" fmla="*/ 250 h 334"/>
                <a:gd name="T26" fmla="*/ 84 w 334"/>
                <a:gd name="T27" fmla="*/ 8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34" y="18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1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3"/>
                  </a:moveTo>
                  <a:cubicBezTo>
                    <a:pt x="251" y="83"/>
                    <a:pt x="251" y="83"/>
                    <a:pt x="251" y="83"/>
                  </a:cubicBezTo>
                  <a:cubicBezTo>
                    <a:pt x="251" y="250"/>
                    <a:pt x="251" y="250"/>
                    <a:pt x="251" y="250"/>
                  </a:cubicBezTo>
                  <a:cubicBezTo>
                    <a:pt x="84" y="250"/>
                    <a:pt x="84" y="250"/>
                    <a:pt x="84" y="250"/>
                  </a:cubicBezTo>
                  <a:lnTo>
                    <a:pt x="84" y="83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Rectangle 9">
              <a:extLst>
                <a:ext uri="{FF2B5EF4-FFF2-40B4-BE49-F238E27FC236}">
                  <a16:creationId xmlns:a16="http://schemas.microsoft.com/office/drawing/2014/main" id="{FB7EC403-65D4-4460-80C5-14F5DB258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-1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Rectangle 10">
              <a:extLst>
                <a:ext uri="{FF2B5EF4-FFF2-40B4-BE49-F238E27FC236}">
                  <a16:creationId xmlns:a16="http://schemas.microsoft.com/office/drawing/2014/main" id="{CD4B9917-5C66-4D05-80E9-7C3D2C410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212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Rectangle 11">
              <a:extLst>
                <a:ext uri="{FF2B5EF4-FFF2-40B4-BE49-F238E27FC236}">
                  <a16:creationId xmlns:a16="http://schemas.microsoft.com/office/drawing/2014/main" id="{F4D23284-F268-4AC1-AF81-B10DE5929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426"/>
              <a:ext cx="126" cy="35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Rectangle 12">
              <a:extLst>
                <a:ext uri="{FF2B5EF4-FFF2-40B4-BE49-F238E27FC236}">
                  <a16:creationId xmlns:a16="http://schemas.microsoft.com/office/drawing/2014/main" id="{3C5286D9-3661-4DBA-BFB5-E8A08B545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621"/>
              <a:ext cx="285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Rectangle 13">
              <a:extLst>
                <a:ext uri="{FF2B5EF4-FFF2-40B4-BE49-F238E27FC236}">
                  <a16:creationId xmlns:a16="http://schemas.microsoft.com/office/drawing/2014/main" id="{B0C9880E-C759-42D7-8CB0-F0B6861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92"/>
              <a:ext cx="213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0" name="CaixaDeTexto 39">
            <a:extLst>
              <a:ext uri="{FF2B5EF4-FFF2-40B4-BE49-F238E27FC236}">
                <a16:creationId xmlns:a16="http://schemas.microsoft.com/office/drawing/2014/main" id="{33A6EC38-77A8-4D71-8E62-B9140D5FEA28}"/>
              </a:ext>
            </a:extLst>
          </p:cNvPr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P19.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 Se sim, qual: _______ ?</a:t>
            </a:r>
          </a:p>
        </p:txBody>
      </p:sp>
    </p:spTree>
    <p:extLst>
      <p:ext uri="{BB962C8B-B14F-4D97-AF65-F5344CB8AC3E}">
        <p14:creationId xmlns:p14="http://schemas.microsoft.com/office/powerpoint/2010/main" val="780283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68614BD-D9D8-4DAC-AD9F-3A1AD7C143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5FF8DA4C-E3E0-40F3-91CF-A0A1714C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6083E53-E1DE-4207-9709-86D6E3B81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41858CCC-A528-4DF0-A05D-40E0BD974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" name="CaixaDeTexto 23"/>
          <p:cNvSpPr txBox="1"/>
          <p:nvPr/>
        </p:nvSpPr>
        <p:spPr>
          <a:xfrm>
            <a:off x="4976562" y="5351249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25" name="Tabela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8091128"/>
              </p:ext>
            </p:extLst>
          </p:nvPr>
        </p:nvGraphicFramePr>
        <p:xfrm>
          <a:off x="5416609" y="5317280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5495552" y="1763779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30" name="Conector reto 29"/>
          <p:cNvCxnSpPr/>
          <p:nvPr/>
        </p:nvCxnSpPr>
        <p:spPr>
          <a:xfrm>
            <a:off x="6840676" y="1990016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4315338"/>
              </p:ext>
            </p:extLst>
          </p:nvPr>
        </p:nvGraphicFramePr>
        <p:xfrm>
          <a:off x="5360844" y="2821531"/>
          <a:ext cx="2674740" cy="24146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329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576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3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15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13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13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32" name="Tabe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7929465"/>
              </p:ext>
            </p:extLst>
          </p:nvPr>
        </p:nvGraphicFramePr>
        <p:xfrm>
          <a:off x="401934" y="3223341"/>
          <a:ext cx="4958910" cy="2022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589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45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curso | treinamentos (sem especificar)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45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consultoria | |assessoria (sem especificar)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45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ajuda (empresas | empreendedores | desenvolvimento)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45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palestras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457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inferiores a 2%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33" name="Tabela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0330526"/>
              </p:ext>
            </p:extLst>
          </p:nvPr>
        </p:nvGraphicFramePr>
        <p:xfrm>
          <a:off x="8587369" y="5317280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4" name="CaixaDeTexto 33"/>
          <p:cNvSpPr txBox="1"/>
          <p:nvPr/>
        </p:nvSpPr>
        <p:spPr>
          <a:xfrm>
            <a:off x="8663617" y="1763779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35" name="Conector reto 34"/>
          <p:cNvCxnSpPr/>
          <p:nvPr/>
        </p:nvCxnSpPr>
        <p:spPr>
          <a:xfrm>
            <a:off x="10582077" y="1990016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6" name="Tabela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2116827"/>
              </p:ext>
            </p:extLst>
          </p:nvPr>
        </p:nvGraphicFramePr>
        <p:xfrm>
          <a:off x="8553002" y="2821530"/>
          <a:ext cx="2650490" cy="24146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301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583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157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136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136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3483837" y="2573053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pSp>
        <p:nvGrpSpPr>
          <p:cNvPr id="38" name="Group 4">
            <a:extLst>
              <a:ext uri="{FF2B5EF4-FFF2-40B4-BE49-F238E27FC236}">
                <a16:creationId xmlns:a16="http://schemas.microsoft.com/office/drawing/2014/main" id="{DE3D80FB-7571-4700-B1DA-24E13BF3DB7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18767" y="2348378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39" name="Freeform 5">
              <a:extLst>
                <a:ext uri="{FF2B5EF4-FFF2-40B4-BE49-F238E27FC236}">
                  <a16:creationId xmlns:a16="http://schemas.microsoft.com/office/drawing/2014/main" id="{F4CBBE8C-FE49-45AC-B408-CD6CE22C6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6">
              <a:extLst>
                <a:ext uri="{FF2B5EF4-FFF2-40B4-BE49-F238E27FC236}">
                  <a16:creationId xmlns:a16="http://schemas.microsoft.com/office/drawing/2014/main" id="{9FA1553E-399A-4CD9-BC6B-CF68E26278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7">
              <a:extLst>
                <a:ext uri="{FF2B5EF4-FFF2-40B4-BE49-F238E27FC236}">
                  <a16:creationId xmlns:a16="http://schemas.microsoft.com/office/drawing/2014/main" id="{051D5C49-79ED-43D7-BEAD-4E16F181F1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">
              <a:extLst>
                <a:ext uri="{FF2B5EF4-FFF2-40B4-BE49-F238E27FC236}">
                  <a16:creationId xmlns:a16="http://schemas.microsoft.com/office/drawing/2014/main" id="{2BF60AE1-049E-4E24-B05B-391A6CD30B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E6A1EFF9-7E14-4D76-A06C-7A171CF1BE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10">
              <a:extLst>
                <a:ext uri="{FF2B5EF4-FFF2-40B4-BE49-F238E27FC236}">
                  <a16:creationId xmlns:a16="http://schemas.microsoft.com/office/drawing/2014/main" id="{361BFD47-9CB7-480D-8F1A-860A3CA0F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5" name="Grupo 34">
            <a:extLst>
              <a:ext uri="{FF2B5EF4-FFF2-40B4-BE49-F238E27FC236}">
                <a16:creationId xmlns:a16="http://schemas.microsoft.com/office/drawing/2014/main" id="{F4A7D7FA-D2EF-4526-9858-70BCCE2E4FE1}"/>
              </a:ext>
            </a:extLst>
          </p:cNvPr>
          <p:cNvGrpSpPr/>
          <p:nvPr/>
        </p:nvGrpSpPr>
        <p:grpSpPr>
          <a:xfrm>
            <a:off x="10375182" y="2303209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8B80589E-A57F-4751-BD34-6D97DB8C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1464DC82-507E-4A80-9442-DB255521ED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20B3B19D-7CD9-4C0B-8A82-AD077DC18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56C49A80-48E0-4DD3-8578-125A3058D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6B2923D1-0BAA-453F-B324-9B5514F6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51" name="Group 35">
            <a:extLst>
              <a:ext uri="{FF2B5EF4-FFF2-40B4-BE49-F238E27FC236}">
                <a16:creationId xmlns:a16="http://schemas.microsoft.com/office/drawing/2014/main" id="{E1E72F37-3A13-44AE-9007-5CE616A896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82389" y="2229197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52" name="Rectangle 40">
              <a:extLst>
                <a:ext uri="{FF2B5EF4-FFF2-40B4-BE49-F238E27FC236}">
                  <a16:creationId xmlns:a16="http://schemas.microsoft.com/office/drawing/2014/main" id="{885A9DAC-2A0F-4BAE-8EEB-6EE182110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3" name="Rectangle 41">
              <a:extLst>
                <a:ext uri="{FF2B5EF4-FFF2-40B4-BE49-F238E27FC236}">
                  <a16:creationId xmlns:a16="http://schemas.microsoft.com/office/drawing/2014/main" id="{891EBD30-78CC-4DA6-8BCE-06325FAE9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4" name="Rectangle 42">
              <a:extLst>
                <a:ext uri="{FF2B5EF4-FFF2-40B4-BE49-F238E27FC236}">
                  <a16:creationId xmlns:a16="http://schemas.microsoft.com/office/drawing/2014/main" id="{3512C0D4-E879-4330-9B84-ADBD74BAB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5" name="Rectangle 43">
              <a:extLst>
                <a:ext uri="{FF2B5EF4-FFF2-40B4-BE49-F238E27FC236}">
                  <a16:creationId xmlns:a16="http://schemas.microsoft.com/office/drawing/2014/main" id="{0B30BF44-80EC-435B-B892-EB57550ED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6E57D140-9932-491B-8440-04C5BBD4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7" name="Rectangle 45">
              <a:extLst>
                <a:ext uri="{FF2B5EF4-FFF2-40B4-BE49-F238E27FC236}">
                  <a16:creationId xmlns:a16="http://schemas.microsoft.com/office/drawing/2014/main" id="{7B4D2697-372F-4255-862B-3911416E6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8" name="Rectangle 46">
              <a:extLst>
                <a:ext uri="{FF2B5EF4-FFF2-40B4-BE49-F238E27FC236}">
                  <a16:creationId xmlns:a16="http://schemas.microsoft.com/office/drawing/2014/main" id="{A52DF9C8-8E08-4593-ADCD-0BC9B8F51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9" name="Rectangle 47">
              <a:extLst>
                <a:ext uri="{FF2B5EF4-FFF2-40B4-BE49-F238E27FC236}">
                  <a16:creationId xmlns:a16="http://schemas.microsoft.com/office/drawing/2014/main" id="{C7CBBBA1-0D81-43B9-B699-D1D1C26DD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0" name="Rectangle 48">
              <a:extLst>
                <a:ext uri="{FF2B5EF4-FFF2-40B4-BE49-F238E27FC236}">
                  <a16:creationId xmlns:a16="http://schemas.microsoft.com/office/drawing/2014/main" id="{AF701EF1-0E46-4697-AD1C-B68BF0AA0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1" name="Rectangle 49">
              <a:extLst>
                <a:ext uri="{FF2B5EF4-FFF2-40B4-BE49-F238E27FC236}">
                  <a16:creationId xmlns:a16="http://schemas.microsoft.com/office/drawing/2014/main" id="{FD8ED635-FCC0-4BAF-BF7C-E23E7C6D8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2" name="Rectangle 50">
              <a:extLst>
                <a:ext uri="{FF2B5EF4-FFF2-40B4-BE49-F238E27FC236}">
                  <a16:creationId xmlns:a16="http://schemas.microsoft.com/office/drawing/2014/main" id="{52FD536C-79D3-4FDC-9A46-787AEF564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3" name="Rectangle 51">
              <a:extLst>
                <a:ext uri="{FF2B5EF4-FFF2-40B4-BE49-F238E27FC236}">
                  <a16:creationId xmlns:a16="http://schemas.microsoft.com/office/drawing/2014/main" id="{94F6E136-7448-40F9-98E7-E92390C22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4" name="Rectangle 52">
              <a:extLst>
                <a:ext uri="{FF2B5EF4-FFF2-40B4-BE49-F238E27FC236}">
                  <a16:creationId xmlns:a16="http://schemas.microsoft.com/office/drawing/2014/main" id="{94A8CED2-C372-4FC4-9ED9-1C05AC7A2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5" name="Rectangle 53">
              <a:extLst>
                <a:ext uri="{FF2B5EF4-FFF2-40B4-BE49-F238E27FC236}">
                  <a16:creationId xmlns:a16="http://schemas.microsoft.com/office/drawing/2014/main" id="{6735C525-8C87-41C5-B567-FEA0D326D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6" name="Rectangle 54">
              <a:extLst>
                <a:ext uri="{FF2B5EF4-FFF2-40B4-BE49-F238E27FC236}">
                  <a16:creationId xmlns:a16="http://schemas.microsoft.com/office/drawing/2014/main" id="{D3B1F9CF-E825-4952-A976-CB9A6CAA9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7" name="Rectangle 55">
              <a:extLst>
                <a:ext uri="{FF2B5EF4-FFF2-40B4-BE49-F238E27FC236}">
                  <a16:creationId xmlns:a16="http://schemas.microsoft.com/office/drawing/2014/main" id="{18C2F305-C890-43FC-9FF8-FBA014AC7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8" name="Rectangle 56">
              <a:extLst>
                <a:ext uri="{FF2B5EF4-FFF2-40B4-BE49-F238E27FC236}">
                  <a16:creationId xmlns:a16="http://schemas.microsoft.com/office/drawing/2014/main" id="{09A6D746-E726-441E-B399-259F7D82F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9" name="Rectangle 57">
              <a:extLst>
                <a:ext uri="{FF2B5EF4-FFF2-40B4-BE49-F238E27FC236}">
                  <a16:creationId xmlns:a16="http://schemas.microsoft.com/office/drawing/2014/main" id="{DA6107F6-8F83-4EFB-AB0B-4B23C96E5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0" name="Rectangle 58">
              <a:extLst>
                <a:ext uri="{FF2B5EF4-FFF2-40B4-BE49-F238E27FC236}">
                  <a16:creationId xmlns:a16="http://schemas.microsoft.com/office/drawing/2014/main" id="{A464073C-3515-4AFA-8F55-3893BD626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1" name="Rectangle 59">
              <a:extLst>
                <a:ext uri="{FF2B5EF4-FFF2-40B4-BE49-F238E27FC236}">
                  <a16:creationId xmlns:a16="http://schemas.microsoft.com/office/drawing/2014/main" id="{A4256029-1956-482B-A29C-02CD5A6E9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2" name="Rectangle 60">
              <a:extLst>
                <a:ext uri="{FF2B5EF4-FFF2-40B4-BE49-F238E27FC236}">
                  <a16:creationId xmlns:a16="http://schemas.microsoft.com/office/drawing/2014/main" id="{4A55FFB4-C71B-4125-9A14-9AF665384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3" name="Rectangle 61">
              <a:extLst>
                <a:ext uri="{FF2B5EF4-FFF2-40B4-BE49-F238E27FC236}">
                  <a16:creationId xmlns:a16="http://schemas.microsoft.com/office/drawing/2014/main" id="{96CB5E77-345E-478A-AB46-FFE6CF296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4" name="Rectangle 62">
              <a:extLst>
                <a:ext uri="{FF2B5EF4-FFF2-40B4-BE49-F238E27FC236}">
                  <a16:creationId xmlns:a16="http://schemas.microsoft.com/office/drawing/2014/main" id="{20C3EF3F-E530-4790-8FE3-E093F1085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5" name="Rectangle 63">
              <a:extLst>
                <a:ext uri="{FF2B5EF4-FFF2-40B4-BE49-F238E27FC236}">
                  <a16:creationId xmlns:a16="http://schemas.microsoft.com/office/drawing/2014/main" id="{85EF94E7-DC76-4078-A190-450A790F9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6" name="Rectangle 64">
              <a:extLst>
                <a:ext uri="{FF2B5EF4-FFF2-40B4-BE49-F238E27FC236}">
                  <a16:creationId xmlns:a16="http://schemas.microsoft.com/office/drawing/2014/main" id="{042CA9D4-BFD4-4B0E-AC54-CAF3804E7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7" name="Rectangle 65">
              <a:extLst>
                <a:ext uri="{FF2B5EF4-FFF2-40B4-BE49-F238E27FC236}">
                  <a16:creationId xmlns:a16="http://schemas.microsoft.com/office/drawing/2014/main" id="{27C27A0A-86C6-4801-88C7-AC49F5ACB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id="{9F43826D-2464-423C-B2A9-2300931A25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79" name="Group 69">
            <a:extLst>
              <a:ext uri="{FF2B5EF4-FFF2-40B4-BE49-F238E27FC236}">
                <a16:creationId xmlns:a16="http://schemas.microsoft.com/office/drawing/2014/main" id="{211F0AC8-10E5-4771-ABBA-D09D83898B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70156" y="2364158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80" name="Rectangle 74">
              <a:extLst>
                <a:ext uri="{FF2B5EF4-FFF2-40B4-BE49-F238E27FC236}">
                  <a16:creationId xmlns:a16="http://schemas.microsoft.com/office/drawing/2014/main" id="{80952A0A-C7EE-4B0A-8EE0-E642200C7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1" name="Rectangle 75">
              <a:extLst>
                <a:ext uri="{FF2B5EF4-FFF2-40B4-BE49-F238E27FC236}">
                  <a16:creationId xmlns:a16="http://schemas.microsoft.com/office/drawing/2014/main" id="{B4D158C8-F32A-4D01-905B-E87A4ECB2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2" name="Rectangle 76">
              <a:extLst>
                <a:ext uri="{FF2B5EF4-FFF2-40B4-BE49-F238E27FC236}">
                  <a16:creationId xmlns:a16="http://schemas.microsoft.com/office/drawing/2014/main" id="{6E230984-642E-4C68-9A51-C5BEE1B5B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3" name="Freeform 77">
              <a:extLst>
                <a:ext uri="{FF2B5EF4-FFF2-40B4-BE49-F238E27FC236}">
                  <a16:creationId xmlns:a16="http://schemas.microsoft.com/office/drawing/2014/main" id="{DB5394E3-4B88-433E-B5ED-66F4C633A4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4" name="Rectangle 78">
              <a:extLst>
                <a:ext uri="{FF2B5EF4-FFF2-40B4-BE49-F238E27FC236}">
                  <a16:creationId xmlns:a16="http://schemas.microsoft.com/office/drawing/2014/main" id="{F6D324A5-B78C-4866-9B3F-7A74A9C6B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5" name="Rectangle 79">
              <a:extLst>
                <a:ext uri="{FF2B5EF4-FFF2-40B4-BE49-F238E27FC236}">
                  <a16:creationId xmlns:a16="http://schemas.microsoft.com/office/drawing/2014/main" id="{A0E5D419-C8FF-4FE0-B0DE-FEC9E89B0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80">
              <a:extLst>
                <a:ext uri="{FF2B5EF4-FFF2-40B4-BE49-F238E27FC236}">
                  <a16:creationId xmlns:a16="http://schemas.microsoft.com/office/drawing/2014/main" id="{B3AA4FCF-D0B9-4007-A1D8-B6BF67651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81">
              <a:extLst>
                <a:ext uri="{FF2B5EF4-FFF2-40B4-BE49-F238E27FC236}">
                  <a16:creationId xmlns:a16="http://schemas.microsoft.com/office/drawing/2014/main" id="{638072C6-FE60-44D0-9009-423492DB0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82">
              <a:extLst>
                <a:ext uri="{FF2B5EF4-FFF2-40B4-BE49-F238E27FC236}">
                  <a16:creationId xmlns:a16="http://schemas.microsoft.com/office/drawing/2014/main" id="{896FFB39-B412-4E26-BEB6-D2CC560D5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83">
              <a:extLst>
                <a:ext uri="{FF2B5EF4-FFF2-40B4-BE49-F238E27FC236}">
                  <a16:creationId xmlns:a16="http://schemas.microsoft.com/office/drawing/2014/main" id="{50E71770-98C4-4768-BED8-ABDCAC9A1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84">
              <a:extLst>
                <a:ext uri="{FF2B5EF4-FFF2-40B4-BE49-F238E27FC236}">
                  <a16:creationId xmlns:a16="http://schemas.microsoft.com/office/drawing/2014/main" id="{A7BDA1C7-AC77-4356-8A3B-9D0F60384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85">
              <a:extLst>
                <a:ext uri="{FF2B5EF4-FFF2-40B4-BE49-F238E27FC236}">
                  <a16:creationId xmlns:a16="http://schemas.microsoft.com/office/drawing/2014/main" id="{A3BA170D-74FF-4F4F-8579-D4E7ED835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86">
              <a:extLst>
                <a:ext uri="{FF2B5EF4-FFF2-40B4-BE49-F238E27FC236}">
                  <a16:creationId xmlns:a16="http://schemas.microsoft.com/office/drawing/2014/main" id="{4E7E8A38-DD39-47A0-8945-2FBEA9630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87">
              <a:extLst>
                <a:ext uri="{FF2B5EF4-FFF2-40B4-BE49-F238E27FC236}">
                  <a16:creationId xmlns:a16="http://schemas.microsoft.com/office/drawing/2014/main" id="{E7CFE098-BDC6-4B84-A62F-4714A07A1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88">
              <a:extLst>
                <a:ext uri="{FF2B5EF4-FFF2-40B4-BE49-F238E27FC236}">
                  <a16:creationId xmlns:a16="http://schemas.microsoft.com/office/drawing/2014/main" id="{56CD57A6-B945-4B0B-AA1F-9074130ED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89">
              <a:extLst>
                <a:ext uri="{FF2B5EF4-FFF2-40B4-BE49-F238E27FC236}">
                  <a16:creationId xmlns:a16="http://schemas.microsoft.com/office/drawing/2014/main" id="{05A6E121-5EDF-4741-A613-77B980369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90">
              <a:extLst>
                <a:ext uri="{FF2B5EF4-FFF2-40B4-BE49-F238E27FC236}">
                  <a16:creationId xmlns:a16="http://schemas.microsoft.com/office/drawing/2014/main" id="{6CB75450-DF0C-4FD0-BAEF-B8C946452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97" name="Group 93">
            <a:extLst>
              <a:ext uri="{FF2B5EF4-FFF2-40B4-BE49-F238E27FC236}">
                <a16:creationId xmlns:a16="http://schemas.microsoft.com/office/drawing/2014/main" id="{076D7676-0C0C-4969-9F05-9440368D33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07748" y="2304327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98" name="Rectangle 95">
              <a:extLst>
                <a:ext uri="{FF2B5EF4-FFF2-40B4-BE49-F238E27FC236}">
                  <a16:creationId xmlns:a16="http://schemas.microsoft.com/office/drawing/2014/main" id="{2D1D87C8-B5B0-4B05-9B1F-9A185AAA6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96">
              <a:extLst>
                <a:ext uri="{FF2B5EF4-FFF2-40B4-BE49-F238E27FC236}">
                  <a16:creationId xmlns:a16="http://schemas.microsoft.com/office/drawing/2014/main" id="{6C736914-FCB9-4E55-85BF-951049EF5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97">
              <a:extLst>
                <a:ext uri="{FF2B5EF4-FFF2-40B4-BE49-F238E27FC236}">
                  <a16:creationId xmlns:a16="http://schemas.microsoft.com/office/drawing/2014/main" id="{238390B2-723D-4007-BD6D-619CC0E53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98">
              <a:extLst>
                <a:ext uri="{FF2B5EF4-FFF2-40B4-BE49-F238E27FC236}">
                  <a16:creationId xmlns:a16="http://schemas.microsoft.com/office/drawing/2014/main" id="{662E3C8E-AF33-4B5C-B1F3-BFFB2BC84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99">
              <a:extLst>
                <a:ext uri="{FF2B5EF4-FFF2-40B4-BE49-F238E27FC236}">
                  <a16:creationId xmlns:a16="http://schemas.microsoft.com/office/drawing/2014/main" id="{70761425-5E91-44F7-9D53-4E1786D92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100">
              <a:extLst>
                <a:ext uri="{FF2B5EF4-FFF2-40B4-BE49-F238E27FC236}">
                  <a16:creationId xmlns:a16="http://schemas.microsoft.com/office/drawing/2014/main" id="{FD4E3BB6-0CA0-4DF1-A4DE-CDA7D1F2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101">
              <a:extLst>
                <a:ext uri="{FF2B5EF4-FFF2-40B4-BE49-F238E27FC236}">
                  <a16:creationId xmlns:a16="http://schemas.microsoft.com/office/drawing/2014/main" id="{2E5DF89D-DE45-498F-B153-6015C65D9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102">
              <a:extLst>
                <a:ext uri="{FF2B5EF4-FFF2-40B4-BE49-F238E27FC236}">
                  <a16:creationId xmlns:a16="http://schemas.microsoft.com/office/drawing/2014/main" id="{F7A2E30F-150C-4ACD-A732-62EB2E8AC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103">
              <a:extLst>
                <a:ext uri="{FF2B5EF4-FFF2-40B4-BE49-F238E27FC236}">
                  <a16:creationId xmlns:a16="http://schemas.microsoft.com/office/drawing/2014/main" id="{A4543D13-7235-44DA-9B12-6050733EE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104">
              <a:extLst>
                <a:ext uri="{FF2B5EF4-FFF2-40B4-BE49-F238E27FC236}">
                  <a16:creationId xmlns:a16="http://schemas.microsoft.com/office/drawing/2014/main" id="{7E518FA6-5568-408D-A4DF-3BE2246D7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105">
              <a:extLst>
                <a:ext uri="{FF2B5EF4-FFF2-40B4-BE49-F238E27FC236}">
                  <a16:creationId xmlns:a16="http://schemas.microsoft.com/office/drawing/2014/main" id="{C61803F0-C677-4CEE-B239-DCA1ADDA2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106">
              <a:extLst>
                <a:ext uri="{FF2B5EF4-FFF2-40B4-BE49-F238E27FC236}">
                  <a16:creationId xmlns:a16="http://schemas.microsoft.com/office/drawing/2014/main" id="{FD5F5A3F-DF79-4F28-8554-8CD0B6A6D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107">
              <a:extLst>
                <a:ext uri="{FF2B5EF4-FFF2-40B4-BE49-F238E27FC236}">
                  <a16:creationId xmlns:a16="http://schemas.microsoft.com/office/drawing/2014/main" id="{D945EB28-4E09-4277-B9E4-2961E3DFF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108">
              <a:extLst>
                <a:ext uri="{FF2B5EF4-FFF2-40B4-BE49-F238E27FC236}">
                  <a16:creationId xmlns:a16="http://schemas.microsoft.com/office/drawing/2014/main" id="{BDFDB84F-4436-443E-916C-AA5DB714C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109">
              <a:extLst>
                <a:ext uri="{FF2B5EF4-FFF2-40B4-BE49-F238E27FC236}">
                  <a16:creationId xmlns:a16="http://schemas.microsoft.com/office/drawing/2014/main" id="{45526133-6A53-4330-8ED6-8D0C96E13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110">
              <a:extLst>
                <a:ext uri="{FF2B5EF4-FFF2-40B4-BE49-F238E27FC236}">
                  <a16:creationId xmlns:a16="http://schemas.microsoft.com/office/drawing/2014/main" id="{83DD7CEC-763B-4F52-BC43-77390FC27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Oval 111">
              <a:extLst>
                <a:ext uri="{FF2B5EF4-FFF2-40B4-BE49-F238E27FC236}">
                  <a16:creationId xmlns:a16="http://schemas.microsoft.com/office/drawing/2014/main" id="{2A61FF0B-E464-4590-A31C-6A5CD8CCA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582FEDB3-487F-409B-8C9F-0D1B5BAB04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38DD14AF-46D0-4BB2-A9BE-6F03CE543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sp>
        <p:nvSpPr>
          <p:cNvPr id="117" name="CaixaDeTexto 116">
            <a:extLst>
              <a:ext uri="{FF2B5EF4-FFF2-40B4-BE49-F238E27FC236}">
                <a16:creationId xmlns:a16="http://schemas.microsoft.com/office/drawing/2014/main" id="{B3E71DF9-1F80-4616-A521-739E0B302C6C}"/>
              </a:ext>
            </a:extLst>
          </p:cNvPr>
          <p:cNvSpPr txBox="1"/>
          <p:nvPr/>
        </p:nvSpPr>
        <p:spPr>
          <a:xfrm>
            <a:off x="1456209" y="115084"/>
            <a:ext cx="28381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produto ou serviço do Sebrae</a:t>
            </a:r>
          </a:p>
        </p:txBody>
      </p:sp>
      <p:grpSp>
        <p:nvGrpSpPr>
          <p:cNvPr id="118" name="Group 4">
            <a:extLst>
              <a:ext uri="{FF2B5EF4-FFF2-40B4-BE49-F238E27FC236}">
                <a16:creationId xmlns:a16="http://schemas.microsoft.com/office/drawing/2014/main" id="{524F3B1F-46EC-47CE-B79E-D6EC20D47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209" y="81907"/>
            <a:ext cx="630709" cy="899871"/>
            <a:chOff x="234" y="-197"/>
            <a:chExt cx="710" cy="1013"/>
          </a:xfrm>
          <a:solidFill>
            <a:srgbClr val="00ACB8"/>
          </a:solidFill>
        </p:grpSpPr>
        <p:sp>
          <p:nvSpPr>
            <p:cNvPr id="119" name="Freeform 5">
              <a:extLst>
                <a:ext uri="{FF2B5EF4-FFF2-40B4-BE49-F238E27FC236}">
                  <a16:creationId xmlns:a16="http://schemas.microsoft.com/office/drawing/2014/main" id="{A610B033-64C8-48EB-BF93-A379DF3C8F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" y="-197"/>
              <a:ext cx="710" cy="1013"/>
            </a:xfrm>
            <a:custGeom>
              <a:avLst/>
              <a:gdLst>
                <a:gd name="T0" fmla="*/ 1629 w 1670"/>
                <a:gd name="T1" fmla="*/ 211 h 2384"/>
                <a:gd name="T2" fmla="*/ 716 w 1670"/>
                <a:gd name="T3" fmla="*/ 211 h 2384"/>
                <a:gd name="T4" fmla="*/ 54 w 1670"/>
                <a:gd name="T5" fmla="*/ 4 h 2384"/>
                <a:gd name="T6" fmla="*/ 17 w 1670"/>
                <a:gd name="T7" fmla="*/ 11 h 2384"/>
                <a:gd name="T8" fmla="*/ 0 w 1670"/>
                <a:gd name="T9" fmla="*/ 44 h 2384"/>
                <a:gd name="T10" fmla="*/ 0 w 1670"/>
                <a:gd name="T11" fmla="*/ 2133 h 2384"/>
                <a:gd name="T12" fmla="*/ 29 w 1670"/>
                <a:gd name="T13" fmla="*/ 2173 h 2384"/>
                <a:gd name="T14" fmla="*/ 697 w 1670"/>
                <a:gd name="T15" fmla="*/ 2382 h 2384"/>
                <a:gd name="T16" fmla="*/ 710 w 1670"/>
                <a:gd name="T17" fmla="*/ 2384 h 2384"/>
                <a:gd name="T18" fmla="*/ 1629 w 1670"/>
                <a:gd name="T19" fmla="*/ 2384 h 2384"/>
                <a:gd name="T20" fmla="*/ 1670 w 1670"/>
                <a:gd name="T21" fmla="*/ 2342 h 2384"/>
                <a:gd name="T22" fmla="*/ 1670 w 1670"/>
                <a:gd name="T23" fmla="*/ 253 h 2384"/>
                <a:gd name="T24" fmla="*/ 1629 w 1670"/>
                <a:gd name="T25" fmla="*/ 211 h 2384"/>
                <a:gd name="T26" fmla="*/ 668 w 1670"/>
                <a:gd name="T27" fmla="*/ 2285 h 2384"/>
                <a:gd name="T28" fmla="*/ 83 w 1670"/>
                <a:gd name="T29" fmla="*/ 2102 h 2384"/>
                <a:gd name="T30" fmla="*/ 83 w 1670"/>
                <a:gd name="T31" fmla="*/ 101 h 2384"/>
                <a:gd name="T32" fmla="*/ 668 w 1670"/>
                <a:gd name="T33" fmla="*/ 284 h 2384"/>
                <a:gd name="T34" fmla="*/ 668 w 1670"/>
                <a:gd name="T35" fmla="*/ 2285 h 2384"/>
                <a:gd name="T36" fmla="*/ 751 w 1670"/>
                <a:gd name="T37" fmla="*/ 2300 h 2384"/>
                <a:gd name="T38" fmla="*/ 751 w 1670"/>
                <a:gd name="T39" fmla="*/ 295 h 2384"/>
                <a:gd name="T40" fmla="*/ 1587 w 1670"/>
                <a:gd name="T41" fmla="*/ 295 h 2384"/>
                <a:gd name="T42" fmla="*/ 1587 w 1670"/>
                <a:gd name="T43" fmla="*/ 2300 h 2384"/>
                <a:gd name="T44" fmla="*/ 751 w 1670"/>
                <a:gd name="T45" fmla="*/ 2300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0" h="2384">
                  <a:moveTo>
                    <a:pt x="1629" y="211"/>
                  </a:moveTo>
                  <a:cubicBezTo>
                    <a:pt x="716" y="211"/>
                    <a:pt x="716" y="211"/>
                    <a:pt x="716" y="21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1" y="0"/>
                    <a:pt x="27" y="3"/>
                    <a:pt x="17" y="11"/>
                  </a:cubicBezTo>
                  <a:cubicBezTo>
                    <a:pt x="6" y="18"/>
                    <a:pt x="0" y="31"/>
                    <a:pt x="0" y="44"/>
                  </a:cubicBezTo>
                  <a:cubicBezTo>
                    <a:pt x="0" y="2133"/>
                    <a:pt x="0" y="2133"/>
                    <a:pt x="0" y="2133"/>
                  </a:cubicBezTo>
                  <a:cubicBezTo>
                    <a:pt x="0" y="2151"/>
                    <a:pt x="11" y="2167"/>
                    <a:pt x="29" y="2173"/>
                  </a:cubicBezTo>
                  <a:cubicBezTo>
                    <a:pt x="697" y="2382"/>
                    <a:pt x="697" y="2382"/>
                    <a:pt x="697" y="2382"/>
                  </a:cubicBezTo>
                  <a:cubicBezTo>
                    <a:pt x="701" y="2383"/>
                    <a:pt x="706" y="2384"/>
                    <a:pt x="710" y="2384"/>
                  </a:cubicBezTo>
                  <a:cubicBezTo>
                    <a:pt x="1629" y="2384"/>
                    <a:pt x="1629" y="2384"/>
                    <a:pt x="1629" y="2384"/>
                  </a:cubicBezTo>
                  <a:cubicBezTo>
                    <a:pt x="1652" y="2384"/>
                    <a:pt x="1670" y="2365"/>
                    <a:pt x="1670" y="2342"/>
                  </a:cubicBezTo>
                  <a:cubicBezTo>
                    <a:pt x="1670" y="253"/>
                    <a:pt x="1670" y="253"/>
                    <a:pt x="1670" y="253"/>
                  </a:cubicBezTo>
                  <a:cubicBezTo>
                    <a:pt x="1670" y="230"/>
                    <a:pt x="1652" y="211"/>
                    <a:pt x="1629" y="211"/>
                  </a:cubicBezTo>
                  <a:close/>
                  <a:moveTo>
                    <a:pt x="668" y="2285"/>
                  </a:moveTo>
                  <a:cubicBezTo>
                    <a:pt x="83" y="2102"/>
                    <a:pt x="83" y="2102"/>
                    <a:pt x="83" y="2102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668" y="284"/>
                    <a:pt x="668" y="284"/>
                    <a:pt x="668" y="284"/>
                  </a:cubicBezTo>
                  <a:lnTo>
                    <a:pt x="668" y="2285"/>
                  </a:lnTo>
                  <a:close/>
                  <a:moveTo>
                    <a:pt x="751" y="2300"/>
                  </a:moveTo>
                  <a:cubicBezTo>
                    <a:pt x="751" y="295"/>
                    <a:pt x="751" y="295"/>
                    <a:pt x="751" y="295"/>
                  </a:cubicBezTo>
                  <a:cubicBezTo>
                    <a:pt x="1587" y="295"/>
                    <a:pt x="1587" y="295"/>
                    <a:pt x="1587" y="295"/>
                  </a:cubicBezTo>
                  <a:cubicBezTo>
                    <a:pt x="1587" y="2300"/>
                    <a:pt x="1587" y="2300"/>
                    <a:pt x="1587" y="2300"/>
                  </a:cubicBezTo>
                  <a:lnTo>
                    <a:pt x="751" y="2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6">
              <a:extLst>
                <a:ext uri="{FF2B5EF4-FFF2-40B4-BE49-F238E27FC236}">
                  <a16:creationId xmlns:a16="http://schemas.microsoft.com/office/drawing/2014/main" id="{A8520352-F1BF-4964-96C3-9E9AEB97B6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-1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7">
              <a:extLst>
                <a:ext uri="{FF2B5EF4-FFF2-40B4-BE49-F238E27FC236}">
                  <a16:creationId xmlns:a16="http://schemas.microsoft.com/office/drawing/2014/main" id="{20BBC5C7-9BEC-4868-9D00-5327E1D9C7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212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3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3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6"/>
                    <a:pt x="334" y="29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316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2" name="Freeform 8">
              <a:extLst>
                <a:ext uri="{FF2B5EF4-FFF2-40B4-BE49-F238E27FC236}">
                  <a16:creationId xmlns:a16="http://schemas.microsoft.com/office/drawing/2014/main" id="{EB4F997B-8A22-4C7A-9B3D-96C76A625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426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1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1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3 h 334"/>
                <a:gd name="T20" fmla="*/ 251 w 334"/>
                <a:gd name="T21" fmla="*/ 83 h 334"/>
                <a:gd name="T22" fmla="*/ 251 w 334"/>
                <a:gd name="T23" fmla="*/ 250 h 334"/>
                <a:gd name="T24" fmla="*/ 84 w 334"/>
                <a:gd name="T25" fmla="*/ 250 h 334"/>
                <a:gd name="T26" fmla="*/ 84 w 334"/>
                <a:gd name="T27" fmla="*/ 8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34" y="18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1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3"/>
                  </a:moveTo>
                  <a:cubicBezTo>
                    <a:pt x="251" y="83"/>
                    <a:pt x="251" y="83"/>
                    <a:pt x="251" y="83"/>
                  </a:cubicBezTo>
                  <a:cubicBezTo>
                    <a:pt x="251" y="250"/>
                    <a:pt x="251" y="250"/>
                    <a:pt x="251" y="250"/>
                  </a:cubicBezTo>
                  <a:cubicBezTo>
                    <a:pt x="84" y="250"/>
                    <a:pt x="84" y="250"/>
                    <a:pt x="84" y="250"/>
                  </a:cubicBezTo>
                  <a:lnTo>
                    <a:pt x="84" y="83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Rectangle 9">
              <a:extLst>
                <a:ext uri="{FF2B5EF4-FFF2-40B4-BE49-F238E27FC236}">
                  <a16:creationId xmlns:a16="http://schemas.microsoft.com/office/drawing/2014/main" id="{711E391C-EA66-4025-ADBF-C2A6A92F2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-1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4" name="Rectangle 10">
              <a:extLst>
                <a:ext uri="{FF2B5EF4-FFF2-40B4-BE49-F238E27FC236}">
                  <a16:creationId xmlns:a16="http://schemas.microsoft.com/office/drawing/2014/main" id="{45406034-FCA5-4C77-A4CE-5986F082C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212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Rectangle 11">
              <a:extLst>
                <a:ext uri="{FF2B5EF4-FFF2-40B4-BE49-F238E27FC236}">
                  <a16:creationId xmlns:a16="http://schemas.microsoft.com/office/drawing/2014/main" id="{828ADE54-E2E6-4A55-8828-52ECE1058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426"/>
              <a:ext cx="126" cy="35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Rectangle 12">
              <a:extLst>
                <a:ext uri="{FF2B5EF4-FFF2-40B4-BE49-F238E27FC236}">
                  <a16:creationId xmlns:a16="http://schemas.microsoft.com/office/drawing/2014/main" id="{23EC87AA-D74A-4656-9CA1-4C603556C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621"/>
              <a:ext cx="285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Rectangle 13">
              <a:extLst>
                <a:ext uri="{FF2B5EF4-FFF2-40B4-BE49-F238E27FC236}">
                  <a16:creationId xmlns:a16="http://schemas.microsoft.com/office/drawing/2014/main" id="{B614B831-2EF5-4846-909A-A5C202785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92"/>
              <a:ext cx="213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8" name="CaixaDeTexto 127">
            <a:extLst>
              <a:ext uri="{FF2B5EF4-FFF2-40B4-BE49-F238E27FC236}">
                <a16:creationId xmlns:a16="http://schemas.microsoft.com/office/drawing/2014/main" id="{BBA01548-5779-4CA3-88C3-A8CBF03D08FE}"/>
              </a:ext>
            </a:extLst>
          </p:cNvPr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P19.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 Se sim, qual: _______ ?</a:t>
            </a:r>
          </a:p>
        </p:txBody>
      </p:sp>
    </p:spTree>
    <p:extLst>
      <p:ext uri="{BB962C8B-B14F-4D97-AF65-F5344CB8AC3E}">
        <p14:creationId xmlns:p14="http://schemas.microsoft.com/office/powerpoint/2010/main" val="2330702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9" grpId="0"/>
      <p:bldP spid="34" grpId="0"/>
      <p:bldP spid="37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68614BD-D9D8-4DAC-AD9F-3A1AD7C143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5FF8DA4C-E3E0-40F3-91CF-A0A1714C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6083E53-E1DE-4207-9709-86D6E3B81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41858CCC-A528-4DF0-A05D-40E0BD974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" name="CaixaDeTexto 6">
            <a:extLst>
              <a:ext uri="{FF2B5EF4-FFF2-40B4-BE49-F238E27FC236}">
                <a16:creationId xmlns:a16="http://schemas.microsoft.com/office/drawing/2014/main" id="{4ADB8D0C-042B-4A75-AE19-9DDC6EB6E961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333F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imagem</a:t>
            </a:r>
          </a:p>
        </p:txBody>
      </p:sp>
      <p:grpSp>
        <p:nvGrpSpPr>
          <p:cNvPr id="8" name="Group 4">
            <a:extLst>
              <a:ext uri="{FF2B5EF4-FFF2-40B4-BE49-F238E27FC236}">
                <a16:creationId xmlns:a16="http://schemas.microsoft.com/office/drawing/2014/main" id="{B8864677-11B5-4A5E-B7BF-5A6F46023C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06A76248-BBB4-4ABE-ADAC-9696F87B6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21A719B5-92CE-4DF8-B59D-2ADA208F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7B4F825E-7FDD-4C22-AD70-721A7779CD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78D4371C-9DFC-4F13-8B54-292CCCBA8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AF1404AE-E07C-4174-B557-EB7AEC88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A10C47-F5F5-4EB7-81B2-839D1B6D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3B9E320-A538-45D9-86C4-BE97B7077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E1B2708D-E7C1-44FF-A7B5-B5AE8458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F15DD03F-F941-4FE7-B0D5-48BA1DA2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FAD75726-0A74-44D8-A792-DF8E68AC9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0DB0D38D-F3FB-499A-BD04-C085059F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26B0659F-C26A-499E-8AFB-8968D5C9D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aphicFrame>
        <p:nvGraphicFramePr>
          <p:cNvPr id="120" name="Tabela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3791988"/>
              </p:ext>
            </p:extLst>
          </p:nvPr>
        </p:nvGraphicFramePr>
        <p:xfrm>
          <a:off x="321547" y="2980080"/>
          <a:ext cx="4684650" cy="192279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684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55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curso | treinamentos (sem especificar)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55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consultoria | |assessoria (sem especificar)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55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ajuda (empresas | empreendedores | desenvolvimento)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55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palestras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55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inferiores a 2%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6" name="CaixaDeTexto 25"/>
          <p:cNvSpPr txBox="1"/>
          <p:nvPr/>
        </p:nvSpPr>
        <p:spPr>
          <a:xfrm>
            <a:off x="4647556" y="5309748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6581707"/>
              </p:ext>
            </p:extLst>
          </p:nvPr>
        </p:nvGraphicFramePr>
        <p:xfrm>
          <a:off x="5087602" y="5267980"/>
          <a:ext cx="3408444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0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2489977965"/>
                    </a:ext>
                  </a:extLst>
                </a:gridCol>
                <a:gridCol w="568074">
                  <a:extLst>
                    <a:ext uri="{9D8B030D-6E8A-4147-A177-3AD203B41FA5}">
                      <a16:colId xmlns:a16="http://schemas.microsoft.com/office/drawing/2014/main" val="13550785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2.141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3.530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2.991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1.608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4983800" y="1967926"/>
            <a:ext cx="11689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idade</a:t>
            </a:r>
          </a:p>
        </p:txBody>
      </p:sp>
      <p:cxnSp>
        <p:nvCxnSpPr>
          <p:cNvPr id="29" name="Conector reto 28"/>
          <p:cNvCxnSpPr/>
          <p:nvPr/>
        </p:nvCxnSpPr>
        <p:spPr>
          <a:xfrm>
            <a:off x="6338317" y="2194163"/>
            <a:ext cx="162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0" name="Tabela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3211303"/>
              </p:ext>
            </p:extLst>
          </p:nvPr>
        </p:nvGraphicFramePr>
        <p:xfrm>
          <a:off x="5066204" y="2726592"/>
          <a:ext cx="3429840" cy="21762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16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687014451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640">
                  <a:extLst>
                    <a:ext uri="{9D8B030D-6E8A-4147-A177-3AD203B41FA5}">
                      <a16:colId xmlns:a16="http://schemas.microsoft.com/office/drawing/2014/main" val="738717658"/>
                    </a:ext>
                  </a:extLst>
                </a:gridCol>
              </a:tblGrid>
              <a:tr h="2710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até 24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25 a 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35 a 44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45 a 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55 a 64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65 +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5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5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105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5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5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4391066"/>
              </p:ext>
            </p:extLst>
          </p:nvPr>
        </p:nvGraphicFramePr>
        <p:xfrm>
          <a:off x="8956716" y="5267980"/>
          <a:ext cx="2517297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9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90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90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4.394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4.899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2" name="CaixaDeTexto 31"/>
          <p:cNvSpPr txBox="1"/>
          <p:nvPr/>
        </p:nvSpPr>
        <p:spPr>
          <a:xfrm>
            <a:off x="8897704" y="1966368"/>
            <a:ext cx="19057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33" name="Conector reto 32"/>
          <p:cNvCxnSpPr/>
          <p:nvPr/>
        </p:nvCxnSpPr>
        <p:spPr>
          <a:xfrm>
            <a:off x="10848018" y="2167981"/>
            <a:ext cx="54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4" name="CaixaDeTexto 33"/>
          <p:cNvSpPr txBox="1"/>
          <p:nvPr/>
        </p:nvSpPr>
        <p:spPr>
          <a:xfrm>
            <a:off x="4145969" y="2630535"/>
            <a:ext cx="8002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i="1" dirty="0">
                <a:solidFill>
                  <a:schemeClr val="tx2">
                    <a:lumMod val="75000"/>
                  </a:schemeClr>
                </a:solidFill>
              </a:rPr>
              <a:t>em anos</a:t>
            </a:r>
          </a:p>
        </p:txBody>
      </p:sp>
      <p:graphicFrame>
        <p:nvGraphicFramePr>
          <p:cNvPr id="35" name="Tabela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4543266"/>
              </p:ext>
            </p:extLst>
          </p:nvPr>
        </p:nvGraphicFramePr>
        <p:xfrm>
          <a:off x="8956716" y="2587580"/>
          <a:ext cx="2517294" cy="23152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90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90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90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95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 | pós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246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246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246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246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246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6" name="CaixaDeTexto 35">
            <a:extLst>
              <a:ext uri="{FF2B5EF4-FFF2-40B4-BE49-F238E27FC236}">
                <a16:creationId xmlns:a16="http://schemas.microsoft.com/office/drawing/2014/main" id="{0D482138-C7CD-4621-A2A3-00AA47EE5E44}"/>
              </a:ext>
            </a:extLst>
          </p:cNvPr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P19.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 Se sim, qual: _______ ?</a:t>
            </a:r>
          </a:p>
        </p:txBody>
      </p:sp>
    </p:spTree>
    <p:extLst>
      <p:ext uri="{BB962C8B-B14F-4D97-AF65-F5344CB8AC3E}">
        <p14:creationId xmlns:p14="http://schemas.microsoft.com/office/powerpoint/2010/main" val="1059622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8" grpId="0"/>
      <p:bldP spid="32" grpId="0"/>
      <p:bldP spid="34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68614BD-D9D8-4DAC-AD9F-3A1AD7C143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5FF8DA4C-E3E0-40F3-91CF-A0A1714C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6083E53-E1DE-4207-9709-86D6E3B81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41858CCC-A528-4DF0-A05D-40E0BD974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7" name="CaixaDeTexto 36"/>
          <p:cNvSpPr txBox="1"/>
          <p:nvPr/>
        </p:nvSpPr>
        <p:spPr>
          <a:xfrm>
            <a:off x="11041510" y="907176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aphicFrame>
        <p:nvGraphicFramePr>
          <p:cNvPr id="117" name="Tabela 1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1442775"/>
              </p:ext>
            </p:extLst>
          </p:nvPr>
        </p:nvGraphicFramePr>
        <p:xfrm>
          <a:off x="2354054" y="2332496"/>
          <a:ext cx="9720000" cy="29777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9082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51176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61294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324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2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6975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18" name="Tabela 1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6714404"/>
              </p:ext>
            </p:extLst>
          </p:nvPr>
        </p:nvGraphicFramePr>
        <p:xfrm>
          <a:off x="2354054" y="5368647"/>
          <a:ext cx="9720000" cy="2406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0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24065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9" name="CaixaDeTexto 118"/>
          <p:cNvSpPr txBox="1"/>
          <p:nvPr/>
        </p:nvSpPr>
        <p:spPr>
          <a:xfrm>
            <a:off x="1717157" y="5368110"/>
            <a:ext cx="52129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ctr"/>
            <a:r>
              <a:rPr lang="pt-BR" sz="1100" dirty="0">
                <a:solidFill>
                  <a:schemeClr val="bg2">
                    <a:lumMod val="50000"/>
                  </a:schemeClr>
                </a:solidFill>
              </a:rPr>
              <a:t>base: </a:t>
            </a:r>
          </a:p>
        </p:txBody>
      </p:sp>
      <p:graphicFrame>
        <p:nvGraphicFramePr>
          <p:cNvPr id="120" name="Tabela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8503257"/>
              </p:ext>
            </p:extLst>
          </p:nvPr>
        </p:nvGraphicFramePr>
        <p:xfrm>
          <a:off x="82428" y="2532185"/>
          <a:ext cx="2262917" cy="273234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629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0290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curso | treinamentos (sem especificar)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906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consultoria | |assessoria (sem especificar)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23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ajuda (empresas | empreendedores | </a:t>
                      </a:r>
                      <a:r>
                        <a:rPr lang="pt-BR" sz="14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desenvolv</a:t>
                      </a:r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402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palestras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402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inferiores a 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6" name="CaixaDeTexto 25">
            <a:extLst>
              <a:ext uri="{FF2B5EF4-FFF2-40B4-BE49-F238E27FC236}">
                <a16:creationId xmlns:a16="http://schemas.microsoft.com/office/drawing/2014/main" id="{C2746F8A-23A4-4A8D-AC01-0B3C05C1D969}"/>
              </a:ext>
            </a:extLst>
          </p:cNvPr>
          <p:cNvSpPr txBox="1"/>
          <p:nvPr/>
        </p:nvSpPr>
        <p:spPr>
          <a:xfrm>
            <a:off x="1456209" y="115084"/>
            <a:ext cx="28381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produto ou serviço do Sebrae</a:t>
            </a:r>
          </a:p>
        </p:txBody>
      </p:sp>
      <p:grpSp>
        <p:nvGrpSpPr>
          <p:cNvPr id="27" name="Group 4">
            <a:extLst>
              <a:ext uri="{FF2B5EF4-FFF2-40B4-BE49-F238E27FC236}">
                <a16:creationId xmlns:a16="http://schemas.microsoft.com/office/drawing/2014/main" id="{3EC4AF84-58CC-418D-8150-9BA7C1818C7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209" y="81907"/>
            <a:ext cx="630709" cy="899871"/>
            <a:chOff x="234" y="-197"/>
            <a:chExt cx="710" cy="1013"/>
          </a:xfrm>
          <a:solidFill>
            <a:srgbClr val="00ACB8"/>
          </a:solidFill>
        </p:grpSpPr>
        <p:sp>
          <p:nvSpPr>
            <p:cNvPr id="28" name="Freeform 5">
              <a:extLst>
                <a:ext uri="{FF2B5EF4-FFF2-40B4-BE49-F238E27FC236}">
                  <a16:creationId xmlns:a16="http://schemas.microsoft.com/office/drawing/2014/main" id="{CB6FD408-1519-4B3A-8188-7669C6CCFA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" y="-197"/>
              <a:ext cx="710" cy="1013"/>
            </a:xfrm>
            <a:custGeom>
              <a:avLst/>
              <a:gdLst>
                <a:gd name="T0" fmla="*/ 1629 w 1670"/>
                <a:gd name="T1" fmla="*/ 211 h 2384"/>
                <a:gd name="T2" fmla="*/ 716 w 1670"/>
                <a:gd name="T3" fmla="*/ 211 h 2384"/>
                <a:gd name="T4" fmla="*/ 54 w 1670"/>
                <a:gd name="T5" fmla="*/ 4 h 2384"/>
                <a:gd name="T6" fmla="*/ 17 w 1670"/>
                <a:gd name="T7" fmla="*/ 11 h 2384"/>
                <a:gd name="T8" fmla="*/ 0 w 1670"/>
                <a:gd name="T9" fmla="*/ 44 h 2384"/>
                <a:gd name="T10" fmla="*/ 0 w 1670"/>
                <a:gd name="T11" fmla="*/ 2133 h 2384"/>
                <a:gd name="T12" fmla="*/ 29 w 1670"/>
                <a:gd name="T13" fmla="*/ 2173 h 2384"/>
                <a:gd name="T14" fmla="*/ 697 w 1670"/>
                <a:gd name="T15" fmla="*/ 2382 h 2384"/>
                <a:gd name="T16" fmla="*/ 710 w 1670"/>
                <a:gd name="T17" fmla="*/ 2384 h 2384"/>
                <a:gd name="T18" fmla="*/ 1629 w 1670"/>
                <a:gd name="T19" fmla="*/ 2384 h 2384"/>
                <a:gd name="T20" fmla="*/ 1670 w 1670"/>
                <a:gd name="T21" fmla="*/ 2342 h 2384"/>
                <a:gd name="T22" fmla="*/ 1670 w 1670"/>
                <a:gd name="T23" fmla="*/ 253 h 2384"/>
                <a:gd name="T24" fmla="*/ 1629 w 1670"/>
                <a:gd name="T25" fmla="*/ 211 h 2384"/>
                <a:gd name="T26" fmla="*/ 668 w 1670"/>
                <a:gd name="T27" fmla="*/ 2285 h 2384"/>
                <a:gd name="T28" fmla="*/ 83 w 1670"/>
                <a:gd name="T29" fmla="*/ 2102 h 2384"/>
                <a:gd name="T30" fmla="*/ 83 w 1670"/>
                <a:gd name="T31" fmla="*/ 101 h 2384"/>
                <a:gd name="T32" fmla="*/ 668 w 1670"/>
                <a:gd name="T33" fmla="*/ 284 h 2384"/>
                <a:gd name="T34" fmla="*/ 668 w 1670"/>
                <a:gd name="T35" fmla="*/ 2285 h 2384"/>
                <a:gd name="T36" fmla="*/ 751 w 1670"/>
                <a:gd name="T37" fmla="*/ 2300 h 2384"/>
                <a:gd name="T38" fmla="*/ 751 w 1670"/>
                <a:gd name="T39" fmla="*/ 295 h 2384"/>
                <a:gd name="T40" fmla="*/ 1587 w 1670"/>
                <a:gd name="T41" fmla="*/ 295 h 2384"/>
                <a:gd name="T42" fmla="*/ 1587 w 1670"/>
                <a:gd name="T43" fmla="*/ 2300 h 2384"/>
                <a:gd name="T44" fmla="*/ 751 w 1670"/>
                <a:gd name="T45" fmla="*/ 2300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0" h="2384">
                  <a:moveTo>
                    <a:pt x="1629" y="211"/>
                  </a:moveTo>
                  <a:cubicBezTo>
                    <a:pt x="716" y="211"/>
                    <a:pt x="716" y="211"/>
                    <a:pt x="716" y="21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1" y="0"/>
                    <a:pt x="27" y="3"/>
                    <a:pt x="17" y="11"/>
                  </a:cubicBezTo>
                  <a:cubicBezTo>
                    <a:pt x="6" y="18"/>
                    <a:pt x="0" y="31"/>
                    <a:pt x="0" y="44"/>
                  </a:cubicBezTo>
                  <a:cubicBezTo>
                    <a:pt x="0" y="2133"/>
                    <a:pt x="0" y="2133"/>
                    <a:pt x="0" y="2133"/>
                  </a:cubicBezTo>
                  <a:cubicBezTo>
                    <a:pt x="0" y="2151"/>
                    <a:pt x="11" y="2167"/>
                    <a:pt x="29" y="2173"/>
                  </a:cubicBezTo>
                  <a:cubicBezTo>
                    <a:pt x="697" y="2382"/>
                    <a:pt x="697" y="2382"/>
                    <a:pt x="697" y="2382"/>
                  </a:cubicBezTo>
                  <a:cubicBezTo>
                    <a:pt x="701" y="2383"/>
                    <a:pt x="706" y="2384"/>
                    <a:pt x="710" y="2384"/>
                  </a:cubicBezTo>
                  <a:cubicBezTo>
                    <a:pt x="1629" y="2384"/>
                    <a:pt x="1629" y="2384"/>
                    <a:pt x="1629" y="2384"/>
                  </a:cubicBezTo>
                  <a:cubicBezTo>
                    <a:pt x="1652" y="2384"/>
                    <a:pt x="1670" y="2365"/>
                    <a:pt x="1670" y="2342"/>
                  </a:cubicBezTo>
                  <a:cubicBezTo>
                    <a:pt x="1670" y="253"/>
                    <a:pt x="1670" y="253"/>
                    <a:pt x="1670" y="253"/>
                  </a:cubicBezTo>
                  <a:cubicBezTo>
                    <a:pt x="1670" y="230"/>
                    <a:pt x="1652" y="211"/>
                    <a:pt x="1629" y="211"/>
                  </a:cubicBezTo>
                  <a:close/>
                  <a:moveTo>
                    <a:pt x="668" y="2285"/>
                  </a:moveTo>
                  <a:cubicBezTo>
                    <a:pt x="83" y="2102"/>
                    <a:pt x="83" y="2102"/>
                    <a:pt x="83" y="2102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668" y="284"/>
                    <a:pt x="668" y="284"/>
                    <a:pt x="668" y="284"/>
                  </a:cubicBezTo>
                  <a:lnTo>
                    <a:pt x="668" y="2285"/>
                  </a:lnTo>
                  <a:close/>
                  <a:moveTo>
                    <a:pt x="751" y="2300"/>
                  </a:moveTo>
                  <a:cubicBezTo>
                    <a:pt x="751" y="295"/>
                    <a:pt x="751" y="295"/>
                    <a:pt x="751" y="295"/>
                  </a:cubicBezTo>
                  <a:cubicBezTo>
                    <a:pt x="1587" y="295"/>
                    <a:pt x="1587" y="295"/>
                    <a:pt x="1587" y="295"/>
                  </a:cubicBezTo>
                  <a:cubicBezTo>
                    <a:pt x="1587" y="2300"/>
                    <a:pt x="1587" y="2300"/>
                    <a:pt x="1587" y="2300"/>
                  </a:cubicBezTo>
                  <a:lnTo>
                    <a:pt x="751" y="2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2387747C-DA42-4FF7-850D-D052D86442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-1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">
              <a:extLst>
                <a:ext uri="{FF2B5EF4-FFF2-40B4-BE49-F238E27FC236}">
                  <a16:creationId xmlns:a16="http://schemas.microsoft.com/office/drawing/2014/main" id="{F15603E9-6677-4515-B754-979A1E6696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212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3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3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6"/>
                    <a:pt x="334" y="29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316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">
              <a:extLst>
                <a:ext uri="{FF2B5EF4-FFF2-40B4-BE49-F238E27FC236}">
                  <a16:creationId xmlns:a16="http://schemas.microsoft.com/office/drawing/2014/main" id="{2E3252DF-9706-4EF1-B0A7-E841D82EB3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426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1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1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3 h 334"/>
                <a:gd name="T20" fmla="*/ 251 w 334"/>
                <a:gd name="T21" fmla="*/ 83 h 334"/>
                <a:gd name="T22" fmla="*/ 251 w 334"/>
                <a:gd name="T23" fmla="*/ 250 h 334"/>
                <a:gd name="T24" fmla="*/ 84 w 334"/>
                <a:gd name="T25" fmla="*/ 250 h 334"/>
                <a:gd name="T26" fmla="*/ 84 w 334"/>
                <a:gd name="T27" fmla="*/ 8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34" y="18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1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3"/>
                  </a:moveTo>
                  <a:cubicBezTo>
                    <a:pt x="251" y="83"/>
                    <a:pt x="251" y="83"/>
                    <a:pt x="251" y="83"/>
                  </a:cubicBezTo>
                  <a:cubicBezTo>
                    <a:pt x="251" y="250"/>
                    <a:pt x="251" y="250"/>
                    <a:pt x="251" y="250"/>
                  </a:cubicBezTo>
                  <a:cubicBezTo>
                    <a:pt x="84" y="250"/>
                    <a:pt x="84" y="250"/>
                    <a:pt x="84" y="250"/>
                  </a:cubicBezTo>
                  <a:lnTo>
                    <a:pt x="84" y="83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Rectangle 9">
              <a:extLst>
                <a:ext uri="{FF2B5EF4-FFF2-40B4-BE49-F238E27FC236}">
                  <a16:creationId xmlns:a16="http://schemas.microsoft.com/office/drawing/2014/main" id="{677895E5-4FAD-4814-9937-4B505B13B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-1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Rectangle 10">
              <a:extLst>
                <a:ext uri="{FF2B5EF4-FFF2-40B4-BE49-F238E27FC236}">
                  <a16:creationId xmlns:a16="http://schemas.microsoft.com/office/drawing/2014/main" id="{5F4DF1BC-655F-4D67-A85C-937DF113F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212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Rectangle 11">
              <a:extLst>
                <a:ext uri="{FF2B5EF4-FFF2-40B4-BE49-F238E27FC236}">
                  <a16:creationId xmlns:a16="http://schemas.microsoft.com/office/drawing/2014/main" id="{3A3544C3-0444-4DB5-92E5-B2135BE0A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426"/>
              <a:ext cx="126" cy="35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Rectangle 12">
              <a:extLst>
                <a:ext uri="{FF2B5EF4-FFF2-40B4-BE49-F238E27FC236}">
                  <a16:creationId xmlns:a16="http://schemas.microsoft.com/office/drawing/2014/main" id="{7A1457E6-EB32-48CA-A77B-895637D13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621"/>
              <a:ext cx="285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Rectangle 13">
              <a:extLst>
                <a:ext uri="{FF2B5EF4-FFF2-40B4-BE49-F238E27FC236}">
                  <a16:creationId xmlns:a16="http://schemas.microsoft.com/office/drawing/2014/main" id="{A5A96697-6557-4F69-8802-2EE4D5773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92"/>
              <a:ext cx="213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8" name="CaixaDeTexto 37">
            <a:extLst>
              <a:ext uri="{FF2B5EF4-FFF2-40B4-BE49-F238E27FC236}">
                <a16:creationId xmlns:a16="http://schemas.microsoft.com/office/drawing/2014/main" id="{DEBE0A79-C992-4BC8-99FE-2ADC221310C3}"/>
              </a:ext>
            </a:extLst>
          </p:cNvPr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P19.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 Se sim, qual: _______ ?</a:t>
            </a:r>
          </a:p>
        </p:txBody>
      </p:sp>
    </p:spTree>
    <p:extLst>
      <p:ext uri="{BB962C8B-B14F-4D97-AF65-F5344CB8AC3E}">
        <p14:creationId xmlns:p14="http://schemas.microsoft.com/office/powerpoint/2010/main" val="276770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" name="Gráfico 49"/>
          <p:cNvGraphicFramePr/>
          <p:nvPr>
            <p:extLst/>
          </p:nvPr>
        </p:nvGraphicFramePr>
        <p:xfrm>
          <a:off x="705585" y="1116377"/>
          <a:ext cx="8460000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1" name="Gráfico 20"/>
          <p:cNvGraphicFramePr>
            <a:graphicFrameLocks noChangeAspect="1"/>
          </p:cNvGraphicFramePr>
          <p:nvPr>
            <p:extLst/>
          </p:nvPr>
        </p:nvGraphicFramePr>
        <p:xfrm>
          <a:off x="705585" y="1242743"/>
          <a:ext cx="8460000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3" name="Tabela 42">
            <a:extLst>
              <a:ext uri="{FF2B5EF4-FFF2-40B4-BE49-F238E27FC236}">
                <a16:creationId xmlns:a16="http://schemas.microsoft.com/office/drawing/2014/main" id="{3F110A96-5321-4963-A903-7526961D235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96839" y="4195451"/>
          <a:ext cx="8941373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28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algn="r"/>
                      <a:r>
                        <a:rPr lang="pt-BR" sz="1400" b="1" dirty="0">
                          <a:solidFill>
                            <a:srgbClr val="A5A5A5"/>
                          </a:solidFill>
                          <a:latin typeface="+mn-lt"/>
                        </a:rPr>
                        <a:t>2016</a:t>
                      </a:r>
                    </a:p>
                  </a:txBody>
                  <a:tcPr anchor="ctr"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8,80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8,52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7,82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8,19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8,82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7,72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/>
          </p:nvPr>
        </p:nvGraphicFramePr>
        <p:xfrm>
          <a:off x="96839" y="4575539"/>
          <a:ext cx="8941373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28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algn="r"/>
                      <a:r>
                        <a:rPr lang="pt-BR" sz="1400" b="1" dirty="0">
                          <a:solidFill>
                            <a:srgbClr val="ED7D31"/>
                          </a:solidFill>
                          <a:latin typeface="+mn-lt"/>
                        </a:rPr>
                        <a:t>2015</a:t>
                      </a:r>
                    </a:p>
                  </a:txBody>
                  <a:tcPr anchor="ctr">
                    <a:lnR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8,15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7,37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7,75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7,30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5" y="6425070"/>
            <a:ext cx="98961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P20 a P25 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graphicFrame>
        <p:nvGraphicFramePr>
          <p:cNvPr id="31" name="Tabela 30"/>
          <p:cNvGraphicFramePr>
            <a:graphicFrameLocks noGrp="1"/>
          </p:cNvGraphicFramePr>
          <p:nvPr>
            <p:extLst/>
          </p:nvPr>
        </p:nvGraphicFramePr>
        <p:xfrm>
          <a:off x="96839" y="4918440"/>
          <a:ext cx="8941373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28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algn="r"/>
                      <a:r>
                        <a:rPr lang="pt-BR" sz="1400" b="1" dirty="0">
                          <a:solidFill>
                            <a:srgbClr val="5B9BD5"/>
                          </a:solidFill>
                          <a:latin typeface="+mn-lt"/>
                        </a:rPr>
                        <a:t>2014</a:t>
                      </a:r>
                    </a:p>
                  </a:txBody>
                  <a:tcPr anchor="ctr">
                    <a:lnR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8,28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7,26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7,76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7,28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32" name="disparo historico"/>
          <p:cNvGrpSpPr/>
          <p:nvPr/>
        </p:nvGrpSpPr>
        <p:grpSpPr>
          <a:xfrm>
            <a:off x="10645720" y="5263472"/>
            <a:ext cx="1069593" cy="497735"/>
            <a:chOff x="10807700" y="5128364"/>
            <a:chExt cx="1069593" cy="497735"/>
          </a:xfrm>
        </p:grpSpPr>
        <p:sp>
          <p:nvSpPr>
            <p:cNvPr id="33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34" name="Imagem 33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35" name="Retângulo 34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36" name="Espaço Reservado para Conteúdo 2"/>
          <p:cNvSpPr txBox="1">
            <a:spLocks/>
          </p:cNvSpPr>
          <p:nvPr/>
        </p:nvSpPr>
        <p:spPr>
          <a:xfrm>
            <a:off x="990596" y="5480084"/>
            <a:ext cx="3382622" cy="80137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quase todos os resultados em 2018 foram superiores aos apurados nas pesquisas anteriores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(p20/p25)</a:t>
            </a:r>
          </a:p>
        </p:txBody>
      </p:sp>
      <p:sp>
        <p:nvSpPr>
          <p:cNvPr id="37" name="Espaço Reservado para Conteúdo 2"/>
          <p:cNvSpPr txBox="1">
            <a:spLocks/>
          </p:cNvSpPr>
          <p:nvPr/>
        </p:nvSpPr>
        <p:spPr>
          <a:xfrm>
            <a:off x="5006158" y="5467793"/>
            <a:ext cx="5413845" cy="76948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exemplo dos anos anteriores, os pontos que demandariam alguma atenção seriam a ‘acessibilidade’ e a ‘proximidade’ do Sebrae junto aos donos de pequenos negócios</a:t>
            </a:r>
          </a:p>
        </p:txBody>
      </p:sp>
      <p:grpSp>
        <p:nvGrpSpPr>
          <p:cNvPr id="56" name="Grupo 55"/>
          <p:cNvGrpSpPr/>
          <p:nvPr/>
        </p:nvGrpSpPr>
        <p:grpSpPr>
          <a:xfrm>
            <a:off x="852304" y="3496372"/>
            <a:ext cx="8071171" cy="225348"/>
            <a:chOff x="852304" y="3563484"/>
            <a:chExt cx="8071171" cy="225348"/>
          </a:xfrm>
        </p:grpSpPr>
        <p:sp>
          <p:nvSpPr>
            <p:cNvPr id="5" name="Retângulo 4"/>
            <p:cNvSpPr/>
            <p:nvPr/>
          </p:nvSpPr>
          <p:spPr>
            <a:xfrm>
              <a:off x="3561580" y="3563484"/>
              <a:ext cx="1188000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ACESSIBILIDADE</a:t>
              </a:r>
            </a:p>
          </p:txBody>
        </p:sp>
        <p:sp>
          <p:nvSpPr>
            <p:cNvPr id="38" name="Retângulo 37"/>
            <p:cNvSpPr/>
            <p:nvPr/>
          </p:nvSpPr>
          <p:spPr>
            <a:xfrm>
              <a:off x="7735475" y="3563484"/>
              <a:ext cx="1188000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PROXIMIDADE</a:t>
              </a:r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6327551" y="3563484"/>
              <a:ext cx="1188000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ESPECIALISTA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983960" y="3563484"/>
              <a:ext cx="1188000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CUSTO-BENEFÍCIO</a:t>
              </a:r>
            </a:p>
          </p:txBody>
        </p:sp>
        <p:sp>
          <p:nvSpPr>
            <p:cNvPr id="41" name="Retângulo 40"/>
            <p:cNvSpPr/>
            <p:nvPr/>
          </p:nvSpPr>
          <p:spPr>
            <a:xfrm>
              <a:off x="852304" y="3563484"/>
              <a:ext cx="1188000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P/ EMPRENDEDORES</a:t>
              </a:r>
            </a:p>
          </p:txBody>
        </p:sp>
        <p:sp>
          <p:nvSpPr>
            <p:cNvPr id="42" name="Retângulo 41"/>
            <p:cNvSpPr/>
            <p:nvPr/>
          </p:nvSpPr>
          <p:spPr>
            <a:xfrm>
              <a:off x="2188366" y="3563484"/>
              <a:ext cx="1288576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SUCESSO DO NEGÓCIO</a:t>
              </a:r>
            </a:p>
          </p:txBody>
        </p:sp>
      </p:grpSp>
      <p:sp>
        <p:nvSpPr>
          <p:cNvPr id="45" name="CaixaDeTexto 44">
            <a:extLst>
              <a:ext uri="{FF2B5EF4-FFF2-40B4-BE49-F238E27FC236}">
                <a16:creationId xmlns:a16="http://schemas.microsoft.com/office/drawing/2014/main" id="{C9282AA9-3730-4002-A80F-99C2869E3EF2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posicionamento da marca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5FC7B3DF-130D-40BB-9AEF-8D8417244FF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2914" y="179279"/>
            <a:ext cx="749300" cy="749300"/>
            <a:chOff x="242" y="120"/>
            <a:chExt cx="472" cy="472"/>
          </a:xfrm>
          <a:solidFill>
            <a:srgbClr val="00ACB8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BFCBA418-2E8F-40AC-9770-2924F4FA7F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" y="151"/>
              <a:ext cx="442" cy="441"/>
            </a:xfrm>
            <a:custGeom>
              <a:avLst/>
              <a:gdLst>
                <a:gd name="T0" fmla="*/ 1871 w 2228"/>
                <a:gd name="T1" fmla="*/ 1448 h 2228"/>
                <a:gd name="T2" fmla="*/ 1747 w 2228"/>
                <a:gd name="T3" fmla="*/ 1463 h 2228"/>
                <a:gd name="T4" fmla="*/ 1767 w 2228"/>
                <a:gd name="T5" fmla="*/ 1037 h 2228"/>
                <a:gd name="T6" fmla="*/ 2074 w 2228"/>
                <a:gd name="T7" fmla="*/ 615 h 2228"/>
                <a:gd name="T8" fmla="*/ 1758 w 2228"/>
                <a:gd name="T9" fmla="*/ 928 h 2228"/>
                <a:gd name="T10" fmla="*/ 1005 w 2228"/>
                <a:gd name="T11" fmla="*/ 309 h 2228"/>
                <a:gd name="T12" fmla="*/ 615 w 2228"/>
                <a:gd name="T13" fmla="*/ 77 h 2228"/>
                <a:gd name="T14" fmla="*/ 307 w 2228"/>
                <a:gd name="T15" fmla="*/ 1037 h 2228"/>
                <a:gd name="T16" fmla="*/ 0 w 2228"/>
                <a:gd name="T17" fmla="*/ 1459 h 2228"/>
                <a:gd name="T18" fmla="*/ 316 w 2228"/>
                <a:gd name="T19" fmla="*/ 1146 h 2228"/>
                <a:gd name="T20" fmla="*/ 1390 w 2228"/>
                <a:gd name="T21" fmla="*/ 1675 h 2228"/>
                <a:gd name="T22" fmla="*/ 1394 w 2228"/>
                <a:gd name="T23" fmla="*/ 1816 h 2228"/>
                <a:gd name="T24" fmla="*/ 1517 w 2228"/>
                <a:gd name="T25" fmla="*/ 1802 h 2228"/>
                <a:gd name="T26" fmla="*/ 2026 w 2228"/>
                <a:gd name="T27" fmla="*/ 2228 h 2228"/>
                <a:gd name="T28" fmla="*/ 2169 w 2228"/>
                <a:gd name="T29" fmla="*/ 1884 h 2228"/>
                <a:gd name="T30" fmla="*/ 1037 w 2228"/>
                <a:gd name="T31" fmla="*/ 384 h 2228"/>
                <a:gd name="T32" fmla="*/ 1606 w 2228"/>
                <a:gd name="T33" fmla="*/ 954 h 2228"/>
                <a:gd name="T34" fmla="*/ 1031 w 2228"/>
                <a:gd name="T35" fmla="*/ 461 h 2228"/>
                <a:gd name="T36" fmla="*/ 1037 w 2228"/>
                <a:gd name="T37" fmla="*/ 384 h 2228"/>
                <a:gd name="T38" fmla="*/ 1536 w 2228"/>
                <a:gd name="T39" fmla="*/ 1037 h 2228"/>
                <a:gd name="T40" fmla="*/ 538 w 2228"/>
                <a:gd name="T41" fmla="*/ 1037 h 2228"/>
                <a:gd name="T42" fmla="*/ 384 w 2228"/>
                <a:gd name="T43" fmla="*/ 1037 h 2228"/>
                <a:gd name="T44" fmla="*/ 954 w 2228"/>
                <a:gd name="T45" fmla="*/ 468 h 2228"/>
                <a:gd name="T46" fmla="*/ 461 w 2228"/>
                <a:gd name="T47" fmla="*/ 1043 h 2228"/>
                <a:gd name="T48" fmla="*/ 384 w 2228"/>
                <a:gd name="T49" fmla="*/ 1037 h 2228"/>
                <a:gd name="T50" fmla="*/ 392 w 2228"/>
                <a:gd name="T51" fmla="*/ 1132 h 2228"/>
                <a:gd name="T52" fmla="*/ 1037 w 2228"/>
                <a:gd name="T53" fmla="*/ 1613 h 2228"/>
                <a:gd name="T54" fmla="*/ 1613 w 2228"/>
                <a:gd name="T55" fmla="*/ 1031 h 2228"/>
                <a:gd name="T56" fmla="*/ 1690 w 2228"/>
                <a:gd name="T57" fmla="*/ 1037 h 2228"/>
                <a:gd name="T58" fmla="*/ 1457 w 2228"/>
                <a:gd name="T59" fmla="*/ 1633 h 2228"/>
                <a:gd name="T60" fmla="*/ 1693 w 2228"/>
                <a:gd name="T61" fmla="*/ 1517 h 2228"/>
                <a:gd name="T62" fmla="*/ 1457 w 2228"/>
                <a:gd name="T63" fmla="*/ 1633 h 2228"/>
                <a:gd name="T64" fmla="*/ 1938 w 2228"/>
                <a:gd name="T65" fmla="*/ 2114 h 2228"/>
                <a:gd name="T66" fmla="*/ 1747 w 2228"/>
                <a:gd name="T67" fmla="*/ 1571 h 2228"/>
                <a:gd name="T68" fmla="*/ 2151 w 2228"/>
                <a:gd name="T69" fmla="*/ 2026 h 2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28" h="2228">
                  <a:moveTo>
                    <a:pt x="1802" y="1517"/>
                  </a:moveTo>
                  <a:cubicBezTo>
                    <a:pt x="1871" y="1448"/>
                    <a:pt x="1871" y="1448"/>
                    <a:pt x="1871" y="1448"/>
                  </a:cubicBezTo>
                  <a:cubicBezTo>
                    <a:pt x="1816" y="1394"/>
                    <a:pt x="1816" y="1394"/>
                    <a:pt x="1816" y="1394"/>
                  </a:cubicBezTo>
                  <a:cubicBezTo>
                    <a:pt x="1747" y="1463"/>
                    <a:pt x="1747" y="1463"/>
                    <a:pt x="1747" y="1463"/>
                  </a:cubicBezTo>
                  <a:cubicBezTo>
                    <a:pt x="1675" y="1390"/>
                    <a:pt x="1675" y="1390"/>
                    <a:pt x="1675" y="1390"/>
                  </a:cubicBezTo>
                  <a:cubicBezTo>
                    <a:pt x="1733" y="1285"/>
                    <a:pt x="1767" y="1165"/>
                    <a:pt x="1767" y="1037"/>
                  </a:cubicBezTo>
                  <a:cubicBezTo>
                    <a:pt x="1767" y="1026"/>
                    <a:pt x="1766" y="1015"/>
                    <a:pt x="1765" y="1005"/>
                  </a:cubicBezTo>
                  <a:cubicBezTo>
                    <a:pt x="1946" y="962"/>
                    <a:pt x="2074" y="802"/>
                    <a:pt x="2074" y="615"/>
                  </a:cubicBezTo>
                  <a:cubicBezTo>
                    <a:pt x="1997" y="615"/>
                    <a:pt x="1997" y="615"/>
                    <a:pt x="1997" y="615"/>
                  </a:cubicBezTo>
                  <a:cubicBezTo>
                    <a:pt x="1997" y="763"/>
                    <a:pt x="1898" y="890"/>
                    <a:pt x="1758" y="928"/>
                  </a:cubicBezTo>
                  <a:cubicBezTo>
                    <a:pt x="1704" y="577"/>
                    <a:pt x="1402" y="307"/>
                    <a:pt x="1037" y="307"/>
                  </a:cubicBezTo>
                  <a:cubicBezTo>
                    <a:pt x="1026" y="307"/>
                    <a:pt x="1015" y="308"/>
                    <a:pt x="1005" y="309"/>
                  </a:cubicBezTo>
                  <a:cubicBezTo>
                    <a:pt x="962" y="128"/>
                    <a:pt x="802" y="0"/>
                    <a:pt x="615" y="0"/>
                  </a:cubicBezTo>
                  <a:cubicBezTo>
                    <a:pt x="615" y="77"/>
                    <a:pt x="615" y="77"/>
                    <a:pt x="615" y="77"/>
                  </a:cubicBezTo>
                  <a:cubicBezTo>
                    <a:pt x="763" y="77"/>
                    <a:pt x="890" y="176"/>
                    <a:pt x="928" y="316"/>
                  </a:cubicBezTo>
                  <a:cubicBezTo>
                    <a:pt x="577" y="370"/>
                    <a:pt x="307" y="672"/>
                    <a:pt x="307" y="1037"/>
                  </a:cubicBezTo>
                  <a:cubicBezTo>
                    <a:pt x="307" y="1048"/>
                    <a:pt x="308" y="1059"/>
                    <a:pt x="309" y="1069"/>
                  </a:cubicBezTo>
                  <a:cubicBezTo>
                    <a:pt x="128" y="1112"/>
                    <a:pt x="0" y="1272"/>
                    <a:pt x="0" y="1459"/>
                  </a:cubicBezTo>
                  <a:cubicBezTo>
                    <a:pt x="77" y="1459"/>
                    <a:pt x="77" y="1459"/>
                    <a:pt x="77" y="1459"/>
                  </a:cubicBezTo>
                  <a:cubicBezTo>
                    <a:pt x="77" y="1311"/>
                    <a:pt x="176" y="1184"/>
                    <a:pt x="316" y="1146"/>
                  </a:cubicBezTo>
                  <a:cubicBezTo>
                    <a:pt x="370" y="1497"/>
                    <a:pt x="672" y="1767"/>
                    <a:pt x="1037" y="1767"/>
                  </a:cubicBezTo>
                  <a:cubicBezTo>
                    <a:pt x="1165" y="1767"/>
                    <a:pt x="1285" y="1733"/>
                    <a:pt x="1390" y="1675"/>
                  </a:cubicBezTo>
                  <a:cubicBezTo>
                    <a:pt x="1463" y="1747"/>
                    <a:pt x="1463" y="1747"/>
                    <a:pt x="1463" y="1747"/>
                  </a:cubicBezTo>
                  <a:cubicBezTo>
                    <a:pt x="1394" y="1816"/>
                    <a:pt x="1394" y="1816"/>
                    <a:pt x="1394" y="1816"/>
                  </a:cubicBezTo>
                  <a:cubicBezTo>
                    <a:pt x="1448" y="1871"/>
                    <a:pt x="1448" y="1871"/>
                    <a:pt x="1448" y="1871"/>
                  </a:cubicBezTo>
                  <a:cubicBezTo>
                    <a:pt x="1517" y="1802"/>
                    <a:pt x="1517" y="1802"/>
                    <a:pt x="1517" y="1802"/>
                  </a:cubicBezTo>
                  <a:cubicBezTo>
                    <a:pt x="1884" y="2169"/>
                    <a:pt x="1884" y="2169"/>
                    <a:pt x="1884" y="2169"/>
                  </a:cubicBezTo>
                  <a:cubicBezTo>
                    <a:pt x="1922" y="2207"/>
                    <a:pt x="1972" y="2228"/>
                    <a:pt x="2026" y="2228"/>
                  </a:cubicBezTo>
                  <a:cubicBezTo>
                    <a:pt x="2137" y="2228"/>
                    <a:pt x="2228" y="2137"/>
                    <a:pt x="2228" y="2026"/>
                  </a:cubicBezTo>
                  <a:cubicBezTo>
                    <a:pt x="2228" y="1972"/>
                    <a:pt x="2207" y="1922"/>
                    <a:pt x="2169" y="1884"/>
                  </a:cubicBezTo>
                  <a:lnTo>
                    <a:pt x="1802" y="1517"/>
                  </a:lnTo>
                  <a:close/>
                  <a:moveTo>
                    <a:pt x="1037" y="384"/>
                  </a:moveTo>
                  <a:cubicBezTo>
                    <a:pt x="1365" y="384"/>
                    <a:pt x="1636" y="627"/>
                    <a:pt x="1682" y="942"/>
                  </a:cubicBezTo>
                  <a:cubicBezTo>
                    <a:pt x="1606" y="954"/>
                    <a:pt x="1606" y="954"/>
                    <a:pt x="1606" y="954"/>
                  </a:cubicBezTo>
                  <a:cubicBezTo>
                    <a:pt x="1566" y="676"/>
                    <a:pt x="1327" y="461"/>
                    <a:pt x="1037" y="461"/>
                  </a:cubicBezTo>
                  <a:cubicBezTo>
                    <a:pt x="1035" y="461"/>
                    <a:pt x="1033" y="461"/>
                    <a:pt x="1031" y="461"/>
                  </a:cubicBezTo>
                  <a:cubicBezTo>
                    <a:pt x="1018" y="385"/>
                    <a:pt x="1018" y="385"/>
                    <a:pt x="1018" y="385"/>
                  </a:cubicBezTo>
                  <a:cubicBezTo>
                    <a:pt x="1025" y="385"/>
                    <a:pt x="1031" y="384"/>
                    <a:pt x="1037" y="384"/>
                  </a:cubicBezTo>
                  <a:close/>
                  <a:moveTo>
                    <a:pt x="1037" y="538"/>
                  </a:moveTo>
                  <a:cubicBezTo>
                    <a:pt x="1312" y="538"/>
                    <a:pt x="1536" y="762"/>
                    <a:pt x="1536" y="1037"/>
                  </a:cubicBezTo>
                  <a:cubicBezTo>
                    <a:pt x="1536" y="1312"/>
                    <a:pt x="1312" y="1536"/>
                    <a:pt x="1037" y="1536"/>
                  </a:cubicBezTo>
                  <a:cubicBezTo>
                    <a:pt x="762" y="1536"/>
                    <a:pt x="538" y="1312"/>
                    <a:pt x="538" y="1037"/>
                  </a:cubicBezTo>
                  <a:cubicBezTo>
                    <a:pt x="538" y="762"/>
                    <a:pt x="762" y="538"/>
                    <a:pt x="1037" y="538"/>
                  </a:cubicBezTo>
                  <a:close/>
                  <a:moveTo>
                    <a:pt x="384" y="1037"/>
                  </a:moveTo>
                  <a:cubicBezTo>
                    <a:pt x="384" y="709"/>
                    <a:pt x="627" y="438"/>
                    <a:pt x="942" y="392"/>
                  </a:cubicBezTo>
                  <a:cubicBezTo>
                    <a:pt x="954" y="468"/>
                    <a:pt x="954" y="468"/>
                    <a:pt x="954" y="468"/>
                  </a:cubicBezTo>
                  <a:cubicBezTo>
                    <a:pt x="676" y="508"/>
                    <a:pt x="461" y="747"/>
                    <a:pt x="461" y="1037"/>
                  </a:cubicBezTo>
                  <a:cubicBezTo>
                    <a:pt x="461" y="1039"/>
                    <a:pt x="461" y="1041"/>
                    <a:pt x="461" y="1043"/>
                  </a:cubicBezTo>
                  <a:cubicBezTo>
                    <a:pt x="385" y="1056"/>
                    <a:pt x="385" y="1056"/>
                    <a:pt x="385" y="1056"/>
                  </a:cubicBezTo>
                  <a:cubicBezTo>
                    <a:pt x="385" y="1049"/>
                    <a:pt x="384" y="1043"/>
                    <a:pt x="384" y="1037"/>
                  </a:cubicBezTo>
                  <a:close/>
                  <a:moveTo>
                    <a:pt x="1037" y="1690"/>
                  </a:moveTo>
                  <a:cubicBezTo>
                    <a:pt x="709" y="1690"/>
                    <a:pt x="438" y="1447"/>
                    <a:pt x="392" y="1132"/>
                  </a:cubicBezTo>
                  <a:cubicBezTo>
                    <a:pt x="468" y="1120"/>
                    <a:pt x="468" y="1120"/>
                    <a:pt x="468" y="1120"/>
                  </a:cubicBezTo>
                  <a:cubicBezTo>
                    <a:pt x="508" y="1398"/>
                    <a:pt x="747" y="1613"/>
                    <a:pt x="1037" y="1613"/>
                  </a:cubicBezTo>
                  <a:cubicBezTo>
                    <a:pt x="1355" y="1613"/>
                    <a:pt x="1613" y="1355"/>
                    <a:pt x="1613" y="1037"/>
                  </a:cubicBezTo>
                  <a:cubicBezTo>
                    <a:pt x="1613" y="1035"/>
                    <a:pt x="1613" y="1033"/>
                    <a:pt x="1613" y="1031"/>
                  </a:cubicBezTo>
                  <a:cubicBezTo>
                    <a:pt x="1689" y="1018"/>
                    <a:pt x="1689" y="1018"/>
                    <a:pt x="1689" y="1018"/>
                  </a:cubicBezTo>
                  <a:cubicBezTo>
                    <a:pt x="1689" y="1025"/>
                    <a:pt x="1690" y="1031"/>
                    <a:pt x="1690" y="1037"/>
                  </a:cubicBezTo>
                  <a:cubicBezTo>
                    <a:pt x="1690" y="1397"/>
                    <a:pt x="1397" y="1690"/>
                    <a:pt x="1037" y="1690"/>
                  </a:cubicBezTo>
                  <a:close/>
                  <a:moveTo>
                    <a:pt x="1457" y="1633"/>
                  </a:moveTo>
                  <a:cubicBezTo>
                    <a:pt x="1525" y="1585"/>
                    <a:pt x="1585" y="1525"/>
                    <a:pt x="1633" y="1457"/>
                  </a:cubicBezTo>
                  <a:cubicBezTo>
                    <a:pt x="1693" y="1517"/>
                    <a:pt x="1693" y="1517"/>
                    <a:pt x="1693" y="1517"/>
                  </a:cubicBezTo>
                  <a:cubicBezTo>
                    <a:pt x="1517" y="1693"/>
                    <a:pt x="1517" y="1693"/>
                    <a:pt x="1517" y="1693"/>
                  </a:cubicBezTo>
                  <a:lnTo>
                    <a:pt x="1457" y="1633"/>
                  </a:lnTo>
                  <a:close/>
                  <a:moveTo>
                    <a:pt x="2026" y="2151"/>
                  </a:moveTo>
                  <a:cubicBezTo>
                    <a:pt x="1993" y="2151"/>
                    <a:pt x="1962" y="2138"/>
                    <a:pt x="1938" y="2114"/>
                  </a:cubicBezTo>
                  <a:cubicBezTo>
                    <a:pt x="1571" y="1747"/>
                    <a:pt x="1571" y="1747"/>
                    <a:pt x="1571" y="1747"/>
                  </a:cubicBezTo>
                  <a:cubicBezTo>
                    <a:pt x="1747" y="1571"/>
                    <a:pt x="1747" y="1571"/>
                    <a:pt x="1747" y="1571"/>
                  </a:cubicBezTo>
                  <a:cubicBezTo>
                    <a:pt x="2114" y="1938"/>
                    <a:pt x="2114" y="1938"/>
                    <a:pt x="2114" y="1938"/>
                  </a:cubicBezTo>
                  <a:cubicBezTo>
                    <a:pt x="2138" y="1962"/>
                    <a:pt x="2151" y="1993"/>
                    <a:pt x="2151" y="2026"/>
                  </a:cubicBezTo>
                  <a:cubicBezTo>
                    <a:pt x="2151" y="2095"/>
                    <a:pt x="2095" y="2151"/>
                    <a:pt x="2026" y="2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544921D4-9A84-48D3-BEE4-CCEFEF4D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2" y="423"/>
                    <a:pt x="346" y="423"/>
                  </a:cubicBezTo>
                  <a:cubicBezTo>
                    <a:pt x="409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025F6C33-C68A-408B-88FE-11A6239E7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3" y="423"/>
                    <a:pt x="346" y="423"/>
                  </a:cubicBezTo>
                  <a:cubicBezTo>
                    <a:pt x="410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0A630766-B125-4CF5-AFF5-09FC2807DD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455"/>
              <a:ext cx="137" cy="137"/>
            </a:xfrm>
            <a:custGeom>
              <a:avLst/>
              <a:gdLst>
                <a:gd name="T0" fmla="*/ 346 w 692"/>
                <a:gd name="T1" fmla="*/ 0 h 692"/>
                <a:gd name="T2" fmla="*/ 0 w 692"/>
                <a:gd name="T3" fmla="*/ 346 h 692"/>
                <a:gd name="T4" fmla="*/ 346 w 692"/>
                <a:gd name="T5" fmla="*/ 692 h 692"/>
                <a:gd name="T6" fmla="*/ 692 w 692"/>
                <a:gd name="T7" fmla="*/ 346 h 692"/>
                <a:gd name="T8" fmla="*/ 346 w 692"/>
                <a:gd name="T9" fmla="*/ 0 h 692"/>
                <a:gd name="T10" fmla="*/ 461 w 692"/>
                <a:gd name="T11" fmla="*/ 588 h 692"/>
                <a:gd name="T12" fmla="*/ 346 w 692"/>
                <a:gd name="T13" fmla="*/ 615 h 692"/>
                <a:gd name="T14" fmla="*/ 231 w 692"/>
                <a:gd name="T15" fmla="*/ 588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8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538 w 692"/>
                <a:gd name="T35" fmla="*/ 534 h 692"/>
                <a:gd name="T36" fmla="*/ 453 w 692"/>
                <a:gd name="T37" fmla="*/ 379 h 692"/>
                <a:gd name="T38" fmla="*/ 500 w 692"/>
                <a:gd name="T39" fmla="*/ 269 h 692"/>
                <a:gd name="T40" fmla="*/ 346 w 692"/>
                <a:gd name="T41" fmla="*/ 115 h 692"/>
                <a:gd name="T42" fmla="*/ 192 w 692"/>
                <a:gd name="T43" fmla="*/ 269 h 692"/>
                <a:gd name="T44" fmla="*/ 239 w 692"/>
                <a:gd name="T45" fmla="*/ 379 h 692"/>
                <a:gd name="T46" fmla="*/ 154 w 692"/>
                <a:gd name="T47" fmla="*/ 534 h 692"/>
                <a:gd name="T48" fmla="*/ 77 w 692"/>
                <a:gd name="T49" fmla="*/ 346 h 692"/>
                <a:gd name="T50" fmla="*/ 346 w 692"/>
                <a:gd name="T51" fmla="*/ 77 h 692"/>
                <a:gd name="T52" fmla="*/ 615 w 692"/>
                <a:gd name="T53" fmla="*/ 346 h 692"/>
                <a:gd name="T54" fmla="*/ 538 w 692"/>
                <a:gd name="T55" fmla="*/ 534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0"/>
                  </a:move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lose/>
                  <a:moveTo>
                    <a:pt x="461" y="588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8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4"/>
                    <a:pt x="283" y="423"/>
                    <a:pt x="346" y="423"/>
                  </a:cubicBezTo>
                  <a:cubicBezTo>
                    <a:pt x="410" y="423"/>
                    <a:pt x="461" y="474"/>
                    <a:pt x="461" y="538"/>
                  </a:cubicBezTo>
                  <a:lnTo>
                    <a:pt x="461" y="588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1"/>
                    <a:pt x="388" y="346"/>
                    <a:pt x="346" y="346"/>
                  </a:cubicBezTo>
                  <a:cubicBezTo>
                    <a:pt x="304" y="346"/>
                    <a:pt x="269" y="311"/>
                    <a:pt x="269" y="269"/>
                  </a:cubicBezTo>
                  <a:close/>
                  <a:moveTo>
                    <a:pt x="538" y="534"/>
                  </a:move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4"/>
                    <a:pt x="431" y="115"/>
                    <a:pt x="346" y="115"/>
                  </a:cubicBezTo>
                  <a:cubicBezTo>
                    <a:pt x="261" y="115"/>
                    <a:pt x="192" y="184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66048447-6F9C-476F-8FAD-5870EA1F6C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" y="280"/>
              <a:ext cx="167" cy="114"/>
            </a:xfrm>
            <a:custGeom>
              <a:avLst/>
              <a:gdLst>
                <a:gd name="T0" fmla="*/ 0 w 167"/>
                <a:gd name="T1" fmla="*/ 61 h 114"/>
                <a:gd name="T2" fmla="*/ 0 w 167"/>
                <a:gd name="T3" fmla="*/ 99 h 114"/>
                <a:gd name="T4" fmla="*/ 0 w 167"/>
                <a:gd name="T5" fmla="*/ 107 h 114"/>
                <a:gd name="T6" fmla="*/ 0 w 167"/>
                <a:gd name="T7" fmla="*/ 114 h 114"/>
                <a:gd name="T8" fmla="*/ 167 w 167"/>
                <a:gd name="T9" fmla="*/ 114 h 114"/>
                <a:gd name="T10" fmla="*/ 167 w 167"/>
                <a:gd name="T11" fmla="*/ 107 h 114"/>
                <a:gd name="T12" fmla="*/ 167 w 167"/>
                <a:gd name="T13" fmla="*/ 99 h 114"/>
                <a:gd name="T14" fmla="*/ 167 w 167"/>
                <a:gd name="T15" fmla="*/ 31 h 114"/>
                <a:gd name="T16" fmla="*/ 122 w 167"/>
                <a:gd name="T17" fmla="*/ 31 h 114"/>
                <a:gd name="T18" fmla="*/ 122 w 167"/>
                <a:gd name="T19" fmla="*/ 99 h 114"/>
                <a:gd name="T20" fmla="*/ 107 w 167"/>
                <a:gd name="T21" fmla="*/ 99 h 114"/>
                <a:gd name="T22" fmla="*/ 107 w 167"/>
                <a:gd name="T23" fmla="*/ 0 h 114"/>
                <a:gd name="T24" fmla="*/ 61 w 167"/>
                <a:gd name="T25" fmla="*/ 0 h 114"/>
                <a:gd name="T26" fmla="*/ 61 w 167"/>
                <a:gd name="T27" fmla="*/ 99 h 114"/>
                <a:gd name="T28" fmla="*/ 46 w 167"/>
                <a:gd name="T29" fmla="*/ 99 h 114"/>
                <a:gd name="T30" fmla="*/ 46 w 167"/>
                <a:gd name="T31" fmla="*/ 61 h 114"/>
                <a:gd name="T32" fmla="*/ 0 w 167"/>
                <a:gd name="T33" fmla="*/ 61 h 114"/>
                <a:gd name="T34" fmla="*/ 137 w 167"/>
                <a:gd name="T35" fmla="*/ 46 h 114"/>
                <a:gd name="T36" fmla="*/ 152 w 167"/>
                <a:gd name="T37" fmla="*/ 46 h 114"/>
                <a:gd name="T38" fmla="*/ 152 w 167"/>
                <a:gd name="T39" fmla="*/ 99 h 114"/>
                <a:gd name="T40" fmla="*/ 137 w 167"/>
                <a:gd name="T41" fmla="*/ 99 h 114"/>
                <a:gd name="T42" fmla="*/ 137 w 167"/>
                <a:gd name="T43" fmla="*/ 46 h 114"/>
                <a:gd name="T44" fmla="*/ 76 w 167"/>
                <a:gd name="T45" fmla="*/ 15 h 114"/>
                <a:gd name="T46" fmla="*/ 91 w 167"/>
                <a:gd name="T47" fmla="*/ 15 h 114"/>
                <a:gd name="T48" fmla="*/ 91 w 167"/>
                <a:gd name="T49" fmla="*/ 99 h 114"/>
                <a:gd name="T50" fmla="*/ 76 w 167"/>
                <a:gd name="T51" fmla="*/ 99 h 114"/>
                <a:gd name="T52" fmla="*/ 76 w 167"/>
                <a:gd name="T53" fmla="*/ 15 h 114"/>
                <a:gd name="T54" fmla="*/ 30 w 167"/>
                <a:gd name="T55" fmla="*/ 99 h 114"/>
                <a:gd name="T56" fmla="*/ 15 w 167"/>
                <a:gd name="T57" fmla="*/ 99 h 114"/>
                <a:gd name="T58" fmla="*/ 15 w 167"/>
                <a:gd name="T59" fmla="*/ 76 h 114"/>
                <a:gd name="T60" fmla="*/ 30 w 167"/>
                <a:gd name="T61" fmla="*/ 76 h 114"/>
                <a:gd name="T62" fmla="*/ 30 w 167"/>
                <a:gd name="T63" fmla="*/ 9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14">
                  <a:moveTo>
                    <a:pt x="0" y="61"/>
                  </a:moveTo>
                  <a:lnTo>
                    <a:pt x="0" y="99"/>
                  </a:lnTo>
                  <a:lnTo>
                    <a:pt x="0" y="107"/>
                  </a:lnTo>
                  <a:lnTo>
                    <a:pt x="0" y="114"/>
                  </a:lnTo>
                  <a:lnTo>
                    <a:pt x="167" y="114"/>
                  </a:lnTo>
                  <a:lnTo>
                    <a:pt x="167" y="107"/>
                  </a:lnTo>
                  <a:lnTo>
                    <a:pt x="167" y="99"/>
                  </a:lnTo>
                  <a:lnTo>
                    <a:pt x="167" y="31"/>
                  </a:lnTo>
                  <a:lnTo>
                    <a:pt x="122" y="31"/>
                  </a:lnTo>
                  <a:lnTo>
                    <a:pt x="122" y="99"/>
                  </a:lnTo>
                  <a:lnTo>
                    <a:pt x="107" y="99"/>
                  </a:lnTo>
                  <a:lnTo>
                    <a:pt x="107" y="0"/>
                  </a:lnTo>
                  <a:lnTo>
                    <a:pt x="61" y="0"/>
                  </a:lnTo>
                  <a:lnTo>
                    <a:pt x="61" y="99"/>
                  </a:lnTo>
                  <a:lnTo>
                    <a:pt x="46" y="99"/>
                  </a:lnTo>
                  <a:lnTo>
                    <a:pt x="46" y="61"/>
                  </a:lnTo>
                  <a:lnTo>
                    <a:pt x="0" y="61"/>
                  </a:lnTo>
                  <a:close/>
                  <a:moveTo>
                    <a:pt x="137" y="46"/>
                  </a:moveTo>
                  <a:lnTo>
                    <a:pt x="152" y="46"/>
                  </a:lnTo>
                  <a:lnTo>
                    <a:pt x="152" y="99"/>
                  </a:lnTo>
                  <a:lnTo>
                    <a:pt x="137" y="99"/>
                  </a:lnTo>
                  <a:lnTo>
                    <a:pt x="137" y="46"/>
                  </a:lnTo>
                  <a:close/>
                  <a:moveTo>
                    <a:pt x="76" y="15"/>
                  </a:moveTo>
                  <a:lnTo>
                    <a:pt x="91" y="15"/>
                  </a:lnTo>
                  <a:lnTo>
                    <a:pt x="91" y="99"/>
                  </a:lnTo>
                  <a:lnTo>
                    <a:pt x="76" y="99"/>
                  </a:lnTo>
                  <a:lnTo>
                    <a:pt x="76" y="15"/>
                  </a:lnTo>
                  <a:close/>
                  <a:moveTo>
                    <a:pt x="30" y="99"/>
                  </a:moveTo>
                  <a:lnTo>
                    <a:pt x="15" y="99"/>
                  </a:lnTo>
                  <a:lnTo>
                    <a:pt x="15" y="76"/>
                  </a:lnTo>
                  <a:lnTo>
                    <a:pt x="30" y="76"/>
                  </a:lnTo>
                  <a:lnTo>
                    <a:pt x="30" y="99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46" name="Tabela 45">
            <a:extLst>
              <a:ext uri="{FF2B5EF4-FFF2-40B4-BE49-F238E27FC236}">
                <a16:creationId xmlns:a16="http://schemas.microsoft.com/office/drawing/2014/main" id="{B5C07A2C-070A-4BBF-B63E-EB2DC00EEF8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1022" y="3836741"/>
          <a:ext cx="8941373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28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algn="r"/>
                      <a:r>
                        <a:rPr lang="pt-BR" sz="1400" b="1" dirty="0">
                          <a:solidFill>
                            <a:srgbClr val="FFC000"/>
                          </a:solidFill>
                          <a:latin typeface="+mn-lt"/>
                        </a:rPr>
                        <a:t>2017</a:t>
                      </a:r>
                    </a:p>
                  </a:txBody>
                  <a:tcPr anchor="ctr"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8,89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8,60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8, 21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7,80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8" name="Retângulo 47">
            <a:extLst>
              <a:ext uri="{FF2B5EF4-FFF2-40B4-BE49-F238E27FC236}">
                <a16:creationId xmlns:a16="http://schemas.microsoft.com/office/drawing/2014/main" id="{432B4CCF-1F2C-4CA4-A67A-D2E1573A19FA}"/>
              </a:ext>
            </a:extLst>
          </p:cNvPr>
          <p:cNvSpPr/>
          <p:nvPr/>
        </p:nvSpPr>
        <p:spPr>
          <a:xfrm>
            <a:off x="9268520" y="1131056"/>
            <a:ext cx="2763304" cy="37143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P20.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</a:t>
            </a:r>
            <a:r>
              <a:rPr lang="pt-BR" sz="1300" b="1" dirty="0">
                <a:solidFill>
                  <a:srgbClr val="0060AA"/>
                </a:solidFill>
              </a:rPr>
              <a:t>para empreendedores</a:t>
            </a:r>
            <a:r>
              <a:rPr lang="pt-BR" sz="1300" dirty="0">
                <a:solidFill>
                  <a:srgbClr val="0060AA"/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Tanto para quem quer abrir quanto para quem já tem uma pequena empresa consolidada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P21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conhecimento que o Sebrae oferece aumenta decisivamente a chance de </a:t>
            </a:r>
            <a:r>
              <a:rPr lang="pt-BR" sz="1300" b="1" dirty="0">
                <a:solidFill>
                  <a:srgbClr val="0060AA"/>
                </a:solidFill>
              </a:rPr>
              <a:t>sucesso de um negócio </a:t>
            </a:r>
            <a:endParaRPr lang="pt-BR" sz="1300" dirty="0">
              <a:solidFill>
                <a:srgbClr val="0060AA"/>
              </a:solidFill>
            </a:endParaRP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P22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é fácil fazer negócios com o Sebrae, ou seja, é </a:t>
            </a:r>
            <a:r>
              <a:rPr lang="pt-BR" sz="1300" b="1" dirty="0">
                <a:solidFill>
                  <a:srgbClr val="0060AA"/>
                </a:solidFill>
              </a:rPr>
              <a:t>fácil acessar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seus </a:t>
            </a:r>
            <a:r>
              <a:rPr lang="pt-BR" sz="1200" dirty="0">
                <a:solidFill>
                  <a:schemeClr val="bg2">
                    <a:lumMod val="25000"/>
                  </a:schemeClr>
                </a:solidFill>
              </a:rPr>
              <a:t>produtos e serviços?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P23</a:t>
            </a:r>
            <a:r>
              <a:rPr lang="pt-BR" sz="1300" b="1" dirty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considero que os serviços do Sebrae apresentam o melhor </a:t>
            </a:r>
            <a:r>
              <a:rPr lang="pt-BR" sz="1300" b="1" dirty="0">
                <a:solidFill>
                  <a:srgbClr val="0060AA"/>
                </a:solidFill>
              </a:rPr>
              <a:t>custo-benefício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 do mercado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P24.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o maior </a:t>
            </a:r>
            <a:r>
              <a:rPr lang="pt-BR" sz="1300" b="1" dirty="0">
                <a:solidFill>
                  <a:srgbClr val="0060AA"/>
                </a:solidFill>
              </a:rPr>
              <a:t>especialista em pequenas empresas</a:t>
            </a:r>
            <a:r>
              <a:rPr lang="pt-BR" sz="1300" dirty="0">
                <a:solidFill>
                  <a:srgbClr val="0060AA"/>
                </a:solidFill>
              </a:rPr>
              <a:t>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no Brasil.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P25.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quando eu preciso, o Sebrae está sempre </a:t>
            </a:r>
            <a:r>
              <a:rPr lang="pt-BR" sz="1300" b="1" dirty="0">
                <a:solidFill>
                  <a:srgbClr val="0060AA"/>
                </a:solidFill>
              </a:rPr>
              <a:t>por perto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, disponível</a:t>
            </a:r>
          </a:p>
        </p:txBody>
      </p:sp>
      <p:sp>
        <p:nvSpPr>
          <p:cNvPr id="49" name="Retângulo 48">
            <a:extLst>
              <a:ext uri="{FF2B5EF4-FFF2-40B4-BE49-F238E27FC236}">
                <a16:creationId xmlns:a16="http://schemas.microsoft.com/office/drawing/2014/main" id="{0FAFCA7C-37D1-434E-86B7-FF005CA7CC1E}"/>
              </a:ext>
            </a:extLst>
          </p:cNvPr>
          <p:cNvSpPr/>
          <p:nvPr/>
        </p:nvSpPr>
        <p:spPr>
          <a:xfrm>
            <a:off x="9246777" y="1174287"/>
            <a:ext cx="3082278" cy="361732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818223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5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5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5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250"/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50"/>
                                        <p:tgtEl>
                                          <p:spTgt spid="21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21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250"/>
                                        <p:tgtEl>
                                          <p:spTgt spid="21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250"/>
                                        <p:tgtEl>
                                          <p:spTgt spid="21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50"/>
                                        <p:tgtEl>
                                          <p:spTgt spid="21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21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21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21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21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1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1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</p:childTnLst>
        </p:cTn>
      </p:par>
    </p:tnLst>
    <p:bldLst>
      <p:bldGraphic spid="50" grpId="0">
        <p:bldSub>
          <a:bldChart bld="category"/>
        </p:bldSub>
      </p:bldGraphic>
      <p:bldGraphic spid="21" grpId="0" uiExpand="1">
        <p:bldSub>
          <a:bldChart bld="category"/>
        </p:bldSub>
      </p:bldGraphic>
      <p:bldGraphic spid="21" grpId="1" uiExpand="1">
        <p:bldSub>
          <a:bldChart bld="category"/>
        </p:bldSub>
      </p:bldGraphic>
      <p:bldP spid="36" grpId="0"/>
      <p:bldP spid="37" grpId="0"/>
      <p:bldP spid="48" grpId="0"/>
      <p:bldP spid="49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8961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P20 a P25  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sp>
        <p:nvSpPr>
          <p:cNvPr id="74" name="CaixaDeTexto 73"/>
          <p:cNvSpPr txBox="1"/>
          <p:nvPr/>
        </p:nvSpPr>
        <p:spPr>
          <a:xfrm>
            <a:off x="1659849" y="4446012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2851999"/>
              </p:ext>
            </p:extLst>
          </p:nvPr>
        </p:nvGraphicFramePr>
        <p:xfrm>
          <a:off x="2052199" y="4411463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~5.192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~3.636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~1. 857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6" name="CaixaDeTexto 75"/>
          <p:cNvSpPr txBox="1"/>
          <p:nvPr/>
        </p:nvSpPr>
        <p:spPr>
          <a:xfrm>
            <a:off x="2230269" y="963134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77" name="Conector reto 76"/>
          <p:cNvCxnSpPr/>
          <p:nvPr/>
        </p:nvCxnSpPr>
        <p:spPr>
          <a:xfrm>
            <a:off x="3575393" y="1189371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94" name="Tabela 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2160895"/>
              </p:ext>
            </p:extLst>
          </p:nvPr>
        </p:nvGraphicFramePr>
        <p:xfrm>
          <a:off x="2095561" y="2020886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95" name="Tabela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605169"/>
              </p:ext>
            </p:extLst>
          </p:nvPr>
        </p:nvGraphicFramePr>
        <p:xfrm>
          <a:off x="147669" y="2276474"/>
          <a:ext cx="1896555" cy="219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96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r"/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p/ empreendedor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p20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 sucesso negócio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p21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acessibilidade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p22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p23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especialista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p24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proximidade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p25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6" name="Tabela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9595283"/>
              </p:ext>
            </p:extLst>
          </p:nvPr>
        </p:nvGraphicFramePr>
        <p:xfrm>
          <a:off x="5113970" y="4446012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~5.721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~4. 964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97" name="CaixaDeTexto 96"/>
          <p:cNvSpPr txBox="1"/>
          <p:nvPr/>
        </p:nvSpPr>
        <p:spPr>
          <a:xfrm>
            <a:off x="5224586" y="96313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98" name="Conector reto 97"/>
          <p:cNvCxnSpPr/>
          <p:nvPr/>
        </p:nvCxnSpPr>
        <p:spPr>
          <a:xfrm>
            <a:off x="7143046" y="1189371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99" name="Tabela 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4406135"/>
              </p:ext>
            </p:extLst>
          </p:nvPr>
        </p:nvGraphicFramePr>
        <p:xfrm>
          <a:off x="5113971" y="2020886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1" name="Espaço Reservado para Conteúdo 2"/>
          <p:cNvSpPr txBox="1">
            <a:spLocks/>
          </p:cNvSpPr>
          <p:nvPr/>
        </p:nvSpPr>
        <p:spPr>
          <a:xfrm>
            <a:off x="1333496" y="4977482"/>
            <a:ext cx="3556556" cy="93973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invariavelmente o perfil MEI é aquele que apresenta sempre o maior grau de concordância, algo já presente nos anos anteriores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(p20/p25)</a:t>
            </a:r>
          </a:p>
        </p:txBody>
      </p:sp>
      <p:sp>
        <p:nvSpPr>
          <p:cNvPr id="52" name="Espaço Reservado para Conteúdo 2"/>
          <p:cNvSpPr txBox="1">
            <a:spLocks/>
          </p:cNvSpPr>
          <p:nvPr/>
        </p:nvSpPr>
        <p:spPr>
          <a:xfrm>
            <a:off x="5357191" y="4992387"/>
            <a:ext cx="6267362" cy="106270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como observado também em 2016 e 2017, a concordância dos ‘clientes’ Sebrae é superior a dos ‘não clientes’, mas a diferença é pequena, menor do que a esperada, indicando tanto uma boa imagem da instituição como um considerável conhecimento sobre a mesma </a:t>
            </a: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D2D6A550-9EE5-4986-AD3A-BF17D87F3B12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posicionamento da marca</a:t>
            </a:r>
          </a:p>
        </p:txBody>
      </p:sp>
      <p:grpSp>
        <p:nvGrpSpPr>
          <p:cNvPr id="55" name="Group 4">
            <a:extLst>
              <a:ext uri="{FF2B5EF4-FFF2-40B4-BE49-F238E27FC236}">
                <a16:creationId xmlns:a16="http://schemas.microsoft.com/office/drawing/2014/main" id="{59F4E67A-3C34-4A6C-9CF3-224EE260C5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2914" y="179279"/>
            <a:ext cx="749300" cy="749300"/>
            <a:chOff x="242" y="120"/>
            <a:chExt cx="472" cy="472"/>
          </a:xfrm>
          <a:solidFill>
            <a:srgbClr val="00ACB8"/>
          </a:solidFill>
        </p:grpSpPr>
        <p:sp>
          <p:nvSpPr>
            <p:cNvPr id="56" name="Freeform 5">
              <a:extLst>
                <a:ext uri="{FF2B5EF4-FFF2-40B4-BE49-F238E27FC236}">
                  <a16:creationId xmlns:a16="http://schemas.microsoft.com/office/drawing/2014/main" id="{2EB3FC4A-0B55-419A-8272-23BD0AB099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" y="151"/>
              <a:ext cx="442" cy="441"/>
            </a:xfrm>
            <a:custGeom>
              <a:avLst/>
              <a:gdLst>
                <a:gd name="T0" fmla="*/ 1871 w 2228"/>
                <a:gd name="T1" fmla="*/ 1448 h 2228"/>
                <a:gd name="T2" fmla="*/ 1747 w 2228"/>
                <a:gd name="T3" fmla="*/ 1463 h 2228"/>
                <a:gd name="T4" fmla="*/ 1767 w 2228"/>
                <a:gd name="T5" fmla="*/ 1037 h 2228"/>
                <a:gd name="T6" fmla="*/ 2074 w 2228"/>
                <a:gd name="T7" fmla="*/ 615 h 2228"/>
                <a:gd name="T8" fmla="*/ 1758 w 2228"/>
                <a:gd name="T9" fmla="*/ 928 h 2228"/>
                <a:gd name="T10" fmla="*/ 1005 w 2228"/>
                <a:gd name="T11" fmla="*/ 309 h 2228"/>
                <a:gd name="T12" fmla="*/ 615 w 2228"/>
                <a:gd name="T13" fmla="*/ 77 h 2228"/>
                <a:gd name="T14" fmla="*/ 307 w 2228"/>
                <a:gd name="T15" fmla="*/ 1037 h 2228"/>
                <a:gd name="T16" fmla="*/ 0 w 2228"/>
                <a:gd name="T17" fmla="*/ 1459 h 2228"/>
                <a:gd name="T18" fmla="*/ 316 w 2228"/>
                <a:gd name="T19" fmla="*/ 1146 h 2228"/>
                <a:gd name="T20" fmla="*/ 1390 w 2228"/>
                <a:gd name="T21" fmla="*/ 1675 h 2228"/>
                <a:gd name="T22" fmla="*/ 1394 w 2228"/>
                <a:gd name="T23" fmla="*/ 1816 h 2228"/>
                <a:gd name="T24" fmla="*/ 1517 w 2228"/>
                <a:gd name="T25" fmla="*/ 1802 h 2228"/>
                <a:gd name="T26" fmla="*/ 2026 w 2228"/>
                <a:gd name="T27" fmla="*/ 2228 h 2228"/>
                <a:gd name="T28" fmla="*/ 2169 w 2228"/>
                <a:gd name="T29" fmla="*/ 1884 h 2228"/>
                <a:gd name="T30" fmla="*/ 1037 w 2228"/>
                <a:gd name="T31" fmla="*/ 384 h 2228"/>
                <a:gd name="T32" fmla="*/ 1606 w 2228"/>
                <a:gd name="T33" fmla="*/ 954 h 2228"/>
                <a:gd name="T34" fmla="*/ 1031 w 2228"/>
                <a:gd name="T35" fmla="*/ 461 h 2228"/>
                <a:gd name="T36" fmla="*/ 1037 w 2228"/>
                <a:gd name="T37" fmla="*/ 384 h 2228"/>
                <a:gd name="T38" fmla="*/ 1536 w 2228"/>
                <a:gd name="T39" fmla="*/ 1037 h 2228"/>
                <a:gd name="T40" fmla="*/ 538 w 2228"/>
                <a:gd name="T41" fmla="*/ 1037 h 2228"/>
                <a:gd name="T42" fmla="*/ 384 w 2228"/>
                <a:gd name="T43" fmla="*/ 1037 h 2228"/>
                <a:gd name="T44" fmla="*/ 954 w 2228"/>
                <a:gd name="T45" fmla="*/ 468 h 2228"/>
                <a:gd name="T46" fmla="*/ 461 w 2228"/>
                <a:gd name="T47" fmla="*/ 1043 h 2228"/>
                <a:gd name="T48" fmla="*/ 384 w 2228"/>
                <a:gd name="T49" fmla="*/ 1037 h 2228"/>
                <a:gd name="T50" fmla="*/ 392 w 2228"/>
                <a:gd name="T51" fmla="*/ 1132 h 2228"/>
                <a:gd name="T52" fmla="*/ 1037 w 2228"/>
                <a:gd name="T53" fmla="*/ 1613 h 2228"/>
                <a:gd name="T54" fmla="*/ 1613 w 2228"/>
                <a:gd name="T55" fmla="*/ 1031 h 2228"/>
                <a:gd name="T56" fmla="*/ 1690 w 2228"/>
                <a:gd name="T57" fmla="*/ 1037 h 2228"/>
                <a:gd name="T58" fmla="*/ 1457 w 2228"/>
                <a:gd name="T59" fmla="*/ 1633 h 2228"/>
                <a:gd name="T60" fmla="*/ 1693 w 2228"/>
                <a:gd name="T61" fmla="*/ 1517 h 2228"/>
                <a:gd name="T62" fmla="*/ 1457 w 2228"/>
                <a:gd name="T63" fmla="*/ 1633 h 2228"/>
                <a:gd name="T64" fmla="*/ 1938 w 2228"/>
                <a:gd name="T65" fmla="*/ 2114 h 2228"/>
                <a:gd name="T66" fmla="*/ 1747 w 2228"/>
                <a:gd name="T67" fmla="*/ 1571 h 2228"/>
                <a:gd name="T68" fmla="*/ 2151 w 2228"/>
                <a:gd name="T69" fmla="*/ 2026 h 2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28" h="2228">
                  <a:moveTo>
                    <a:pt x="1802" y="1517"/>
                  </a:moveTo>
                  <a:cubicBezTo>
                    <a:pt x="1871" y="1448"/>
                    <a:pt x="1871" y="1448"/>
                    <a:pt x="1871" y="1448"/>
                  </a:cubicBezTo>
                  <a:cubicBezTo>
                    <a:pt x="1816" y="1394"/>
                    <a:pt x="1816" y="1394"/>
                    <a:pt x="1816" y="1394"/>
                  </a:cubicBezTo>
                  <a:cubicBezTo>
                    <a:pt x="1747" y="1463"/>
                    <a:pt x="1747" y="1463"/>
                    <a:pt x="1747" y="1463"/>
                  </a:cubicBezTo>
                  <a:cubicBezTo>
                    <a:pt x="1675" y="1390"/>
                    <a:pt x="1675" y="1390"/>
                    <a:pt x="1675" y="1390"/>
                  </a:cubicBezTo>
                  <a:cubicBezTo>
                    <a:pt x="1733" y="1285"/>
                    <a:pt x="1767" y="1165"/>
                    <a:pt x="1767" y="1037"/>
                  </a:cubicBezTo>
                  <a:cubicBezTo>
                    <a:pt x="1767" y="1026"/>
                    <a:pt x="1766" y="1015"/>
                    <a:pt x="1765" y="1005"/>
                  </a:cubicBezTo>
                  <a:cubicBezTo>
                    <a:pt x="1946" y="962"/>
                    <a:pt x="2074" y="802"/>
                    <a:pt x="2074" y="615"/>
                  </a:cubicBezTo>
                  <a:cubicBezTo>
                    <a:pt x="1997" y="615"/>
                    <a:pt x="1997" y="615"/>
                    <a:pt x="1997" y="615"/>
                  </a:cubicBezTo>
                  <a:cubicBezTo>
                    <a:pt x="1997" y="763"/>
                    <a:pt x="1898" y="890"/>
                    <a:pt x="1758" y="928"/>
                  </a:cubicBezTo>
                  <a:cubicBezTo>
                    <a:pt x="1704" y="577"/>
                    <a:pt x="1402" y="307"/>
                    <a:pt x="1037" y="307"/>
                  </a:cubicBezTo>
                  <a:cubicBezTo>
                    <a:pt x="1026" y="307"/>
                    <a:pt x="1015" y="308"/>
                    <a:pt x="1005" y="309"/>
                  </a:cubicBezTo>
                  <a:cubicBezTo>
                    <a:pt x="962" y="128"/>
                    <a:pt x="802" y="0"/>
                    <a:pt x="615" y="0"/>
                  </a:cubicBezTo>
                  <a:cubicBezTo>
                    <a:pt x="615" y="77"/>
                    <a:pt x="615" y="77"/>
                    <a:pt x="615" y="77"/>
                  </a:cubicBezTo>
                  <a:cubicBezTo>
                    <a:pt x="763" y="77"/>
                    <a:pt x="890" y="176"/>
                    <a:pt x="928" y="316"/>
                  </a:cubicBezTo>
                  <a:cubicBezTo>
                    <a:pt x="577" y="370"/>
                    <a:pt x="307" y="672"/>
                    <a:pt x="307" y="1037"/>
                  </a:cubicBezTo>
                  <a:cubicBezTo>
                    <a:pt x="307" y="1048"/>
                    <a:pt x="308" y="1059"/>
                    <a:pt x="309" y="1069"/>
                  </a:cubicBezTo>
                  <a:cubicBezTo>
                    <a:pt x="128" y="1112"/>
                    <a:pt x="0" y="1272"/>
                    <a:pt x="0" y="1459"/>
                  </a:cubicBezTo>
                  <a:cubicBezTo>
                    <a:pt x="77" y="1459"/>
                    <a:pt x="77" y="1459"/>
                    <a:pt x="77" y="1459"/>
                  </a:cubicBezTo>
                  <a:cubicBezTo>
                    <a:pt x="77" y="1311"/>
                    <a:pt x="176" y="1184"/>
                    <a:pt x="316" y="1146"/>
                  </a:cubicBezTo>
                  <a:cubicBezTo>
                    <a:pt x="370" y="1497"/>
                    <a:pt x="672" y="1767"/>
                    <a:pt x="1037" y="1767"/>
                  </a:cubicBezTo>
                  <a:cubicBezTo>
                    <a:pt x="1165" y="1767"/>
                    <a:pt x="1285" y="1733"/>
                    <a:pt x="1390" y="1675"/>
                  </a:cubicBezTo>
                  <a:cubicBezTo>
                    <a:pt x="1463" y="1747"/>
                    <a:pt x="1463" y="1747"/>
                    <a:pt x="1463" y="1747"/>
                  </a:cubicBezTo>
                  <a:cubicBezTo>
                    <a:pt x="1394" y="1816"/>
                    <a:pt x="1394" y="1816"/>
                    <a:pt x="1394" y="1816"/>
                  </a:cubicBezTo>
                  <a:cubicBezTo>
                    <a:pt x="1448" y="1871"/>
                    <a:pt x="1448" y="1871"/>
                    <a:pt x="1448" y="1871"/>
                  </a:cubicBezTo>
                  <a:cubicBezTo>
                    <a:pt x="1517" y="1802"/>
                    <a:pt x="1517" y="1802"/>
                    <a:pt x="1517" y="1802"/>
                  </a:cubicBezTo>
                  <a:cubicBezTo>
                    <a:pt x="1884" y="2169"/>
                    <a:pt x="1884" y="2169"/>
                    <a:pt x="1884" y="2169"/>
                  </a:cubicBezTo>
                  <a:cubicBezTo>
                    <a:pt x="1922" y="2207"/>
                    <a:pt x="1972" y="2228"/>
                    <a:pt x="2026" y="2228"/>
                  </a:cubicBezTo>
                  <a:cubicBezTo>
                    <a:pt x="2137" y="2228"/>
                    <a:pt x="2228" y="2137"/>
                    <a:pt x="2228" y="2026"/>
                  </a:cubicBezTo>
                  <a:cubicBezTo>
                    <a:pt x="2228" y="1972"/>
                    <a:pt x="2207" y="1922"/>
                    <a:pt x="2169" y="1884"/>
                  </a:cubicBezTo>
                  <a:lnTo>
                    <a:pt x="1802" y="1517"/>
                  </a:lnTo>
                  <a:close/>
                  <a:moveTo>
                    <a:pt x="1037" y="384"/>
                  </a:moveTo>
                  <a:cubicBezTo>
                    <a:pt x="1365" y="384"/>
                    <a:pt x="1636" y="627"/>
                    <a:pt x="1682" y="942"/>
                  </a:cubicBezTo>
                  <a:cubicBezTo>
                    <a:pt x="1606" y="954"/>
                    <a:pt x="1606" y="954"/>
                    <a:pt x="1606" y="954"/>
                  </a:cubicBezTo>
                  <a:cubicBezTo>
                    <a:pt x="1566" y="676"/>
                    <a:pt x="1327" y="461"/>
                    <a:pt x="1037" y="461"/>
                  </a:cubicBezTo>
                  <a:cubicBezTo>
                    <a:pt x="1035" y="461"/>
                    <a:pt x="1033" y="461"/>
                    <a:pt x="1031" y="461"/>
                  </a:cubicBezTo>
                  <a:cubicBezTo>
                    <a:pt x="1018" y="385"/>
                    <a:pt x="1018" y="385"/>
                    <a:pt x="1018" y="385"/>
                  </a:cubicBezTo>
                  <a:cubicBezTo>
                    <a:pt x="1025" y="385"/>
                    <a:pt x="1031" y="384"/>
                    <a:pt x="1037" y="384"/>
                  </a:cubicBezTo>
                  <a:close/>
                  <a:moveTo>
                    <a:pt x="1037" y="538"/>
                  </a:moveTo>
                  <a:cubicBezTo>
                    <a:pt x="1312" y="538"/>
                    <a:pt x="1536" y="762"/>
                    <a:pt x="1536" y="1037"/>
                  </a:cubicBezTo>
                  <a:cubicBezTo>
                    <a:pt x="1536" y="1312"/>
                    <a:pt x="1312" y="1536"/>
                    <a:pt x="1037" y="1536"/>
                  </a:cubicBezTo>
                  <a:cubicBezTo>
                    <a:pt x="762" y="1536"/>
                    <a:pt x="538" y="1312"/>
                    <a:pt x="538" y="1037"/>
                  </a:cubicBezTo>
                  <a:cubicBezTo>
                    <a:pt x="538" y="762"/>
                    <a:pt x="762" y="538"/>
                    <a:pt x="1037" y="538"/>
                  </a:cubicBezTo>
                  <a:close/>
                  <a:moveTo>
                    <a:pt x="384" y="1037"/>
                  </a:moveTo>
                  <a:cubicBezTo>
                    <a:pt x="384" y="709"/>
                    <a:pt x="627" y="438"/>
                    <a:pt x="942" y="392"/>
                  </a:cubicBezTo>
                  <a:cubicBezTo>
                    <a:pt x="954" y="468"/>
                    <a:pt x="954" y="468"/>
                    <a:pt x="954" y="468"/>
                  </a:cubicBezTo>
                  <a:cubicBezTo>
                    <a:pt x="676" y="508"/>
                    <a:pt x="461" y="747"/>
                    <a:pt x="461" y="1037"/>
                  </a:cubicBezTo>
                  <a:cubicBezTo>
                    <a:pt x="461" y="1039"/>
                    <a:pt x="461" y="1041"/>
                    <a:pt x="461" y="1043"/>
                  </a:cubicBezTo>
                  <a:cubicBezTo>
                    <a:pt x="385" y="1056"/>
                    <a:pt x="385" y="1056"/>
                    <a:pt x="385" y="1056"/>
                  </a:cubicBezTo>
                  <a:cubicBezTo>
                    <a:pt x="385" y="1049"/>
                    <a:pt x="384" y="1043"/>
                    <a:pt x="384" y="1037"/>
                  </a:cubicBezTo>
                  <a:close/>
                  <a:moveTo>
                    <a:pt x="1037" y="1690"/>
                  </a:moveTo>
                  <a:cubicBezTo>
                    <a:pt x="709" y="1690"/>
                    <a:pt x="438" y="1447"/>
                    <a:pt x="392" y="1132"/>
                  </a:cubicBezTo>
                  <a:cubicBezTo>
                    <a:pt x="468" y="1120"/>
                    <a:pt x="468" y="1120"/>
                    <a:pt x="468" y="1120"/>
                  </a:cubicBezTo>
                  <a:cubicBezTo>
                    <a:pt x="508" y="1398"/>
                    <a:pt x="747" y="1613"/>
                    <a:pt x="1037" y="1613"/>
                  </a:cubicBezTo>
                  <a:cubicBezTo>
                    <a:pt x="1355" y="1613"/>
                    <a:pt x="1613" y="1355"/>
                    <a:pt x="1613" y="1037"/>
                  </a:cubicBezTo>
                  <a:cubicBezTo>
                    <a:pt x="1613" y="1035"/>
                    <a:pt x="1613" y="1033"/>
                    <a:pt x="1613" y="1031"/>
                  </a:cubicBezTo>
                  <a:cubicBezTo>
                    <a:pt x="1689" y="1018"/>
                    <a:pt x="1689" y="1018"/>
                    <a:pt x="1689" y="1018"/>
                  </a:cubicBezTo>
                  <a:cubicBezTo>
                    <a:pt x="1689" y="1025"/>
                    <a:pt x="1690" y="1031"/>
                    <a:pt x="1690" y="1037"/>
                  </a:cubicBezTo>
                  <a:cubicBezTo>
                    <a:pt x="1690" y="1397"/>
                    <a:pt x="1397" y="1690"/>
                    <a:pt x="1037" y="1690"/>
                  </a:cubicBezTo>
                  <a:close/>
                  <a:moveTo>
                    <a:pt x="1457" y="1633"/>
                  </a:moveTo>
                  <a:cubicBezTo>
                    <a:pt x="1525" y="1585"/>
                    <a:pt x="1585" y="1525"/>
                    <a:pt x="1633" y="1457"/>
                  </a:cubicBezTo>
                  <a:cubicBezTo>
                    <a:pt x="1693" y="1517"/>
                    <a:pt x="1693" y="1517"/>
                    <a:pt x="1693" y="1517"/>
                  </a:cubicBezTo>
                  <a:cubicBezTo>
                    <a:pt x="1517" y="1693"/>
                    <a:pt x="1517" y="1693"/>
                    <a:pt x="1517" y="1693"/>
                  </a:cubicBezTo>
                  <a:lnTo>
                    <a:pt x="1457" y="1633"/>
                  </a:lnTo>
                  <a:close/>
                  <a:moveTo>
                    <a:pt x="2026" y="2151"/>
                  </a:moveTo>
                  <a:cubicBezTo>
                    <a:pt x="1993" y="2151"/>
                    <a:pt x="1962" y="2138"/>
                    <a:pt x="1938" y="2114"/>
                  </a:cubicBezTo>
                  <a:cubicBezTo>
                    <a:pt x="1571" y="1747"/>
                    <a:pt x="1571" y="1747"/>
                    <a:pt x="1571" y="1747"/>
                  </a:cubicBezTo>
                  <a:cubicBezTo>
                    <a:pt x="1747" y="1571"/>
                    <a:pt x="1747" y="1571"/>
                    <a:pt x="1747" y="1571"/>
                  </a:cubicBezTo>
                  <a:cubicBezTo>
                    <a:pt x="2114" y="1938"/>
                    <a:pt x="2114" y="1938"/>
                    <a:pt x="2114" y="1938"/>
                  </a:cubicBezTo>
                  <a:cubicBezTo>
                    <a:pt x="2138" y="1962"/>
                    <a:pt x="2151" y="1993"/>
                    <a:pt x="2151" y="2026"/>
                  </a:cubicBezTo>
                  <a:cubicBezTo>
                    <a:pt x="2151" y="2095"/>
                    <a:pt x="2095" y="2151"/>
                    <a:pt x="2026" y="2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6">
              <a:extLst>
                <a:ext uri="{FF2B5EF4-FFF2-40B4-BE49-F238E27FC236}">
                  <a16:creationId xmlns:a16="http://schemas.microsoft.com/office/drawing/2014/main" id="{97B67C8F-3FE7-4BDD-978B-93DC22D276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2" y="423"/>
                    <a:pt x="346" y="423"/>
                  </a:cubicBezTo>
                  <a:cubicBezTo>
                    <a:pt x="409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7">
              <a:extLst>
                <a:ext uri="{FF2B5EF4-FFF2-40B4-BE49-F238E27FC236}">
                  <a16:creationId xmlns:a16="http://schemas.microsoft.com/office/drawing/2014/main" id="{CC5C9CCF-651B-4BEA-A402-DF671F3EE2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3" y="423"/>
                    <a:pt x="346" y="423"/>
                  </a:cubicBezTo>
                  <a:cubicBezTo>
                    <a:pt x="410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8">
              <a:extLst>
                <a:ext uri="{FF2B5EF4-FFF2-40B4-BE49-F238E27FC236}">
                  <a16:creationId xmlns:a16="http://schemas.microsoft.com/office/drawing/2014/main" id="{4D353B74-53AE-4667-9940-C35BB0A827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455"/>
              <a:ext cx="137" cy="137"/>
            </a:xfrm>
            <a:custGeom>
              <a:avLst/>
              <a:gdLst>
                <a:gd name="T0" fmla="*/ 346 w 692"/>
                <a:gd name="T1" fmla="*/ 0 h 692"/>
                <a:gd name="T2" fmla="*/ 0 w 692"/>
                <a:gd name="T3" fmla="*/ 346 h 692"/>
                <a:gd name="T4" fmla="*/ 346 w 692"/>
                <a:gd name="T5" fmla="*/ 692 h 692"/>
                <a:gd name="T6" fmla="*/ 692 w 692"/>
                <a:gd name="T7" fmla="*/ 346 h 692"/>
                <a:gd name="T8" fmla="*/ 346 w 692"/>
                <a:gd name="T9" fmla="*/ 0 h 692"/>
                <a:gd name="T10" fmla="*/ 461 w 692"/>
                <a:gd name="T11" fmla="*/ 588 h 692"/>
                <a:gd name="T12" fmla="*/ 346 w 692"/>
                <a:gd name="T13" fmla="*/ 615 h 692"/>
                <a:gd name="T14" fmla="*/ 231 w 692"/>
                <a:gd name="T15" fmla="*/ 588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8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538 w 692"/>
                <a:gd name="T35" fmla="*/ 534 h 692"/>
                <a:gd name="T36" fmla="*/ 453 w 692"/>
                <a:gd name="T37" fmla="*/ 379 h 692"/>
                <a:gd name="T38" fmla="*/ 500 w 692"/>
                <a:gd name="T39" fmla="*/ 269 h 692"/>
                <a:gd name="T40" fmla="*/ 346 w 692"/>
                <a:gd name="T41" fmla="*/ 115 h 692"/>
                <a:gd name="T42" fmla="*/ 192 w 692"/>
                <a:gd name="T43" fmla="*/ 269 h 692"/>
                <a:gd name="T44" fmla="*/ 239 w 692"/>
                <a:gd name="T45" fmla="*/ 379 h 692"/>
                <a:gd name="T46" fmla="*/ 154 w 692"/>
                <a:gd name="T47" fmla="*/ 534 h 692"/>
                <a:gd name="T48" fmla="*/ 77 w 692"/>
                <a:gd name="T49" fmla="*/ 346 h 692"/>
                <a:gd name="T50" fmla="*/ 346 w 692"/>
                <a:gd name="T51" fmla="*/ 77 h 692"/>
                <a:gd name="T52" fmla="*/ 615 w 692"/>
                <a:gd name="T53" fmla="*/ 346 h 692"/>
                <a:gd name="T54" fmla="*/ 538 w 692"/>
                <a:gd name="T55" fmla="*/ 534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0"/>
                  </a:move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lose/>
                  <a:moveTo>
                    <a:pt x="461" y="588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8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4"/>
                    <a:pt x="283" y="423"/>
                    <a:pt x="346" y="423"/>
                  </a:cubicBezTo>
                  <a:cubicBezTo>
                    <a:pt x="410" y="423"/>
                    <a:pt x="461" y="474"/>
                    <a:pt x="461" y="538"/>
                  </a:cubicBezTo>
                  <a:lnTo>
                    <a:pt x="461" y="588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1"/>
                    <a:pt x="388" y="346"/>
                    <a:pt x="346" y="346"/>
                  </a:cubicBezTo>
                  <a:cubicBezTo>
                    <a:pt x="304" y="346"/>
                    <a:pt x="269" y="311"/>
                    <a:pt x="269" y="269"/>
                  </a:cubicBezTo>
                  <a:close/>
                  <a:moveTo>
                    <a:pt x="538" y="534"/>
                  </a:move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4"/>
                    <a:pt x="431" y="115"/>
                    <a:pt x="346" y="115"/>
                  </a:cubicBezTo>
                  <a:cubicBezTo>
                    <a:pt x="261" y="115"/>
                    <a:pt x="192" y="184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9">
              <a:extLst>
                <a:ext uri="{FF2B5EF4-FFF2-40B4-BE49-F238E27FC236}">
                  <a16:creationId xmlns:a16="http://schemas.microsoft.com/office/drawing/2014/main" id="{E435B691-FFCC-4D27-9845-6A4ABC8AEE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" y="280"/>
              <a:ext cx="167" cy="114"/>
            </a:xfrm>
            <a:custGeom>
              <a:avLst/>
              <a:gdLst>
                <a:gd name="T0" fmla="*/ 0 w 167"/>
                <a:gd name="T1" fmla="*/ 61 h 114"/>
                <a:gd name="T2" fmla="*/ 0 w 167"/>
                <a:gd name="T3" fmla="*/ 99 h 114"/>
                <a:gd name="T4" fmla="*/ 0 w 167"/>
                <a:gd name="T5" fmla="*/ 107 h 114"/>
                <a:gd name="T6" fmla="*/ 0 w 167"/>
                <a:gd name="T7" fmla="*/ 114 h 114"/>
                <a:gd name="T8" fmla="*/ 167 w 167"/>
                <a:gd name="T9" fmla="*/ 114 h 114"/>
                <a:gd name="T10" fmla="*/ 167 w 167"/>
                <a:gd name="T11" fmla="*/ 107 h 114"/>
                <a:gd name="T12" fmla="*/ 167 w 167"/>
                <a:gd name="T13" fmla="*/ 99 h 114"/>
                <a:gd name="T14" fmla="*/ 167 w 167"/>
                <a:gd name="T15" fmla="*/ 31 h 114"/>
                <a:gd name="T16" fmla="*/ 122 w 167"/>
                <a:gd name="T17" fmla="*/ 31 h 114"/>
                <a:gd name="T18" fmla="*/ 122 w 167"/>
                <a:gd name="T19" fmla="*/ 99 h 114"/>
                <a:gd name="T20" fmla="*/ 107 w 167"/>
                <a:gd name="T21" fmla="*/ 99 h 114"/>
                <a:gd name="T22" fmla="*/ 107 w 167"/>
                <a:gd name="T23" fmla="*/ 0 h 114"/>
                <a:gd name="T24" fmla="*/ 61 w 167"/>
                <a:gd name="T25" fmla="*/ 0 h 114"/>
                <a:gd name="T26" fmla="*/ 61 w 167"/>
                <a:gd name="T27" fmla="*/ 99 h 114"/>
                <a:gd name="T28" fmla="*/ 46 w 167"/>
                <a:gd name="T29" fmla="*/ 99 h 114"/>
                <a:gd name="T30" fmla="*/ 46 w 167"/>
                <a:gd name="T31" fmla="*/ 61 h 114"/>
                <a:gd name="T32" fmla="*/ 0 w 167"/>
                <a:gd name="T33" fmla="*/ 61 h 114"/>
                <a:gd name="T34" fmla="*/ 137 w 167"/>
                <a:gd name="T35" fmla="*/ 46 h 114"/>
                <a:gd name="T36" fmla="*/ 152 w 167"/>
                <a:gd name="T37" fmla="*/ 46 h 114"/>
                <a:gd name="T38" fmla="*/ 152 w 167"/>
                <a:gd name="T39" fmla="*/ 99 h 114"/>
                <a:gd name="T40" fmla="*/ 137 w 167"/>
                <a:gd name="T41" fmla="*/ 99 h 114"/>
                <a:gd name="T42" fmla="*/ 137 w 167"/>
                <a:gd name="T43" fmla="*/ 46 h 114"/>
                <a:gd name="T44" fmla="*/ 76 w 167"/>
                <a:gd name="T45" fmla="*/ 15 h 114"/>
                <a:gd name="T46" fmla="*/ 91 w 167"/>
                <a:gd name="T47" fmla="*/ 15 h 114"/>
                <a:gd name="T48" fmla="*/ 91 w 167"/>
                <a:gd name="T49" fmla="*/ 99 h 114"/>
                <a:gd name="T50" fmla="*/ 76 w 167"/>
                <a:gd name="T51" fmla="*/ 99 h 114"/>
                <a:gd name="T52" fmla="*/ 76 w 167"/>
                <a:gd name="T53" fmla="*/ 15 h 114"/>
                <a:gd name="T54" fmla="*/ 30 w 167"/>
                <a:gd name="T55" fmla="*/ 99 h 114"/>
                <a:gd name="T56" fmla="*/ 15 w 167"/>
                <a:gd name="T57" fmla="*/ 99 h 114"/>
                <a:gd name="T58" fmla="*/ 15 w 167"/>
                <a:gd name="T59" fmla="*/ 76 h 114"/>
                <a:gd name="T60" fmla="*/ 30 w 167"/>
                <a:gd name="T61" fmla="*/ 76 h 114"/>
                <a:gd name="T62" fmla="*/ 30 w 167"/>
                <a:gd name="T63" fmla="*/ 9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14">
                  <a:moveTo>
                    <a:pt x="0" y="61"/>
                  </a:moveTo>
                  <a:lnTo>
                    <a:pt x="0" y="99"/>
                  </a:lnTo>
                  <a:lnTo>
                    <a:pt x="0" y="107"/>
                  </a:lnTo>
                  <a:lnTo>
                    <a:pt x="0" y="114"/>
                  </a:lnTo>
                  <a:lnTo>
                    <a:pt x="167" y="114"/>
                  </a:lnTo>
                  <a:lnTo>
                    <a:pt x="167" y="107"/>
                  </a:lnTo>
                  <a:lnTo>
                    <a:pt x="167" y="99"/>
                  </a:lnTo>
                  <a:lnTo>
                    <a:pt x="167" y="31"/>
                  </a:lnTo>
                  <a:lnTo>
                    <a:pt x="122" y="31"/>
                  </a:lnTo>
                  <a:lnTo>
                    <a:pt x="122" y="99"/>
                  </a:lnTo>
                  <a:lnTo>
                    <a:pt x="107" y="99"/>
                  </a:lnTo>
                  <a:lnTo>
                    <a:pt x="107" y="0"/>
                  </a:lnTo>
                  <a:lnTo>
                    <a:pt x="61" y="0"/>
                  </a:lnTo>
                  <a:lnTo>
                    <a:pt x="61" y="99"/>
                  </a:lnTo>
                  <a:lnTo>
                    <a:pt x="46" y="99"/>
                  </a:lnTo>
                  <a:lnTo>
                    <a:pt x="46" y="61"/>
                  </a:lnTo>
                  <a:lnTo>
                    <a:pt x="0" y="61"/>
                  </a:lnTo>
                  <a:close/>
                  <a:moveTo>
                    <a:pt x="137" y="46"/>
                  </a:moveTo>
                  <a:lnTo>
                    <a:pt x="152" y="46"/>
                  </a:lnTo>
                  <a:lnTo>
                    <a:pt x="152" y="99"/>
                  </a:lnTo>
                  <a:lnTo>
                    <a:pt x="137" y="99"/>
                  </a:lnTo>
                  <a:lnTo>
                    <a:pt x="137" y="46"/>
                  </a:lnTo>
                  <a:close/>
                  <a:moveTo>
                    <a:pt x="76" y="15"/>
                  </a:moveTo>
                  <a:lnTo>
                    <a:pt x="91" y="15"/>
                  </a:lnTo>
                  <a:lnTo>
                    <a:pt x="91" y="99"/>
                  </a:lnTo>
                  <a:lnTo>
                    <a:pt x="76" y="99"/>
                  </a:lnTo>
                  <a:lnTo>
                    <a:pt x="76" y="15"/>
                  </a:lnTo>
                  <a:close/>
                  <a:moveTo>
                    <a:pt x="30" y="99"/>
                  </a:moveTo>
                  <a:lnTo>
                    <a:pt x="15" y="99"/>
                  </a:lnTo>
                  <a:lnTo>
                    <a:pt x="15" y="76"/>
                  </a:lnTo>
                  <a:lnTo>
                    <a:pt x="30" y="76"/>
                  </a:lnTo>
                  <a:lnTo>
                    <a:pt x="30" y="99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1" name="Group 4">
            <a:extLst>
              <a:ext uri="{FF2B5EF4-FFF2-40B4-BE49-F238E27FC236}">
                <a16:creationId xmlns:a16="http://schemas.microsoft.com/office/drawing/2014/main" id="{A220B907-66F5-42A7-9E36-4B02EF0311C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59232" y="1504081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62" name="Freeform 5">
              <a:extLst>
                <a:ext uri="{FF2B5EF4-FFF2-40B4-BE49-F238E27FC236}">
                  <a16:creationId xmlns:a16="http://schemas.microsoft.com/office/drawing/2014/main" id="{31C737DE-700B-4AEB-B5BC-9FCB202728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9CB33623-A1FA-4BC2-94D1-6C8A4A41A4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7">
              <a:extLst>
                <a:ext uri="{FF2B5EF4-FFF2-40B4-BE49-F238E27FC236}">
                  <a16:creationId xmlns:a16="http://schemas.microsoft.com/office/drawing/2014/main" id="{EF187F36-B2A9-4BC9-982B-C1A601EF7E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8">
              <a:extLst>
                <a:ext uri="{FF2B5EF4-FFF2-40B4-BE49-F238E27FC236}">
                  <a16:creationId xmlns:a16="http://schemas.microsoft.com/office/drawing/2014/main" id="{D683A131-D31A-429F-A775-3D6282455F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9">
              <a:extLst>
                <a:ext uri="{FF2B5EF4-FFF2-40B4-BE49-F238E27FC236}">
                  <a16:creationId xmlns:a16="http://schemas.microsoft.com/office/drawing/2014/main" id="{2B24FF3F-9C68-4D96-9F53-575E097E2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0">
              <a:extLst>
                <a:ext uri="{FF2B5EF4-FFF2-40B4-BE49-F238E27FC236}">
                  <a16:creationId xmlns:a16="http://schemas.microsoft.com/office/drawing/2014/main" id="{78803F01-AE7C-4CFE-96AF-C9B6EAD965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8" name="Grupo 34">
            <a:extLst>
              <a:ext uri="{FF2B5EF4-FFF2-40B4-BE49-F238E27FC236}">
                <a16:creationId xmlns:a16="http://schemas.microsoft.com/office/drawing/2014/main" id="{FBC617C9-6F77-4584-A36C-217DA5E0D7AC}"/>
              </a:ext>
            </a:extLst>
          </p:cNvPr>
          <p:cNvGrpSpPr/>
          <p:nvPr/>
        </p:nvGrpSpPr>
        <p:grpSpPr>
          <a:xfrm>
            <a:off x="6916770" y="1488044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C0CBBEA6-2EF2-434C-A15A-03F09A123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3E4C16D9-EAD3-4D65-9FB3-457A9DB12E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0286DC5F-5CAA-4546-8127-864D6D6024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18">
              <a:extLst>
                <a:ext uri="{FF2B5EF4-FFF2-40B4-BE49-F238E27FC236}">
                  <a16:creationId xmlns:a16="http://schemas.microsoft.com/office/drawing/2014/main" id="{5FB5BC18-ED9D-4242-A812-C0396863D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864C96F6-0AF0-41F4-927F-33353119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8" name="Group 35">
            <a:extLst>
              <a:ext uri="{FF2B5EF4-FFF2-40B4-BE49-F238E27FC236}">
                <a16:creationId xmlns:a16="http://schemas.microsoft.com/office/drawing/2014/main" id="{6A5A7E70-C6BD-4DA9-BF63-69D4A919A36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091801" y="1383880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09" name="Rectangle 40">
              <a:extLst>
                <a:ext uri="{FF2B5EF4-FFF2-40B4-BE49-F238E27FC236}">
                  <a16:creationId xmlns:a16="http://schemas.microsoft.com/office/drawing/2014/main" id="{5E4CF73B-A14D-4E24-B563-206F87DFA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41">
              <a:extLst>
                <a:ext uri="{FF2B5EF4-FFF2-40B4-BE49-F238E27FC236}">
                  <a16:creationId xmlns:a16="http://schemas.microsoft.com/office/drawing/2014/main" id="{DB0F01D5-63E1-4693-ADBA-76A9F085B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42">
              <a:extLst>
                <a:ext uri="{FF2B5EF4-FFF2-40B4-BE49-F238E27FC236}">
                  <a16:creationId xmlns:a16="http://schemas.microsoft.com/office/drawing/2014/main" id="{E2EAE14D-5221-4DC4-96F4-8ECA10DFB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43">
              <a:extLst>
                <a:ext uri="{FF2B5EF4-FFF2-40B4-BE49-F238E27FC236}">
                  <a16:creationId xmlns:a16="http://schemas.microsoft.com/office/drawing/2014/main" id="{7FD69CF6-8804-4974-8BE1-9B38D3399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6E8E5108-59CD-470D-A71F-C9A062A59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45">
              <a:extLst>
                <a:ext uri="{FF2B5EF4-FFF2-40B4-BE49-F238E27FC236}">
                  <a16:creationId xmlns:a16="http://schemas.microsoft.com/office/drawing/2014/main" id="{7BEE9335-DC95-4B1E-88C1-B38DD1325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46">
              <a:extLst>
                <a:ext uri="{FF2B5EF4-FFF2-40B4-BE49-F238E27FC236}">
                  <a16:creationId xmlns:a16="http://schemas.microsoft.com/office/drawing/2014/main" id="{B52D5F9B-1C01-420D-A3CD-B3C06E04C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47">
              <a:extLst>
                <a:ext uri="{FF2B5EF4-FFF2-40B4-BE49-F238E27FC236}">
                  <a16:creationId xmlns:a16="http://schemas.microsoft.com/office/drawing/2014/main" id="{2A2439C7-6819-4FE3-AABF-FF59F2D31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48">
              <a:extLst>
                <a:ext uri="{FF2B5EF4-FFF2-40B4-BE49-F238E27FC236}">
                  <a16:creationId xmlns:a16="http://schemas.microsoft.com/office/drawing/2014/main" id="{D3F694D5-2F4C-4FE0-8359-8F0E3EBA7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49">
              <a:extLst>
                <a:ext uri="{FF2B5EF4-FFF2-40B4-BE49-F238E27FC236}">
                  <a16:creationId xmlns:a16="http://schemas.microsoft.com/office/drawing/2014/main" id="{1B603EB4-06D2-4B65-8C06-80B064954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50">
              <a:extLst>
                <a:ext uri="{FF2B5EF4-FFF2-40B4-BE49-F238E27FC236}">
                  <a16:creationId xmlns:a16="http://schemas.microsoft.com/office/drawing/2014/main" id="{D8FB0AF9-0F4F-46E4-A7FF-28698D278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51">
              <a:extLst>
                <a:ext uri="{FF2B5EF4-FFF2-40B4-BE49-F238E27FC236}">
                  <a16:creationId xmlns:a16="http://schemas.microsoft.com/office/drawing/2014/main" id="{310BD6E8-5592-41B1-A486-1DBCDFD03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52">
              <a:extLst>
                <a:ext uri="{FF2B5EF4-FFF2-40B4-BE49-F238E27FC236}">
                  <a16:creationId xmlns:a16="http://schemas.microsoft.com/office/drawing/2014/main" id="{BBEF0951-EBED-4C17-A89B-26847BB22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53">
              <a:extLst>
                <a:ext uri="{FF2B5EF4-FFF2-40B4-BE49-F238E27FC236}">
                  <a16:creationId xmlns:a16="http://schemas.microsoft.com/office/drawing/2014/main" id="{04102F96-4ADE-46A0-840E-CFC446DD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54">
              <a:extLst>
                <a:ext uri="{FF2B5EF4-FFF2-40B4-BE49-F238E27FC236}">
                  <a16:creationId xmlns:a16="http://schemas.microsoft.com/office/drawing/2014/main" id="{CF787F15-2E45-46DA-A3A2-6F4433C63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55">
              <a:extLst>
                <a:ext uri="{FF2B5EF4-FFF2-40B4-BE49-F238E27FC236}">
                  <a16:creationId xmlns:a16="http://schemas.microsoft.com/office/drawing/2014/main" id="{EE091558-2658-4B10-ACDD-81DCC7095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56">
              <a:extLst>
                <a:ext uri="{FF2B5EF4-FFF2-40B4-BE49-F238E27FC236}">
                  <a16:creationId xmlns:a16="http://schemas.microsoft.com/office/drawing/2014/main" id="{D5362E18-AB6E-477C-85E2-D04A3292F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57">
              <a:extLst>
                <a:ext uri="{FF2B5EF4-FFF2-40B4-BE49-F238E27FC236}">
                  <a16:creationId xmlns:a16="http://schemas.microsoft.com/office/drawing/2014/main" id="{56B3D869-1187-4436-90F2-ED0FAD642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58">
              <a:extLst>
                <a:ext uri="{FF2B5EF4-FFF2-40B4-BE49-F238E27FC236}">
                  <a16:creationId xmlns:a16="http://schemas.microsoft.com/office/drawing/2014/main" id="{EB85C76C-7C33-41D9-B704-CBDDE9486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59">
              <a:extLst>
                <a:ext uri="{FF2B5EF4-FFF2-40B4-BE49-F238E27FC236}">
                  <a16:creationId xmlns:a16="http://schemas.microsoft.com/office/drawing/2014/main" id="{A46BF4F2-1928-44E4-B75E-215532D2C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60">
              <a:extLst>
                <a:ext uri="{FF2B5EF4-FFF2-40B4-BE49-F238E27FC236}">
                  <a16:creationId xmlns:a16="http://schemas.microsoft.com/office/drawing/2014/main" id="{46F55CF4-9CEC-413B-A4E1-6B685C731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61">
              <a:extLst>
                <a:ext uri="{FF2B5EF4-FFF2-40B4-BE49-F238E27FC236}">
                  <a16:creationId xmlns:a16="http://schemas.microsoft.com/office/drawing/2014/main" id="{D9813683-CE17-463D-8913-5D0FAA3AD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62">
              <a:extLst>
                <a:ext uri="{FF2B5EF4-FFF2-40B4-BE49-F238E27FC236}">
                  <a16:creationId xmlns:a16="http://schemas.microsoft.com/office/drawing/2014/main" id="{399587D2-F45C-422B-8F38-A9D3DDE83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63">
              <a:extLst>
                <a:ext uri="{FF2B5EF4-FFF2-40B4-BE49-F238E27FC236}">
                  <a16:creationId xmlns:a16="http://schemas.microsoft.com/office/drawing/2014/main" id="{C88C614D-35BB-47C6-B60C-84FA980CD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64">
              <a:extLst>
                <a:ext uri="{FF2B5EF4-FFF2-40B4-BE49-F238E27FC236}">
                  <a16:creationId xmlns:a16="http://schemas.microsoft.com/office/drawing/2014/main" id="{DCE8A9D4-9303-4F07-A286-AFB598387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65">
              <a:extLst>
                <a:ext uri="{FF2B5EF4-FFF2-40B4-BE49-F238E27FC236}">
                  <a16:creationId xmlns:a16="http://schemas.microsoft.com/office/drawing/2014/main" id="{AB110C6E-9C9C-48C3-AB96-619431135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Freeform 66">
              <a:extLst>
                <a:ext uri="{FF2B5EF4-FFF2-40B4-BE49-F238E27FC236}">
                  <a16:creationId xmlns:a16="http://schemas.microsoft.com/office/drawing/2014/main" id="{1A76BB9E-F243-45EF-94CF-83D44942EC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41" name="Group 69">
            <a:extLst>
              <a:ext uri="{FF2B5EF4-FFF2-40B4-BE49-F238E27FC236}">
                <a16:creationId xmlns:a16="http://schemas.microsoft.com/office/drawing/2014/main" id="{93231710-872E-4C7C-A122-C503CE7EB4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79568" y="1518841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42" name="Rectangle 74">
              <a:extLst>
                <a:ext uri="{FF2B5EF4-FFF2-40B4-BE49-F238E27FC236}">
                  <a16:creationId xmlns:a16="http://schemas.microsoft.com/office/drawing/2014/main" id="{C4B09E1C-B1A7-4613-BC79-41BBADB84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75">
              <a:extLst>
                <a:ext uri="{FF2B5EF4-FFF2-40B4-BE49-F238E27FC236}">
                  <a16:creationId xmlns:a16="http://schemas.microsoft.com/office/drawing/2014/main" id="{115ED0DD-A7D6-465D-8A79-E4B35CD6B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76">
              <a:extLst>
                <a:ext uri="{FF2B5EF4-FFF2-40B4-BE49-F238E27FC236}">
                  <a16:creationId xmlns:a16="http://schemas.microsoft.com/office/drawing/2014/main" id="{D98110DE-F9B5-41D9-8AFF-F9B01B173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Freeform 77">
              <a:extLst>
                <a:ext uri="{FF2B5EF4-FFF2-40B4-BE49-F238E27FC236}">
                  <a16:creationId xmlns:a16="http://schemas.microsoft.com/office/drawing/2014/main" id="{63E7929B-BC4E-43E0-ADA6-531F725AC0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78">
              <a:extLst>
                <a:ext uri="{FF2B5EF4-FFF2-40B4-BE49-F238E27FC236}">
                  <a16:creationId xmlns:a16="http://schemas.microsoft.com/office/drawing/2014/main" id="{58C034E8-B438-4B43-A8F6-F7C27DEA3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79">
              <a:extLst>
                <a:ext uri="{FF2B5EF4-FFF2-40B4-BE49-F238E27FC236}">
                  <a16:creationId xmlns:a16="http://schemas.microsoft.com/office/drawing/2014/main" id="{6BC9CB08-DC34-409F-A26C-1262CD2A3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80">
              <a:extLst>
                <a:ext uri="{FF2B5EF4-FFF2-40B4-BE49-F238E27FC236}">
                  <a16:creationId xmlns:a16="http://schemas.microsoft.com/office/drawing/2014/main" id="{8622708B-D133-4480-BDCC-BA80E8509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81">
              <a:extLst>
                <a:ext uri="{FF2B5EF4-FFF2-40B4-BE49-F238E27FC236}">
                  <a16:creationId xmlns:a16="http://schemas.microsoft.com/office/drawing/2014/main" id="{B3F928E9-F311-4EF9-B84B-48F58F500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82">
              <a:extLst>
                <a:ext uri="{FF2B5EF4-FFF2-40B4-BE49-F238E27FC236}">
                  <a16:creationId xmlns:a16="http://schemas.microsoft.com/office/drawing/2014/main" id="{9BC71A8C-5425-4196-A165-A476856FC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83">
              <a:extLst>
                <a:ext uri="{FF2B5EF4-FFF2-40B4-BE49-F238E27FC236}">
                  <a16:creationId xmlns:a16="http://schemas.microsoft.com/office/drawing/2014/main" id="{F0C4F827-1BB2-439F-B066-F8CDC2B0C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84">
              <a:extLst>
                <a:ext uri="{FF2B5EF4-FFF2-40B4-BE49-F238E27FC236}">
                  <a16:creationId xmlns:a16="http://schemas.microsoft.com/office/drawing/2014/main" id="{B9DF290F-D35C-47AC-BE3E-5A0CE6B68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85">
              <a:extLst>
                <a:ext uri="{FF2B5EF4-FFF2-40B4-BE49-F238E27FC236}">
                  <a16:creationId xmlns:a16="http://schemas.microsoft.com/office/drawing/2014/main" id="{3BA8F3F3-7D13-4832-A097-35F7022E4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86">
              <a:extLst>
                <a:ext uri="{FF2B5EF4-FFF2-40B4-BE49-F238E27FC236}">
                  <a16:creationId xmlns:a16="http://schemas.microsoft.com/office/drawing/2014/main" id="{E867D585-6BC8-4DCF-AE84-2A90664DA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87">
              <a:extLst>
                <a:ext uri="{FF2B5EF4-FFF2-40B4-BE49-F238E27FC236}">
                  <a16:creationId xmlns:a16="http://schemas.microsoft.com/office/drawing/2014/main" id="{6CF4D524-97BE-4A8B-A19B-810EB7DCB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88">
              <a:extLst>
                <a:ext uri="{FF2B5EF4-FFF2-40B4-BE49-F238E27FC236}">
                  <a16:creationId xmlns:a16="http://schemas.microsoft.com/office/drawing/2014/main" id="{A01C4BA1-3B4B-483D-91EE-331EE30EA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89">
              <a:extLst>
                <a:ext uri="{FF2B5EF4-FFF2-40B4-BE49-F238E27FC236}">
                  <a16:creationId xmlns:a16="http://schemas.microsoft.com/office/drawing/2014/main" id="{CC20F0EC-A785-437D-9E8E-1290F14C8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90">
              <a:extLst>
                <a:ext uri="{FF2B5EF4-FFF2-40B4-BE49-F238E27FC236}">
                  <a16:creationId xmlns:a16="http://schemas.microsoft.com/office/drawing/2014/main" id="{B91DF8D7-100D-4369-ACD9-5BFC0E0E4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9" name="Group 93">
            <a:extLst>
              <a:ext uri="{FF2B5EF4-FFF2-40B4-BE49-F238E27FC236}">
                <a16:creationId xmlns:a16="http://schemas.microsoft.com/office/drawing/2014/main" id="{B813260A-6DE8-4A07-B13C-648901A1226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17160" y="1459010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60" name="Rectangle 95">
              <a:extLst>
                <a:ext uri="{FF2B5EF4-FFF2-40B4-BE49-F238E27FC236}">
                  <a16:creationId xmlns:a16="http://schemas.microsoft.com/office/drawing/2014/main" id="{6F383CD5-6ACD-456E-A997-A1B010525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Rectangle 96">
              <a:extLst>
                <a:ext uri="{FF2B5EF4-FFF2-40B4-BE49-F238E27FC236}">
                  <a16:creationId xmlns:a16="http://schemas.microsoft.com/office/drawing/2014/main" id="{8A2341D8-C709-4F7E-8EBC-1E541CDF0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Rectangle 97">
              <a:extLst>
                <a:ext uri="{FF2B5EF4-FFF2-40B4-BE49-F238E27FC236}">
                  <a16:creationId xmlns:a16="http://schemas.microsoft.com/office/drawing/2014/main" id="{6A7C360D-C609-488B-B761-3CD8829A1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98">
              <a:extLst>
                <a:ext uri="{FF2B5EF4-FFF2-40B4-BE49-F238E27FC236}">
                  <a16:creationId xmlns:a16="http://schemas.microsoft.com/office/drawing/2014/main" id="{FFC99319-19A6-4509-9FF9-3CC46397B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99">
              <a:extLst>
                <a:ext uri="{FF2B5EF4-FFF2-40B4-BE49-F238E27FC236}">
                  <a16:creationId xmlns:a16="http://schemas.microsoft.com/office/drawing/2014/main" id="{CEC5EA27-F9D3-4058-BC41-7006FFDA7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100">
              <a:extLst>
                <a:ext uri="{FF2B5EF4-FFF2-40B4-BE49-F238E27FC236}">
                  <a16:creationId xmlns:a16="http://schemas.microsoft.com/office/drawing/2014/main" id="{39BFC073-E4B0-4514-B01C-104EEA83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101">
              <a:extLst>
                <a:ext uri="{FF2B5EF4-FFF2-40B4-BE49-F238E27FC236}">
                  <a16:creationId xmlns:a16="http://schemas.microsoft.com/office/drawing/2014/main" id="{3123332C-75EA-4074-83B0-92B6C8650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7" name="Rectangle 102">
              <a:extLst>
                <a:ext uri="{FF2B5EF4-FFF2-40B4-BE49-F238E27FC236}">
                  <a16:creationId xmlns:a16="http://schemas.microsoft.com/office/drawing/2014/main" id="{816713FD-1DBF-4BE2-96F1-A7AEE3352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8" name="Rectangle 103">
              <a:extLst>
                <a:ext uri="{FF2B5EF4-FFF2-40B4-BE49-F238E27FC236}">
                  <a16:creationId xmlns:a16="http://schemas.microsoft.com/office/drawing/2014/main" id="{7DDB8FC6-86B7-4B43-BAAA-2E581DCA0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Rectangle 104">
              <a:extLst>
                <a:ext uri="{FF2B5EF4-FFF2-40B4-BE49-F238E27FC236}">
                  <a16:creationId xmlns:a16="http://schemas.microsoft.com/office/drawing/2014/main" id="{A4778EBD-CC49-452B-8184-91FC35B3B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Rectangle 105">
              <a:extLst>
                <a:ext uri="{FF2B5EF4-FFF2-40B4-BE49-F238E27FC236}">
                  <a16:creationId xmlns:a16="http://schemas.microsoft.com/office/drawing/2014/main" id="{25D17DED-1EF0-4F97-838D-01FE2B487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Rectangle 106">
              <a:extLst>
                <a:ext uri="{FF2B5EF4-FFF2-40B4-BE49-F238E27FC236}">
                  <a16:creationId xmlns:a16="http://schemas.microsoft.com/office/drawing/2014/main" id="{8A21E9D9-29D1-450B-A2A5-72EDCA8DB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2" name="Rectangle 107">
              <a:extLst>
                <a:ext uri="{FF2B5EF4-FFF2-40B4-BE49-F238E27FC236}">
                  <a16:creationId xmlns:a16="http://schemas.microsoft.com/office/drawing/2014/main" id="{F116AAAF-D929-426D-8182-E84623AB9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3" name="Rectangle 108">
              <a:extLst>
                <a:ext uri="{FF2B5EF4-FFF2-40B4-BE49-F238E27FC236}">
                  <a16:creationId xmlns:a16="http://schemas.microsoft.com/office/drawing/2014/main" id="{B25F22DB-F5B5-401E-BC8A-C71E0B8A5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4" name="Rectangle 109">
              <a:extLst>
                <a:ext uri="{FF2B5EF4-FFF2-40B4-BE49-F238E27FC236}">
                  <a16:creationId xmlns:a16="http://schemas.microsoft.com/office/drawing/2014/main" id="{24816C1D-011E-42BA-B1EE-1038A503A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5" name="Rectangle 110">
              <a:extLst>
                <a:ext uri="{FF2B5EF4-FFF2-40B4-BE49-F238E27FC236}">
                  <a16:creationId xmlns:a16="http://schemas.microsoft.com/office/drawing/2014/main" id="{A1ADD356-32EE-41B7-8E1E-8E5841E6D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6" name="Oval 111">
              <a:extLst>
                <a:ext uri="{FF2B5EF4-FFF2-40B4-BE49-F238E27FC236}">
                  <a16:creationId xmlns:a16="http://schemas.microsoft.com/office/drawing/2014/main" id="{8EBD36D2-1AD8-4DD1-AAA0-FDD4BDCFA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7" name="Freeform 112">
              <a:extLst>
                <a:ext uri="{FF2B5EF4-FFF2-40B4-BE49-F238E27FC236}">
                  <a16:creationId xmlns:a16="http://schemas.microsoft.com/office/drawing/2014/main" id="{7C5ABD6F-4D5A-49E1-94B0-9D08539C9D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8" name="Freeform 113">
              <a:extLst>
                <a:ext uri="{FF2B5EF4-FFF2-40B4-BE49-F238E27FC236}">
                  <a16:creationId xmlns:a16="http://schemas.microsoft.com/office/drawing/2014/main" id="{4270EB2F-B7BA-4784-85B3-8BADB84727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sp>
        <p:nvSpPr>
          <p:cNvPr id="111" name="Retângulo 110"/>
          <p:cNvSpPr/>
          <p:nvPr/>
        </p:nvSpPr>
        <p:spPr>
          <a:xfrm>
            <a:off x="8675851" y="1080255"/>
            <a:ext cx="2763304" cy="37143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P20.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</a:t>
            </a:r>
            <a:r>
              <a:rPr lang="pt-BR" sz="1300" b="1" dirty="0">
                <a:solidFill>
                  <a:srgbClr val="0060AA"/>
                </a:solidFill>
              </a:rPr>
              <a:t>para empreendedores</a:t>
            </a:r>
            <a:r>
              <a:rPr lang="pt-BR" sz="1300" dirty="0">
                <a:solidFill>
                  <a:srgbClr val="0060AA"/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Tanto para quem quer abrir quanto para quem já tem uma pequena empresa consolidada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P21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conhecimento que o Sebrae oferece aumenta decisivamente a chance de </a:t>
            </a:r>
            <a:r>
              <a:rPr lang="pt-BR" sz="1300" b="1" dirty="0">
                <a:solidFill>
                  <a:srgbClr val="0060AA"/>
                </a:solidFill>
              </a:rPr>
              <a:t>sucesso de um negócio </a:t>
            </a:r>
            <a:endParaRPr lang="pt-BR" sz="1300" dirty="0">
              <a:solidFill>
                <a:srgbClr val="0060AA"/>
              </a:solidFill>
            </a:endParaRP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P22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é fácil fazer negócios com o Sebrae, ou seja, é </a:t>
            </a:r>
            <a:r>
              <a:rPr lang="pt-BR" sz="1300" b="1" dirty="0">
                <a:solidFill>
                  <a:srgbClr val="0060AA"/>
                </a:solidFill>
              </a:rPr>
              <a:t>fácil acessar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seus </a:t>
            </a:r>
            <a:r>
              <a:rPr lang="pt-BR" sz="1200" dirty="0">
                <a:solidFill>
                  <a:schemeClr val="bg2">
                    <a:lumMod val="25000"/>
                  </a:schemeClr>
                </a:solidFill>
              </a:rPr>
              <a:t>produtos e serviços?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P23</a:t>
            </a:r>
            <a:r>
              <a:rPr lang="pt-BR" sz="1300" b="1" dirty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considero que os serviços do Sebrae apresentam o melhor </a:t>
            </a:r>
            <a:r>
              <a:rPr lang="pt-BR" sz="1300" b="1" dirty="0">
                <a:solidFill>
                  <a:srgbClr val="0060AA"/>
                </a:solidFill>
              </a:rPr>
              <a:t>custo-benefício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 do mercado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P24.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o maior </a:t>
            </a:r>
            <a:r>
              <a:rPr lang="pt-BR" sz="1300" b="1" dirty="0">
                <a:solidFill>
                  <a:srgbClr val="0060AA"/>
                </a:solidFill>
              </a:rPr>
              <a:t>especialista em pequenas empresas</a:t>
            </a:r>
            <a:r>
              <a:rPr lang="pt-BR" sz="1300" dirty="0">
                <a:solidFill>
                  <a:srgbClr val="0060AA"/>
                </a:solidFill>
              </a:rPr>
              <a:t>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no Brasil.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P25.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quando eu preciso, o Sebrae está sempre </a:t>
            </a:r>
            <a:r>
              <a:rPr lang="pt-BR" sz="1300" b="1" dirty="0">
                <a:solidFill>
                  <a:srgbClr val="0060AA"/>
                </a:solidFill>
              </a:rPr>
              <a:t>por perto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, disponível</a:t>
            </a:r>
          </a:p>
        </p:txBody>
      </p:sp>
      <p:sp>
        <p:nvSpPr>
          <p:cNvPr id="53" name="Retângulo 52"/>
          <p:cNvSpPr/>
          <p:nvPr/>
        </p:nvSpPr>
        <p:spPr>
          <a:xfrm>
            <a:off x="8404118" y="1116706"/>
            <a:ext cx="3082278" cy="361732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112" name="+ informações"/>
          <p:cNvGrpSpPr/>
          <p:nvPr/>
        </p:nvGrpSpPr>
        <p:grpSpPr>
          <a:xfrm>
            <a:off x="442914" y="5793306"/>
            <a:ext cx="1402473" cy="346250"/>
            <a:chOff x="7300120" y="5125288"/>
            <a:chExt cx="1748287" cy="431624"/>
          </a:xfrm>
        </p:grpSpPr>
        <p:sp>
          <p:nvSpPr>
            <p:cNvPr id="113" name="Forma livre 11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1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7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8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8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8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8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8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49324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00"/>
                            </p:stCondLst>
                            <p:childTnLst>
                              <p:par>
                                <p:cTn id="7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</p:childTnLst>
        </p:cTn>
      </p:par>
    </p:tnLst>
    <p:bldLst>
      <p:bldP spid="74" grpId="0"/>
      <p:bldP spid="74" grpId="1"/>
      <p:bldP spid="76" grpId="0"/>
      <p:bldP spid="97" grpId="0"/>
      <p:bldP spid="51" grpId="0"/>
      <p:bldP spid="52" grpId="0"/>
      <p:bldP spid="111" grpId="0"/>
      <p:bldP spid="53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8961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P20 a P25  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grpSp>
        <p:nvGrpSpPr>
          <p:cNvPr id="53" name="Group 4"/>
          <p:cNvGrpSpPr>
            <a:grpSpLocks noChangeAspect="1"/>
          </p:cNvGrpSpPr>
          <p:nvPr/>
        </p:nvGrpSpPr>
        <p:grpSpPr bwMode="auto">
          <a:xfrm>
            <a:off x="7376176" y="548979"/>
            <a:ext cx="1567763" cy="715211"/>
            <a:chOff x="6156" y="288"/>
            <a:chExt cx="1210" cy="552"/>
          </a:xfrm>
        </p:grpSpPr>
        <p:sp>
          <p:nvSpPr>
            <p:cNvPr id="54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0" name="CaixaDeTexto 119"/>
          <p:cNvSpPr txBox="1"/>
          <p:nvPr/>
        </p:nvSpPr>
        <p:spPr>
          <a:xfrm>
            <a:off x="1320799" y="453549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21" name="Tabela 1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9430835"/>
              </p:ext>
            </p:extLst>
          </p:nvPr>
        </p:nvGraphicFramePr>
        <p:xfrm>
          <a:off x="1989374" y="4517977"/>
          <a:ext cx="2674740" cy="31203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203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~1.561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~4.292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~4.765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22" name="CaixaDeTexto 121"/>
          <p:cNvSpPr txBox="1"/>
          <p:nvPr/>
        </p:nvSpPr>
        <p:spPr>
          <a:xfrm>
            <a:off x="1515435" y="1193511"/>
            <a:ext cx="19057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123" name="Conector reto 122"/>
          <p:cNvCxnSpPr/>
          <p:nvPr/>
        </p:nvCxnSpPr>
        <p:spPr>
          <a:xfrm>
            <a:off x="3495104" y="1419748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142" name="Tabela 1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4159245"/>
              </p:ext>
            </p:extLst>
          </p:nvPr>
        </p:nvGraphicFramePr>
        <p:xfrm>
          <a:off x="4973650" y="4493729"/>
          <a:ext cx="380358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50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08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0895">
                  <a:extLst>
                    <a:ext uri="{9D8B030D-6E8A-4147-A177-3AD203B41FA5}">
                      <a16:colId xmlns:a16="http://schemas.microsoft.com/office/drawing/2014/main" val="1430554199"/>
                    </a:ext>
                  </a:extLst>
                </a:gridCol>
                <a:gridCol w="950895">
                  <a:extLst>
                    <a:ext uri="{9D8B030D-6E8A-4147-A177-3AD203B41FA5}">
                      <a16:colId xmlns:a16="http://schemas.microsoft.com/office/drawing/2014/main" val="780850894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~446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~1.772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~2.151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~6.289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3" name="CaixaDeTexto 142"/>
          <p:cNvSpPr txBox="1"/>
          <p:nvPr/>
        </p:nvSpPr>
        <p:spPr>
          <a:xfrm>
            <a:off x="5379290" y="1193511"/>
            <a:ext cx="126553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tempo</a:t>
            </a:r>
          </a:p>
        </p:txBody>
      </p:sp>
      <p:cxnSp>
        <p:nvCxnSpPr>
          <p:cNvPr id="144" name="Conector reto 143"/>
          <p:cNvCxnSpPr/>
          <p:nvPr/>
        </p:nvCxnSpPr>
        <p:spPr>
          <a:xfrm>
            <a:off x="6983786" y="1419748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161" name="Tabela 1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349361"/>
              </p:ext>
            </p:extLst>
          </p:nvPr>
        </p:nvGraphicFramePr>
        <p:xfrm>
          <a:off x="2023211" y="1776540"/>
          <a:ext cx="2674740" cy="2736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684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 </a:t>
                      </a:r>
                    </a:p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 pós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 (corpo)"/>
                        </a:rPr>
                        <a:t>9,2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 (corpo)"/>
                        </a:rPr>
                        <a:t>8,7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 (corpo)"/>
                        </a:rPr>
                        <a:t>8,1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 (corpo)"/>
                        </a:rPr>
                        <a:t>8,3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 (corpo)"/>
                        </a:rPr>
                        <a:t>9,3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 (corpo)"/>
                        </a:rPr>
                        <a:t>8,0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62" name="Tabela 1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227395"/>
              </p:ext>
            </p:extLst>
          </p:nvPr>
        </p:nvGraphicFramePr>
        <p:xfrm>
          <a:off x="4939815" y="1628710"/>
          <a:ext cx="3837416" cy="28838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59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93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9354">
                  <a:extLst>
                    <a:ext uri="{9D8B030D-6E8A-4147-A177-3AD203B41FA5}">
                      <a16:colId xmlns:a16="http://schemas.microsoft.com/office/drawing/2014/main" val="2756672376"/>
                    </a:ext>
                  </a:extLst>
                </a:gridCol>
                <a:gridCol w="959354">
                  <a:extLst>
                    <a:ext uri="{9D8B030D-6E8A-4147-A177-3AD203B41FA5}">
                      <a16:colId xmlns:a16="http://schemas.microsoft.com/office/drawing/2014/main" val="2753457223"/>
                    </a:ext>
                  </a:extLst>
                </a:gridCol>
              </a:tblGrid>
              <a:tr h="59707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menos </a:t>
                      </a:r>
                    </a:p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2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2 e 4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5 e 7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de </a:t>
                      </a:r>
                    </a:p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63" name="Espaço Reservado para Conteúdo 2"/>
          <p:cNvSpPr txBox="1">
            <a:spLocks/>
          </p:cNvSpPr>
          <p:nvPr/>
        </p:nvSpPr>
        <p:spPr>
          <a:xfrm>
            <a:off x="806861" y="5105724"/>
            <a:ext cx="3891090" cy="79687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novamente em 2018, os empreendedores mais escolarizados são os mais críticos ao avaliarem as frases estimuladas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(p20/p25)</a:t>
            </a:r>
          </a:p>
        </p:txBody>
      </p:sp>
      <p:sp>
        <p:nvSpPr>
          <p:cNvPr id="164" name="Espaço Reservado para Conteúdo 2"/>
          <p:cNvSpPr txBox="1">
            <a:spLocks/>
          </p:cNvSpPr>
          <p:nvPr/>
        </p:nvSpPr>
        <p:spPr>
          <a:xfrm>
            <a:off x="4936018" y="5116934"/>
            <a:ext cx="3743652" cy="100273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 mesmo se aplica à criticidade quando analisada sob a ótica do tempo de existência da empresa, tal qual também já observado em 2016 e 2017</a:t>
            </a:r>
          </a:p>
        </p:txBody>
      </p:sp>
      <p:graphicFrame>
        <p:nvGraphicFramePr>
          <p:cNvPr id="49" name="Tabela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8353348"/>
              </p:ext>
            </p:extLst>
          </p:nvPr>
        </p:nvGraphicFramePr>
        <p:xfrm>
          <a:off x="117871" y="2219307"/>
          <a:ext cx="1896555" cy="21991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96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5026">
                <a:tc>
                  <a:txBody>
                    <a:bodyPr/>
                    <a:lstStyle/>
                    <a:p>
                      <a:pPr algn="r"/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p/ empreendedor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p20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 sucesso negócio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p21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acessibilidade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p22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p23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especialista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p24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proximidade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–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p25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7" name="CaixaDeTexto 46">
            <a:extLst>
              <a:ext uri="{FF2B5EF4-FFF2-40B4-BE49-F238E27FC236}">
                <a16:creationId xmlns:a16="http://schemas.microsoft.com/office/drawing/2014/main" id="{5DE7E4F9-BEE0-49DC-AF33-C2F875C02490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posicionamento da marca</a:t>
            </a:r>
          </a:p>
        </p:txBody>
      </p:sp>
      <p:grpSp>
        <p:nvGrpSpPr>
          <p:cNvPr id="48" name="Group 4">
            <a:extLst>
              <a:ext uri="{FF2B5EF4-FFF2-40B4-BE49-F238E27FC236}">
                <a16:creationId xmlns:a16="http://schemas.microsoft.com/office/drawing/2014/main" id="{CD0F7BBE-B965-4CC9-8B3E-F2DF4394D09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2914" y="179279"/>
            <a:ext cx="749300" cy="749300"/>
            <a:chOff x="242" y="120"/>
            <a:chExt cx="472" cy="472"/>
          </a:xfrm>
          <a:solidFill>
            <a:srgbClr val="00ACB8"/>
          </a:solidFill>
        </p:grpSpPr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05A06E05-C837-4D53-A466-8FB74A82A0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" y="151"/>
              <a:ext cx="442" cy="441"/>
            </a:xfrm>
            <a:custGeom>
              <a:avLst/>
              <a:gdLst>
                <a:gd name="T0" fmla="*/ 1871 w 2228"/>
                <a:gd name="T1" fmla="*/ 1448 h 2228"/>
                <a:gd name="T2" fmla="*/ 1747 w 2228"/>
                <a:gd name="T3" fmla="*/ 1463 h 2228"/>
                <a:gd name="T4" fmla="*/ 1767 w 2228"/>
                <a:gd name="T5" fmla="*/ 1037 h 2228"/>
                <a:gd name="T6" fmla="*/ 2074 w 2228"/>
                <a:gd name="T7" fmla="*/ 615 h 2228"/>
                <a:gd name="T8" fmla="*/ 1758 w 2228"/>
                <a:gd name="T9" fmla="*/ 928 h 2228"/>
                <a:gd name="T10" fmla="*/ 1005 w 2228"/>
                <a:gd name="T11" fmla="*/ 309 h 2228"/>
                <a:gd name="T12" fmla="*/ 615 w 2228"/>
                <a:gd name="T13" fmla="*/ 77 h 2228"/>
                <a:gd name="T14" fmla="*/ 307 w 2228"/>
                <a:gd name="T15" fmla="*/ 1037 h 2228"/>
                <a:gd name="T16" fmla="*/ 0 w 2228"/>
                <a:gd name="T17" fmla="*/ 1459 h 2228"/>
                <a:gd name="T18" fmla="*/ 316 w 2228"/>
                <a:gd name="T19" fmla="*/ 1146 h 2228"/>
                <a:gd name="T20" fmla="*/ 1390 w 2228"/>
                <a:gd name="T21" fmla="*/ 1675 h 2228"/>
                <a:gd name="T22" fmla="*/ 1394 w 2228"/>
                <a:gd name="T23" fmla="*/ 1816 h 2228"/>
                <a:gd name="T24" fmla="*/ 1517 w 2228"/>
                <a:gd name="T25" fmla="*/ 1802 h 2228"/>
                <a:gd name="T26" fmla="*/ 2026 w 2228"/>
                <a:gd name="T27" fmla="*/ 2228 h 2228"/>
                <a:gd name="T28" fmla="*/ 2169 w 2228"/>
                <a:gd name="T29" fmla="*/ 1884 h 2228"/>
                <a:gd name="T30" fmla="*/ 1037 w 2228"/>
                <a:gd name="T31" fmla="*/ 384 h 2228"/>
                <a:gd name="T32" fmla="*/ 1606 w 2228"/>
                <a:gd name="T33" fmla="*/ 954 h 2228"/>
                <a:gd name="T34" fmla="*/ 1031 w 2228"/>
                <a:gd name="T35" fmla="*/ 461 h 2228"/>
                <a:gd name="T36" fmla="*/ 1037 w 2228"/>
                <a:gd name="T37" fmla="*/ 384 h 2228"/>
                <a:gd name="T38" fmla="*/ 1536 w 2228"/>
                <a:gd name="T39" fmla="*/ 1037 h 2228"/>
                <a:gd name="T40" fmla="*/ 538 w 2228"/>
                <a:gd name="T41" fmla="*/ 1037 h 2228"/>
                <a:gd name="T42" fmla="*/ 384 w 2228"/>
                <a:gd name="T43" fmla="*/ 1037 h 2228"/>
                <a:gd name="T44" fmla="*/ 954 w 2228"/>
                <a:gd name="T45" fmla="*/ 468 h 2228"/>
                <a:gd name="T46" fmla="*/ 461 w 2228"/>
                <a:gd name="T47" fmla="*/ 1043 h 2228"/>
                <a:gd name="T48" fmla="*/ 384 w 2228"/>
                <a:gd name="T49" fmla="*/ 1037 h 2228"/>
                <a:gd name="T50" fmla="*/ 392 w 2228"/>
                <a:gd name="T51" fmla="*/ 1132 h 2228"/>
                <a:gd name="T52" fmla="*/ 1037 w 2228"/>
                <a:gd name="T53" fmla="*/ 1613 h 2228"/>
                <a:gd name="T54" fmla="*/ 1613 w 2228"/>
                <a:gd name="T55" fmla="*/ 1031 h 2228"/>
                <a:gd name="T56" fmla="*/ 1690 w 2228"/>
                <a:gd name="T57" fmla="*/ 1037 h 2228"/>
                <a:gd name="T58" fmla="*/ 1457 w 2228"/>
                <a:gd name="T59" fmla="*/ 1633 h 2228"/>
                <a:gd name="T60" fmla="*/ 1693 w 2228"/>
                <a:gd name="T61" fmla="*/ 1517 h 2228"/>
                <a:gd name="T62" fmla="*/ 1457 w 2228"/>
                <a:gd name="T63" fmla="*/ 1633 h 2228"/>
                <a:gd name="T64" fmla="*/ 1938 w 2228"/>
                <a:gd name="T65" fmla="*/ 2114 h 2228"/>
                <a:gd name="T66" fmla="*/ 1747 w 2228"/>
                <a:gd name="T67" fmla="*/ 1571 h 2228"/>
                <a:gd name="T68" fmla="*/ 2151 w 2228"/>
                <a:gd name="T69" fmla="*/ 2026 h 2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28" h="2228">
                  <a:moveTo>
                    <a:pt x="1802" y="1517"/>
                  </a:moveTo>
                  <a:cubicBezTo>
                    <a:pt x="1871" y="1448"/>
                    <a:pt x="1871" y="1448"/>
                    <a:pt x="1871" y="1448"/>
                  </a:cubicBezTo>
                  <a:cubicBezTo>
                    <a:pt x="1816" y="1394"/>
                    <a:pt x="1816" y="1394"/>
                    <a:pt x="1816" y="1394"/>
                  </a:cubicBezTo>
                  <a:cubicBezTo>
                    <a:pt x="1747" y="1463"/>
                    <a:pt x="1747" y="1463"/>
                    <a:pt x="1747" y="1463"/>
                  </a:cubicBezTo>
                  <a:cubicBezTo>
                    <a:pt x="1675" y="1390"/>
                    <a:pt x="1675" y="1390"/>
                    <a:pt x="1675" y="1390"/>
                  </a:cubicBezTo>
                  <a:cubicBezTo>
                    <a:pt x="1733" y="1285"/>
                    <a:pt x="1767" y="1165"/>
                    <a:pt x="1767" y="1037"/>
                  </a:cubicBezTo>
                  <a:cubicBezTo>
                    <a:pt x="1767" y="1026"/>
                    <a:pt x="1766" y="1015"/>
                    <a:pt x="1765" y="1005"/>
                  </a:cubicBezTo>
                  <a:cubicBezTo>
                    <a:pt x="1946" y="962"/>
                    <a:pt x="2074" y="802"/>
                    <a:pt x="2074" y="615"/>
                  </a:cubicBezTo>
                  <a:cubicBezTo>
                    <a:pt x="1997" y="615"/>
                    <a:pt x="1997" y="615"/>
                    <a:pt x="1997" y="615"/>
                  </a:cubicBezTo>
                  <a:cubicBezTo>
                    <a:pt x="1997" y="763"/>
                    <a:pt x="1898" y="890"/>
                    <a:pt x="1758" y="928"/>
                  </a:cubicBezTo>
                  <a:cubicBezTo>
                    <a:pt x="1704" y="577"/>
                    <a:pt x="1402" y="307"/>
                    <a:pt x="1037" y="307"/>
                  </a:cubicBezTo>
                  <a:cubicBezTo>
                    <a:pt x="1026" y="307"/>
                    <a:pt x="1015" y="308"/>
                    <a:pt x="1005" y="309"/>
                  </a:cubicBezTo>
                  <a:cubicBezTo>
                    <a:pt x="962" y="128"/>
                    <a:pt x="802" y="0"/>
                    <a:pt x="615" y="0"/>
                  </a:cubicBezTo>
                  <a:cubicBezTo>
                    <a:pt x="615" y="77"/>
                    <a:pt x="615" y="77"/>
                    <a:pt x="615" y="77"/>
                  </a:cubicBezTo>
                  <a:cubicBezTo>
                    <a:pt x="763" y="77"/>
                    <a:pt x="890" y="176"/>
                    <a:pt x="928" y="316"/>
                  </a:cubicBezTo>
                  <a:cubicBezTo>
                    <a:pt x="577" y="370"/>
                    <a:pt x="307" y="672"/>
                    <a:pt x="307" y="1037"/>
                  </a:cubicBezTo>
                  <a:cubicBezTo>
                    <a:pt x="307" y="1048"/>
                    <a:pt x="308" y="1059"/>
                    <a:pt x="309" y="1069"/>
                  </a:cubicBezTo>
                  <a:cubicBezTo>
                    <a:pt x="128" y="1112"/>
                    <a:pt x="0" y="1272"/>
                    <a:pt x="0" y="1459"/>
                  </a:cubicBezTo>
                  <a:cubicBezTo>
                    <a:pt x="77" y="1459"/>
                    <a:pt x="77" y="1459"/>
                    <a:pt x="77" y="1459"/>
                  </a:cubicBezTo>
                  <a:cubicBezTo>
                    <a:pt x="77" y="1311"/>
                    <a:pt x="176" y="1184"/>
                    <a:pt x="316" y="1146"/>
                  </a:cubicBezTo>
                  <a:cubicBezTo>
                    <a:pt x="370" y="1497"/>
                    <a:pt x="672" y="1767"/>
                    <a:pt x="1037" y="1767"/>
                  </a:cubicBezTo>
                  <a:cubicBezTo>
                    <a:pt x="1165" y="1767"/>
                    <a:pt x="1285" y="1733"/>
                    <a:pt x="1390" y="1675"/>
                  </a:cubicBezTo>
                  <a:cubicBezTo>
                    <a:pt x="1463" y="1747"/>
                    <a:pt x="1463" y="1747"/>
                    <a:pt x="1463" y="1747"/>
                  </a:cubicBezTo>
                  <a:cubicBezTo>
                    <a:pt x="1394" y="1816"/>
                    <a:pt x="1394" y="1816"/>
                    <a:pt x="1394" y="1816"/>
                  </a:cubicBezTo>
                  <a:cubicBezTo>
                    <a:pt x="1448" y="1871"/>
                    <a:pt x="1448" y="1871"/>
                    <a:pt x="1448" y="1871"/>
                  </a:cubicBezTo>
                  <a:cubicBezTo>
                    <a:pt x="1517" y="1802"/>
                    <a:pt x="1517" y="1802"/>
                    <a:pt x="1517" y="1802"/>
                  </a:cubicBezTo>
                  <a:cubicBezTo>
                    <a:pt x="1884" y="2169"/>
                    <a:pt x="1884" y="2169"/>
                    <a:pt x="1884" y="2169"/>
                  </a:cubicBezTo>
                  <a:cubicBezTo>
                    <a:pt x="1922" y="2207"/>
                    <a:pt x="1972" y="2228"/>
                    <a:pt x="2026" y="2228"/>
                  </a:cubicBezTo>
                  <a:cubicBezTo>
                    <a:pt x="2137" y="2228"/>
                    <a:pt x="2228" y="2137"/>
                    <a:pt x="2228" y="2026"/>
                  </a:cubicBezTo>
                  <a:cubicBezTo>
                    <a:pt x="2228" y="1972"/>
                    <a:pt x="2207" y="1922"/>
                    <a:pt x="2169" y="1884"/>
                  </a:cubicBezTo>
                  <a:lnTo>
                    <a:pt x="1802" y="1517"/>
                  </a:lnTo>
                  <a:close/>
                  <a:moveTo>
                    <a:pt x="1037" y="384"/>
                  </a:moveTo>
                  <a:cubicBezTo>
                    <a:pt x="1365" y="384"/>
                    <a:pt x="1636" y="627"/>
                    <a:pt x="1682" y="942"/>
                  </a:cubicBezTo>
                  <a:cubicBezTo>
                    <a:pt x="1606" y="954"/>
                    <a:pt x="1606" y="954"/>
                    <a:pt x="1606" y="954"/>
                  </a:cubicBezTo>
                  <a:cubicBezTo>
                    <a:pt x="1566" y="676"/>
                    <a:pt x="1327" y="461"/>
                    <a:pt x="1037" y="461"/>
                  </a:cubicBezTo>
                  <a:cubicBezTo>
                    <a:pt x="1035" y="461"/>
                    <a:pt x="1033" y="461"/>
                    <a:pt x="1031" y="461"/>
                  </a:cubicBezTo>
                  <a:cubicBezTo>
                    <a:pt x="1018" y="385"/>
                    <a:pt x="1018" y="385"/>
                    <a:pt x="1018" y="385"/>
                  </a:cubicBezTo>
                  <a:cubicBezTo>
                    <a:pt x="1025" y="385"/>
                    <a:pt x="1031" y="384"/>
                    <a:pt x="1037" y="384"/>
                  </a:cubicBezTo>
                  <a:close/>
                  <a:moveTo>
                    <a:pt x="1037" y="538"/>
                  </a:moveTo>
                  <a:cubicBezTo>
                    <a:pt x="1312" y="538"/>
                    <a:pt x="1536" y="762"/>
                    <a:pt x="1536" y="1037"/>
                  </a:cubicBezTo>
                  <a:cubicBezTo>
                    <a:pt x="1536" y="1312"/>
                    <a:pt x="1312" y="1536"/>
                    <a:pt x="1037" y="1536"/>
                  </a:cubicBezTo>
                  <a:cubicBezTo>
                    <a:pt x="762" y="1536"/>
                    <a:pt x="538" y="1312"/>
                    <a:pt x="538" y="1037"/>
                  </a:cubicBezTo>
                  <a:cubicBezTo>
                    <a:pt x="538" y="762"/>
                    <a:pt x="762" y="538"/>
                    <a:pt x="1037" y="538"/>
                  </a:cubicBezTo>
                  <a:close/>
                  <a:moveTo>
                    <a:pt x="384" y="1037"/>
                  </a:moveTo>
                  <a:cubicBezTo>
                    <a:pt x="384" y="709"/>
                    <a:pt x="627" y="438"/>
                    <a:pt x="942" y="392"/>
                  </a:cubicBezTo>
                  <a:cubicBezTo>
                    <a:pt x="954" y="468"/>
                    <a:pt x="954" y="468"/>
                    <a:pt x="954" y="468"/>
                  </a:cubicBezTo>
                  <a:cubicBezTo>
                    <a:pt x="676" y="508"/>
                    <a:pt x="461" y="747"/>
                    <a:pt x="461" y="1037"/>
                  </a:cubicBezTo>
                  <a:cubicBezTo>
                    <a:pt x="461" y="1039"/>
                    <a:pt x="461" y="1041"/>
                    <a:pt x="461" y="1043"/>
                  </a:cubicBezTo>
                  <a:cubicBezTo>
                    <a:pt x="385" y="1056"/>
                    <a:pt x="385" y="1056"/>
                    <a:pt x="385" y="1056"/>
                  </a:cubicBezTo>
                  <a:cubicBezTo>
                    <a:pt x="385" y="1049"/>
                    <a:pt x="384" y="1043"/>
                    <a:pt x="384" y="1037"/>
                  </a:cubicBezTo>
                  <a:close/>
                  <a:moveTo>
                    <a:pt x="1037" y="1690"/>
                  </a:moveTo>
                  <a:cubicBezTo>
                    <a:pt x="709" y="1690"/>
                    <a:pt x="438" y="1447"/>
                    <a:pt x="392" y="1132"/>
                  </a:cubicBezTo>
                  <a:cubicBezTo>
                    <a:pt x="468" y="1120"/>
                    <a:pt x="468" y="1120"/>
                    <a:pt x="468" y="1120"/>
                  </a:cubicBezTo>
                  <a:cubicBezTo>
                    <a:pt x="508" y="1398"/>
                    <a:pt x="747" y="1613"/>
                    <a:pt x="1037" y="1613"/>
                  </a:cubicBezTo>
                  <a:cubicBezTo>
                    <a:pt x="1355" y="1613"/>
                    <a:pt x="1613" y="1355"/>
                    <a:pt x="1613" y="1037"/>
                  </a:cubicBezTo>
                  <a:cubicBezTo>
                    <a:pt x="1613" y="1035"/>
                    <a:pt x="1613" y="1033"/>
                    <a:pt x="1613" y="1031"/>
                  </a:cubicBezTo>
                  <a:cubicBezTo>
                    <a:pt x="1689" y="1018"/>
                    <a:pt x="1689" y="1018"/>
                    <a:pt x="1689" y="1018"/>
                  </a:cubicBezTo>
                  <a:cubicBezTo>
                    <a:pt x="1689" y="1025"/>
                    <a:pt x="1690" y="1031"/>
                    <a:pt x="1690" y="1037"/>
                  </a:cubicBezTo>
                  <a:cubicBezTo>
                    <a:pt x="1690" y="1397"/>
                    <a:pt x="1397" y="1690"/>
                    <a:pt x="1037" y="1690"/>
                  </a:cubicBezTo>
                  <a:close/>
                  <a:moveTo>
                    <a:pt x="1457" y="1633"/>
                  </a:moveTo>
                  <a:cubicBezTo>
                    <a:pt x="1525" y="1585"/>
                    <a:pt x="1585" y="1525"/>
                    <a:pt x="1633" y="1457"/>
                  </a:cubicBezTo>
                  <a:cubicBezTo>
                    <a:pt x="1693" y="1517"/>
                    <a:pt x="1693" y="1517"/>
                    <a:pt x="1693" y="1517"/>
                  </a:cubicBezTo>
                  <a:cubicBezTo>
                    <a:pt x="1517" y="1693"/>
                    <a:pt x="1517" y="1693"/>
                    <a:pt x="1517" y="1693"/>
                  </a:cubicBezTo>
                  <a:lnTo>
                    <a:pt x="1457" y="1633"/>
                  </a:lnTo>
                  <a:close/>
                  <a:moveTo>
                    <a:pt x="2026" y="2151"/>
                  </a:moveTo>
                  <a:cubicBezTo>
                    <a:pt x="1993" y="2151"/>
                    <a:pt x="1962" y="2138"/>
                    <a:pt x="1938" y="2114"/>
                  </a:cubicBezTo>
                  <a:cubicBezTo>
                    <a:pt x="1571" y="1747"/>
                    <a:pt x="1571" y="1747"/>
                    <a:pt x="1571" y="1747"/>
                  </a:cubicBezTo>
                  <a:cubicBezTo>
                    <a:pt x="1747" y="1571"/>
                    <a:pt x="1747" y="1571"/>
                    <a:pt x="1747" y="1571"/>
                  </a:cubicBezTo>
                  <a:cubicBezTo>
                    <a:pt x="2114" y="1938"/>
                    <a:pt x="2114" y="1938"/>
                    <a:pt x="2114" y="1938"/>
                  </a:cubicBezTo>
                  <a:cubicBezTo>
                    <a:pt x="2138" y="1962"/>
                    <a:pt x="2151" y="1993"/>
                    <a:pt x="2151" y="2026"/>
                  </a:cubicBezTo>
                  <a:cubicBezTo>
                    <a:pt x="2151" y="2095"/>
                    <a:pt x="2095" y="2151"/>
                    <a:pt x="2026" y="2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6">
              <a:extLst>
                <a:ext uri="{FF2B5EF4-FFF2-40B4-BE49-F238E27FC236}">
                  <a16:creationId xmlns:a16="http://schemas.microsoft.com/office/drawing/2014/main" id="{3DB8115C-7227-442E-92D9-D0F6BE16AE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2" y="423"/>
                    <a:pt x="346" y="423"/>
                  </a:cubicBezTo>
                  <a:cubicBezTo>
                    <a:pt x="409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721C015C-22D1-4F8A-A23C-BB07DC7EF2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3" y="423"/>
                    <a:pt x="346" y="423"/>
                  </a:cubicBezTo>
                  <a:cubicBezTo>
                    <a:pt x="410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3D3CFCAF-4072-443C-8C61-F190342E85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455"/>
              <a:ext cx="137" cy="137"/>
            </a:xfrm>
            <a:custGeom>
              <a:avLst/>
              <a:gdLst>
                <a:gd name="T0" fmla="*/ 346 w 692"/>
                <a:gd name="T1" fmla="*/ 0 h 692"/>
                <a:gd name="T2" fmla="*/ 0 w 692"/>
                <a:gd name="T3" fmla="*/ 346 h 692"/>
                <a:gd name="T4" fmla="*/ 346 w 692"/>
                <a:gd name="T5" fmla="*/ 692 h 692"/>
                <a:gd name="T6" fmla="*/ 692 w 692"/>
                <a:gd name="T7" fmla="*/ 346 h 692"/>
                <a:gd name="T8" fmla="*/ 346 w 692"/>
                <a:gd name="T9" fmla="*/ 0 h 692"/>
                <a:gd name="T10" fmla="*/ 461 w 692"/>
                <a:gd name="T11" fmla="*/ 588 h 692"/>
                <a:gd name="T12" fmla="*/ 346 w 692"/>
                <a:gd name="T13" fmla="*/ 615 h 692"/>
                <a:gd name="T14" fmla="*/ 231 w 692"/>
                <a:gd name="T15" fmla="*/ 588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8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538 w 692"/>
                <a:gd name="T35" fmla="*/ 534 h 692"/>
                <a:gd name="T36" fmla="*/ 453 w 692"/>
                <a:gd name="T37" fmla="*/ 379 h 692"/>
                <a:gd name="T38" fmla="*/ 500 w 692"/>
                <a:gd name="T39" fmla="*/ 269 h 692"/>
                <a:gd name="T40" fmla="*/ 346 w 692"/>
                <a:gd name="T41" fmla="*/ 115 h 692"/>
                <a:gd name="T42" fmla="*/ 192 w 692"/>
                <a:gd name="T43" fmla="*/ 269 h 692"/>
                <a:gd name="T44" fmla="*/ 239 w 692"/>
                <a:gd name="T45" fmla="*/ 379 h 692"/>
                <a:gd name="T46" fmla="*/ 154 w 692"/>
                <a:gd name="T47" fmla="*/ 534 h 692"/>
                <a:gd name="T48" fmla="*/ 77 w 692"/>
                <a:gd name="T49" fmla="*/ 346 h 692"/>
                <a:gd name="T50" fmla="*/ 346 w 692"/>
                <a:gd name="T51" fmla="*/ 77 h 692"/>
                <a:gd name="T52" fmla="*/ 615 w 692"/>
                <a:gd name="T53" fmla="*/ 346 h 692"/>
                <a:gd name="T54" fmla="*/ 538 w 692"/>
                <a:gd name="T55" fmla="*/ 534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0"/>
                  </a:move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lose/>
                  <a:moveTo>
                    <a:pt x="461" y="588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8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4"/>
                    <a:pt x="283" y="423"/>
                    <a:pt x="346" y="423"/>
                  </a:cubicBezTo>
                  <a:cubicBezTo>
                    <a:pt x="410" y="423"/>
                    <a:pt x="461" y="474"/>
                    <a:pt x="461" y="538"/>
                  </a:cubicBezTo>
                  <a:lnTo>
                    <a:pt x="461" y="588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1"/>
                    <a:pt x="388" y="346"/>
                    <a:pt x="346" y="346"/>
                  </a:cubicBezTo>
                  <a:cubicBezTo>
                    <a:pt x="304" y="346"/>
                    <a:pt x="269" y="311"/>
                    <a:pt x="269" y="269"/>
                  </a:cubicBezTo>
                  <a:close/>
                  <a:moveTo>
                    <a:pt x="538" y="534"/>
                  </a:move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4"/>
                    <a:pt x="431" y="115"/>
                    <a:pt x="346" y="115"/>
                  </a:cubicBezTo>
                  <a:cubicBezTo>
                    <a:pt x="261" y="115"/>
                    <a:pt x="192" y="184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E3186A17-B59A-405D-B7DF-404BBAF92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" y="280"/>
              <a:ext cx="167" cy="114"/>
            </a:xfrm>
            <a:custGeom>
              <a:avLst/>
              <a:gdLst>
                <a:gd name="T0" fmla="*/ 0 w 167"/>
                <a:gd name="T1" fmla="*/ 61 h 114"/>
                <a:gd name="T2" fmla="*/ 0 w 167"/>
                <a:gd name="T3" fmla="*/ 99 h 114"/>
                <a:gd name="T4" fmla="*/ 0 w 167"/>
                <a:gd name="T5" fmla="*/ 107 h 114"/>
                <a:gd name="T6" fmla="*/ 0 w 167"/>
                <a:gd name="T7" fmla="*/ 114 h 114"/>
                <a:gd name="T8" fmla="*/ 167 w 167"/>
                <a:gd name="T9" fmla="*/ 114 h 114"/>
                <a:gd name="T10" fmla="*/ 167 w 167"/>
                <a:gd name="T11" fmla="*/ 107 h 114"/>
                <a:gd name="T12" fmla="*/ 167 w 167"/>
                <a:gd name="T13" fmla="*/ 99 h 114"/>
                <a:gd name="T14" fmla="*/ 167 w 167"/>
                <a:gd name="T15" fmla="*/ 31 h 114"/>
                <a:gd name="T16" fmla="*/ 122 w 167"/>
                <a:gd name="T17" fmla="*/ 31 h 114"/>
                <a:gd name="T18" fmla="*/ 122 w 167"/>
                <a:gd name="T19" fmla="*/ 99 h 114"/>
                <a:gd name="T20" fmla="*/ 107 w 167"/>
                <a:gd name="T21" fmla="*/ 99 h 114"/>
                <a:gd name="T22" fmla="*/ 107 w 167"/>
                <a:gd name="T23" fmla="*/ 0 h 114"/>
                <a:gd name="T24" fmla="*/ 61 w 167"/>
                <a:gd name="T25" fmla="*/ 0 h 114"/>
                <a:gd name="T26" fmla="*/ 61 w 167"/>
                <a:gd name="T27" fmla="*/ 99 h 114"/>
                <a:gd name="T28" fmla="*/ 46 w 167"/>
                <a:gd name="T29" fmla="*/ 99 h 114"/>
                <a:gd name="T30" fmla="*/ 46 w 167"/>
                <a:gd name="T31" fmla="*/ 61 h 114"/>
                <a:gd name="T32" fmla="*/ 0 w 167"/>
                <a:gd name="T33" fmla="*/ 61 h 114"/>
                <a:gd name="T34" fmla="*/ 137 w 167"/>
                <a:gd name="T35" fmla="*/ 46 h 114"/>
                <a:gd name="T36" fmla="*/ 152 w 167"/>
                <a:gd name="T37" fmla="*/ 46 h 114"/>
                <a:gd name="T38" fmla="*/ 152 w 167"/>
                <a:gd name="T39" fmla="*/ 99 h 114"/>
                <a:gd name="T40" fmla="*/ 137 w 167"/>
                <a:gd name="T41" fmla="*/ 99 h 114"/>
                <a:gd name="T42" fmla="*/ 137 w 167"/>
                <a:gd name="T43" fmla="*/ 46 h 114"/>
                <a:gd name="T44" fmla="*/ 76 w 167"/>
                <a:gd name="T45" fmla="*/ 15 h 114"/>
                <a:gd name="T46" fmla="*/ 91 w 167"/>
                <a:gd name="T47" fmla="*/ 15 h 114"/>
                <a:gd name="T48" fmla="*/ 91 w 167"/>
                <a:gd name="T49" fmla="*/ 99 h 114"/>
                <a:gd name="T50" fmla="*/ 76 w 167"/>
                <a:gd name="T51" fmla="*/ 99 h 114"/>
                <a:gd name="T52" fmla="*/ 76 w 167"/>
                <a:gd name="T53" fmla="*/ 15 h 114"/>
                <a:gd name="T54" fmla="*/ 30 w 167"/>
                <a:gd name="T55" fmla="*/ 99 h 114"/>
                <a:gd name="T56" fmla="*/ 15 w 167"/>
                <a:gd name="T57" fmla="*/ 99 h 114"/>
                <a:gd name="T58" fmla="*/ 15 w 167"/>
                <a:gd name="T59" fmla="*/ 76 h 114"/>
                <a:gd name="T60" fmla="*/ 30 w 167"/>
                <a:gd name="T61" fmla="*/ 76 h 114"/>
                <a:gd name="T62" fmla="*/ 30 w 167"/>
                <a:gd name="T63" fmla="*/ 9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14">
                  <a:moveTo>
                    <a:pt x="0" y="61"/>
                  </a:moveTo>
                  <a:lnTo>
                    <a:pt x="0" y="99"/>
                  </a:lnTo>
                  <a:lnTo>
                    <a:pt x="0" y="107"/>
                  </a:lnTo>
                  <a:lnTo>
                    <a:pt x="0" y="114"/>
                  </a:lnTo>
                  <a:lnTo>
                    <a:pt x="167" y="114"/>
                  </a:lnTo>
                  <a:lnTo>
                    <a:pt x="167" y="107"/>
                  </a:lnTo>
                  <a:lnTo>
                    <a:pt x="167" y="99"/>
                  </a:lnTo>
                  <a:lnTo>
                    <a:pt x="167" y="31"/>
                  </a:lnTo>
                  <a:lnTo>
                    <a:pt x="122" y="31"/>
                  </a:lnTo>
                  <a:lnTo>
                    <a:pt x="122" y="99"/>
                  </a:lnTo>
                  <a:lnTo>
                    <a:pt x="107" y="99"/>
                  </a:lnTo>
                  <a:lnTo>
                    <a:pt x="107" y="0"/>
                  </a:lnTo>
                  <a:lnTo>
                    <a:pt x="61" y="0"/>
                  </a:lnTo>
                  <a:lnTo>
                    <a:pt x="61" y="99"/>
                  </a:lnTo>
                  <a:lnTo>
                    <a:pt x="46" y="99"/>
                  </a:lnTo>
                  <a:lnTo>
                    <a:pt x="46" y="61"/>
                  </a:lnTo>
                  <a:lnTo>
                    <a:pt x="0" y="61"/>
                  </a:lnTo>
                  <a:close/>
                  <a:moveTo>
                    <a:pt x="137" y="46"/>
                  </a:moveTo>
                  <a:lnTo>
                    <a:pt x="152" y="46"/>
                  </a:lnTo>
                  <a:lnTo>
                    <a:pt x="152" y="99"/>
                  </a:lnTo>
                  <a:lnTo>
                    <a:pt x="137" y="99"/>
                  </a:lnTo>
                  <a:lnTo>
                    <a:pt x="137" y="46"/>
                  </a:lnTo>
                  <a:close/>
                  <a:moveTo>
                    <a:pt x="76" y="15"/>
                  </a:moveTo>
                  <a:lnTo>
                    <a:pt x="91" y="15"/>
                  </a:lnTo>
                  <a:lnTo>
                    <a:pt x="91" y="99"/>
                  </a:lnTo>
                  <a:lnTo>
                    <a:pt x="76" y="99"/>
                  </a:lnTo>
                  <a:lnTo>
                    <a:pt x="76" y="15"/>
                  </a:lnTo>
                  <a:close/>
                  <a:moveTo>
                    <a:pt x="30" y="99"/>
                  </a:moveTo>
                  <a:lnTo>
                    <a:pt x="15" y="99"/>
                  </a:lnTo>
                  <a:lnTo>
                    <a:pt x="15" y="76"/>
                  </a:lnTo>
                  <a:lnTo>
                    <a:pt x="30" y="76"/>
                  </a:lnTo>
                  <a:lnTo>
                    <a:pt x="30" y="99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2" name="+ informações"/>
          <p:cNvGrpSpPr/>
          <p:nvPr/>
        </p:nvGrpSpPr>
        <p:grpSpPr>
          <a:xfrm>
            <a:off x="442914" y="5793306"/>
            <a:ext cx="1402473" cy="346250"/>
            <a:chOff x="7300120" y="5125288"/>
            <a:chExt cx="1748287" cy="431624"/>
          </a:xfrm>
        </p:grpSpPr>
        <p:sp>
          <p:nvSpPr>
            <p:cNvPr id="83" name="Forma livre 8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8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9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  <p:sp>
        <p:nvSpPr>
          <p:cNvPr id="91" name="Retângulo 90">
            <a:extLst>
              <a:ext uri="{FF2B5EF4-FFF2-40B4-BE49-F238E27FC236}">
                <a16:creationId xmlns:a16="http://schemas.microsoft.com/office/drawing/2014/main" id="{615B030B-FC9D-4EC2-86BC-9AD473A79DCB}"/>
              </a:ext>
            </a:extLst>
          </p:cNvPr>
          <p:cNvSpPr/>
          <p:nvPr/>
        </p:nvSpPr>
        <p:spPr>
          <a:xfrm>
            <a:off x="9189470" y="1766999"/>
            <a:ext cx="2763304" cy="37143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P20.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</a:t>
            </a:r>
            <a:r>
              <a:rPr lang="pt-BR" sz="1300" b="1" dirty="0">
                <a:solidFill>
                  <a:srgbClr val="0060AA"/>
                </a:solidFill>
              </a:rPr>
              <a:t>para empreendedores</a:t>
            </a:r>
            <a:r>
              <a:rPr lang="pt-BR" sz="1300" dirty="0">
                <a:solidFill>
                  <a:srgbClr val="0060AA"/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Tanto para quem quer abrir quanto para quem já tem uma pequena empresa consolidada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P21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conhecimento que o Sebrae oferece aumenta decisivamente a chance de </a:t>
            </a:r>
            <a:r>
              <a:rPr lang="pt-BR" sz="1300" b="1" dirty="0">
                <a:solidFill>
                  <a:srgbClr val="0060AA"/>
                </a:solidFill>
              </a:rPr>
              <a:t>sucesso de um negócio </a:t>
            </a:r>
            <a:endParaRPr lang="pt-BR" sz="1300" dirty="0">
              <a:solidFill>
                <a:srgbClr val="0060AA"/>
              </a:solidFill>
            </a:endParaRP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P22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é fácil fazer negócios com o Sebrae, ou seja, é </a:t>
            </a:r>
            <a:r>
              <a:rPr lang="pt-BR" sz="1300" b="1" dirty="0">
                <a:solidFill>
                  <a:srgbClr val="0060AA"/>
                </a:solidFill>
              </a:rPr>
              <a:t>fácil acessar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seus </a:t>
            </a:r>
            <a:r>
              <a:rPr lang="pt-BR" sz="1200" dirty="0">
                <a:solidFill>
                  <a:schemeClr val="bg2">
                    <a:lumMod val="25000"/>
                  </a:schemeClr>
                </a:solidFill>
              </a:rPr>
              <a:t>produtos e serviços?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P23</a:t>
            </a:r>
            <a:r>
              <a:rPr lang="pt-BR" sz="1300" b="1" dirty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considero que os serviços do Sebrae apresentam o melhor </a:t>
            </a:r>
            <a:r>
              <a:rPr lang="pt-BR" sz="1300" b="1" dirty="0">
                <a:solidFill>
                  <a:srgbClr val="0060AA"/>
                </a:solidFill>
              </a:rPr>
              <a:t>custo-benefício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 do mercado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P24.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o maior </a:t>
            </a:r>
            <a:r>
              <a:rPr lang="pt-BR" sz="1300" b="1" dirty="0">
                <a:solidFill>
                  <a:srgbClr val="0060AA"/>
                </a:solidFill>
              </a:rPr>
              <a:t>especialista em pequenas empresas</a:t>
            </a:r>
            <a:r>
              <a:rPr lang="pt-BR" sz="1300" dirty="0">
                <a:solidFill>
                  <a:srgbClr val="0060AA"/>
                </a:solidFill>
              </a:rPr>
              <a:t>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no Brasil.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P25.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quando eu preciso, o Sebrae está sempre </a:t>
            </a:r>
            <a:r>
              <a:rPr lang="pt-BR" sz="1300" b="1" dirty="0">
                <a:solidFill>
                  <a:srgbClr val="0060AA"/>
                </a:solidFill>
              </a:rPr>
              <a:t>por perto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, disponível</a:t>
            </a:r>
          </a:p>
        </p:txBody>
      </p:sp>
      <p:sp>
        <p:nvSpPr>
          <p:cNvPr id="92" name="Retângulo 91">
            <a:extLst>
              <a:ext uri="{FF2B5EF4-FFF2-40B4-BE49-F238E27FC236}">
                <a16:creationId xmlns:a16="http://schemas.microsoft.com/office/drawing/2014/main" id="{9F92D631-5227-4AC8-96FA-782232E65AC1}"/>
              </a:ext>
            </a:extLst>
          </p:cNvPr>
          <p:cNvSpPr/>
          <p:nvPr/>
        </p:nvSpPr>
        <p:spPr>
          <a:xfrm>
            <a:off x="8917737" y="1803450"/>
            <a:ext cx="3082278" cy="361732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068400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</p:childTnLst>
        </p:cTn>
      </p:par>
    </p:tnLst>
    <p:bldLst>
      <p:bldP spid="120" grpId="0"/>
      <p:bldP spid="120" grpId="1"/>
      <p:bldP spid="122" grpId="0"/>
      <p:bldP spid="143" grpId="0"/>
      <p:bldP spid="163" grpId="0"/>
      <p:bldP spid="164" grpId="0"/>
      <p:bldP spid="91" grpId="0"/>
      <p:bldP spid="92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8961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P20 a P25  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grpSp>
        <p:nvGrpSpPr>
          <p:cNvPr id="15" name="Grupo 14"/>
          <p:cNvGrpSpPr/>
          <p:nvPr/>
        </p:nvGrpSpPr>
        <p:grpSpPr>
          <a:xfrm>
            <a:off x="10300115" y="1032834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3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6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7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1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2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6" name="CaixaDeTexto 55"/>
          <p:cNvSpPr txBox="1"/>
          <p:nvPr/>
        </p:nvSpPr>
        <p:spPr>
          <a:xfrm>
            <a:off x="10652009" y="28294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7" name="Tabela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9410473"/>
              </p:ext>
            </p:extLst>
          </p:nvPr>
        </p:nvGraphicFramePr>
        <p:xfrm>
          <a:off x="420689" y="942355"/>
          <a:ext cx="5562734" cy="238879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5627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747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p20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para empreendedores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. Tanto para quem quer abrir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quanto para quem já tem uma pequena empresa consolidada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743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p21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conhecimento que o Sebrae oferece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aumenta decisivamente a chance de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sucesso de um negócio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743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p22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é fácil fazer negócios com o Sebrae,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fácil acessar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seus produtos e serviços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743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p23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considero que os serviços do Sebrae apresentam o 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melhor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do mercado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58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p24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o maior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especialista em pequenas empresas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no Brasil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8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p25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quando preciso, o Sebrae está sempre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por perto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, disponível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8" name="Tabela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7483951"/>
              </p:ext>
            </p:extLst>
          </p:nvPr>
        </p:nvGraphicFramePr>
        <p:xfrm>
          <a:off x="6014422" y="644670"/>
          <a:ext cx="4089855" cy="268648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8021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49761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153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056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9717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168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36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2947802"/>
              </p:ext>
            </p:extLst>
          </p:nvPr>
        </p:nvGraphicFramePr>
        <p:xfrm>
          <a:off x="6035539" y="3461787"/>
          <a:ext cx="5932048" cy="26183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30844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263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51855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156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50970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26741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63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2" name="Tabela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9799822"/>
              </p:ext>
            </p:extLst>
          </p:nvPr>
        </p:nvGraphicFramePr>
        <p:xfrm>
          <a:off x="257175" y="3771374"/>
          <a:ext cx="5675410" cy="2260643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675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p20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para empreendedores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. Tanto para quem quer abrir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quanto para quem já tem uma pequena empresa consolidada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p21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conhecimento que o Sebrae oferece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aumenta decisivamente a chance de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sucesso de um negócio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p22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é fácil fazer negócios com o Sebrae, ou seja,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fácil acessar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seus produtos e serviços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p23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considero que os serviços do Sebrae apresentam o 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melhor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do mercado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277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p24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o maior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especialista em pequenas empresas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no Brasil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p25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- quando preciso, o Sebrae está sempre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por perto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, disponível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9" name="CaixaDeTexto 58">
            <a:extLst>
              <a:ext uri="{FF2B5EF4-FFF2-40B4-BE49-F238E27FC236}">
                <a16:creationId xmlns:a16="http://schemas.microsoft.com/office/drawing/2014/main" id="{A11C3BAC-588C-4D26-87CA-DD6E7470FD8B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posicionamento da marca</a:t>
            </a:r>
          </a:p>
        </p:txBody>
      </p:sp>
      <p:grpSp>
        <p:nvGrpSpPr>
          <p:cNvPr id="60" name="Group 4">
            <a:extLst>
              <a:ext uri="{FF2B5EF4-FFF2-40B4-BE49-F238E27FC236}">
                <a16:creationId xmlns:a16="http://schemas.microsoft.com/office/drawing/2014/main" id="{4079D0A5-520B-491A-84B4-FC143062326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2914" y="179279"/>
            <a:ext cx="749300" cy="749300"/>
            <a:chOff x="242" y="120"/>
            <a:chExt cx="472" cy="472"/>
          </a:xfrm>
          <a:solidFill>
            <a:srgbClr val="00ACB8"/>
          </a:solidFill>
        </p:grpSpPr>
        <p:sp>
          <p:nvSpPr>
            <p:cNvPr id="63" name="Freeform 5">
              <a:extLst>
                <a:ext uri="{FF2B5EF4-FFF2-40B4-BE49-F238E27FC236}">
                  <a16:creationId xmlns:a16="http://schemas.microsoft.com/office/drawing/2014/main" id="{CC13FD84-3E87-4D3F-80B6-121F05FC57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" y="151"/>
              <a:ext cx="442" cy="441"/>
            </a:xfrm>
            <a:custGeom>
              <a:avLst/>
              <a:gdLst>
                <a:gd name="T0" fmla="*/ 1871 w 2228"/>
                <a:gd name="T1" fmla="*/ 1448 h 2228"/>
                <a:gd name="T2" fmla="*/ 1747 w 2228"/>
                <a:gd name="T3" fmla="*/ 1463 h 2228"/>
                <a:gd name="T4" fmla="*/ 1767 w 2228"/>
                <a:gd name="T5" fmla="*/ 1037 h 2228"/>
                <a:gd name="T6" fmla="*/ 2074 w 2228"/>
                <a:gd name="T7" fmla="*/ 615 h 2228"/>
                <a:gd name="T8" fmla="*/ 1758 w 2228"/>
                <a:gd name="T9" fmla="*/ 928 h 2228"/>
                <a:gd name="T10" fmla="*/ 1005 w 2228"/>
                <a:gd name="T11" fmla="*/ 309 h 2228"/>
                <a:gd name="T12" fmla="*/ 615 w 2228"/>
                <a:gd name="T13" fmla="*/ 77 h 2228"/>
                <a:gd name="T14" fmla="*/ 307 w 2228"/>
                <a:gd name="T15" fmla="*/ 1037 h 2228"/>
                <a:gd name="T16" fmla="*/ 0 w 2228"/>
                <a:gd name="T17" fmla="*/ 1459 h 2228"/>
                <a:gd name="T18" fmla="*/ 316 w 2228"/>
                <a:gd name="T19" fmla="*/ 1146 h 2228"/>
                <a:gd name="T20" fmla="*/ 1390 w 2228"/>
                <a:gd name="T21" fmla="*/ 1675 h 2228"/>
                <a:gd name="T22" fmla="*/ 1394 w 2228"/>
                <a:gd name="T23" fmla="*/ 1816 h 2228"/>
                <a:gd name="T24" fmla="*/ 1517 w 2228"/>
                <a:gd name="T25" fmla="*/ 1802 h 2228"/>
                <a:gd name="T26" fmla="*/ 2026 w 2228"/>
                <a:gd name="T27" fmla="*/ 2228 h 2228"/>
                <a:gd name="T28" fmla="*/ 2169 w 2228"/>
                <a:gd name="T29" fmla="*/ 1884 h 2228"/>
                <a:gd name="T30" fmla="*/ 1037 w 2228"/>
                <a:gd name="T31" fmla="*/ 384 h 2228"/>
                <a:gd name="T32" fmla="*/ 1606 w 2228"/>
                <a:gd name="T33" fmla="*/ 954 h 2228"/>
                <a:gd name="T34" fmla="*/ 1031 w 2228"/>
                <a:gd name="T35" fmla="*/ 461 h 2228"/>
                <a:gd name="T36" fmla="*/ 1037 w 2228"/>
                <a:gd name="T37" fmla="*/ 384 h 2228"/>
                <a:gd name="T38" fmla="*/ 1536 w 2228"/>
                <a:gd name="T39" fmla="*/ 1037 h 2228"/>
                <a:gd name="T40" fmla="*/ 538 w 2228"/>
                <a:gd name="T41" fmla="*/ 1037 h 2228"/>
                <a:gd name="T42" fmla="*/ 384 w 2228"/>
                <a:gd name="T43" fmla="*/ 1037 h 2228"/>
                <a:gd name="T44" fmla="*/ 954 w 2228"/>
                <a:gd name="T45" fmla="*/ 468 h 2228"/>
                <a:gd name="T46" fmla="*/ 461 w 2228"/>
                <a:gd name="T47" fmla="*/ 1043 h 2228"/>
                <a:gd name="T48" fmla="*/ 384 w 2228"/>
                <a:gd name="T49" fmla="*/ 1037 h 2228"/>
                <a:gd name="T50" fmla="*/ 392 w 2228"/>
                <a:gd name="T51" fmla="*/ 1132 h 2228"/>
                <a:gd name="T52" fmla="*/ 1037 w 2228"/>
                <a:gd name="T53" fmla="*/ 1613 h 2228"/>
                <a:gd name="T54" fmla="*/ 1613 w 2228"/>
                <a:gd name="T55" fmla="*/ 1031 h 2228"/>
                <a:gd name="T56" fmla="*/ 1690 w 2228"/>
                <a:gd name="T57" fmla="*/ 1037 h 2228"/>
                <a:gd name="T58" fmla="*/ 1457 w 2228"/>
                <a:gd name="T59" fmla="*/ 1633 h 2228"/>
                <a:gd name="T60" fmla="*/ 1693 w 2228"/>
                <a:gd name="T61" fmla="*/ 1517 h 2228"/>
                <a:gd name="T62" fmla="*/ 1457 w 2228"/>
                <a:gd name="T63" fmla="*/ 1633 h 2228"/>
                <a:gd name="T64" fmla="*/ 1938 w 2228"/>
                <a:gd name="T65" fmla="*/ 2114 h 2228"/>
                <a:gd name="T66" fmla="*/ 1747 w 2228"/>
                <a:gd name="T67" fmla="*/ 1571 h 2228"/>
                <a:gd name="T68" fmla="*/ 2151 w 2228"/>
                <a:gd name="T69" fmla="*/ 2026 h 2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28" h="2228">
                  <a:moveTo>
                    <a:pt x="1802" y="1517"/>
                  </a:moveTo>
                  <a:cubicBezTo>
                    <a:pt x="1871" y="1448"/>
                    <a:pt x="1871" y="1448"/>
                    <a:pt x="1871" y="1448"/>
                  </a:cubicBezTo>
                  <a:cubicBezTo>
                    <a:pt x="1816" y="1394"/>
                    <a:pt x="1816" y="1394"/>
                    <a:pt x="1816" y="1394"/>
                  </a:cubicBezTo>
                  <a:cubicBezTo>
                    <a:pt x="1747" y="1463"/>
                    <a:pt x="1747" y="1463"/>
                    <a:pt x="1747" y="1463"/>
                  </a:cubicBezTo>
                  <a:cubicBezTo>
                    <a:pt x="1675" y="1390"/>
                    <a:pt x="1675" y="1390"/>
                    <a:pt x="1675" y="1390"/>
                  </a:cubicBezTo>
                  <a:cubicBezTo>
                    <a:pt x="1733" y="1285"/>
                    <a:pt x="1767" y="1165"/>
                    <a:pt x="1767" y="1037"/>
                  </a:cubicBezTo>
                  <a:cubicBezTo>
                    <a:pt x="1767" y="1026"/>
                    <a:pt x="1766" y="1015"/>
                    <a:pt x="1765" y="1005"/>
                  </a:cubicBezTo>
                  <a:cubicBezTo>
                    <a:pt x="1946" y="962"/>
                    <a:pt x="2074" y="802"/>
                    <a:pt x="2074" y="615"/>
                  </a:cubicBezTo>
                  <a:cubicBezTo>
                    <a:pt x="1997" y="615"/>
                    <a:pt x="1997" y="615"/>
                    <a:pt x="1997" y="615"/>
                  </a:cubicBezTo>
                  <a:cubicBezTo>
                    <a:pt x="1997" y="763"/>
                    <a:pt x="1898" y="890"/>
                    <a:pt x="1758" y="928"/>
                  </a:cubicBezTo>
                  <a:cubicBezTo>
                    <a:pt x="1704" y="577"/>
                    <a:pt x="1402" y="307"/>
                    <a:pt x="1037" y="307"/>
                  </a:cubicBezTo>
                  <a:cubicBezTo>
                    <a:pt x="1026" y="307"/>
                    <a:pt x="1015" y="308"/>
                    <a:pt x="1005" y="309"/>
                  </a:cubicBezTo>
                  <a:cubicBezTo>
                    <a:pt x="962" y="128"/>
                    <a:pt x="802" y="0"/>
                    <a:pt x="615" y="0"/>
                  </a:cubicBezTo>
                  <a:cubicBezTo>
                    <a:pt x="615" y="77"/>
                    <a:pt x="615" y="77"/>
                    <a:pt x="615" y="77"/>
                  </a:cubicBezTo>
                  <a:cubicBezTo>
                    <a:pt x="763" y="77"/>
                    <a:pt x="890" y="176"/>
                    <a:pt x="928" y="316"/>
                  </a:cubicBezTo>
                  <a:cubicBezTo>
                    <a:pt x="577" y="370"/>
                    <a:pt x="307" y="672"/>
                    <a:pt x="307" y="1037"/>
                  </a:cubicBezTo>
                  <a:cubicBezTo>
                    <a:pt x="307" y="1048"/>
                    <a:pt x="308" y="1059"/>
                    <a:pt x="309" y="1069"/>
                  </a:cubicBezTo>
                  <a:cubicBezTo>
                    <a:pt x="128" y="1112"/>
                    <a:pt x="0" y="1272"/>
                    <a:pt x="0" y="1459"/>
                  </a:cubicBezTo>
                  <a:cubicBezTo>
                    <a:pt x="77" y="1459"/>
                    <a:pt x="77" y="1459"/>
                    <a:pt x="77" y="1459"/>
                  </a:cubicBezTo>
                  <a:cubicBezTo>
                    <a:pt x="77" y="1311"/>
                    <a:pt x="176" y="1184"/>
                    <a:pt x="316" y="1146"/>
                  </a:cubicBezTo>
                  <a:cubicBezTo>
                    <a:pt x="370" y="1497"/>
                    <a:pt x="672" y="1767"/>
                    <a:pt x="1037" y="1767"/>
                  </a:cubicBezTo>
                  <a:cubicBezTo>
                    <a:pt x="1165" y="1767"/>
                    <a:pt x="1285" y="1733"/>
                    <a:pt x="1390" y="1675"/>
                  </a:cubicBezTo>
                  <a:cubicBezTo>
                    <a:pt x="1463" y="1747"/>
                    <a:pt x="1463" y="1747"/>
                    <a:pt x="1463" y="1747"/>
                  </a:cubicBezTo>
                  <a:cubicBezTo>
                    <a:pt x="1394" y="1816"/>
                    <a:pt x="1394" y="1816"/>
                    <a:pt x="1394" y="1816"/>
                  </a:cubicBezTo>
                  <a:cubicBezTo>
                    <a:pt x="1448" y="1871"/>
                    <a:pt x="1448" y="1871"/>
                    <a:pt x="1448" y="1871"/>
                  </a:cubicBezTo>
                  <a:cubicBezTo>
                    <a:pt x="1517" y="1802"/>
                    <a:pt x="1517" y="1802"/>
                    <a:pt x="1517" y="1802"/>
                  </a:cubicBezTo>
                  <a:cubicBezTo>
                    <a:pt x="1884" y="2169"/>
                    <a:pt x="1884" y="2169"/>
                    <a:pt x="1884" y="2169"/>
                  </a:cubicBezTo>
                  <a:cubicBezTo>
                    <a:pt x="1922" y="2207"/>
                    <a:pt x="1972" y="2228"/>
                    <a:pt x="2026" y="2228"/>
                  </a:cubicBezTo>
                  <a:cubicBezTo>
                    <a:pt x="2137" y="2228"/>
                    <a:pt x="2228" y="2137"/>
                    <a:pt x="2228" y="2026"/>
                  </a:cubicBezTo>
                  <a:cubicBezTo>
                    <a:pt x="2228" y="1972"/>
                    <a:pt x="2207" y="1922"/>
                    <a:pt x="2169" y="1884"/>
                  </a:cubicBezTo>
                  <a:lnTo>
                    <a:pt x="1802" y="1517"/>
                  </a:lnTo>
                  <a:close/>
                  <a:moveTo>
                    <a:pt x="1037" y="384"/>
                  </a:moveTo>
                  <a:cubicBezTo>
                    <a:pt x="1365" y="384"/>
                    <a:pt x="1636" y="627"/>
                    <a:pt x="1682" y="942"/>
                  </a:cubicBezTo>
                  <a:cubicBezTo>
                    <a:pt x="1606" y="954"/>
                    <a:pt x="1606" y="954"/>
                    <a:pt x="1606" y="954"/>
                  </a:cubicBezTo>
                  <a:cubicBezTo>
                    <a:pt x="1566" y="676"/>
                    <a:pt x="1327" y="461"/>
                    <a:pt x="1037" y="461"/>
                  </a:cubicBezTo>
                  <a:cubicBezTo>
                    <a:pt x="1035" y="461"/>
                    <a:pt x="1033" y="461"/>
                    <a:pt x="1031" y="461"/>
                  </a:cubicBezTo>
                  <a:cubicBezTo>
                    <a:pt x="1018" y="385"/>
                    <a:pt x="1018" y="385"/>
                    <a:pt x="1018" y="385"/>
                  </a:cubicBezTo>
                  <a:cubicBezTo>
                    <a:pt x="1025" y="385"/>
                    <a:pt x="1031" y="384"/>
                    <a:pt x="1037" y="384"/>
                  </a:cubicBezTo>
                  <a:close/>
                  <a:moveTo>
                    <a:pt x="1037" y="538"/>
                  </a:moveTo>
                  <a:cubicBezTo>
                    <a:pt x="1312" y="538"/>
                    <a:pt x="1536" y="762"/>
                    <a:pt x="1536" y="1037"/>
                  </a:cubicBezTo>
                  <a:cubicBezTo>
                    <a:pt x="1536" y="1312"/>
                    <a:pt x="1312" y="1536"/>
                    <a:pt x="1037" y="1536"/>
                  </a:cubicBezTo>
                  <a:cubicBezTo>
                    <a:pt x="762" y="1536"/>
                    <a:pt x="538" y="1312"/>
                    <a:pt x="538" y="1037"/>
                  </a:cubicBezTo>
                  <a:cubicBezTo>
                    <a:pt x="538" y="762"/>
                    <a:pt x="762" y="538"/>
                    <a:pt x="1037" y="538"/>
                  </a:cubicBezTo>
                  <a:close/>
                  <a:moveTo>
                    <a:pt x="384" y="1037"/>
                  </a:moveTo>
                  <a:cubicBezTo>
                    <a:pt x="384" y="709"/>
                    <a:pt x="627" y="438"/>
                    <a:pt x="942" y="392"/>
                  </a:cubicBezTo>
                  <a:cubicBezTo>
                    <a:pt x="954" y="468"/>
                    <a:pt x="954" y="468"/>
                    <a:pt x="954" y="468"/>
                  </a:cubicBezTo>
                  <a:cubicBezTo>
                    <a:pt x="676" y="508"/>
                    <a:pt x="461" y="747"/>
                    <a:pt x="461" y="1037"/>
                  </a:cubicBezTo>
                  <a:cubicBezTo>
                    <a:pt x="461" y="1039"/>
                    <a:pt x="461" y="1041"/>
                    <a:pt x="461" y="1043"/>
                  </a:cubicBezTo>
                  <a:cubicBezTo>
                    <a:pt x="385" y="1056"/>
                    <a:pt x="385" y="1056"/>
                    <a:pt x="385" y="1056"/>
                  </a:cubicBezTo>
                  <a:cubicBezTo>
                    <a:pt x="385" y="1049"/>
                    <a:pt x="384" y="1043"/>
                    <a:pt x="384" y="1037"/>
                  </a:cubicBezTo>
                  <a:close/>
                  <a:moveTo>
                    <a:pt x="1037" y="1690"/>
                  </a:moveTo>
                  <a:cubicBezTo>
                    <a:pt x="709" y="1690"/>
                    <a:pt x="438" y="1447"/>
                    <a:pt x="392" y="1132"/>
                  </a:cubicBezTo>
                  <a:cubicBezTo>
                    <a:pt x="468" y="1120"/>
                    <a:pt x="468" y="1120"/>
                    <a:pt x="468" y="1120"/>
                  </a:cubicBezTo>
                  <a:cubicBezTo>
                    <a:pt x="508" y="1398"/>
                    <a:pt x="747" y="1613"/>
                    <a:pt x="1037" y="1613"/>
                  </a:cubicBezTo>
                  <a:cubicBezTo>
                    <a:pt x="1355" y="1613"/>
                    <a:pt x="1613" y="1355"/>
                    <a:pt x="1613" y="1037"/>
                  </a:cubicBezTo>
                  <a:cubicBezTo>
                    <a:pt x="1613" y="1035"/>
                    <a:pt x="1613" y="1033"/>
                    <a:pt x="1613" y="1031"/>
                  </a:cubicBezTo>
                  <a:cubicBezTo>
                    <a:pt x="1689" y="1018"/>
                    <a:pt x="1689" y="1018"/>
                    <a:pt x="1689" y="1018"/>
                  </a:cubicBezTo>
                  <a:cubicBezTo>
                    <a:pt x="1689" y="1025"/>
                    <a:pt x="1690" y="1031"/>
                    <a:pt x="1690" y="1037"/>
                  </a:cubicBezTo>
                  <a:cubicBezTo>
                    <a:pt x="1690" y="1397"/>
                    <a:pt x="1397" y="1690"/>
                    <a:pt x="1037" y="1690"/>
                  </a:cubicBezTo>
                  <a:close/>
                  <a:moveTo>
                    <a:pt x="1457" y="1633"/>
                  </a:moveTo>
                  <a:cubicBezTo>
                    <a:pt x="1525" y="1585"/>
                    <a:pt x="1585" y="1525"/>
                    <a:pt x="1633" y="1457"/>
                  </a:cubicBezTo>
                  <a:cubicBezTo>
                    <a:pt x="1693" y="1517"/>
                    <a:pt x="1693" y="1517"/>
                    <a:pt x="1693" y="1517"/>
                  </a:cubicBezTo>
                  <a:cubicBezTo>
                    <a:pt x="1517" y="1693"/>
                    <a:pt x="1517" y="1693"/>
                    <a:pt x="1517" y="1693"/>
                  </a:cubicBezTo>
                  <a:lnTo>
                    <a:pt x="1457" y="1633"/>
                  </a:lnTo>
                  <a:close/>
                  <a:moveTo>
                    <a:pt x="2026" y="2151"/>
                  </a:moveTo>
                  <a:cubicBezTo>
                    <a:pt x="1993" y="2151"/>
                    <a:pt x="1962" y="2138"/>
                    <a:pt x="1938" y="2114"/>
                  </a:cubicBezTo>
                  <a:cubicBezTo>
                    <a:pt x="1571" y="1747"/>
                    <a:pt x="1571" y="1747"/>
                    <a:pt x="1571" y="1747"/>
                  </a:cubicBezTo>
                  <a:cubicBezTo>
                    <a:pt x="1747" y="1571"/>
                    <a:pt x="1747" y="1571"/>
                    <a:pt x="1747" y="1571"/>
                  </a:cubicBezTo>
                  <a:cubicBezTo>
                    <a:pt x="2114" y="1938"/>
                    <a:pt x="2114" y="1938"/>
                    <a:pt x="2114" y="1938"/>
                  </a:cubicBezTo>
                  <a:cubicBezTo>
                    <a:pt x="2138" y="1962"/>
                    <a:pt x="2151" y="1993"/>
                    <a:pt x="2151" y="2026"/>
                  </a:cubicBezTo>
                  <a:cubicBezTo>
                    <a:pt x="2151" y="2095"/>
                    <a:pt x="2095" y="2151"/>
                    <a:pt x="2026" y="2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">
              <a:extLst>
                <a:ext uri="{FF2B5EF4-FFF2-40B4-BE49-F238E27FC236}">
                  <a16:creationId xmlns:a16="http://schemas.microsoft.com/office/drawing/2014/main" id="{010ADC3F-88FE-42DE-8581-1A1C1364FD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2" y="423"/>
                    <a:pt x="346" y="423"/>
                  </a:cubicBezTo>
                  <a:cubicBezTo>
                    <a:pt x="409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AFB7BC03-6B31-408B-9CCE-4200C5356A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3" y="423"/>
                    <a:pt x="346" y="423"/>
                  </a:cubicBezTo>
                  <a:cubicBezTo>
                    <a:pt x="410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8">
              <a:extLst>
                <a:ext uri="{FF2B5EF4-FFF2-40B4-BE49-F238E27FC236}">
                  <a16:creationId xmlns:a16="http://schemas.microsoft.com/office/drawing/2014/main" id="{251C5287-2C95-4A1C-BB71-E1842DC934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455"/>
              <a:ext cx="137" cy="137"/>
            </a:xfrm>
            <a:custGeom>
              <a:avLst/>
              <a:gdLst>
                <a:gd name="T0" fmla="*/ 346 w 692"/>
                <a:gd name="T1" fmla="*/ 0 h 692"/>
                <a:gd name="T2" fmla="*/ 0 w 692"/>
                <a:gd name="T3" fmla="*/ 346 h 692"/>
                <a:gd name="T4" fmla="*/ 346 w 692"/>
                <a:gd name="T5" fmla="*/ 692 h 692"/>
                <a:gd name="T6" fmla="*/ 692 w 692"/>
                <a:gd name="T7" fmla="*/ 346 h 692"/>
                <a:gd name="T8" fmla="*/ 346 w 692"/>
                <a:gd name="T9" fmla="*/ 0 h 692"/>
                <a:gd name="T10" fmla="*/ 461 w 692"/>
                <a:gd name="T11" fmla="*/ 588 h 692"/>
                <a:gd name="T12" fmla="*/ 346 w 692"/>
                <a:gd name="T13" fmla="*/ 615 h 692"/>
                <a:gd name="T14" fmla="*/ 231 w 692"/>
                <a:gd name="T15" fmla="*/ 588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8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538 w 692"/>
                <a:gd name="T35" fmla="*/ 534 h 692"/>
                <a:gd name="T36" fmla="*/ 453 w 692"/>
                <a:gd name="T37" fmla="*/ 379 h 692"/>
                <a:gd name="T38" fmla="*/ 500 w 692"/>
                <a:gd name="T39" fmla="*/ 269 h 692"/>
                <a:gd name="T40" fmla="*/ 346 w 692"/>
                <a:gd name="T41" fmla="*/ 115 h 692"/>
                <a:gd name="T42" fmla="*/ 192 w 692"/>
                <a:gd name="T43" fmla="*/ 269 h 692"/>
                <a:gd name="T44" fmla="*/ 239 w 692"/>
                <a:gd name="T45" fmla="*/ 379 h 692"/>
                <a:gd name="T46" fmla="*/ 154 w 692"/>
                <a:gd name="T47" fmla="*/ 534 h 692"/>
                <a:gd name="T48" fmla="*/ 77 w 692"/>
                <a:gd name="T49" fmla="*/ 346 h 692"/>
                <a:gd name="T50" fmla="*/ 346 w 692"/>
                <a:gd name="T51" fmla="*/ 77 h 692"/>
                <a:gd name="T52" fmla="*/ 615 w 692"/>
                <a:gd name="T53" fmla="*/ 346 h 692"/>
                <a:gd name="T54" fmla="*/ 538 w 692"/>
                <a:gd name="T55" fmla="*/ 534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0"/>
                  </a:move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lose/>
                  <a:moveTo>
                    <a:pt x="461" y="588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8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4"/>
                    <a:pt x="283" y="423"/>
                    <a:pt x="346" y="423"/>
                  </a:cubicBezTo>
                  <a:cubicBezTo>
                    <a:pt x="410" y="423"/>
                    <a:pt x="461" y="474"/>
                    <a:pt x="461" y="538"/>
                  </a:cubicBezTo>
                  <a:lnTo>
                    <a:pt x="461" y="588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1"/>
                    <a:pt x="388" y="346"/>
                    <a:pt x="346" y="346"/>
                  </a:cubicBezTo>
                  <a:cubicBezTo>
                    <a:pt x="304" y="346"/>
                    <a:pt x="269" y="311"/>
                    <a:pt x="269" y="269"/>
                  </a:cubicBezTo>
                  <a:close/>
                  <a:moveTo>
                    <a:pt x="538" y="534"/>
                  </a:move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4"/>
                    <a:pt x="431" y="115"/>
                    <a:pt x="346" y="115"/>
                  </a:cubicBezTo>
                  <a:cubicBezTo>
                    <a:pt x="261" y="115"/>
                    <a:pt x="192" y="184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9">
              <a:extLst>
                <a:ext uri="{FF2B5EF4-FFF2-40B4-BE49-F238E27FC236}">
                  <a16:creationId xmlns:a16="http://schemas.microsoft.com/office/drawing/2014/main" id="{93842CE0-00C4-48E2-9D88-3FB5D9783B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" y="280"/>
              <a:ext cx="167" cy="114"/>
            </a:xfrm>
            <a:custGeom>
              <a:avLst/>
              <a:gdLst>
                <a:gd name="T0" fmla="*/ 0 w 167"/>
                <a:gd name="T1" fmla="*/ 61 h 114"/>
                <a:gd name="T2" fmla="*/ 0 w 167"/>
                <a:gd name="T3" fmla="*/ 99 h 114"/>
                <a:gd name="T4" fmla="*/ 0 w 167"/>
                <a:gd name="T5" fmla="*/ 107 h 114"/>
                <a:gd name="T6" fmla="*/ 0 w 167"/>
                <a:gd name="T7" fmla="*/ 114 h 114"/>
                <a:gd name="T8" fmla="*/ 167 w 167"/>
                <a:gd name="T9" fmla="*/ 114 h 114"/>
                <a:gd name="T10" fmla="*/ 167 w 167"/>
                <a:gd name="T11" fmla="*/ 107 h 114"/>
                <a:gd name="T12" fmla="*/ 167 w 167"/>
                <a:gd name="T13" fmla="*/ 99 h 114"/>
                <a:gd name="T14" fmla="*/ 167 w 167"/>
                <a:gd name="T15" fmla="*/ 31 h 114"/>
                <a:gd name="T16" fmla="*/ 122 w 167"/>
                <a:gd name="T17" fmla="*/ 31 h 114"/>
                <a:gd name="T18" fmla="*/ 122 w 167"/>
                <a:gd name="T19" fmla="*/ 99 h 114"/>
                <a:gd name="T20" fmla="*/ 107 w 167"/>
                <a:gd name="T21" fmla="*/ 99 h 114"/>
                <a:gd name="T22" fmla="*/ 107 w 167"/>
                <a:gd name="T23" fmla="*/ 0 h 114"/>
                <a:gd name="T24" fmla="*/ 61 w 167"/>
                <a:gd name="T25" fmla="*/ 0 h 114"/>
                <a:gd name="T26" fmla="*/ 61 w 167"/>
                <a:gd name="T27" fmla="*/ 99 h 114"/>
                <a:gd name="T28" fmla="*/ 46 w 167"/>
                <a:gd name="T29" fmla="*/ 99 h 114"/>
                <a:gd name="T30" fmla="*/ 46 w 167"/>
                <a:gd name="T31" fmla="*/ 61 h 114"/>
                <a:gd name="T32" fmla="*/ 0 w 167"/>
                <a:gd name="T33" fmla="*/ 61 h 114"/>
                <a:gd name="T34" fmla="*/ 137 w 167"/>
                <a:gd name="T35" fmla="*/ 46 h 114"/>
                <a:gd name="T36" fmla="*/ 152 w 167"/>
                <a:gd name="T37" fmla="*/ 46 h 114"/>
                <a:gd name="T38" fmla="*/ 152 w 167"/>
                <a:gd name="T39" fmla="*/ 99 h 114"/>
                <a:gd name="T40" fmla="*/ 137 w 167"/>
                <a:gd name="T41" fmla="*/ 99 h 114"/>
                <a:gd name="T42" fmla="*/ 137 w 167"/>
                <a:gd name="T43" fmla="*/ 46 h 114"/>
                <a:gd name="T44" fmla="*/ 76 w 167"/>
                <a:gd name="T45" fmla="*/ 15 h 114"/>
                <a:gd name="T46" fmla="*/ 91 w 167"/>
                <a:gd name="T47" fmla="*/ 15 h 114"/>
                <a:gd name="T48" fmla="*/ 91 w 167"/>
                <a:gd name="T49" fmla="*/ 99 h 114"/>
                <a:gd name="T50" fmla="*/ 76 w 167"/>
                <a:gd name="T51" fmla="*/ 99 h 114"/>
                <a:gd name="T52" fmla="*/ 76 w 167"/>
                <a:gd name="T53" fmla="*/ 15 h 114"/>
                <a:gd name="T54" fmla="*/ 30 w 167"/>
                <a:gd name="T55" fmla="*/ 99 h 114"/>
                <a:gd name="T56" fmla="*/ 15 w 167"/>
                <a:gd name="T57" fmla="*/ 99 h 114"/>
                <a:gd name="T58" fmla="*/ 15 w 167"/>
                <a:gd name="T59" fmla="*/ 76 h 114"/>
                <a:gd name="T60" fmla="*/ 30 w 167"/>
                <a:gd name="T61" fmla="*/ 76 h 114"/>
                <a:gd name="T62" fmla="*/ 30 w 167"/>
                <a:gd name="T63" fmla="*/ 9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14">
                  <a:moveTo>
                    <a:pt x="0" y="61"/>
                  </a:moveTo>
                  <a:lnTo>
                    <a:pt x="0" y="99"/>
                  </a:lnTo>
                  <a:lnTo>
                    <a:pt x="0" y="107"/>
                  </a:lnTo>
                  <a:lnTo>
                    <a:pt x="0" y="114"/>
                  </a:lnTo>
                  <a:lnTo>
                    <a:pt x="167" y="114"/>
                  </a:lnTo>
                  <a:lnTo>
                    <a:pt x="167" y="107"/>
                  </a:lnTo>
                  <a:lnTo>
                    <a:pt x="167" y="99"/>
                  </a:lnTo>
                  <a:lnTo>
                    <a:pt x="167" y="31"/>
                  </a:lnTo>
                  <a:lnTo>
                    <a:pt x="122" y="31"/>
                  </a:lnTo>
                  <a:lnTo>
                    <a:pt x="122" y="99"/>
                  </a:lnTo>
                  <a:lnTo>
                    <a:pt x="107" y="99"/>
                  </a:lnTo>
                  <a:lnTo>
                    <a:pt x="107" y="0"/>
                  </a:lnTo>
                  <a:lnTo>
                    <a:pt x="61" y="0"/>
                  </a:lnTo>
                  <a:lnTo>
                    <a:pt x="61" y="99"/>
                  </a:lnTo>
                  <a:lnTo>
                    <a:pt x="46" y="99"/>
                  </a:lnTo>
                  <a:lnTo>
                    <a:pt x="46" y="61"/>
                  </a:lnTo>
                  <a:lnTo>
                    <a:pt x="0" y="61"/>
                  </a:lnTo>
                  <a:close/>
                  <a:moveTo>
                    <a:pt x="137" y="46"/>
                  </a:moveTo>
                  <a:lnTo>
                    <a:pt x="152" y="46"/>
                  </a:lnTo>
                  <a:lnTo>
                    <a:pt x="152" y="99"/>
                  </a:lnTo>
                  <a:lnTo>
                    <a:pt x="137" y="99"/>
                  </a:lnTo>
                  <a:lnTo>
                    <a:pt x="137" y="46"/>
                  </a:lnTo>
                  <a:close/>
                  <a:moveTo>
                    <a:pt x="76" y="15"/>
                  </a:moveTo>
                  <a:lnTo>
                    <a:pt x="91" y="15"/>
                  </a:lnTo>
                  <a:lnTo>
                    <a:pt x="91" y="99"/>
                  </a:lnTo>
                  <a:lnTo>
                    <a:pt x="76" y="99"/>
                  </a:lnTo>
                  <a:lnTo>
                    <a:pt x="76" y="15"/>
                  </a:lnTo>
                  <a:close/>
                  <a:moveTo>
                    <a:pt x="30" y="99"/>
                  </a:moveTo>
                  <a:lnTo>
                    <a:pt x="15" y="99"/>
                  </a:lnTo>
                  <a:lnTo>
                    <a:pt x="15" y="76"/>
                  </a:lnTo>
                  <a:lnTo>
                    <a:pt x="30" y="76"/>
                  </a:lnTo>
                  <a:lnTo>
                    <a:pt x="30" y="99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125736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" name="Gráfico 50"/>
          <p:cNvGraphicFramePr/>
          <p:nvPr>
            <p:extLst>
              <p:ext uri="{D42A27DB-BD31-4B8C-83A1-F6EECF244321}">
                <p14:modId xmlns:p14="http://schemas.microsoft.com/office/powerpoint/2010/main" val="3467044297"/>
              </p:ext>
            </p:extLst>
          </p:nvPr>
        </p:nvGraphicFramePr>
        <p:xfrm>
          <a:off x="5497666" y="1300856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 a P5.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...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3339238" y="1790058"/>
            <a:ext cx="221039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que 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 </a:t>
            </a:r>
            <a:r>
              <a:rPr lang="pt-BR" sz="1200" b="1" dirty="0">
                <a:solidFill>
                  <a:schemeClr val="accent5">
                    <a:lumMod val="50000"/>
                  </a:schemeClr>
                </a:solidFill>
              </a:rPr>
              <a:t>(p2)</a:t>
            </a:r>
            <a:endParaRPr lang="pt-BR" sz="1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29" name="CaixaDeTexto 28"/>
          <p:cNvSpPr txBox="1"/>
          <p:nvPr/>
        </p:nvSpPr>
        <p:spPr>
          <a:xfrm>
            <a:off x="5856499" y="1647571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ACB8"/>
                </a:solidFill>
              </a:rPr>
              <a:t>48</a:t>
            </a:r>
            <a:r>
              <a:rPr lang="pt-BR" sz="2800" b="1" dirty="0">
                <a:solidFill>
                  <a:srgbClr val="00ACB8"/>
                </a:solidFill>
              </a:rPr>
              <a:t>%</a:t>
            </a:r>
            <a:endParaRPr lang="pt-BR" sz="2800" dirty="0">
              <a:solidFill>
                <a:srgbClr val="00ACB8"/>
              </a:solidFill>
            </a:endParaRPr>
          </a:p>
        </p:txBody>
      </p:sp>
      <p:sp>
        <p:nvSpPr>
          <p:cNvPr id="31" name="CaixaDeTexto 30"/>
          <p:cNvSpPr txBox="1"/>
          <p:nvPr/>
        </p:nvSpPr>
        <p:spPr>
          <a:xfrm>
            <a:off x="3318570" y="3653839"/>
            <a:ext cx="221945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 quando 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pensa em CONSULTORIA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 para pequenas empresas </a:t>
            </a:r>
            <a:r>
              <a:rPr lang="pt-BR" sz="1200" b="1" dirty="0">
                <a:solidFill>
                  <a:schemeClr val="accent5">
                    <a:lumMod val="50000"/>
                  </a:schemeClr>
                </a:solidFill>
              </a:rPr>
              <a:t>(p3)</a:t>
            </a:r>
          </a:p>
        </p:txBody>
      </p:sp>
      <p:sp>
        <p:nvSpPr>
          <p:cNvPr id="40" name="Freeform 9"/>
          <p:cNvSpPr>
            <a:spLocks noEditPoints="1"/>
          </p:cNvSpPr>
          <p:nvPr/>
        </p:nvSpPr>
        <p:spPr bwMode="auto">
          <a:xfrm>
            <a:off x="6660920" y="5583374"/>
            <a:ext cx="1121053" cy="548744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63" name="CaixaDeTexto 62"/>
          <p:cNvSpPr txBox="1"/>
          <p:nvPr/>
        </p:nvSpPr>
        <p:spPr>
          <a:xfrm>
            <a:off x="5856499" y="2163105"/>
            <a:ext cx="127114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800" b="1" dirty="0">
                <a:solidFill>
                  <a:srgbClr val="FF8F8F"/>
                </a:solidFill>
              </a:rPr>
              <a:t>36</a:t>
            </a:r>
            <a:r>
              <a:rPr lang="pt-BR" sz="2800" b="1" dirty="0">
                <a:solidFill>
                  <a:srgbClr val="FF8F8F"/>
                </a:solidFill>
              </a:rPr>
              <a:t>%</a:t>
            </a:r>
            <a:endParaRPr lang="pt-BR" sz="2800" dirty="0">
              <a:solidFill>
                <a:srgbClr val="FF8F8F"/>
              </a:solidFill>
            </a:endParaRPr>
          </a:p>
        </p:txBody>
      </p:sp>
      <p:graphicFrame>
        <p:nvGraphicFramePr>
          <p:cNvPr id="64" name="Gráfico 63"/>
          <p:cNvGraphicFramePr/>
          <p:nvPr>
            <p:extLst>
              <p:ext uri="{D42A27DB-BD31-4B8C-83A1-F6EECF244321}">
                <p14:modId xmlns:p14="http://schemas.microsoft.com/office/powerpoint/2010/main" val="736869632"/>
              </p:ext>
            </p:extLst>
          </p:nvPr>
        </p:nvGraphicFramePr>
        <p:xfrm>
          <a:off x="5483965" y="3434126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5" name="CaixaDeTexto 64"/>
          <p:cNvSpPr txBox="1"/>
          <p:nvPr/>
        </p:nvSpPr>
        <p:spPr>
          <a:xfrm>
            <a:off x="5856499" y="3780841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ACB8"/>
                </a:solidFill>
              </a:rPr>
              <a:t>57</a:t>
            </a:r>
            <a:r>
              <a:rPr lang="pt-BR" sz="2800" b="1" dirty="0">
                <a:solidFill>
                  <a:srgbClr val="00ACB8"/>
                </a:solidFill>
              </a:rPr>
              <a:t>%</a:t>
            </a:r>
          </a:p>
        </p:txBody>
      </p:sp>
      <p:sp>
        <p:nvSpPr>
          <p:cNvPr id="82" name="CaixaDeTexto 81"/>
          <p:cNvSpPr txBox="1"/>
          <p:nvPr/>
        </p:nvSpPr>
        <p:spPr>
          <a:xfrm>
            <a:off x="5856499" y="4296375"/>
            <a:ext cx="127114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800" b="1" dirty="0">
                <a:solidFill>
                  <a:srgbClr val="FF8F8F"/>
                </a:solidFill>
              </a:rPr>
              <a:t>32</a:t>
            </a:r>
            <a:r>
              <a:rPr lang="pt-BR" sz="2800" b="1" dirty="0">
                <a:solidFill>
                  <a:srgbClr val="FF8F8F"/>
                </a:solidFill>
              </a:rPr>
              <a:t>%</a:t>
            </a:r>
          </a:p>
        </p:txBody>
      </p:sp>
      <p:graphicFrame>
        <p:nvGraphicFramePr>
          <p:cNvPr id="83" name="Gráfico 82"/>
          <p:cNvGraphicFramePr/>
          <p:nvPr>
            <p:extLst>
              <p:ext uri="{D42A27DB-BD31-4B8C-83A1-F6EECF244321}">
                <p14:modId xmlns:p14="http://schemas.microsoft.com/office/powerpoint/2010/main" val="638167467"/>
              </p:ext>
            </p:extLst>
          </p:nvPr>
        </p:nvGraphicFramePr>
        <p:xfrm>
          <a:off x="9572437" y="1300856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4" name="CaixaDeTexto 83"/>
          <p:cNvSpPr txBox="1"/>
          <p:nvPr/>
        </p:nvSpPr>
        <p:spPr>
          <a:xfrm>
            <a:off x="7355285" y="1790058"/>
            <a:ext cx="221039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CURSOS para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 abrir ou melhorar 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 empresas </a:t>
            </a:r>
            <a:r>
              <a:rPr lang="pt-BR" sz="1200" b="1" dirty="0">
                <a:solidFill>
                  <a:schemeClr val="accent5">
                    <a:lumMod val="50000"/>
                  </a:schemeClr>
                </a:solidFill>
              </a:rPr>
              <a:t>(p4)</a:t>
            </a:r>
          </a:p>
        </p:txBody>
      </p:sp>
      <p:sp>
        <p:nvSpPr>
          <p:cNvPr id="85" name="CaixaDeTexto 84"/>
          <p:cNvSpPr txBox="1"/>
          <p:nvPr/>
        </p:nvSpPr>
        <p:spPr>
          <a:xfrm>
            <a:off x="9944971" y="1647571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ACB8"/>
                </a:solidFill>
              </a:rPr>
              <a:t>52</a:t>
            </a:r>
            <a:r>
              <a:rPr lang="pt-BR" sz="2800" b="1" dirty="0">
                <a:solidFill>
                  <a:srgbClr val="00ACB8"/>
                </a:solidFill>
              </a:rPr>
              <a:t>%</a:t>
            </a:r>
          </a:p>
        </p:txBody>
      </p:sp>
      <p:sp>
        <p:nvSpPr>
          <p:cNvPr id="86" name="CaixaDeTexto 85"/>
          <p:cNvSpPr txBox="1"/>
          <p:nvPr/>
        </p:nvSpPr>
        <p:spPr>
          <a:xfrm>
            <a:off x="7555708" y="3639296"/>
            <a:ext cx="207365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 </a:t>
            </a:r>
            <a:r>
              <a:rPr lang="pt-BR" sz="1200" b="1" dirty="0">
                <a:solidFill>
                  <a:schemeClr val="accent5">
                    <a:lumMod val="50000"/>
                  </a:schemeClr>
                </a:solidFill>
              </a:rPr>
              <a:t>(p5)</a:t>
            </a:r>
          </a:p>
        </p:txBody>
      </p:sp>
      <p:sp>
        <p:nvSpPr>
          <p:cNvPr id="88" name="CaixaDeTexto 87"/>
          <p:cNvSpPr txBox="1"/>
          <p:nvPr/>
        </p:nvSpPr>
        <p:spPr>
          <a:xfrm>
            <a:off x="9944971" y="2163105"/>
            <a:ext cx="127114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800" b="1" dirty="0">
                <a:solidFill>
                  <a:srgbClr val="FF8F8F"/>
                </a:solidFill>
              </a:rPr>
              <a:t>23</a:t>
            </a:r>
            <a:r>
              <a:rPr lang="pt-BR" sz="2800" b="1" dirty="0">
                <a:solidFill>
                  <a:srgbClr val="FF8F8F"/>
                </a:solidFill>
              </a:rPr>
              <a:t>%</a:t>
            </a:r>
          </a:p>
        </p:txBody>
      </p:sp>
      <p:graphicFrame>
        <p:nvGraphicFramePr>
          <p:cNvPr id="89" name="Gráfico 88"/>
          <p:cNvGraphicFramePr/>
          <p:nvPr>
            <p:extLst>
              <p:ext uri="{D42A27DB-BD31-4B8C-83A1-F6EECF244321}">
                <p14:modId xmlns:p14="http://schemas.microsoft.com/office/powerpoint/2010/main" val="1344917911"/>
              </p:ext>
            </p:extLst>
          </p:nvPr>
        </p:nvGraphicFramePr>
        <p:xfrm>
          <a:off x="9572437" y="3434126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0" name="CaixaDeTexto 89"/>
          <p:cNvSpPr txBox="1"/>
          <p:nvPr/>
        </p:nvSpPr>
        <p:spPr>
          <a:xfrm>
            <a:off x="9944971" y="3780841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ACB8"/>
                </a:solidFill>
              </a:rPr>
              <a:t>54</a:t>
            </a:r>
            <a:r>
              <a:rPr lang="pt-BR" sz="2800" b="1" dirty="0">
                <a:solidFill>
                  <a:srgbClr val="00ACB8"/>
                </a:solidFill>
              </a:rPr>
              <a:t>%</a:t>
            </a:r>
          </a:p>
        </p:txBody>
      </p:sp>
      <p:sp>
        <p:nvSpPr>
          <p:cNvPr id="91" name="CaixaDeTexto 90"/>
          <p:cNvSpPr txBox="1"/>
          <p:nvPr/>
        </p:nvSpPr>
        <p:spPr>
          <a:xfrm>
            <a:off x="9944971" y="4296375"/>
            <a:ext cx="127114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800" b="1" dirty="0">
                <a:solidFill>
                  <a:srgbClr val="FF8F8F"/>
                </a:solidFill>
              </a:rPr>
              <a:t>27</a:t>
            </a:r>
            <a:r>
              <a:rPr lang="pt-BR" sz="2800" b="1" dirty="0">
                <a:solidFill>
                  <a:srgbClr val="FF8F8F"/>
                </a:solidFill>
              </a:rPr>
              <a:t>%</a:t>
            </a:r>
          </a:p>
        </p:txBody>
      </p:sp>
      <p:grpSp>
        <p:nvGrpSpPr>
          <p:cNvPr id="92" name="Grupo 91"/>
          <p:cNvGrpSpPr/>
          <p:nvPr/>
        </p:nvGrpSpPr>
        <p:grpSpPr>
          <a:xfrm>
            <a:off x="8385754" y="5596136"/>
            <a:ext cx="1559217" cy="523220"/>
            <a:chOff x="4981407" y="2360936"/>
            <a:chExt cx="1559217" cy="523220"/>
          </a:xfrm>
        </p:grpSpPr>
        <p:sp>
          <p:nvSpPr>
            <p:cNvPr id="93" name="CaixaDeTexto 92"/>
            <p:cNvSpPr txBox="1"/>
            <p:nvPr/>
          </p:nvSpPr>
          <p:spPr>
            <a:xfrm>
              <a:off x="5321024" y="2360936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sem resposta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94" name="Grupo 93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95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3" name="Retângulo 2"/>
          <p:cNvSpPr/>
          <p:nvPr/>
        </p:nvSpPr>
        <p:spPr>
          <a:xfrm rot="5400000">
            <a:off x="6230689" y="5813574"/>
            <a:ext cx="546804" cy="88345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5" name="Retângulo 104"/>
          <p:cNvSpPr/>
          <p:nvPr/>
        </p:nvSpPr>
        <p:spPr>
          <a:xfrm rot="5400000">
            <a:off x="7983978" y="5813574"/>
            <a:ext cx="546208" cy="88345"/>
          </a:xfrm>
          <a:prstGeom prst="rect">
            <a:avLst/>
          </a:prstGeom>
          <a:solidFill>
            <a:srgbClr val="FF8F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4" name="Espaço Reservado para Conteúdo 2"/>
          <p:cNvSpPr txBox="1">
            <a:spLocks/>
          </p:cNvSpPr>
          <p:nvPr/>
        </p:nvSpPr>
        <p:spPr>
          <a:xfrm>
            <a:off x="271584" y="1843970"/>
            <a:ext cx="3067653" cy="178235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associação do nome Sebrae a todos esses aspectos (</a:t>
            </a:r>
            <a:r>
              <a:rPr lang="pt-BR" sz="1600" dirty="0" err="1">
                <a:solidFill>
                  <a:schemeClr val="accent5">
                    <a:lumMod val="50000"/>
                  </a:schemeClr>
                </a:solidFill>
              </a:rPr>
              <a:t>em-preendedorismo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, consultoria, cursos e desenvolvimento de pequenas empresas) é </a:t>
            </a:r>
            <a:r>
              <a:rPr lang="pt-BR" sz="1600" dirty="0" err="1">
                <a:solidFill>
                  <a:schemeClr val="accent5">
                    <a:lumMod val="50000"/>
                  </a:schemeClr>
                </a:solidFill>
              </a:rPr>
              <a:t>mar-cante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, e bem mais forte do que qualquer outra instituição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(p2/p5)</a:t>
            </a:r>
          </a:p>
        </p:txBody>
      </p:sp>
      <p:sp>
        <p:nvSpPr>
          <p:cNvPr id="66" name="CaixaDeTexto 65">
            <a:extLst>
              <a:ext uri="{FF2B5EF4-FFF2-40B4-BE49-F238E27FC236}">
                <a16:creationId xmlns:a16="http://schemas.microsoft.com/office/drawing/2014/main" id="{1D8CD0D0-457E-4B9D-93C3-369AD7B76492}"/>
              </a:ext>
            </a:extLst>
          </p:cNvPr>
          <p:cNvSpPr txBox="1"/>
          <p:nvPr/>
        </p:nvSpPr>
        <p:spPr>
          <a:xfrm>
            <a:off x="1410887" y="317672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67" name="Agrupar 66">
            <a:extLst>
              <a:ext uri="{FF2B5EF4-FFF2-40B4-BE49-F238E27FC236}">
                <a16:creationId xmlns:a16="http://schemas.microsoft.com/office/drawing/2014/main" id="{544B870F-4472-481C-905D-3C5662CDA01D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68" name="Retângulo: Cantos Arredondados 67">
              <a:extLst>
                <a:ext uri="{FF2B5EF4-FFF2-40B4-BE49-F238E27FC236}">
                  <a16:creationId xmlns:a16="http://schemas.microsoft.com/office/drawing/2014/main" id="{11D49DBB-9939-4CD8-B768-EFF6C989FC9C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9" name="Group 26">
              <a:extLst>
                <a:ext uri="{FF2B5EF4-FFF2-40B4-BE49-F238E27FC236}">
                  <a16:creationId xmlns:a16="http://schemas.microsoft.com/office/drawing/2014/main" id="{60484884-348A-4FF6-81A0-DCB79F3434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70" name="Freeform 27">
                <a:extLst>
                  <a:ext uri="{FF2B5EF4-FFF2-40B4-BE49-F238E27FC236}">
                    <a16:creationId xmlns:a16="http://schemas.microsoft.com/office/drawing/2014/main" id="{3BF11C5C-190E-4370-AF2C-FF57F6E04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1" name="Oval 28">
                <a:extLst>
                  <a:ext uri="{FF2B5EF4-FFF2-40B4-BE49-F238E27FC236}">
                    <a16:creationId xmlns:a16="http://schemas.microsoft.com/office/drawing/2014/main" id="{9C1B22C9-4D4E-4794-9851-E10FC160B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2" name="Oval 29">
                <a:extLst>
                  <a:ext uri="{FF2B5EF4-FFF2-40B4-BE49-F238E27FC236}">
                    <a16:creationId xmlns:a16="http://schemas.microsoft.com/office/drawing/2014/main" id="{BDD84284-1BFA-484F-9171-E2BE219EF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3" name="Oval 30">
                <a:extLst>
                  <a:ext uri="{FF2B5EF4-FFF2-40B4-BE49-F238E27FC236}">
                    <a16:creationId xmlns:a16="http://schemas.microsoft.com/office/drawing/2014/main" id="{A3F4DB4C-B2B0-4409-B074-2DBC5A42E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4" name="Oval 31">
                <a:extLst>
                  <a:ext uri="{FF2B5EF4-FFF2-40B4-BE49-F238E27FC236}">
                    <a16:creationId xmlns:a16="http://schemas.microsoft.com/office/drawing/2014/main" id="{085CDCCF-CA12-4450-A368-85562D134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5" name="Oval 32">
                <a:extLst>
                  <a:ext uri="{FF2B5EF4-FFF2-40B4-BE49-F238E27FC236}">
                    <a16:creationId xmlns:a16="http://schemas.microsoft.com/office/drawing/2014/main" id="{DC053463-BE6E-407F-BBDA-8892E0D89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6" name="Oval 33">
                <a:extLst>
                  <a:ext uri="{FF2B5EF4-FFF2-40B4-BE49-F238E27FC236}">
                    <a16:creationId xmlns:a16="http://schemas.microsoft.com/office/drawing/2014/main" id="{032633D0-7DB4-4CF1-8891-8DC9756D5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sp>
        <p:nvSpPr>
          <p:cNvPr id="52" name="Espaço Reservado para Conteúdo 2">
            <a:extLst>
              <a:ext uri="{FF2B5EF4-FFF2-40B4-BE49-F238E27FC236}">
                <a16:creationId xmlns:a16="http://schemas.microsoft.com/office/drawing/2014/main" id="{FB50521D-A4AD-4D74-8C2D-4397AF1E087B}"/>
              </a:ext>
            </a:extLst>
          </p:cNvPr>
          <p:cNvSpPr txBox="1">
            <a:spLocks/>
          </p:cNvSpPr>
          <p:nvPr/>
        </p:nvSpPr>
        <p:spPr>
          <a:xfrm>
            <a:off x="271585" y="3993343"/>
            <a:ext cx="3103908" cy="159520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 expressivo percentual de pessoas respondendo ‘não sabe’ ou ‘sem resposta’, contudo, sinaliza a existência ainda de um considerável espaço para uma melhoria nesses indicadores</a:t>
            </a:r>
            <a:endParaRPr lang="pt-BR" sz="1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55" name="CaixaDeTexto 54"/>
          <p:cNvSpPr txBox="1"/>
          <p:nvPr/>
        </p:nvSpPr>
        <p:spPr>
          <a:xfrm>
            <a:off x="10867761" y="5729558"/>
            <a:ext cx="98456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11.040</a:t>
            </a:r>
            <a:endParaRPr lang="pt-BR" sz="12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2649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1" grpId="0">
        <p:bldAsOne/>
      </p:bldGraphic>
      <p:bldP spid="28" grpId="0"/>
      <p:bldP spid="29" grpId="0"/>
      <p:bldP spid="31" grpId="0"/>
      <p:bldP spid="40" grpId="0" animBg="1"/>
      <p:bldP spid="63" grpId="0"/>
      <p:bldGraphic spid="64" grpId="0">
        <p:bldAsOne/>
      </p:bldGraphic>
      <p:bldP spid="65" grpId="0"/>
      <p:bldP spid="82" grpId="0"/>
      <p:bldGraphic spid="83" grpId="0">
        <p:bldAsOne/>
      </p:bldGraphic>
      <p:bldP spid="84" grpId="0"/>
      <p:bldP spid="85" grpId="0"/>
      <p:bldP spid="86" grpId="0"/>
      <p:bldP spid="88" grpId="0"/>
      <p:bldGraphic spid="89" grpId="0">
        <p:bldAsOne/>
      </p:bldGraphic>
      <p:bldP spid="90" grpId="0"/>
      <p:bldP spid="91" grpId="0"/>
      <p:bldP spid="3" grpId="0" animBg="1"/>
      <p:bldP spid="105" grpId="0" animBg="1"/>
      <p:bldP spid="54" grpId="0"/>
      <p:bldP spid="52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P26 a P30.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5771957"/>
              </p:ext>
            </p:extLst>
          </p:nvPr>
        </p:nvGraphicFramePr>
        <p:xfrm>
          <a:off x="39653" y="6038176"/>
          <a:ext cx="1511300" cy="3448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5650">
                  <a:extLst>
                    <a:ext uri="{9D8B030D-6E8A-4147-A177-3AD203B41FA5}">
                      <a16:colId xmlns:a16="http://schemas.microsoft.com/office/drawing/2014/main" val="459488471"/>
                    </a:ext>
                  </a:extLst>
                </a:gridCol>
                <a:gridCol w="755650">
                  <a:extLst>
                    <a:ext uri="{9D8B030D-6E8A-4147-A177-3AD203B41FA5}">
                      <a16:colId xmlns:a16="http://schemas.microsoft.com/office/drawing/2014/main" val="1847061966"/>
                    </a:ext>
                  </a:extLst>
                </a:gridCol>
              </a:tblGrid>
              <a:tr h="34480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100" b="1" u="none" strike="noStrike" kern="120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10.986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</a:tbl>
          </a:graphicData>
        </a:graphic>
      </p:graphicFrame>
      <p:sp>
        <p:nvSpPr>
          <p:cNvPr id="17" name="Espaço Reservado para Conteúdo 2"/>
          <p:cNvSpPr txBox="1">
            <a:spLocks/>
          </p:cNvSpPr>
          <p:nvPr/>
        </p:nvSpPr>
        <p:spPr>
          <a:xfrm>
            <a:off x="2802720" y="4826687"/>
            <a:ext cx="4380386" cy="117594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‘presença do Sebrae nas redes sociais’ foi a afirmação com o mais elevado percentual de ‘não concordância’, a qual, somado ao ‘desconhecimento’ (41%), constituem um volume expressivo, superior a 2017 (26%)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(p30)</a:t>
            </a:r>
          </a:p>
        </p:txBody>
      </p:sp>
      <p:sp>
        <p:nvSpPr>
          <p:cNvPr id="7" name="Retângulo 6"/>
          <p:cNvSpPr/>
          <p:nvPr/>
        </p:nvSpPr>
        <p:spPr>
          <a:xfrm>
            <a:off x="593818" y="1096475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" name="Elipse 7"/>
          <p:cNvSpPr/>
          <p:nvPr/>
        </p:nvSpPr>
        <p:spPr>
          <a:xfrm>
            <a:off x="1044671" y="1985425"/>
            <a:ext cx="1208805" cy="1208805"/>
          </a:xfrm>
          <a:prstGeom prst="ellipse">
            <a:avLst/>
          </a:prstGeom>
          <a:solidFill>
            <a:srgbClr val="00ACB8"/>
          </a:solidFill>
          <a:ln w="38100"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8" name="Elipse 17"/>
          <p:cNvSpPr/>
          <p:nvPr/>
        </p:nvSpPr>
        <p:spPr>
          <a:xfrm>
            <a:off x="465741" y="2967855"/>
            <a:ext cx="778694" cy="778694"/>
          </a:xfrm>
          <a:prstGeom prst="ellipse">
            <a:avLst/>
          </a:prstGeom>
          <a:solidFill>
            <a:srgbClr val="FFA3A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9" name="Elipse 18"/>
          <p:cNvSpPr/>
          <p:nvPr/>
        </p:nvSpPr>
        <p:spPr>
          <a:xfrm>
            <a:off x="1227541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0" name="CaixaDeTexto 19"/>
          <p:cNvSpPr txBox="1"/>
          <p:nvPr/>
        </p:nvSpPr>
        <p:spPr>
          <a:xfrm>
            <a:off x="1208677" y="2250912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</a:rPr>
              <a:t>74</a:t>
            </a:r>
            <a:r>
              <a:rPr lang="pt-BR" sz="2400" b="1" dirty="0">
                <a:solidFill>
                  <a:schemeClr val="bg1"/>
                </a:solidFill>
              </a:rPr>
              <a:t>%</a:t>
            </a:r>
            <a:endParaRPr lang="pt-BR" sz="4000" dirty="0">
              <a:solidFill>
                <a:schemeClr val="bg1"/>
              </a:solidFill>
            </a:endParaRPr>
          </a:p>
        </p:txBody>
      </p:sp>
      <p:sp>
        <p:nvSpPr>
          <p:cNvPr id="21" name="CaixaDeTexto 20"/>
          <p:cNvSpPr txBox="1"/>
          <p:nvPr/>
        </p:nvSpPr>
        <p:spPr>
          <a:xfrm>
            <a:off x="439267" y="3052127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1"/>
                </a:solidFill>
              </a:rPr>
              <a:t>12</a:t>
            </a:r>
            <a:r>
              <a:rPr lang="pt-BR" b="1" dirty="0">
                <a:solidFill>
                  <a:schemeClr val="bg1"/>
                </a:solidFill>
              </a:rPr>
              <a:t>%</a:t>
            </a: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22" name="CaixaDeTexto 21"/>
          <p:cNvSpPr txBox="1"/>
          <p:nvPr/>
        </p:nvSpPr>
        <p:spPr>
          <a:xfrm>
            <a:off x="1212649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14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23" name="Retângulo 22"/>
          <p:cNvSpPr/>
          <p:nvPr/>
        </p:nvSpPr>
        <p:spPr>
          <a:xfrm>
            <a:off x="1208978" y="4747311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</a:p>
        </p:txBody>
      </p:sp>
      <p:sp>
        <p:nvSpPr>
          <p:cNvPr id="24" name="Retângulo 23"/>
          <p:cNvSpPr/>
          <p:nvPr/>
        </p:nvSpPr>
        <p:spPr>
          <a:xfrm>
            <a:off x="9810357" y="1096475"/>
            <a:ext cx="20624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25" name="Elipse 24"/>
          <p:cNvSpPr/>
          <p:nvPr/>
        </p:nvSpPr>
        <p:spPr>
          <a:xfrm>
            <a:off x="10500957" y="1985425"/>
            <a:ext cx="1208805" cy="1208805"/>
          </a:xfrm>
          <a:prstGeom prst="ellipse">
            <a:avLst/>
          </a:prstGeom>
          <a:solidFill>
            <a:srgbClr val="00ACB8"/>
          </a:solidFill>
          <a:ln w="38100"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6" name="Elipse 25"/>
          <p:cNvSpPr/>
          <p:nvPr/>
        </p:nvSpPr>
        <p:spPr>
          <a:xfrm>
            <a:off x="9922027" y="2967855"/>
            <a:ext cx="778694" cy="778694"/>
          </a:xfrm>
          <a:prstGeom prst="ellipse">
            <a:avLst/>
          </a:prstGeom>
          <a:solidFill>
            <a:srgbClr val="FFA3A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7" name="Elipse 26"/>
          <p:cNvSpPr/>
          <p:nvPr/>
        </p:nvSpPr>
        <p:spPr>
          <a:xfrm>
            <a:off x="10683827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8" name="CaixaDeTexto 27"/>
          <p:cNvSpPr txBox="1"/>
          <p:nvPr/>
        </p:nvSpPr>
        <p:spPr>
          <a:xfrm>
            <a:off x="10631804" y="2234594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</a:rPr>
              <a:t>59</a:t>
            </a:r>
            <a:r>
              <a:rPr lang="pt-BR" sz="2400" b="1" dirty="0">
                <a:solidFill>
                  <a:schemeClr val="bg1"/>
                </a:solidFill>
              </a:rPr>
              <a:t>%</a:t>
            </a:r>
            <a:endParaRPr lang="pt-BR" sz="4000" dirty="0">
              <a:solidFill>
                <a:schemeClr val="bg1"/>
              </a:solidFill>
            </a:endParaRPr>
          </a:p>
        </p:txBody>
      </p:sp>
      <p:sp>
        <p:nvSpPr>
          <p:cNvPr id="29" name="CaixaDeTexto 28"/>
          <p:cNvSpPr txBox="1"/>
          <p:nvPr/>
        </p:nvSpPr>
        <p:spPr>
          <a:xfrm>
            <a:off x="9907919" y="3038366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1"/>
                </a:solidFill>
              </a:rPr>
              <a:t>25</a:t>
            </a:r>
            <a:r>
              <a:rPr lang="pt-BR" b="1" dirty="0">
                <a:solidFill>
                  <a:schemeClr val="bg1"/>
                </a:solidFill>
              </a:rPr>
              <a:t>%</a:t>
            </a: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30" name="CaixaDeTexto 29"/>
          <p:cNvSpPr txBox="1"/>
          <p:nvPr/>
        </p:nvSpPr>
        <p:spPr>
          <a:xfrm>
            <a:off x="10668935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16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31" name="Retângulo 30"/>
          <p:cNvSpPr/>
          <p:nvPr/>
        </p:nvSpPr>
        <p:spPr>
          <a:xfrm>
            <a:off x="2606718" y="1096475"/>
            <a:ext cx="219470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32" name="Elipse 31"/>
          <p:cNvSpPr/>
          <p:nvPr/>
        </p:nvSpPr>
        <p:spPr>
          <a:xfrm>
            <a:off x="3344682" y="1985425"/>
            <a:ext cx="1208805" cy="1208805"/>
          </a:xfrm>
          <a:prstGeom prst="ellipse">
            <a:avLst/>
          </a:prstGeom>
          <a:solidFill>
            <a:srgbClr val="00ACB8"/>
          </a:solidFill>
          <a:ln w="38100"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33" name="Elipse 32"/>
          <p:cNvSpPr/>
          <p:nvPr/>
        </p:nvSpPr>
        <p:spPr>
          <a:xfrm>
            <a:off x="2765752" y="2967855"/>
            <a:ext cx="778694" cy="778694"/>
          </a:xfrm>
          <a:prstGeom prst="ellipse">
            <a:avLst/>
          </a:prstGeom>
          <a:solidFill>
            <a:srgbClr val="FFA3A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34" name="Elipse 33"/>
          <p:cNvSpPr/>
          <p:nvPr/>
        </p:nvSpPr>
        <p:spPr>
          <a:xfrm>
            <a:off x="3527552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35" name="CaixaDeTexto 34"/>
          <p:cNvSpPr txBox="1"/>
          <p:nvPr/>
        </p:nvSpPr>
        <p:spPr>
          <a:xfrm>
            <a:off x="3551184" y="2234594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</a:rPr>
              <a:t>71</a:t>
            </a:r>
            <a:r>
              <a:rPr lang="pt-BR" sz="2400" b="1" dirty="0">
                <a:solidFill>
                  <a:schemeClr val="bg1"/>
                </a:solidFill>
              </a:rPr>
              <a:t>%</a:t>
            </a:r>
            <a:endParaRPr lang="pt-BR" sz="4000" dirty="0">
              <a:solidFill>
                <a:schemeClr val="bg1"/>
              </a:solidFill>
            </a:endParaRPr>
          </a:p>
        </p:txBody>
      </p:sp>
      <p:sp>
        <p:nvSpPr>
          <p:cNvPr id="36" name="CaixaDeTexto 35"/>
          <p:cNvSpPr txBox="1"/>
          <p:nvPr/>
        </p:nvSpPr>
        <p:spPr>
          <a:xfrm>
            <a:off x="2752272" y="3052128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1"/>
                </a:solidFill>
              </a:rPr>
              <a:t>14</a:t>
            </a:r>
            <a:r>
              <a:rPr lang="pt-BR" b="1" dirty="0">
                <a:solidFill>
                  <a:schemeClr val="bg1"/>
                </a:solidFill>
              </a:rPr>
              <a:t>%</a:t>
            </a: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37" name="CaixaDeTexto 36"/>
          <p:cNvSpPr txBox="1"/>
          <p:nvPr/>
        </p:nvSpPr>
        <p:spPr>
          <a:xfrm>
            <a:off x="3512660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15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38" name="Retângulo 37"/>
          <p:cNvSpPr/>
          <p:nvPr/>
        </p:nvSpPr>
        <p:spPr>
          <a:xfrm>
            <a:off x="7343874" y="1096475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39" name="Elipse 38"/>
          <p:cNvSpPr/>
          <p:nvPr/>
        </p:nvSpPr>
        <p:spPr>
          <a:xfrm>
            <a:off x="8071832" y="1985425"/>
            <a:ext cx="1208805" cy="1208805"/>
          </a:xfrm>
          <a:prstGeom prst="ellipse">
            <a:avLst/>
          </a:prstGeom>
          <a:solidFill>
            <a:srgbClr val="00ACB8"/>
          </a:solidFill>
          <a:ln w="38100"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0" name="Elipse 39"/>
          <p:cNvSpPr/>
          <p:nvPr/>
        </p:nvSpPr>
        <p:spPr>
          <a:xfrm>
            <a:off x="7492902" y="2967855"/>
            <a:ext cx="778694" cy="778694"/>
          </a:xfrm>
          <a:prstGeom prst="ellipse">
            <a:avLst/>
          </a:prstGeom>
          <a:solidFill>
            <a:srgbClr val="FFA3A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1" name="Elipse 40"/>
          <p:cNvSpPr/>
          <p:nvPr/>
        </p:nvSpPr>
        <p:spPr>
          <a:xfrm>
            <a:off x="8254702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2" name="CaixaDeTexto 41"/>
          <p:cNvSpPr txBox="1"/>
          <p:nvPr/>
        </p:nvSpPr>
        <p:spPr>
          <a:xfrm>
            <a:off x="8271596" y="2234594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</a:rPr>
              <a:t>61</a:t>
            </a:r>
            <a:r>
              <a:rPr lang="pt-BR" sz="2400" b="1" dirty="0">
                <a:solidFill>
                  <a:schemeClr val="bg1"/>
                </a:solidFill>
              </a:rPr>
              <a:t>%</a:t>
            </a:r>
            <a:endParaRPr lang="pt-BR" sz="4000" dirty="0">
              <a:solidFill>
                <a:schemeClr val="bg1"/>
              </a:solidFill>
            </a:endParaRPr>
          </a:p>
        </p:txBody>
      </p:sp>
      <p:sp>
        <p:nvSpPr>
          <p:cNvPr id="43" name="CaixaDeTexto 42"/>
          <p:cNvSpPr txBox="1"/>
          <p:nvPr/>
        </p:nvSpPr>
        <p:spPr>
          <a:xfrm>
            <a:off x="7465291" y="3064492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1"/>
                </a:solidFill>
              </a:rPr>
              <a:t>15</a:t>
            </a:r>
            <a:r>
              <a:rPr lang="pt-BR" b="1" dirty="0">
                <a:solidFill>
                  <a:schemeClr val="bg1"/>
                </a:solidFill>
              </a:rPr>
              <a:t>%</a:t>
            </a: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44" name="CaixaDeTexto 43"/>
          <p:cNvSpPr txBox="1"/>
          <p:nvPr/>
        </p:nvSpPr>
        <p:spPr>
          <a:xfrm>
            <a:off x="8239810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24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45" name="Retângulo 44"/>
          <p:cNvSpPr/>
          <p:nvPr/>
        </p:nvSpPr>
        <p:spPr>
          <a:xfrm>
            <a:off x="4861165" y="1096475"/>
            <a:ext cx="240555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</a:p>
        </p:txBody>
      </p:sp>
      <p:sp>
        <p:nvSpPr>
          <p:cNvPr id="46" name="Elipse 45"/>
          <p:cNvSpPr/>
          <p:nvPr/>
        </p:nvSpPr>
        <p:spPr>
          <a:xfrm>
            <a:off x="5704552" y="1985425"/>
            <a:ext cx="1208805" cy="1208805"/>
          </a:xfrm>
          <a:prstGeom prst="ellipse">
            <a:avLst/>
          </a:prstGeom>
          <a:solidFill>
            <a:srgbClr val="00ACB8"/>
          </a:solidFill>
          <a:ln w="38100"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7" name="Elipse 46"/>
          <p:cNvSpPr/>
          <p:nvPr/>
        </p:nvSpPr>
        <p:spPr>
          <a:xfrm>
            <a:off x="5125622" y="2967855"/>
            <a:ext cx="778694" cy="778694"/>
          </a:xfrm>
          <a:prstGeom prst="ellipse">
            <a:avLst/>
          </a:prstGeom>
          <a:solidFill>
            <a:srgbClr val="FFA3A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8" name="Elipse 47"/>
          <p:cNvSpPr/>
          <p:nvPr/>
        </p:nvSpPr>
        <p:spPr>
          <a:xfrm>
            <a:off x="5887422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9" name="CaixaDeTexto 48"/>
          <p:cNvSpPr txBox="1"/>
          <p:nvPr/>
        </p:nvSpPr>
        <p:spPr>
          <a:xfrm>
            <a:off x="5911390" y="2234594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</a:rPr>
              <a:t>73</a:t>
            </a:r>
            <a:r>
              <a:rPr lang="pt-BR" sz="2400" b="1" dirty="0">
                <a:solidFill>
                  <a:schemeClr val="bg1"/>
                </a:solidFill>
              </a:rPr>
              <a:t>%</a:t>
            </a:r>
            <a:endParaRPr lang="pt-BR" sz="4000" dirty="0">
              <a:solidFill>
                <a:schemeClr val="bg1"/>
              </a:solidFill>
            </a:endParaRPr>
          </a:p>
        </p:txBody>
      </p:sp>
      <p:sp>
        <p:nvSpPr>
          <p:cNvPr id="50" name="CaixaDeTexto 49"/>
          <p:cNvSpPr txBox="1"/>
          <p:nvPr/>
        </p:nvSpPr>
        <p:spPr>
          <a:xfrm>
            <a:off x="5084645" y="3064493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1"/>
                </a:solidFill>
              </a:rPr>
              <a:t>8</a:t>
            </a:r>
            <a:r>
              <a:rPr lang="pt-BR" b="1" dirty="0">
                <a:solidFill>
                  <a:schemeClr val="bg1"/>
                </a:solidFill>
              </a:rPr>
              <a:t>%</a:t>
            </a: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51" name="CaixaDeTexto 50"/>
          <p:cNvSpPr txBox="1"/>
          <p:nvPr/>
        </p:nvSpPr>
        <p:spPr>
          <a:xfrm>
            <a:off x="5872530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19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cxnSp>
        <p:nvCxnSpPr>
          <p:cNvPr id="52" name="Conector reto 51"/>
          <p:cNvCxnSpPr/>
          <p:nvPr/>
        </p:nvCxnSpPr>
        <p:spPr>
          <a:xfrm>
            <a:off x="2539414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ector reto 52"/>
          <p:cNvCxnSpPr/>
          <p:nvPr/>
        </p:nvCxnSpPr>
        <p:spPr>
          <a:xfrm>
            <a:off x="4870771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Conector reto 53"/>
          <p:cNvCxnSpPr/>
          <p:nvPr/>
        </p:nvCxnSpPr>
        <p:spPr>
          <a:xfrm>
            <a:off x="7280142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ector reto 54"/>
          <p:cNvCxnSpPr/>
          <p:nvPr/>
        </p:nvCxnSpPr>
        <p:spPr>
          <a:xfrm>
            <a:off x="9704027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Elipse 55"/>
          <p:cNvSpPr/>
          <p:nvPr/>
        </p:nvSpPr>
        <p:spPr>
          <a:xfrm>
            <a:off x="847406" y="4747311"/>
            <a:ext cx="180000" cy="180000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57" name="Retângulo 56"/>
          <p:cNvSpPr/>
          <p:nvPr/>
        </p:nvSpPr>
        <p:spPr>
          <a:xfrm>
            <a:off x="1208978" y="5165346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</a:p>
        </p:txBody>
      </p:sp>
      <p:sp>
        <p:nvSpPr>
          <p:cNvPr id="58" name="Elipse 57"/>
          <p:cNvSpPr/>
          <p:nvPr/>
        </p:nvSpPr>
        <p:spPr>
          <a:xfrm>
            <a:off x="847406" y="5165346"/>
            <a:ext cx="180000" cy="180000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59" name="Retângulo 58"/>
          <p:cNvSpPr/>
          <p:nvPr/>
        </p:nvSpPr>
        <p:spPr>
          <a:xfrm>
            <a:off x="1208978" y="5584955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60" name="Elipse 59"/>
          <p:cNvSpPr/>
          <p:nvPr/>
        </p:nvSpPr>
        <p:spPr>
          <a:xfrm>
            <a:off x="847406" y="5584955"/>
            <a:ext cx="180000" cy="180000"/>
          </a:xfrm>
          <a:prstGeom prst="ellipse">
            <a:avLst/>
          </a:prstGeom>
          <a:solidFill>
            <a:srgbClr val="D9D9D9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61" name="Espaço Reservado para Conteúdo 2"/>
          <p:cNvSpPr txBox="1">
            <a:spLocks/>
          </p:cNvSpPr>
          <p:nvPr/>
        </p:nvSpPr>
        <p:spPr>
          <a:xfrm>
            <a:off x="7343037" y="4823402"/>
            <a:ext cx="4529787" cy="140300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todos os demais percentuais de ‘desconhecimento’ e de ‘discordância’ de 2018 foram inferiores aos resultados de 2017 e 2016, o que sinaliza alguma melhoria nesses aspectos, ainda que em uma ‘velocidade’ moderada</a:t>
            </a:r>
          </a:p>
        </p:txBody>
      </p:sp>
      <p:sp>
        <p:nvSpPr>
          <p:cNvPr id="62" name="CaixaDeTexto 61">
            <a:extLst>
              <a:ext uri="{FF2B5EF4-FFF2-40B4-BE49-F238E27FC236}">
                <a16:creationId xmlns:a16="http://schemas.microsoft.com/office/drawing/2014/main" id="{25CDAF31-1353-4819-AD9E-A7DA79B1CBDD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F8BE7928-E726-4857-BF6B-79D515E94D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AA2799EC-832F-470E-ABA1-64EFA00BE2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E110B796-CBE2-4653-8269-C973BA42C7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074251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9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9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9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9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9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9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1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600"/>
                            </p:stCondLst>
                            <p:childTnLst>
                              <p:par>
                                <p:cTn id="3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65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15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6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150"/>
                            </p:stCondLst>
                            <p:childTnLst>
                              <p:par>
                                <p:cTn id="6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5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50"/>
                            </p:stCondLst>
                            <p:childTnLst>
                              <p:par>
                                <p:cTn id="9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5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50"/>
                            </p:stCondLst>
                            <p:childTnLst>
                              <p:par>
                                <p:cTn id="10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45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995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450"/>
                            </p:stCondLst>
                            <p:childTnLst>
                              <p:par>
                                <p:cTn id="12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1350"/>
                            </p:stCondLst>
                            <p:childTnLst>
                              <p:par>
                                <p:cTn id="1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1850"/>
                            </p:stCondLst>
                            <p:childTnLst>
                              <p:par>
                                <p:cTn id="1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235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2850"/>
                            </p:stCondLst>
                            <p:childTnLst>
                              <p:par>
                                <p:cTn id="15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4000"/>
                            </p:stCondLst>
                            <p:childTnLst>
                              <p:par>
                                <p:cTn id="1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4500"/>
                            </p:stCondLst>
                            <p:childTnLst>
                              <p:par>
                                <p:cTn id="18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7" grpId="0"/>
      <p:bldP spid="8" grpId="0" animBg="1"/>
      <p:bldP spid="18" grpId="0" animBg="1"/>
      <p:bldP spid="19" grpId="0" animBg="1"/>
      <p:bldP spid="20" grpId="0"/>
      <p:bldP spid="21" grpId="0"/>
      <p:bldP spid="22" grpId="0"/>
      <p:bldP spid="23" grpId="0"/>
      <p:bldP spid="24" grpId="0"/>
      <p:bldP spid="25" grpId="0" animBg="1"/>
      <p:bldP spid="26" grpId="0" animBg="1"/>
      <p:bldP spid="27" grpId="0" animBg="1"/>
      <p:bldP spid="28" grpId="0"/>
      <p:bldP spid="29" grpId="0"/>
      <p:bldP spid="30" grpId="0"/>
      <p:bldP spid="31" grpId="0"/>
      <p:bldP spid="32" grpId="0" animBg="1"/>
      <p:bldP spid="33" grpId="0" animBg="1"/>
      <p:bldP spid="34" grpId="0" animBg="1"/>
      <p:bldP spid="35" grpId="0"/>
      <p:bldP spid="36" grpId="0"/>
      <p:bldP spid="37" grpId="0"/>
      <p:bldP spid="38" grpId="0"/>
      <p:bldP spid="39" grpId="0" animBg="1"/>
      <p:bldP spid="40" grpId="0" animBg="1"/>
      <p:bldP spid="41" grpId="0" animBg="1"/>
      <p:bldP spid="42" grpId="0"/>
      <p:bldP spid="43" grpId="0"/>
      <p:bldP spid="44" grpId="0"/>
      <p:bldP spid="45" grpId="0"/>
      <p:bldP spid="46" grpId="0" animBg="1"/>
      <p:bldP spid="47" grpId="0" animBg="1"/>
      <p:bldP spid="48" grpId="0" animBg="1"/>
      <p:bldP spid="49" grpId="0"/>
      <p:bldP spid="50" grpId="0"/>
      <p:bldP spid="51" grpId="0"/>
      <p:bldP spid="56" grpId="0" animBg="1"/>
      <p:bldP spid="57" grpId="0"/>
      <p:bldP spid="58" grpId="0" animBg="1"/>
      <p:bldP spid="59" grpId="0"/>
      <p:bldP spid="60" grpId="0" animBg="1"/>
      <p:bldP spid="61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57" name="Gráfico 56"/>
          <p:cNvGraphicFramePr/>
          <p:nvPr>
            <p:extLst>
              <p:ext uri="{D42A27DB-BD31-4B8C-83A1-F6EECF244321}">
                <p14:modId xmlns:p14="http://schemas.microsoft.com/office/powerpoint/2010/main" val="1082353223"/>
              </p:ext>
            </p:extLst>
          </p:nvPr>
        </p:nvGraphicFramePr>
        <p:xfrm>
          <a:off x="649479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8" name="Retângulo 77"/>
          <p:cNvSpPr/>
          <p:nvPr/>
        </p:nvSpPr>
        <p:spPr>
          <a:xfrm>
            <a:off x="593818" y="1635939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79" name="Retângulo 78"/>
          <p:cNvSpPr/>
          <p:nvPr/>
        </p:nvSpPr>
        <p:spPr>
          <a:xfrm>
            <a:off x="9810356" y="1635939"/>
            <a:ext cx="230626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0" name="Retângulo 79"/>
          <p:cNvSpPr/>
          <p:nvPr/>
        </p:nvSpPr>
        <p:spPr>
          <a:xfrm>
            <a:off x="2606718" y="1743661"/>
            <a:ext cx="219470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1" name="Retângulo 80"/>
          <p:cNvSpPr/>
          <p:nvPr/>
        </p:nvSpPr>
        <p:spPr>
          <a:xfrm>
            <a:off x="7318116" y="1743661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82" name="Retângulo 81"/>
          <p:cNvSpPr/>
          <p:nvPr/>
        </p:nvSpPr>
        <p:spPr>
          <a:xfrm>
            <a:off x="5054350" y="1635939"/>
            <a:ext cx="195207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539414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ector reto 83"/>
          <p:cNvCxnSpPr/>
          <p:nvPr/>
        </p:nvCxnSpPr>
        <p:spPr>
          <a:xfrm>
            <a:off x="4870771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Conector reto 84"/>
          <p:cNvCxnSpPr/>
          <p:nvPr/>
        </p:nvCxnSpPr>
        <p:spPr>
          <a:xfrm>
            <a:off x="7280142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ector reto 85"/>
          <p:cNvCxnSpPr/>
          <p:nvPr/>
        </p:nvCxnSpPr>
        <p:spPr>
          <a:xfrm>
            <a:off x="9704027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7" name="Tabela 86"/>
          <p:cNvGraphicFramePr>
            <a:graphicFrameLocks noGrp="1"/>
          </p:cNvGraphicFramePr>
          <p:nvPr>
            <p:extLst/>
          </p:nvPr>
        </p:nvGraphicFramePr>
        <p:xfrm>
          <a:off x="777877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8" name="Gráfico 87"/>
          <p:cNvGraphicFramePr/>
          <p:nvPr>
            <p:extLst>
              <p:ext uri="{D42A27DB-BD31-4B8C-83A1-F6EECF244321}">
                <p14:modId xmlns:p14="http://schemas.microsoft.com/office/powerpoint/2010/main" val="43524310"/>
              </p:ext>
            </p:extLst>
          </p:nvPr>
        </p:nvGraphicFramePr>
        <p:xfrm>
          <a:off x="2804742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5" name="Tabela 104"/>
          <p:cNvGraphicFramePr>
            <a:graphicFrameLocks noGrp="1"/>
          </p:cNvGraphicFramePr>
          <p:nvPr>
            <p:extLst/>
          </p:nvPr>
        </p:nvGraphicFramePr>
        <p:xfrm>
          <a:off x="2933140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6" name="Gráfico 105"/>
          <p:cNvGraphicFramePr/>
          <p:nvPr>
            <p:extLst>
              <p:ext uri="{D42A27DB-BD31-4B8C-83A1-F6EECF244321}">
                <p14:modId xmlns:p14="http://schemas.microsoft.com/office/powerpoint/2010/main" val="848344618"/>
              </p:ext>
            </p:extLst>
          </p:nvPr>
        </p:nvGraphicFramePr>
        <p:xfrm>
          <a:off x="5183174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3" name="Tabela 122"/>
          <p:cNvGraphicFramePr>
            <a:graphicFrameLocks noGrp="1"/>
          </p:cNvGraphicFramePr>
          <p:nvPr>
            <p:extLst/>
          </p:nvPr>
        </p:nvGraphicFramePr>
        <p:xfrm>
          <a:off x="5311572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4" name="Gráfico 123"/>
          <p:cNvGraphicFramePr/>
          <p:nvPr>
            <p:extLst>
              <p:ext uri="{D42A27DB-BD31-4B8C-83A1-F6EECF244321}">
                <p14:modId xmlns:p14="http://schemas.microsoft.com/office/powerpoint/2010/main" val="874791464"/>
              </p:ext>
            </p:extLst>
          </p:nvPr>
        </p:nvGraphicFramePr>
        <p:xfrm>
          <a:off x="7607006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1" name="Tabela 140"/>
          <p:cNvGraphicFramePr>
            <a:graphicFrameLocks noGrp="1"/>
          </p:cNvGraphicFramePr>
          <p:nvPr>
            <p:extLst/>
          </p:nvPr>
        </p:nvGraphicFramePr>
        <p:xfrm>
          <a:off x="7735404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42" name="Gráfico 141"/>
          <p:cNvGraphicFramePr/>
          <p:nvPr>
            <p:extLst>
              <p:ext uri="{D42A27DB-BD31-4B8C-83A1-F6EECF244321}">
                <p14:modId xmlns:p14="http://schemas.microsoft.com/office/powerpoint/2010/main" val="2934508634"/>
              </p:ext>
            </p:extLst>
          </p:nvPr>
        </p:nvGraphicFramePr>
        <p:xfrm>
          <a:off x="9954883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59" name="Tabela 158"/>
          <p:cNvGraphicFramePr>
            <a:graphicFrameLocks noGrp="1"/>
          </p:cNvGraphicFramePr>
          <p:nvPr>
            <p:extLst/>
          </p:nvPr>
        </p:nvGraphicFramePr>
        <p:xfrm>
          <a:off x="10083281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60" name="Retângulo 159"/>
          <p:cNvSpPr/>
          <p:nvPr/>
        </p:nvSpPr>
        <p:spPr>
          <a:xfrm>
            <a:off x="3571112" y="5795804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</a:p>
        </p:txBody>
      </p:sp>
      <p:sp>
        <p:nvSpPr>
          <p:cNvPr id="161" name="Elipse 160"/>
          <p:cNvSpPr/>
          <p:nvPr/>
        </p:nvSpPr>
        <p:spPr>
          <a:xfrm>
            <a:off x="3330305" y="5902424"/>
            <a:ext cx="180000" cy="180000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2" name="Retângulo 161"/>
          <p:cNvSpPr/>
          <p:nvPr/>
        </p:nvSpPr>
        <p:spPr>
          <a:xfrm>
            <a:off x="5328003" y="5795804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</a:p>
        </p:txBody>
      </p:sp>
      <p:sp>
        <p:nvSpPr>
          <p:cNvPr id="163" name="Elipse 162"/>
          <p:cNvSpPr/>
          <p:nvPr/>
        </p:nvSpPr>
        <p:spPr>
          <a:xfrm>
            <a:off x="5087196" y="5902424"/>
            <a:ext cx="180000" cy="180000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4" name="Retângulo 163"/>
          <p:cNvSpPr/>
          <p:nvPr/>
        </p:nvSpPr>
        <p:spPr>
          <a:xfrm>
            <a:off x="7616976" y="5795804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165" name="Elipse 164"/>
          <p:cNvSpPr/>
          <p:nvPr/>
        </p:nvSpPr>
        <p:spPr>
          <a:xfrm>
            <a:off x="7376169" y="5902424"/>
            <a:ext cx="180000" cy="180000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6" name="CaixaDeTexto 165"/>
          <p:cNvSpPr txBox="1"/>
          <p:nvPr/>
        </p:nvSpPr>
        <p:spPr>
          <a:xfrm>
            <a:off x="5483392" y="89659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67" name="Conector reto 166"/>
          <p:cNvCxnSpPr/>
          <p:nvPr/>
        </p:nvCxnSpPr>
        <p:spPr>
          <a:xfrm>
            <a:off x="6920064" y="1122827"/>
            <a:ext cx="493697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773572" y="1122827"/>
            <a:ext cx="4409602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68" name="CaixaDeTexto 167">
            <a:extLst>
              <a:ext uri="{FF2B5EF4-FFF2-40B4-BE49-F238E27FC236}">
                <a16:creationId xmlns:a16="http://schemas.microsoft.com/office/drawing/2014/main" id="{D0EFC5B4-8D7C-4B6D-BCAC-B24720BD171B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170" name="Group 4">
            <a:extLst>
              <a:ext uri="{FF2B5EF4-FFF2-40B4-BE49-F238E27FC236}">
                <a16:creationId xmlns:a16="http://schemas.microsoft.com/office/drawing/2014/main" id="{75E3ED0A-15CF-4216-BD96-95DF916FE1D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171" name="Freeform 5">
              <a:extLst>
                <a:ext uri="{FF2B5EF4-FFF2-40B4-BE49-F238E27FC236}">
                  <a16:creationId xmlns:a16="http://schemas.microsoft.com/office/drawing/2014/main" id="{179B20A3-2464-4A55-9F54-BDC8F203BE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2" name="Freeform 6">
              <a:extLst>
                <a:ext uri="{FF2B5EF4-FFF2-40B4-BE49-F238E27FC236}">
                  <a16:creationId xmlns:a16="http://schemas.microsoft.com/office/drawing/2014/main" id="{E2912524-42B8-472F-A53C-30E92ACC1D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73" name="Group 35">
            <a:extLst>
              <a:ext uri="{FF2B5EF4-FFF2-40B4-BE49-F238E27FC236}">
                <a16:creationId xmlns:a16="http://schemas.microsoft.com/office/drawing/2014/main" id="{680C9FEE-CC45-4092-B0E4-22B70940130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58807" y="2530720"/>
            <a:ext cx="346976" cy="347916"/>
            <a:chOff x="4208" y="2225"/>
            <a:chExt cx="738" cy="740"/>
          </a:xfrm>
          <a:solidFill>
            <a:srgbClr val="00ACB8"/>
          </a:solidFill>
        </p:grpSpPr>
        <p:sp>
          <p:nvSpPr>
            <p:cNvPr id="179" name="Rectangle 40">
              <a:extLst>
                <a:ext uri="{FF2B5EF4-FFF2-40B4-BE49-F238E27FC236}">
                  <a16:creationId xmlns:a16="http://schemas.microsoft.com/office/drawing/2014/main" id="{B4C04271-3253-4525-BFFF-B6AA3CC26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0" name="Rectangle 41">
              <a:extLst>
                <a:ext uri="{FF2B5EF4-FFF2-40B4-BE49-F238E27FC236}">
                  <a16:creationId xmlns:a16="http://schemas.microsoft.com/office/drawing/2014/main" id="{D0C93F56-3445-4073-B6AC-0E31B9290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1" name="Rectangle 42">
              <a:extLst>
                <a:ext uri="{FF2B5EF4-FFF2-40B4-BE49-F238E27FC236}">
                  <a16:creationId xmlns:a16="http://schemas.microsoft.com/office/drawing/2014/main" id="{FC298423-1391-4591-8DFF-3BC10CC3B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2" name="Rectangle 43">
              <a:extLst>
                <a:ext uri="{FF2B5EF4-FFF2-40B4-BE49-F238E27FC236}">
                  <a16:creationId xmlns:a16="http://schemas.microsoft.com/office/drawing/2014/main" id="{5867C217-4685-452D-8275-3DD2FBF60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3" name="Rectangle 44">
              <a:extLst>
                <a:ext uri="{FF2B5EF4-FFF2-40B4-BE49-F238E27FC236}">
                  <a16:creationId xmlns:a16="http://schemas.microsoft.com/office/drawing/2014/main" id="{E946D5CC-BB19-4E62-8D8D-A88716CC1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4" name="Rectangle 45">
              <a:extLst>
                <a:ext uri="{FF2B5EF4-FFF2-40B4-BE49-F238E27FC236}">
                  <a16:creationId xmlns:a16="http://schemas.microsoft.com/office/drawing/2014/main" id="{0AC767A1-4B34-49E9-89F2-F2E833456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5" name="Rectangle 46">
              <a:extLst>
                <a:ext uri="{FF2B5EF4-FFF2-40B4-BE49-F238E27FC236}">
                  <a16:creationId xmlns:a16="http://schemas.microsoft.com/office/drawing/2014/main" id="{F8C634CA-41D0-421C-8FF8-60BBD642B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6" name="Rectangle 47">
              <a:extLst>
                <a:ext uri="{FF2B5EF4-FFF2-40B4-BE49-F238E27FC236}">
                  <a16:creationId xmlns:a16="http://schemas.microsoft.com/office/drawing/2014/main" id="{7EDA00C1-5D59-426F-8B6D-FDC37BF88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7" name="Rectangle 48">
              <a:extLst>
                <a:ext uri="{FF2B5EF4-FFF2-40B4-BE49-F238E27FC236}">
                  <a16:creationId xmlns:a16="http://schemas.microsoft.com/office/drawing/2014/main" id="{03A4EF0E-8938-4517-81B6-EC0C09AB8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8" name="Rectangle 49">
              <a:extLst>
                <a:ext uri="{FF2B5EF4-FFF2-40B4-BE49-F238E27FC236}">
                  <a16:creationId xmlns:a16="http://schemas.microsoft.com/office/drawing/2014/main" id="{3A142C78-D804-4C3F-A20E-27146B142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9" name="Rectangle 50">
              <a:extLst>
                <a:ext uri="{FF2B5EF4-FFF2-40B4-BE49-F238E27FC236}">
                  <a16:creationId xmlns:a16="http://schemas.microsoft.com/office/drawing/2014/main" id="{E54C1C13-58F6-49B9-B1CA-E0E50CBFD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0" name="Rectangle 51">
              <a:extLst>
                <a:ext uri="{FF2B5EF4-FFF2-40B4-BE49-F238E27FC236}">
                  <a16:creationId xmlns:a16="http://schemas.microsoft.com/office/drawing/2014/main" id="{D1F8443E-049A-4345-864A-9FA5F4E7B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1" name="Rectangle 52">
              <a:extLst>
                <a:ext uri="{FF2B5EF4-FFF2-40B4-BE49-F238E27FC236}">
                  <a16:creationId xmlns:a16="http://schemas.microsoft.com/office/drawing/2014/main" id="{530EC400-873E-4871-8CBF-9D9140AE7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2" name="Rectangle 53">
              <a:extLst>
                <a:ext uri="{FF2B5EF4-FFF2-40B4-BE49-F238E27FC236}">
                  <a16:creationId xmlns:a16="http://schemas.microsoft.com/office/drawing/2014/main" id="{C7AF150C-25AE-4CDA-89F8-21E476FAE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3" name="Rectangle 54">
              <a:extLst>
                <a:ext uri="{FF2B5EF4-FFF2-40B4-BE49-F238E27FC236}">
                  <a16:creationId xmlns:a16="http://schemas.microsoft.com/office/drawing/2014/main" id="{E3E1C8EC-E858-41B8-90D3-F7CC90CD6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4" name="Rectangle 55">
              <a:extLst>
                <a:ext uri="{FF2B5EF4-FFF2-40B4-BE49-F238E27FC236}">
                  <a16:creationId xmlns:a16="http://schemas.microsoft.com/office/drawing/2014/main" id="{91FCF61C-B824-402B-BDE9-8E2A2B501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5" name="Rectangle 56">
              <a:extLst>
                <a:ext uri="{FF2B5EF4-FFF2-40B4-BE49-F238E27FC236}">
                  <a16:creationId xmlns:a16="http://schemas.microsoft.com/office/drawing/2014/main" id="{3C54FAE5-9BD0-407D-9EDE-EF54192C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6" name="Rectangle 57">
              <a:extLst>
                <a:ext uri="{FF2B5EF4-FFF2-40B4-BE49-F238E27FC236}">
                  <a16:creationId xmlns:a16="http://schemas.microsoft.com/office/drawing/2014/main" id="{3C7FC5D5-5471-4D29-8DEE-4CA7A127F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7" name="Rectangle 58">
              <a:extLst>
                <a:ext uri="{FF2B5EF4-FFF2-40B4-BE49-F238E27FC236}">
                  <a16:creationId xmlns:a16="http://schemas.microsoft.com/office/drawing/2014/main" id="{DFA611C7-D699-4136-A4FF-1C1C937C2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8" name="Rectangle 59">
              <a:extLst>
                <a:ext uri="{FF2B5EF4-FFF2-40B4-BE49-F238E27FC236}">
                  <a16:creationId xmlns:a16="http://schemas.microsoft.com/office/drawing/2014/main" id="{8BA1650E-D5BF-4E17-BB8E-2C8EBF3D8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9" name="Rectangle 60">
              <a:extLst>
                <a:ext uri="{FF2B5EF4-FFF2-40B4-BE49-F238E27FC236}">
                  <a16:creationId xmlns:a16="http://schemas.microsoft.com/office/drawing/2014/main" id="{0A602F17-8201-4908-A960-6D616769E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0" name="Rectangle 61">
              <a:extLst>
                <a:ext uri="{FF2B5EF4-FFF2-40B4-BE49-F238E27FC236}">
                  <a16:creationId xmlns:a16="http://schemas.microsoft.com/office/drawing/2014/main" id="{52CAB799-4BBC-44E7-990E-C60781263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1" name="Rectangle 62">
              <a:extLst>
                <a:ext uri="{FF2B5EF4-FFF2-40B4-BE49-F238E27FC236}">
                  <a16:creationId xmlns:a16="http://schemas.microsoft.com/office/drawing/2014/main" id="{65D457B5-9597-4C9F-A5E5-1D2225A19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2" name="Rectangle 63">
              <a:extLst>
                <a:ext uri="{FF2B5EF4-FFF2-40B4-BE49-F238E27FC236}">
                  <a16:creationId xmlns:a16="http://schemas.microsoft.com/office/drawing/2014/main" id="{BE028E2E-AA0D-4243-B434-CC4ADC650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3" name="Rectangle 64">
              <a:extLst>
                <a:ext uri="{FF2B5EF4-FFF2-40B4-BE49-F238E27FC236}">
                  <a16:creationId xmlns:a16="http://schemas.microsoft.com/office/drawing/2014/main" id="{071D9E3A-1EF4-4268-8341-CA15A3656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4" name="Rectangle 65">
              <a:extLst>
                <a:ext uri="{FF2B5EF4-FFF2-40B4-BE49-F238E27FC236}">
                  <a16:creationId xmlns:a16="http://schemas.microsoft.com/office/drawing/2014/main" id="{4E5225F2-8239-4FF5-818A-B419FB538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5" name="Freeform 66">
              <a:extLst>
                <a:ext uri="{FF2B5EF4-FFF2-40B4-BE49-F238E27FC236}">
                  <a16:creationId xmlns:a16="http://schemas.microsoft.com/office/drawing/2014/main" id="{E2AF4F3B-DCF8-482C-B2A7-C1EE02AE99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06" name="Group 69">
            <a:extLst>
              <a:ext uri="{FF2B5EF4-FFF2-40B4-BE49-F238E27FC236}">
                <a16:creationId xmlns:a16="http://schemas.microsoft.com/office/drawing/2014/main" id="{A518FC31-6916-4F36-9518-8419737164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27151" y="2609057"/>
            <a:ext cx="287769" cy="269579"/>
            <a:chOff x="5333" y="1735"/>
            <a:chExt cx="617" cy="578"/>
          </a:xfrm>
          <a:solidFill>
            <a:srgbClr val="00ACB8"/>
          </a:solidFill>
        </p:grpSpPr>
        <p:sp>
          <p:nvSpPr>
            <p:cNvPr id="212" name="Rectangle 74">
              <a:extLst>
                <a:ext uri="{FF2B5EF4-FFF2-40B4-BE49-F238E27FC236}">
                  <a16:creationId xmlns:a16="http://schemas.microsoft.com/office/drawing/2014/main" id="{0D6AC489-FA20-4AF7-9F3D-BFDDFA91D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3" name="Rectangle 75">
              <a:extLst>
                <a:ext uri="{FF2B5EF4-FFF2-40B4-BE49-F238E27FC236}">
                  <a16:creationId xmlns:a16="http://schemas.microsoft.com/office/drawing/2014/main" id="{F44ABE45-DF52-447D-BF71-82E9DB619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4" name="Rectangle 76">
              <a:extLst>
                <a:ext uri="{FF2B5EF4-FFF2-40B4-BE49-F238E27FC236}">
                  <a16:creationId xmlns:a16="http://schemas.microsoft.com/office/drawing/2014/main" id="{16700D49-C0C7-4061-B627-5FEA54639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5" name="Freeform 77">
              <a:extLst>
                <a:ext uri="{FF2B5EF4-FFF2-40B4-BE49-F238E27FC236}">
                  <a16:creationId xmlns:a16="http://schemas.microsoft.com/office/drawing/2014/main" id="{403FA16F-765B-446B-BF33-A24BF10A81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6" name="Rectangle 78">
              <a:extLst>
                <a:ext uri="{FF2B5EF4-FFF2-40B4-BE49-F238E27FC236}">
                  <a16:creationId xmlns:a16="http://schemas.microsoft.com/office/drawing/2014/main" id="{EC0EAD6A-6F19-402E-BC9B-1BA4BA8C4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7" name="Rectangle 79">
              <a:extLst>
                <a:ext uri="{FF2B5EF4-FFF2-40B4-BE49-F238E27FC236}">
                  <a16:creationId xmlns:a16="http://schemas.microsoft.com/office/drawing/2014/main" id="{E3661F98-E3CC-42B4-9B2C-63947D2F3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8" name="Rectangle 80">
              <a:extLst>
                <a:ext uri="{FF2B5EF4-FFF2-40B4-BE49-F238E27FC236}">
                  <a16:creationId xmlns:a16="http://schemas.microsoft.com/office/drawing/2014/main" id="{091190F7-7874-4C7D-AA44-8A3CD7410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9" name="Rectangle 81">
              <a:extLst>
                <a:ext uri="{FF2B5EF4-FFF2-40B4-BE49-F238E27FC236}">
                  <a16:creationId xmlns:a16="http://schemas.microsoft.com/office/drawing/2014/main" id="{025BA0FC-DBB3-434C-B52B-754923B3A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0" name="Rectangle 82">
              <a:extLst>
                <a:ext uri="{FF2B5EF4-FFF2-40B4-BE49-F238E27FC236}">
                  <a16:creationId xmlns:a16="http://schemas.microsoft.com/office/drawing/2014/main" id="{4D39674B-AB13-4503-9EDD-5863BFCED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1" name="Rectangle 83">
              <a:extLst>
                <a:ext uri="{FF2B5EF4-FFF2-40B4-BE49-F238E27FC236}">
                  <a16:creationId xmlns:a16="http://schemas.microsoft.com/office/drawing/2014/main" id="{CDB3ADE9-DC68-4A3F-9E57-724D0E69E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2" name="Rectangle 84">
              <a:extLst>
                <a:ext uri="{FF2B5EF4-FFF2-40B4-BE49-F238E27FC236}">
                  <a16:creationId xmlns:a16="http://schemas.microsoft.com/office/drawing/2014/main" id="{4D6CF8FF-F7F4-430A-AD95-4088940EF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3" name="Rectangle 85">
              <a:extLst>
                <a:ext uri="{FF2B5EF4-FFF2-40B4-BE49-F238E27FC236}">
                  <a16:creationId xmlns:a16="http://schemas.microsoft.com/office/drawing/2014/main" id="{721ACC03-B4B4-417B-A4AB-5A874AE25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4" name="Rectangle 86">
              <a:extLst>
                <a:ext uri="{FF2B5EF4-FFF2-40B4-BE49-F238E27FC236}">
                  <a16:creationId xmlns:a16="http://schemas.microsoft.com/office/drawing/2014/main" id="{73347F1E-7A97-40F7-807A-369814AEE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5" name="Rectangle 87">
              <a:extLst>
                <a:ext uri="{FF2B5EF4-FFF2-40B4-BE49-F238E27FC236}">
                  <a16:creationId xmlns:a16="http://schemas.microsoft.com/office/drawing/2014/main" id="{C353692A-CC51-412E-9BBD-91098461A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6" name="Rectangle 88">
              <a:extLst>
                <a:ext uri="{FF2B5EF4-FFF2-40B4-BE49-F238E27FC236}">
                  <a16:creationId xmlns:a16="http://schemas.microsoft.com/office/drawing/2014/main" id="{541E756A-E0F0-421F-8632-DB829C512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7" name="Rectangle 89">
              <a:extLst>
                <a:ext uri="{FF2B5EF4-FFF2-40B4-BE49-F238E27FC236}">
                  <a16:creationId xmlns:a16="http://schemas.microsoft.com/office/drawing/2014/main" id="{268A7B00-6FD6-4D63-89B1-EBF293101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8" name="Rectangle 90">
              <a:extLst>
                <a:ext uri="{FF2B5EF4-FFF2-40B4-BE49-F238E27FC236}">
                  <a16:creationId xmlns:a16="http://schemas.microsoft.com/office/drawing/2014/main" id="{0CB839E5-E574-4246-B76A-22C09844A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29" name="Group 93">
            <a:extLst>
              <a:ext uri="{FF2B5EF4-FFF2-40B4-BE49-F238E27FC236}">
                <a16:creationId xmlns:a16="http://schemas.microsoft.com/office/drawing/2014/main" id="{E8AD2E2D-63D5-4878-AC5B-8C95742F90C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1933" y="2559698"/>
            <a:ext cx="321343" cy="318938"/>
            <a:chOff x="4166" y="1753"/>
            <a:chExt cx="668" cy="663"/>
          </a:xfrm>
          <a:solidFill>
            <a:srgbClr val="00ACB8"/>
          </a:solidFill>
        </p:grpSpPr>
        <p:sp>
          <p:nvSpPr>
            <p:cNvPr id="231" name="Rectangle 95">
              <a:extLst>
                <a:ext uri="{FF2B5EF4-FFF2-40B4-BE49-F238E27FC236}">
                  <a16:creationId xmlns:a16="http://schemas.microsoft.com/office/drawing/2014/main" id="{C4795DB0-72BD-4D43-A2CA-0153A395F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2" name="Rectangle 96">
              <a:extLst>
                <a:ext uri="{FF2B5EF4-FFF2-40B4-BE49-F238E27FC236}">
                  <a16:creationId xmlns:a16="http://schemas.microsoft.com/office/drawing/2014/main" id="{7DF14ECF-2722-4B4E-B120-5ED6E247B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3" name="Rectangle 97">
              <a:extLst>
                <a:ext uri="{FF2B5EF4-FFF2-40B4-BE49-F238E27FC236}">
                  <a16:creationId xmlns:a16="http://schemas.microsoft.com/office/drawing/2014/main" id="{CBB208F2-F915-475D-AB93-CFA0AEBF9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4" name="Rectangle 98">
              <a:extLst>
                <a:ext uri="{FF2B5EF4-FFF2-40B4-BE49-F238E27FC236}">
                  <a16:creationId xmlns:a16="http://schemas.microsoft.com/office/drawing/2014/main" id="{0AECD8AA-3E58-4654-B919-41993055F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5" name="Rectangle 99">
              <a:extLst>
                <a:ext uri="{FF2B5EF4-FFF2-40B4-BE49-F238E27FC236}">
                  <a16:creationId xmlns:a16="http://schemas.microsoft.com/office/drawing/2014/main" id="{5826A76C-4CFD-44C1-A514-09AC405AC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6" name="Rectangle 100">
              <a:extLst>
                <a:ext uri="{FF2B5EF4-FFF2-40B4-BE49-F238E27FC236}">
                  <a16:creationId xmlns:a16="http://schemas.microsoft.com/office/drawing/2014/main" id="{A90CAFC3-99D3-4C1D-A2DE-4908D2FF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7" name="Rectangle 101">
              <a:extLst>
                <a:ext uri="{FF2B5EF4-FFF2-40B4-BE49-F238E27FC236}">
                  <a16:creationId xmlns:a16="http://schemas.microsoft.com/office/drawing/2014/main" id="{78E19B7D-EE9E-49AC-8636-80E494944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8" name="Rectangle 102">
              <a:extLst>
                <a:ext uri="{FF2B5EF4-FFF2-40B4-BE49-F238E27FC236}">
                  <a16:creationId xmlns:a16="http://schemas.microsoft.com/office/drawing/2014/main" id="{AD3072EF-45A6-43F8-8C80-E2220C858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9" name="Rectangle 103">
              <a:extLst>
                <a:ext uri="{FF2B5EF4-FFF2-40B4-BE49-F238E27FC236}">
                  <a16:creationId xmlns:a16="http://schemas.microsoft.com/office/drawing/2014/main" id="{5BBC883A-72E2-487A-98AE-9EA0100AA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0" name="Rectangle 104">
              <a:extLst>
                <a:ext uri="{FF2B5EF4-FFF2-40B4-BE49-F238E27FC236}">
                  <a16:creationId xmlns:a16="http://schemas.microsoft.com/office/drawing/2014/main" id="{FED1A50B-EA35-468D-AA65-EDD09095E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1" name="Rectangle 105">
              <a:extLst>
                <a:ext uri="{FF2B5EF4-FFF2-40B4-BE49-F238E27FC236}">
                  <a16:creationId xmlns:a16="http://schemas.microsoft.com/office/drawing/2014/main" id="{765FF8E3-75C0-416D-AEAB-0A9E8A979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2" name="Rectangle 106">
              <a:extLst>
                <a:ext uri="{FF2B5EF4-FFF2-40B4-BE49-F238E27FC236}">
                  <a16:creationId xmlns:a16="http://schemas.microsoft.com/office/drawing/2014/main" id="{E6BFF1DA-95F0-4915-9D07-56865A535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3" name="Rectangle 107">
              <a:extLst>
                <a:ext uri="{FF2B5EF4-FFF2-40B4-BE49-F238E27FC236}">
                  <a16:creationId xmlns:a16="http://schemas.microsoft.com/office/drawing/2014/main" id="{52768C99-1EAC-4A63-B96A-18CF95C96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4" name="Rectangle 108">
              <a:extLst>
                <a:ext uri="{FF2B5EF4-FFF2-40B4-BE49-F238E27FC236}">
                  <a16:creationId xmlns:a16="http://schemas.microsoft.com/office/drawing/2014/main" id="{48241B40-F32A-4791-BF28-27AD3FE20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5" name="Rectangle 109">
              <a:extLst>
                <a:ext uri="{FF2B5EF4-FFF2-40B4-BE49-F238E27FC236}">
                  <a16:creationId xmlns:a16="http://schemas.microsoft.com/office/drawing/2014/main" id="{1B54677A-C6F0-41FE-BFF5-49775BA5B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6" name="Rectangle 110">
              <a:extLst>
                <a:ext uri="{FF2B5EF4-FFF2-40B4-BE49-F238E27FC236}">
                  <a16:creationId xmlns:a16="http://schemas.microsoft.com/office/drawing/2014/main" id="{CA2A1525-7C87-40A7-9193-BA6F1134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7" name="Oval 111">
              <a:extLst>
                <a:ext uri="{FF2B5EF4-FFF2-40B4-BE49-F238E27FC236}">
                  <a16:creationId xmlns:a16="http://schemas.microsoft.com/office/drawing/2014/main" id="{386B5C75-4166-44A5-8D31-96E08C92C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8" name="Freeform 112">
              <a:extLst>
                <a:ext uri="{FF2B5EF4-FFF2-40B4-BE49-F238E27FC236}">
                  <a16:creationId xmlns:a16="http://schemas.microsoft.com/office/drawing/2014/main" id="{162B0D23-1FCB-46EE-B56B-7C594EF287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9" name="Freeform 113">
              <a:extLst>
                <a:ext uri="{FF2B5EF4-FFF2-40B4-BE49-F238E27FC236}">
                  <a16:creationId xmlns:a16="http://schemas.microsoft.com/office/drawing/2014/main" id="{B064D37B-5106-430A-B2C9-EA961876EB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50" name="Group 35">
            <a:extLst>
              <a:ext uri="{FF2B5EF4-FFF2-40B4-BE49-F238E27FC236}">
                <a16:creationId xmlns:a16="http://schemas.microsoft.com/office/drawing/2014/main" id="{F94F1BD7-E8F3-4122-B748-C66C06EDEDB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06773" y="2530720"/>
            <a:ext cx="346976" cy="347916"/>
            <a:chOff x="4208" y="2225"/>
            <a:chExt cx="738" cy="740"/>
          </a:xfrm>
          <a:solidFill>
            <a:srgbClr val="00ACB8"/>
          </a:solidFill>
        </p:grpSpPr>
        <p:sp>
          <p:nvSpPr>
            <p:cNvPr id="251" name="Rectangle 40">
              <a:extLst>
                <a:ext uri="{FF2B5EF4-FFF2-40B4-BE49-F238E27FC236}">
                  <a16:creationId xmlns:a16="http://schemas.microsoft.com/office/drawing/2014/main" id="{7997F21C-9FD4-4297-B25D-CE295DBE6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2" name="Rectangle 41">
              <a:extLst>
                <a:ext uri="{FF2B5EF4-FFF2-40B4-BE49-F238E27FC236}">
                  <a16:creationId xmlns:a16="http://schemas.microsoft.com/office/drawing/2014/main" id="{C0D207EF-179D-46D5-80E7-FEBF54BFF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3" name="Rectangle 42">
              <a:extLst>
                <a:ext uri="{FF2B5EF4-FFF2-40B4-BE49-F238E27FC236}">
                  <a16:creationId xmlns:a16="http://schemas.microsoft.com/office/drawing/2014/main" id="{6579385A-D9D3-4F95-81E9-32CFBF7D9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4" name="Rectangle 43">
              <a:extLst>
                <a:ext uri="{FF2B5EF4-FFF2-40B4-BE49-F238E27FC236}">
                  <a16:creationId xmlns:a16="http://schemas.microsoft.com/office/drawing/2014/main" id="{C19101B3-6BAF-4C1B-861C-7EC795209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5" name="Rectangle 44">
              <a:extLst>
                <a:ext uri="{FF2B5EF4-FFF2-40B4-BE49-F238E27FC236}">
                  <a16:creationId xmlns:a16="http://schemas.microsoft.com/office/drawing/2014/main" id="{508CD7EF-F0F6-4475-87E1-C79B79FD3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6" name="Rectangle 45">
              <a:extLst>
                <a:ext uri="{FF2B5EF4-FFF2-40B4-BE49-F238E27FC236}">
                  <a16:creationId xmlns:a16="http://schemas.microsoft.com/office/drawing/2014/main" id="{A3DA2168-3672-480C-8F66-0ACA7B11B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7" name="Rectangle 46">
              <a:extLst>
                <a:ext uri="{FF2B5EF4-FFF2-40B4-BE49-F238E27FC236}">
                  <a16:creationId xmlns:a16="http://schemas.microsoft.com/office/drawing/2014/main" id="{66A7CD5E-75AF-486E-9CAC-3B1CFB5E0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8" name="Rectangle 47">
              <a:extLst>
                <a:ext uri="{FF2B5EF4-FFF2-40B4-BE49-F238E27FC236}">
                  <a16:creationId xmlns:a16="http://schemas.microsoft.com/office/drawing/2014/main" id="{2CF1520F-D855-450A-A876-BCAC7909B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D9A43AEF-BFD5-411B-ADFC-E7664B16E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0" name="Rectangle 49">
              <a:extLst>
                <a:ext uri="{FF2B5EF4-FFF2-40B4-BE49-F238E27FC236}">
                  <a16:creationId xmlns:a16="http://schemas.microsoft.com/office/drawing/2014/main" id="{20FC363B-3EF8-424B-BAAE-661BB584A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1" name="Rectangle 50">
              <a:extLst>
                <a:ext uri="{FF2B5EF4-FFF2-40B4-BE49-F238E27FC236}">
                  <a16:creationId xmlns:a16="http://schemas.microsoft.com/office/drawing/2014/main" id="{31AA9F2D-20A7-4214-8945-14D1A3F46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2" name="Rectangle 51">
              <a:extLst>
                <a:ext uri="{FF2B5EF4-FFF2-40B4-BE49-F238E27FC236}">
                  <a16:creationId xmlns:a16="http://schemas.microsoft.com/office/drawing/2014/main" id="{71CD57DD-FE14-4BF2-9A28-33DF757D2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3" name="Rectangle 52">
              <a:extLst>
                <a:ext uri="{FF2B5EF4-FFF2-40B4-BE49-F238E27FC236}">
                  <a16:creationId xmlns:a16="http://schemas.microsoft.com/office/drawing/2014/main" id="{DCAEDAB9-2460-46C7-9653-62D15185A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4" name="Rectangle 53">
              <a:extLst>
                <a:ext uri="{FF2B5EF4-FFF2-40B4-BE49-F238E27FC236}">
                  <a16:creationId xmlns:a16="http://schemas.microsoft.com/office/drawing/2014/main" id="{6094BF9B-7095-4995-955F-858A7A4AD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5" name="Rectangle 54">
              <a:extLst>
                <a:ext uri="{FF2B5EF4-FFF2-40B4-BE49-F238E27FC236}">
                  <a16:creationId xmlns:a16="http://schemas.microsoft.com/office/drawing/2014/main" id="{AC4FCC39-D833-4CA1-992B-F22CB40EE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6" name="Rectangle 55">
              <a:extLst>
                <a:ext uri="{FF2B5EF4-FFF2-40B4-BE49-F238E27FC236}">
                  <a16:creationId xmlns:a16="http://schemas.microsoft.com/office/drawing/2014/main" id="{A13ABFE9-5265-4984-9ECD-236CC8E18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7" name="Rectangle 56">
              <a:extLst>
                <a:ext uri="{FF2B5EF4-FFF2-40B4-BE49-F238E27FC236}">
                  <a16:creationId xmlns:a16="http://schemas.microsoft.com/office/drawing/2014/main" id="{3E634251-1945-4B76-AA12-65B1AB916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8" name="Rectangle 57">
              <a:extLst>
                <a:ext uri="{FF2B5EF4-FFF2-40B4-BE49-F238E27FC236}">
                  <a16:creationId xmlns:a16="http://schemas.microsoft.com/office/drawing/2014/main" id="{B7A8498B-97F8-470F-A4A6-6077C594E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9" name="Rectangle 58">
              <a:extLst>
                <a:ext uri="{FF2B5EF4-FFF2-40B4-BE49-F238E27FC236}">
                  <a16:creationId xmlns:a16="http://schemas.microsoft.com/office/drawing/2014/main" id="{7674901C-114F-47F6-B2D4-FE6EBAE33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0" name="Rectangle 59">
              <a:extLst>
                <a:ext uri="{FF2B5EF4-FFF2-40B4-BE49-F238E27FC236}">
                  <a16:creationId xmlns:a16="http://schemas.microsoft.com/office/drawing/2014/main" id="{A2EAA27C-EBFB-4D26-82BE-B86390392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1" name="Rectangle 60">
              <a:extLst>
                <a:ext uri="{FF2B5EF4-FFF2-40B4-BE49-F238E27FC236}">
                  <a16:creationId xmlns:a16="http://schemas.microsoft.com/office/drawing/2014/main" id="{AF32DF29-D01F-4A48-9A8A-1D0088D96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2" name="Rectangle 61">
              <a:extLst>
                <a:ext uri="{FF2B5EF4-FFF2-40B4-BE49-F238E27FC236}">
                  <a16:creationId xmlns:a16="http://schemas.microsoft.com/office/drawing/2014/main" id="{E95FF0E0-3141-40DE-BB9A-B2DA8986E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3" name="Rectangle 62">
              <a:extLst>
                <a:ext uri="{FF2B5EF4-FFF2-40B4-BE49-F238E27FC236}">
                  <a16:creationId xmlns:a16="http://schemas.microsoft.com/office/drawing/2014/main" id="{9522646B-B316-4323-8FD7-892BBCC67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4" name="Rectangle 63">
              <a:extLst>
                <a:ext uri="{FF2B5EF4-FFF2-40B4-BE49-F238E27FC236}">
                  <a16:creationId xmlns:a16="http://schemas.microsoft.com/office/drawing/2014/main" id="{67E60CAF-BC06-48F4-A6F2-F986A24B1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5" name="Rectangle 64">
              <a:extLst>
                <a:ext uri="{FF2B5EF4-FFF2-40B4-BE49-F238E27FC236}">
                  <a16:creationId xmlns:a16="http://schemas.microsoft.com/office/drawing/2014/main" id="{EED68CDE-80A4-4666-87DD-F893A868E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6" name="Rectangle 65">
              <a:extLst>
                <a:ext uri="{FF2B5EF4-FFF2-40B4-BE49-F238E27FC236}">
                  <a16:creationId xmlns:a16="http://schemas.microsoft.com/office/drawing/2014/main" id="{657879D2-BD24-4814-B84F-13ACB0664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7" name="Freeform 66">
              <a:extLst>
                <a:ext uri="{FF2B5EF4-FFF2-40B4-BE49-F238E27FC236}">
                  <a16:creationId xmlns:a16="http://schemas.microsoft.com/office/drawing/2014/main" id="{75BB8EB2-7CEB-4EDB-AC31-58BE404BB5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78" name="Group 69">
            <a:extLst>
              <a:ext uri="{FF2B5EF4-FFF2-40B4-BE49-F238E27FC236}">
                <a16:creationId xmlns:a16="http://schemas.microsoft.com/office/drawing/2014/main" id="{1580F926-67B8-47EF-9B34-B665CE38CC4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75117" y="2609057"/>
            <a:ext cx="287769" cy="269579"/>
            <a:chOff x="5333" y="1735"/>
            <a:chExt cx="617" cy="578"/>
          </a:xfrm>
          <a:solidFill>
            <a:srgbClr val="00ACB8"/>
          </a:solidFill>
        </p:grpSpPr>
        <p:sp>
          <p:nvSpPr>
            <p:cNvPr id="279" name="Rectangle 74">
              <a:extLst>
                <a:ext uri="{FF2B5EF4-FFF2-40B4-BE49-F238E27FC236}">
                  <a16:creationId xmlns:a16="http://schemas.microsoft.com/office/drawing/2014/main" id="{CEB99912-399A-4FF9-A640-DD9A74AC0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0" name="Rectangle 75">
              <a:extLst>
                <a:ext uri="{FF2B5EF4-FFF2-40B4-BE49-F238E27FC236}">
                  <a16:creationId xmlns:a16="http://schemas.microsoft.com/office/drawing/2014/main" id="{FC5F1915-3305-4B65-97C0-D63CBD6E1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1" name="Rectangle 76">
              <a:extLst>
                <a:ext uri="{FF2B5EF4-FFF2-40B4-BE49-F238E27FC236}">
                  <a16:creationId xmlns:a16="http://schemas.microsoft.com/office/drawing/2014/main" id="{08F88720-3762-4E71-ADCB-64777203F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2" name="Freeform 77">
              <a:extLst>
                <a:ext uri="{FF2B5EF4-FFF2-40B4-BE49-F238E27FC236}">
                  <a16:creationId xmlns:a16="http://schemas.microsoft.com/office/drawing/2014/main" id="{EFF7F43D-F1CF-4AF3-A6E6-B2FC10BEA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3" name="Rectangle 78">
              <a:extLst>
                <a:ext uri="{FF2B5EF4-FFF2-40B4-BE49-F238E27FC236}">
                  <a16:creationId xmlns:a16="http://schemas.microsoft.com/office/drawing/2014/main" id="{DEAE484C-00D3-4CD0-9154-DD57405BF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4" name="Rectangle 79">
              <a:extLst>
                <a:ext uri="{FF2B5EF4-FFF2-40B4-BE49-F238E27FC236}">
                  <a16:creationId xmlns:a16="http://schemas.microsoft.com/office/drawing/2014/main" id="{D57D0858-252C-427C-B1AC-3FE6684E5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5" name="Rectangle 80">
              <a:extLst>
                <a:ext uri="{FF2B5EF4-FFF2-40B4-BE49-F238E27FC236}">
                  <a16:creationId xmlns:a16="http://schemas.microsoft.com/office/drawing/2014/main" id="{A8304B43-EAAE-4CF6-9106-954992A13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6" name="Rectangle 81">
              <a:extLst>
                <a:ext uri="{FF2B5EF4-FFF2-40B4-BE49-F238E27FC236}">
                  <a16:creationId xmlns:a16="http://schemas.microsoft.com/office/drawing/2014/main" id="{6F13EF4C-D68E-43FD-B1A0-1204AE291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7" name="Rectangle 82">
              <a:extLst>
                <a:ext uri="{FF2B5EF4-FFF2-40B4-BE49-F238E27FC236}">
                  <a16:creationId xmlns:a16="http://schemas.microsoft.com/office/drawing/2014/main" id="{6D724878-2981-4AA5-8A81-B1CFE8F37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8" name="Rectangle 83">
              <a:extLst>
                <a:ext uri="{FF2B5EF4-FFF2-40B4-BE49-F238E27FC236}">
                  <a16:creationId xmlns:a16="http://schemas.microsoft.com/office/drawing/2014/main" id="{4F0C9035-6DC5-4F72-B33E-4F609428A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9" name="Rectangle 84">
              <a:extLst>
                <a:ext uri="{FF2B5EF4-FFF2-40B4-BE49-F238E27FC236}">
                  <a16:creationId xmlns:a16="http://schemas.microsoft.com/office/drawing/2014/main" id="{43285677-36C1-4CDF-B6E0-973F3EDBE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0" name="Rectangle 85">
              <a:extLst>
                <a:ext uri="{FF2B5EF4-FFF2-40B4-BE49-F238E27FC236}">
                  <a16:creationId xmlns:a16="http://schemas.microsoft.com/office/drawing/2014/main" id="{F0CC8901-DEF9-4D16-BE0D-A0C8AE24C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1" name="Rectangle 86">
              <a:extLst>
                <a:ext uri="{FF2B5EF4-FFF2-40B4-BE49-F238E27FC236}">
                  <a16:creationId xmlns:a16="http://schemas.microsoft.com/office/drawing/2014/main" id="{0BBA8053-E909-40ED-B8E8-5F984B10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2" name="Rectangle 87">
              <a:extLst>
                <a:ext uri="{FF2B5EF4-FFF2-40B4-BE49-F238E27FC236}">
                  <a16:creationId xmlns:a16="http://schemas.microsoft.com/office/drawing/2014/main" id="{D16C9C76-8F9B-4333-8212-8BB5EA555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3" name="Rectangle 88">
              <a:extLst>
                <a:ext uri="{FF2B5EF4-FFF2-40B4-BE49-F238E27FC236}">
                  <a16:creationId xmlns:a16="http://schemas.microsoft.com/office/drawing/2014/main" id="{2E37236A-519E-4529-BEB1-B290D60FC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4" name="Rectangle 89">
              <a:extLst>
                <a:ext uri="{FF2B5EF4-FFF2-40B4-BE49-F238E27FC236}">
                  <a16:creationId xmlns:a16="http://schemas.microsoft.com/office/drawing/2014/main" id="{AD3055B8-CE78-4ECF-B9D0-5301123DF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5" name="Rectangle 90">
              <a:extLst>
                <a:ext uri="{FF2B5EF4-FFF2-40B4-BE49-F238E27FC236}">
                  <a16:creationId xmlns:a16="http://schemas.microsoft.com/office/drawing/2014/main" id="{879B0C54-179B-4778-B95B-C226D709F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96" name="Group 93">
            <a:extLst>
              <a:ext uri="{FF2B5EF4-FFF2-40B4-BE49-F238E27FC236}">
                <a16:creationId xmlns:a16="http://schemas.microsoft.com/office/drawing/2014/main" id="{2797E742-E422-4F68-9DAB-089A0D695C1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79899" y="2559698"/>
            <a:ext cx="321343" cy="318938"/>
            <a:chOff x="4166" y="1753"/>
            <a:chExt cx="668" cy="663"/>
          </a:xfrm>
          <a:solidFill>
            <a:srgbClr val="00ACB8"/>
          </a:solidFill>
        </p:grpSpPr>
        <p:sp>
          <p:nvSpPr>
            <p:cNvPr id="297" name="Rectangle 95">
              <a:extLst>
                <a:ext uri="{FF2B5EF4-FFF2-40B4-BE49-F238E27FC236}">
                  <a16:creationId xmlns:a16="http://schemas.microsoft.com/office/drawing/2014/main" id="{8AADC5DE-8D0A-45FA-A361-A6842E88A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8" name="Rectangle 96">
              <a:extLst>
                <a:ext uri="{FF2B5EF4-FFF2-40B4-BE49-F238E27FC236}">
                  <a16:creationId xmlns:a16="http://schemas.microsoft.com/office/drawing/2014/main" id="{2FDB85F0-A125-4B6D-BFED-34B861870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9" name="Rectangle 97">
              <a:extLst>
                <a:ext uri="{FF2B5EF4-FFF2-40B4-BE49-F238E27FC236}">
                  <a16:creationId xmlns:a16="http://schemas.microsoft.com/office/drawing/2014/main" id="{97A92A86-2BEF-4FDB-B534-98EDA4024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0" name="Rectangle 98">
              <a:extLst>
                <a:ext uri="{FF2B5EF4-FFF2-40B4-BE49-F238E27FC236}">
                  <a16:creationId xmlns:a16="http://schemas.microsoft.com/office/drawing/2014/main" id="{2EDE0840-5BC2-4E99-8790-31B8A1AE0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1" name="Rectangle 99">
              <a:extLst>
                <a:ext uri="{FF2B5EF4-FFF2-40B4-BE49-F238E27FC236}">
                  <a16:creationId xmlns:a16="http://schemas.microsoft.com/office/drawing/2014/main" id="{E8F87382-62D6-4A5F-B56A-77529B37C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2" name="Rectangle 100">
              <a:extLst>
                <a:ext uri="{FF2B5EF4-FFF2-40B4-BE49-F238E27FC236}">
                  <a16:creationId xmlns:a16="http://schemas.microsoft.com/office/drawing/2014/main" id="{79CEF131-9D28-46B2-AEFE-8F720D994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3" name="Rectangle 101">
              <a:extLst>
                <a:ext uri="{FF2B5EF4-FFF2-40B4-BE49-F238E27FC236}">
                  <a16:creationId xmlns:a16="http://schemas.microsoft.com/office/drawing/2014/main" id="{925AD2E3-36A8-4469-8387-D946E88E7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4" name="Rectangle 102">
              <a:extLst>
                <a:ext uri="{FF2B5EF4-FFF2-40B4-BE49-F238E27FC236}">
                  <a16:creationId xmlns:a16="http://schemas.microsoft.com/office/drawing/2014/main" id="{A11D8F45-45F4-43B1-9E88-AD2D087FA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5" name="Rectangle 103">
              <a:extLst>
                <a:ext uri="{FF2B5EF4-FFF2-40B4-BE49-F238E27FC236}">
                  <a16:creationId xmlns:a16="http://schemas.microsoft.com/office/drawing/2014/main" id="{37D7EBA4-F4A9-40B8-A0FE-72FFEF4DB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6" name="Rectangle 104">
              <a:extLst>
                <a:ext uri="{FF2B5EF4-FFF2-40B4-BE49-F238E27FC236}">
                  <a16:creationId xmlns:a16="http://schemas.microsoft.com/office/drawing/2014/main" id="{62EA44D4-BA14-40B4-88CD-E7F854673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7" name="Rectangle 105">
              <a:extLst>
                <a:ext uri="{FF2B5EF4-FFF2-40B4-BE49-F238E27FC236}">
                  <a16:creationId xmlns:a16="http://schemas.microsoft.com/office/drawing/2014/main" id="{545F0908-4C28-4242-A73B-82C6B97FE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8" name="Rectangle 106">
              <a:extLst>
                <a:ext uri="{FF2B5EF4-FFF2-40B4-BE49-F238E27FC236}">
                  <a16:creationId xmlns:a16="http://schemas.microsoft.com/office/drawing/2014/main" id="{C8106DFD-DB5C-4B62-8434-B8BD5CCC0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9" name="Rectangle 107">
              <a:extLst>
                <a:ext uri="{FF2B5EF4-FFF2-40B4-BE49-F238E27FC236}">
                  <a16:creationId xmlns:a16="http://schemas.microsoft.com/office/drawing/2014/main" id="{0A5EF61B-0867-49C5-8F31-13393E199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0" name="Rectangle 108">
              <a:extLst>
                <a:ext uri="{FF2B5EF4-FFF2-40B4-BE49-F238E27FC236}">
                  <a16:creationId xmlns:a16="http://schemas.microsoft.com/office/drawing/2014/main" id="{133D5725-549C-4C05-A210-A70163AE9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1" name="Rectangle 109">
              <a:extLst>
                <a:ext uri="{FF2B5EF4-FFF2-40B4-BE49-F238E27FC236}">
                  <a16:creationId xmlns:a16="http://schemas.microsoft.com/office/drawing/2014/main" id="{B418A006-7473-487B-B77C-DBA48F8C9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2" name="Rectangle 110">
              <a:extLst>
                <a:ext uri="{FF2B5EF4-FFF2-40B4-BE49-F238E27FC236}">
                  <a16:creationId xmlns:a16="http://schemas.microsoft.com/office/drawing/2014/main" id="{93250919-471E-4D6B-B7B3-05AA4E227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3" name="Oval 111">
              <a:extLst>
                <a:ext uri="{FF2B5EF4-FFF2-40B4-BE49-F238E27FC236}">
                  <a16:creationId xmlns:a16="http://schemas.microsoft.com/office/drawing/2014/main" id="{C5D92289-4201-4C1A-B614-37F1CB0AE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4" name="Freeform 112">
              <a:extLst>
                <a:ext uri="{FF2B5EF4-FFF2-40B4-BE49-F238E27FC236}">
                  <a16:creationId xmlns:a16="http://schemas.microsoft.com/office/drawing/2014/main" id="{9C2CC99E-9015-48DE-B2A6-B2957D7D79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5" name="Freeform 113">
              <a:extLst>
                <a:ext uri="{FF2B5EF4-FFF2-40B4-BE49-F238E27FC236}">
                  <a16:creationId xmlns:a16="http://schemas.microsoft.com/office/drawing/2014/main" id="{131E6BDE-1180-4622-B7F1-461290F42D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316" name="Group 35">
            <a:extLst>
              <a:ext uri="{FF2B5EF4-FFF2-40B4-BE49-F238E27FC236}">
                <a16:creationId xmlns:a16="http://schemas.microsoft.com/office/drawing/2014/main" id="{52E4FE43-87F5-4442-8E1B-44E2237152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62640" y="2530720"/>
            <a:ext cx="346976" cy="347916"/>
            <a:chOff x="4208" y="2225"/>
            <a:chExt cx="738" cy="740"/>
          </a:xfrm>
          <a:solidFill>
            <a:srgbClr val="00ACB8"/>
          </a:solidFill>
        </p:grpSpPr>
        <p:sp>
          <p:nvSpPr>
            <p:cNvPr id="317" name="Rectangle 40">
              <a:extLst>
                <a:ext uri="{FF2B5EF4-FFF2-40B4-BE49-F238E27FC236}">
                  <a16:creationId xmlns:a16="http://schemas.microsoft.com/office/drawing/2014/main" id="{E82F232F-F6F7-4643-8424-A065435C6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8" name="Rectangle 41">
              <a:extLst>
                <a:ext uri="{FF2B5EF4-FFF2-40B4-BE49-F238E27FC236}">
                  <a16:creationId xmlns:a16="http://schemas.microsoft.com/office/drawing/2014/main" id="{2A68638A-4F05-43EA-ADDD-1E51F3128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9" name="Rectangle 42">
              <a:extLst>
                <a:ext uri="{FF2B5EF4-FFF2-40B4-BE49-F238E27FC236}">
                  <a16:creationId xmlns:a16="http://schemas.microsoft.com/office/drawing/2014/main" id="{D72227D5-BCC8-409F-B00C-794547DAB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0" name="Rectangle 43">
              <a:extLst>
                <a:ext uri="{FF2B5EF4-FFF2-40B4-BE49-F238E27FC236}">
                  <a16:creationId xmlns:a16="http://schemas.microsoft.com/office/drawing/2014/main" id="{087E0D52-D045-4524-B9B3-19628C922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1" name="Rectangle 44">
              <a:extLst>
                <a:ext uri="{FF2B5EF4-FFF2-40B4-BE49-F238E27FC236}">
                  <a16:creationId xmlns:a16="http://schemas.microsoft.com/office/drawing/2014/main" id="{3585C47F-E78F-46AB-BFE0-183177C8F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2" name="Rectangle 45">
              <a:extLst>
                <a:ext uri="{FF2B5EF4-FFF2-40B4-BE49-F238E27FC236}">
                  <a16:creationId xmlns:a16="http://schemas.microsoft.com/office/drawing/2014/main" id="{619F009E-7252-4D44-9E09-7D5C00A6D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3" name="Rectangle 46">
              <a:extLst>
                <a:ext uri="{FF2B5EF4-FFF2-40B4-BE49-F238E27FC236}">
                  <a16:creationId xmlns:a16="http://schemas.microsoft.com/office/drawing/2014/main" id="{6AC2D829-FB29-48A3-9313-14C12ABA0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4" name="Rectangle 47">
              <a:extLst>
                <a:ext uri="{FF2B5EF4-FFF2-40B4-BE49-F238E27FC236}">
                  <a16:creationId xmlns:a16="http://schemas.microsoft.com/office/drawing/2014/main" id="{CBE51155-7658-488A-8FFE-6BD06A38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5315D3D6-EEDF-4D32-8FBA-ADB8990ED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6" name="Rectangle 49">
              <a:extLst>
                <a:ext uri="{FF2B5EF4-FFF2-40B4-BE49-F238E27FC236}">
                  <a16:creationId xmlns:a16="http://schemas.microsoft.com/office/drawing/2014/main" id="{706E252F-E55B-4075-B6D7-960A6C25F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7" name="Rectangle 50">
              <a:extLst>
                <a:ext uri="{FF2B5EF4-FFF2-40B4-BE49-F238E27FC236}">
                  <a16:creationId xmlns:a16="http://schemas.microsoft.com/office/drawing/2014/main" id="{B8EF8CAE-0FC1-4B33-9CD8-8429D2261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8" name="Rectangle 51">
              <a:extLst>
                <a:ext uri="{FF2B5EF4-FFF2-40B4-BE49-F238E27FC236}">
                  <a16:creationId xmlns:a16="http://schemas.microsoft.com/office/drawing/2014/main" id="{6E7E4D48-8677-49DD-A056-066699EC8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9" name="Rectangle 52">
              <a:extLst>
                <a:ext uri="{FF2B5EF4-FFF2-40B4-BE49-F238E27FC236}">
                  <a16:creationId xmlns:a16="http://schemas.microsoft.com/office/drawing/2014/main" id="{412E85E6-6765-4C31-B719-6D72970E1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0" name="Rectangle 53">
              <a:extLst>
                <a:ext uri="{FF2B5EF4-FFF2-40B4-BE49-F238E27FC236}">
                  <a16:creationId xmlns:a16="http://schemas.microsoft.com/office/drawing/2014/main" id="{5A0BEE8F-84E4-4BB6-A0DC-DD4FE46E6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1" name="Rectangle 54">
              <a:extLst>
                <a:ext uri="{FF2B5EF4-FFF2-40B4-BE49-F238E27FC236}">
                  <a16:creationId xmlns:a16="http://schemas.microsoft.com/office/drawing/2014/main" id="{5474CE0C-24F8-46C9-A871-3D1C445F2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2" name="Rectangle 55">
              <a:extLst>
                <a:ext uri="{FF2B5EF4-FFF2-40B4-BE49-F238E27FC236}">
                  <a16:creationId xmlns:a16="http://schemas.microsoft.com/office/drawing/2014/main" id="{53B4D069-DC84-40D3-9A80-7489E824B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3" name="Rectangle 56">
              <a:extLst>
                <a:ext uri="{FF2B5EF4-FFF2-40B4-BE49-F238E27FC236}">
                  <a16:creationId xmlns:a16="http://schemas.microsoft.com/office/drawing/2014/main" id="{4F4F3B9A-29CF-4C67-AF5C-A200EEAE1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4" name="Rectangle 57">
              <a:extLst>
                <a:ext uri="{FF2B5EF4-FFF2-40B4-BE49-F238E27FC236}">
                  <a16:creationId xmlns:a16="http://schemas.microsoft.com/office/drawing/2014/main" id="{7107ED74-E984-47C2-81E2-038ED2E2E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5" name="Rectangle 58">
              <a:extLst>
                <a:ext uri="{FF2B5EF4-FFF2-40B4-BE49-F238E27FC236}">
                  <a16:creationId xmlns:a16="http://schemas.microsoft.com/office/drawing/2014/main" id="{2F46BAF6-122F-4B20-9853-040F0F548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6" name="Rectangle 59">
              <a:extLst>
                <a:ext uri="{FF2B5EF4-FFF2-40B4-BE49-F238E27FC236}">
                  <a16:creationId xmlns:a16="http://schemas.microsoft.com/office/drawing/2014/main" id="{A9F8AE24-A3F3-43AB-9E9D-E8CE858FD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7" name="Rectangle 60">
              <a:extLst>
                <a:ext uri="{FF2B5EF4-FFF2-40B4-BE49-F238E27FC236}">
                  <a16:creationId xmlns:a16="http://schemas.microsoft.com/office/drawing/2014/main" id="{E7C35A84-922F-452E-A3BB-395DE2EE2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8" name="Rectangle 61">
              <a:extLst>
                <a:ext uri="{FF2B5EF4-FFF2-40B4-BE49-F238E27FC236}">
                  <a16:creationId xmlns:a16="http://schemas.microsoft.com/office/drawing/2014/main" id="{934476FA-CEF1-45FB-868C-61DAFCD30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9" name="Rectangle 62">
              <a:extLst>
                <a:ext uri="{FF2B5EF4-FFF2-40B4-BE49-F238E27FC236}">
                  <a16:creationId xmlns:a16="http://schemas.microsoft.com/office/drawing/2014/main" id="{853DBB0C-58D8-47B3-99B7-8D87B5FD0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0" name="Rectangle 63">
              <a:extLst>
                <a:ext uri="{FF2B5EF4-FFF2-40B4-BE49-F238E27FC236}">
                  <a16:creationId xmlns:a16="http://schemas.microsoft.com/office/drawing/2014/main" id="{477E22B1-28B9-4D2E-9FBA-7C2BF373B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1" name="Rectangle 64">
              <a:extLst>
                <a:ext uri="{FF2B5EF4-FFF2-40B4-BE49-F238E27FC236}">
                  <a16:creationId xmlns:a16="http://schemas.microsoft.com/office/drawing/2014/main" id="{E4405362-000B-4869-9B92-818CB410A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2" name="Rectangle 65">
              <a:extLst>
                <a:ext uri="{FF2B5EF4-FFF2-40B4-BE49-F238E27FC236}">
                  <a16:creationId xmlns:a16="http://schemas.microsoft.com/office/drawing/2014/main" id="{A54D0ED2-CA3F-4DEF-93FE-D17AA5962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3" name="Freeform 66">
              <a:extLst>
                <a:ext uri="{FF2B5EF4-FFF2-40B4-BE49-F238E27FC236}">
                  <a16:creationId xmlns:a16="http://schemas.microsoft.com/office/drawing/2014/main" id="{F6A1E7F9-D9E2-4A36-8057-B28FC122CA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344" name="Group 69">
            <a:extLst>
              <a:ext uri="{FF2B5EF4-FFF2-40B4-BE49-F238E27FC236}">
                <a16:creationId xmlns:a16="http://schemas.microsoft.com/office/drawing/2014/main" id="{7EFDD815-2958-4A31-97D0-E75BA1A098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30984" y="2609057"/>
            <a:ext cx="287769" cy="269579"/>
            <a:chOff x="5333" y="1735"/>
            <a:chExt cx="617" cy="578"/>
          </a:xfrm>
          <a:solidFill>
            <a:srgbClr val="00ACB8"/>
          </a:solidFill>
        </p:grpSpPr>
        <p:sp>
          <p:nvSpPr>
            <p:cNvPr id="345" name="Rectangle 74">
              <a:extLst>
                <a:ext uri="{FF2B5EF4-FFF2-40B4-BE49-F238E27FC236}">
                  <a16:creationId xmlns:a16="http://schemas.microsoft.com/office/drawing/2014/main" id="{499E6871-3595-4F16-AC48-142450DB0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6" name="Rectangle 75">
              <a:extLst>
                <a:ext uri="{FF2B5EF4-FFF2-40B4-BE49-F238E27FC236}">
                  <a16:creationId xmlns:a16="http://schemas.microsoft.com/office/drawing/2014/main" id="{3AD68BA1-6F75-4AC0-93A7-5EABA6276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7" name="Rectangle 76">
              <a:extLst>
                <a:ext uri="{FF2B5EF4-FFF2-40B4-BE49-F238E27FC236}">
                  <a16:creationId xmlns:a16="http://schemas.microsoft.com/office/drawing/2014/main" id="{4C7BE952-9928-4811-B04E-54E006096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8" name="Freeform 77">
              <a:extLst>
                <a:ext uri="{FF2B5EF4-FFF2-40B4-BE49-F238E27FC236}">
                  <a16:creationId xmlns:a16="http://schemas.microsoft.com/office/drawing/2014/main" id="{C5273046-2198-42DC-8EFD-85358373A7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9" name="Rectangle 78">
              <a:extLst>
                <a:ext uri="{FF2B5EF4-FFF2-40B4-BE49-F238E27FC236}">
                  <a16:creationId xmlns:a16="http://schemas.microsoft.com/office/drawing/2014/main" id="{A3B56F7C-8352-44CE-8661-7F7FF9E99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0" name="Rectangle 79">
              <a:extLst>
                <a:ext uri="{FF2B5EF4-FFF2-40B4-BE49-F238E27FC236}">
                  <a16:creationId xmlns:a16="http://schemas.microsoft.com/office/drawing/2014/main" id="{855C26C4-30A8-4442-9F52-71FF5AC61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1" name="Rectangle 80">
              <a:extLst>
                <a:ext uri="{FF2B5EF4-FFF2-40B4-BE49-F238E27FC236}">
                  <a16:creationId xmlns:a16="http://schemas.microsoft.com/office/drawing/2014/main" id="{1AFDE332-3B2B-4AE8-8EF2-C6A7778E0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2" name="Rectangle 81">
              <a:extLst>
                <a:ext uri="{FF2B5EF4-FFF2-40B4-BE49-F238E27FC236}">
                  <a16:creationId xmlns:a16="http://schemas.microsoft.com/office/drawing/2014/main" id="{F9A32C28-D757-414E-810E-E68AAAF27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3" name="Rectangle 82">
              <a:extLst>
                <a:ext uri="{FF2B5EF4-FFF2-40B4-BE49-F238E27FC236}">
                  <a16:creationId xmlns:a16="http://schemas.microsoft.com/office/drawing/2014/main" id="{AA8B9EEA-189A-4D4B-BDB4-33A83FF21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4" name="Rectangle 83">
              <a:extLst>
                <a:ext uri="{FF2B5EF4-FFF2-40B4-BE49-F238E27FC236}">
                  <a16:creationId xmlns:a16="http://schemas.microsoft.com/office/drawing/2014/main" id="{E6603852-3F68-4EBC-94A0-1CC29A4D5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5" name="Rectangle 84">
              <a:extLst>
                <a:ext uri="{FF2B5EF4-FFF2-40B4-BE49-F238E27FC236}">
                  <a16:creationId xmlns:a16="http://schemas.microsoft.com/office/drawing/2014/main" id="{567DE57A-7960-4719-ADAD-0343D2EE4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6" name="Rectangle 85">
              <a:extLst>
                <a:ext uri="{FF2B5EF4-FFF2-40B4-BE49-F238E27FC236}">
                  <a16:creationId xmlns:a16="http://schemas.microsoft.com/office/drawing/2014/main" id="{F591E7D3-D668-4DFF-87E6-0BEA1FBE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7" name="Rectangle 86">
              <a:extLst>
                <a:ext uri="{FF2B5EF4-FFF2-40B4-BE49-F238E27FC236}">
                  <a16:creationId xmlns:a16="http://schemas.microsoft.com/office/drawing/2014/main" id="{F240BCDF-E288-4B64-AAE2-1F3FCC764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8" name="Rectangle 87">
              <a:extLst>
                <a:ext uri="{FF2B5EF4-FFF2-40B4-BE49-F238E27FC236}">
                  <a16:creationId xmlns:a16="http://schemas.microsoft.com/office/drawing/2014/main" id="{4BF0D53F-554C-45B7-A2C9-82FFC3B6A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9" name="Rectangle 88">
              <a:extLst>
                <a:ext uri="{FF2B5EF4-FFF2-40B4-BE49-F238E27FC236}">
                  <a16:creationId xmlns:a16="http://schemas.microsoft.com/office/drawing/2014/main" id="{43DCF08D-79EC-427B-966F-1E8E3EE99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0" name="Rectangle 89">
              <a:extLst>
                <a:ext uri="{FF2B5EF4-FFF2-40B4-BE49-F238E27FC236}">
                  <a16:creationId xmlns:a16="http://schemas.microsoft.com/office/drawing/2014/main" id="{094048F6-1F54-4624-AA0B-6CCF6DEA4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1" name="Rectangle 90">
              <a:extLst>
                <a:ext uri="{FF2B5EF4-FFF2-40B4-BE49-F238E27FC236}">
                  <a16:creationId xmlns:a16="http://schemas.microsoft.com/office/drawing/2014/main" id="{1D130CCC-D92F-4D3F-8569-DA02D64B4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362" name="Group 93">
            <a:extLst>
              <a:ext uri="{FF2B5EF4-FFF2-40B4-BE49-F238E27FC236}">
                <a16:creationId xmlns:a16="http://schemas.microsoft.com/office/drawing/2014/main" id="{0238A323-FB2C-467B-8DF6-3A5376AE8E5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35766" y="2559698"/>
            <a:ext cx="321343" cy="318938"/>
            <a:chOff x="4166" y="1753"/>
            <a:chExt cx="668" cy="663"/>
          </a:xfrm>
          <a:solidFill>
            <a:srgbClr val="00ACB8"/>
          </a:solidFill>
        </p:grpSpPr>
        <p:sp>
          <p:nvSpPr>
            <p:cNvPr id="363" name="Rectangle 95">
              <a:extLst>
                <a:ext uri="{FF2B5EF4-FFF2-40B4-BE49-F238E27FC236}">
                  <a16:creationId xmlns:a16="http://schemas.microsoft.com/office/drawing/2014/main" id="{4B6EE5FB-91DF-4390-B3E6-6B1B9CC5C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4" name="Rectangle 96">
              <a:extLst>
                <a:ext uri="{FF2B5EF4-FFF2-40B4-BE49-F238E27FC236}">
                  <a16:creationId xmlns:a16="http://schemas.microsoft.com/office/drawing/2014/main" id="{B9AFCB86-401C-4334-8BEF-4CF4E8A9F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5" name="Rectangle 97">
              <a:extLst>
                <a:ext uri="{FF2B5EF4-FFF2-40B4-BE49-F238E27FC236}">
                  <a16:creationId xmlns:a16="http://schemas.microsoft.com/office/drawing/2014/main" id="{A9EBAEE8-6143-4FD4-95A8-B38AB19BD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6" name="Rectangle 98">
              <a:extLst>
                <a:ext uri="{FF2B5EF4-FFF2-40B4-BE49-F238E27FC236}">
                  <a16:creationId xmlns:a16="http://schemas.microsoft.com/office/drawing/2014/main" id="{ABEC427A-E5B5-4A8E-9A88-5E3C5A124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7" name="Rectangle 99">
              <a:extLst>
                <a:ext uri="{FF2B5EF4-FFF2-40B4-BE49-F238E27FC236}">
                  <a16:creationId xmlns:a16="http://schemas.microsoft.com/office/drawing/2014/main" id="{F63130AA-C097-492B-AFE6-D5AEBB6FA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8" name="Rectangle 100">
              <a:extLst>
                <a:ext uri="{FF2B5EF4-FFF2-40B4-BE49-F238E27FC236}">
                  <a16:creationId xmlns:a16="http://schemas.microsoft.com/office/drawing/2014/main" id="{1D7197B2-961E-4DAB-B689-8CCCB4FCC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9" name="Rectangle 101">
              <a:extLst>
                <a:ext uri="{FF2B5EF4-FFF2-40B4-BE49-F238E27FC236}">
                  <a16:creationId xmlns:a16="http://schemas.microsoft.com/office/drawing/2014/main" id="{EDD5BE69-B5E0-4C61-BC4C-1D48034D1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0" name="Rectangle 102">
              <a:extLst>
                <a:ext uri="{FF2B5EF4-FFF2-40B4-BE49-F238E27FC236}">
                  <a16:creationId xmlns:a16="http://schemas.microsoft.com/office/drawing/2014/main" id="{4B79205A-8418-4442-B78B-B441B476B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1" name="Rectangle 103">
              <a:extLst>
                <a:ext uri="{FF2B5EF4-FFF2-40B4-BE49-F238E27FC236}">
                  <a16:creationId xmlns:a16="http://schemas.microsoft.com/office/drawing/2014/main" id="{B0350ACC-E0BF-4BB9-BBDC-A9AFC5EDE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2" name="Rectangle 104">
              <a:extLst>
                <a:ext uri="{FF2B5EF4-FFF2-40B4-BE49-F238E27FC236}">
                  <a16:creationId xmlns:a16="http://schemas.microsoft.com/office/drawing/2014/main" id="{39A7EE66-CC98-42FB-A70F-407FF9A9D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3" name="Rectangle 105">
              <a:extLst>
                <a:ext uri="{FF2B5EF4-FFF2-40B4-BE49-F238E27FC236}">
                  <a16:creationId xmlns:a16="http://schemas.microsoft.com/office/drawing/2014/main" id="{659CDBC9-E98D-4B86-9815-1554A9EDB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4" name="Rectangle 106">
              <a:extLst>
                <a:ext uri="{FF2B5EF4-FFF2-40B4-BE49-F238E27FC236}">
                  <a16:creationId xmlns:a16="http://schemas.microsoft.com/office/drawing/2014/main" id="{DFA9BD84-FF78-49F7-8598-09A9FC31D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5" name="Rectangle 107">
              <a:extLst>
                <a:ext uri="{FF2B5EF4-FFF2-40B4-BE49-F238E27FC236}">
                  <a16:creationId xmlns:a16="http://schemas.microsoft.com/office/drawing/2014/main" id="{2169E39A-B5F1-4C02-B59E-6A907710B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6" name="Rectangle 108">
              <a:extLst>
                <a:ext uri="{FF2B5EF4-FFF2-40B4-BE49-F238E27FC236}">
                  <a16:creationId xmlns:a16="http://schemas.microsoft.com/office/drawing/2014/main" id="{A5FA5C6D-7957-472A-AB16-544001800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7" name="Rectangle 109">
              <a:extLst>
                <a:ext uri="{FF2B5EF4-FFF2-40B4-BE49-F238E27FC236}">
                  <a16:creationId xmlns:a16="http://schemas.microsoft.com/office/drawing/2014/main" id="{C6E6373D-AD4F-4A1C-81FE-01C1CB750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8" name="Rectangle 110">
              <a:extLst>
                <a:ext uri="{FF2B5EF4-FFF2-40B4-BE49-F238E27FC236}">
                  <a16:creationId xmlns:a16="http://schemas.microsoft.com/office/drawing/2014/main" id="{35C1808B-7BFB-40D0-A066-032440559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9" name="Oval 111">
              <a:extLst>
                <a:ext uri="{FF2B5EF4-FFF2-40B4-BE49-F238E27FC236}">
                  <a16:creationId xmlns:a16="http://schemas.microsoft.com/office/drawing/2014/main" id="{7EE18739-5E2E-439B-A7F0-6401DDB0D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0" name="Freeform 112">
              <a:extLst>
                <a:ext uri="{FF2B5EF4-FFF2-40B4-BE49-F238E27FC236}">
                  <a16:creationId xmlns:a16="http://schemas.microsoft.com/office/drawing/2014/main" id="{DE146E80-D400-41B4-97D2-8219AC4017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1" name="Freeform 113">
              <a:extLst>
                <a:ext uri="{FF2B5EF4-FFF2-40B4-BE49-F238E27FC236}">
                  <a16:creationId xmlns:a16="http://schemas.microsoft.com/office/drawing/2014/main" id="{47012BAF-529B-4A79-94D3-7925E54606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382" name="Group 35">
            <a:extLst>
              <a:ext uri="{FF2B5EF4-FFF2-40B4-BE49-F238E27FC236}">
                <a16:creationId xmlns:a16="http://schemas.microsoft.com/office/drawing/2014/main" id="{C2BAD37B-284C-4B6E-9A1C-8957F96F59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996920" y="2530720"/>
            <a:ext cx="346976" cy="347916"/>
            <a:chOff x="4208" y="2225"/>
            <a:chExt cx="738" cy="740"/>
          </a:xfrm>
          <a:solidFill>
            <a:srgbClr val="00ACB8"/>
          </a:solidFill>
        </p:grpSpPr>
        <p:sp>
          <p:nvSpPr>
            <p:cNvPr id="383" name="Rectangle 40">
              <a:extLst>
                <a:ext uri="{FF2B5EF4-FFF2-40B4-BE49-F238E27FC236}">
                  <a16:creationId xmlns:a16="http://schemas.microsoft.com/office/drawing/2014/main" id="{29A7A906-03F7-4523-9757-2C62D8909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4" name="Rectangle 41">
              <a:extLst>
                <a:ext uri="{FF2B5EF4-FFF2-40B4-BE49-F238E27FC236}">
                  <a16:creationId xmlns:a16="http://schemas.microsoft.com/office/drawing/2014/main" id="{B204A964-5EDD-401A-92C1-7CE4EA54C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5" name="Rectangle 42">
              <a:extLst>
                <a:ext uri="{FF2B5EF4-FFF2-40B4-BE49-F238E27FC236}">
                  <a16:creationId xmlns:a16="http://schemas.microsoft.com/office/drawing/2014/main" id="{9D537697-F865-4731-BF8F-91304F1DE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6" name="Rectangle 43">
              <a:extLst>
                <a:ext uri="{FF2B5EF4-FFF2-40B4-BE49-F238E27FC236}">
                  <a16:creationId xmlns:a16="http://schemas.microsoft.com/office/drawing/2014/main" id="{E9831EFB-B4C5-47E1-8CE0-B98AB6754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7" name="Rectangle 44">
              <a:extLst>
                <a:ext uri="{FF2B5EF4-FFF2-40B4-BE49-F238E27FC236}">
                  <a16:creationId xmlns:a16="http://schemas.microsoft.com/office/drawing/2014/main" id="{99609F0D-D52A-4708-A158-85E56F4CA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8" name="Rectangle 45">
              <a:extLst>
                <a:ext uri="{FF2B5EF4-FFF2-40B4-BE49-F238E27FC236}">
                  <a16:creationId xmlns:a16="http://schemas.microsoft.com/office/drawing/2014/main" id="{266892FC-EF96-4995-A975-EEF8BB5D5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9" name="Rectangle 46">
              <a:extLst>
                <a:ext uri="{FF2B5EF4-FFF2-40B4-BE49-F238E27FC236}">
                  <a16:creationId xmlns:a16="http://schemas.microsoft.com/office/drawing/2014/main" id="{3F6A74F1-72B9-40F9-B2B4-51B43A651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0" name="Rectangle 47">
              <a:extLst>
                <a:ext uri="{FF2B5EF4-FFF2-40B4-BE49-F238E27FC236}">
                  <a16:creationId xmlns:a16="http://schemas.microsoft.com/office/drawing/2014/main" id="{8C552E1F-2001-4834-8455-B9B3E3439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33DBB7BE-F1C9-4AD7-9F17-21DBAF802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2" name="Rectangle 49">
              <a:extLst>
                <a:ext uri="{FF2B5EF4-FFF2-40B4-BE49-F238E27FC236}">
                  <a16:creationId xmlns:a16="http://schemas.microsoft.com/office/drawing/2014/main" id="{73D12D64-CC0D-47E8-9E56-DE359358B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3" name="Rectangle 50">
              <a:extLst>
                <a:ext uri="{FF2B5EF4-FFF2-40B4-BE49-F238E27FC236}">
                  <a16:creationId xmlns:a16="http://schemas.microsoft.com/office/drawing/2014/main" id="{A93E27AC-0B3E-4997-8DC2-29FBD9737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4" name="Rectangle 51">
              <a:extLst>
                <a:ext uri="{FF2B5EF4-FFF2-40B4-BE49-F238E27FC236}">
                  <a16:creationId xmlns:a16="http://schemas.microsoft.com/office/drawing/2014/main" id="{E71347EB-786E-4717-86A7-BC24DEF1B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5" name="Rectangle 52">
              <a:extLst>
                <a:ext uri="{FF2B5EF4-FFF2-40B4-BE49-F238E27FC236}">
                  <a16:creationId xmlns:a16="http://schemas.microsoft.com/office/drawing/2014/main" id="{B0055EFD-EB01-4DDC-B5E6-14C380CE4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6" name="Rectangle 53">
              <a:extLst>
                <a:ext uri="{FF2B5EF4-FFF2-40B4-BE49-F238E27FC236}">
                  <a16:creationId xmlns:a16="http://schemas.microsoft.com/office/drawing/2014/main" id="{D6C98118-E65E-4619-8FEE-962EE690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7" name="Rectangle 54">
              <a:extLst>
                <a:ext uri="{FF2B5EF4-FFF2-40B4-BE49-F238E27FC236}">
                  <a16:creationId xmlns:a16="http://schemas.microsoft.com/office/drawing/2014/main" id="{C8054E10-46C6-4511-97A5-D922BA1B7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8" name="Rectangle 55">
              <a:extLst>
                <a:ext uri="{FF2B5EF4-FFF2-40B4-BE49-F238E27FC236}">
                  <a16:creationId xmlns:a16="http://schemas.microsoft.com/office/drawing/2014/main" id="{66CF3C9D-8E44-4B1F-80BB-0A980FDB7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9" name="Rectangle 56">
              <a:extLst>
                <a:ext uri="{FF2B5EF4-FFF2-40B4-BE49-F238E27FC236}">
                  <a16:creationId xmlns:a16="http://schemas.microsoft.com/office/drawing/2014/main" id="{2DB53ABC-360A-47D4-A4A8-2FAF4A3BF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0" name="Rectangle 57">
              <a:extLst>
                <a:ext uri="{FF2B5EF4-FFF2-40B4-BE49-F238E27FC236}">
                  <a16:creationId xmlns:a16="http://schemas.microsoft.com/office/drawing/2014/main" id="{5CD30D4A-4C9E-43CD-8A1F-9CD1DC458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1" name="Rectangle 58">
              <a:extLst>
                <a:ext uri="{FF2B5EF4-FFF2-40B4-BE49-F238E27FC236}">
                  <a16:creationId xmlns:a16="http://schemas.microsoft.com/office/drawing/2014/main" id="{B4781B80-1AE7-425F-87A4-D33A97F7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2" name="Rectangle 59">
              <a:extLst>
                <a:ext uri="{FF2B5EF4-FFF2-40B4-BE49-F238E27FC236}">
                  <a16:creationId xmlns:a16="http://schemas.microsoft.com/office/drawing/2014/main" id="{683DBBEF-C8D0-4DDD-97EE-1412D4393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3" name="Rectangle 60">
              <a:extLst>
                <a:ext uri="{FF2B5EF4-FFF2-40B4-BE49-F238E27FC236}">
                  <a16:creationId xmlns:a16="http://schemas.microsoft.com/office/drawing/2014/main" id="{4BDC9D1E-8BC1-49B2-886E-4CEFF85E3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4" name="Rectangle 61">
              <a:extLst>
                <a:ext uri="{FF2B5EF4-FFF2-40B4-BE49-F238E27FC236}">
                  <a16:creationId xmlns:a16="http://schemas.microsoft.com/office/drawing/2014/main" id="{F6E0D5FC-4BC1-4D56-9718-113268048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5" name="Rectangle 62">
              <a:extLst>
                <a:ext uri="{FF2B5EF4-FFF2-40B4-BE49-F238E27FC236}">
                  <a16:creationId xmlns:a16="http://schemas.microsoft.com/office/drawing/2014/main" id="{67555752-5147-4507-BAD6-C9A55E102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6" name="Rectangle 63">
              <a:extLst>
                <a:ext uri="{FF2B5EF4-FFF2-40B4-BE49-F238E27FC236}">
                  <a16:creationId xmlns:a16="http://schemas.microsoft.com/office/drawing/2014/main" id="{1062EF38-961F-4B1A-B92C-EDB3EAB0E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7" name="Rectangle 64">
              <a:extLst>
                <a:ext uri="{FF2B5EF4-FFF2-40B4-BE49-F238E27FC236}">
                  <a16:creationId xmlns:a16="http://schemas.microsoft.com/office/drawing/2014/main" id="{69547199-E2FD-4CE6-8FB5-6736C1E9C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8" name="Rectangle 65">
              <a:extLst>
                <a:ext uri="{FF2B5EF4-FFF2-40B4-BE49-F238E27FC236}">
                  <a16:creationId xmlns:a16="http://schemas.microsoft.com/office/drawing/2014/main" id="{C338811D-FDA6-4004-9A65-F1F3BF2D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9" name="Freeform 66">
              <a:extLst>
                <a:ext uri="{FF2B5EF4-FFF2-40B4-BE49-F238E27FC236}">
                  <a16:creationId xmlns:a16="http://schemas.microsoft.com/office/drawing/2014/main" id="{5BAA7696-D8DD-423F-82F1-AC60FB43F4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10" name="Group 69">
            <a:extLst>
              <a:ext uri="{FF2B5EF4-FFF2-40B4-BE49-F238E27FC236}">
                <a16:creationId xmlns:a16="http://schemas.microsoft.com/office/drawing/2014/main" id="{1D1EE755-6F7B-4204-B1B9-4B6B6A1893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69580" y="2609057"/>
            <a:ext cx="287769" cy="269579"/>
            <a:chOff x="5333" y="1735"/>
            <a:chExt cx="617" cy="578"/>
          </a:xfrm>
          <a:solidFill>
            <a:srgbClr val="00ACB8"/>
          </a:solidFill>
        </p:grpSpPr>
        <p:sp>
          <p:nvSpPr>
            <p:cNvPr id="411" name="Rectangle 74">
              <a:extLst>
                <a:ext uri="{FF2B5EF4-FFF2-40B4-BE49-F238E27FC236}">
                  <a16:creationId xmlns:a16="http://schemas.microsoft.com/office/drawing/2014/main" id="{CE784F6E-ECB7-4785-B09B-4C2295317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2" name="Rectangle 75">
              <a:extLst>
                <a:ext uri="{FF2B5EF4-FFF2-40B4-BE49-F238E27FC236}">
                  <a16:creationId xmlns:a16="http://schemas.microsoft.com/office/drawing/2014/main" id="{C9D5B1D8-C85E-4FC8-A082-1DD2D3ADF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3" name="Rectangle 76">
              <a:extLst>
                <a:ext uri="{FF2B5EF4-FFF2-40B4-BE49-F238E27FC236}">
                  <a16:creationId xmlns:a16="http://schemas.microsoft.com/office/drawing/2014/main" id="{37D70B75-207A-468F-A120-F0B7EA216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4" name="Freeform 77">
              <a:extLst>
                <a:ext uri="{FF2B5EF4-FFF2-40B4-BE49-F238E27FC236}">
                  <a16:creationId xmlns:a16="http://schemas.microsoft.com/office/drawing/2014/main" id="{281E4335-487D-4DB3-A076-FD18B3215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5" name="Rectangle 78">
              <a:extLst>
                <a:ext uri="{FF2B5EF4-FFF2-40B4-BE49-F238E27FC236}">
                  <a16:creationId xmlns:a16="http://schemas.microsoft.com/office/drawing/2014/main" id="{FD3F9E4E-8AB6-4BB4-B06F-4380F8654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6" name="Rectangle 79">
              <a:extLst>
                <a:ext uri="{FF2B5EF4-FFF2-40B4-BE49-F238E27FC236}">
                  <a16:creationId xmlns:a16="http://schemas.microsoft.com/office/drawing/2014/main" id="{16330560-BEA0-4C17-9156-B7A9A6133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7" name="Rectangle 80">
              <a:extLst>
                <a:ext uri="{FF2B5EF4-FFF2-40B4-BE49-F238E27FC236}">
                  <a16:creationId xmlns:a16="http://schemas.microsoft.com/office/drawing/2014/main" id="{FFAD059F-EAA6-4464-9A0A-F1F4E790C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8" name="Rectangle 81">
              <a:extLst>
                <a:ext uri="{FF2B5EF4-FFF2-40B4-BE49-F238E27FC236}">
                  <a16:creationId xmlns:a16="http://schemas.microsoft.com/office/drawing/2014/main" id="{08EDC2BB-5BF1-4FF8-921D-A2402BD10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9" name="Rectangle 82">
              <a:extLst>
                <a:ext uri="{FF2B5EF4-FFF2-40B4-BE49-F238E27FC236}">
                  <a16:creationId xmlns:a16="http://schemas.microsoft.com/office/drawing/2014/main" id="{0F0DB343-2F09-4548-8130-5E7E4D8B3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0" name="Rectangle 83">
              <a:extLst>
                <a:ext uri="{FF2B5EF4-FFF2-40B4-BE49-F238E27FC236}">
                  <a16:creationId xmlns:a16="http://schemas.microsoft.com/office/drawing/2014/main" id="{6E0B2726-1C2B-4DD3-B223-A2269BCB6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1" name="Rectangle 84">
              <a:extLst>
                <a:ext uri="{FF2B5EF4-FFF2-40B4-BE49-F238E27FC236}">
                  <a16:creationId xmlns:a16="http://schemas.microsoft.com/office/drawing/2014/main" id="{CA7AA9A6-0603-44C5-8CB9-7D2E84A90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2" name="Rectangle 85">
              <a:extLst>
                <a:ext uri="{FF2B5EF4-FFF2-40B4-BE49-F238E27FC236}">
                  <a16:creationId xmlns:a16="http://schemas.microsoft.com/office/drawing/2014/main" id="{F92FD57B-394B-416A-B40A-ADD1F66E0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3" name="Rectangle 86">
              <a:extLst>
                <a:ext uri="{FF2B5EF4-FFF2-40B4-BE49-F238E27FC236}">
                  <a16:creationId xmlns:a16="http://schemas.microsoft.com/office/drawing/2014/main" id="{EEAA2B42-87F7-4663-B84D-31556682C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4" name="Rectangle 87">
              <a:extLst>
                <a:ext uri="{FF2B5EF4-FFF2-40B4-BE49-F238E27FC236}">
                  <a16:creationId xmlns:a16="http://schemas.microsoft.com/office/drawing/2014/main" id="{17838D31-2CE1-4438-A3D6-1F461CF8C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5" name="Rectangle 88">
              <a:extLst>
                <a:ext uri="{FF2B5EF4-FFF2-40B4-BE49-F238E27FC236}">
                  <a16:creationId xmlns:a16="http://schemas.microsoft.com/office/drawing/2014/main" id="{C13C5ACB-D5B9-4AC6-BBC8-33CB0B91A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6" name="Rectangle 89">
              <a:extLst>
                <a:ext uri="{FF2B5EF4-FFF2-40B4-BE49-F238E27FC236}">
                  <a16:creationId xmlns:a16="http://schemas.microsoft.com/office/drawing/2014/main" id="{F9316A50-67CB-42FC-80CD-07B9C9595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7" name="Rectangle 90">
              <a:extLst>
                <a:ext uri="{FF2B5EF4-FFF2-40B4-BE49-F238E27FC236}">
                  <a16:creationId xmlns:a16="http://schemas.microsoft.com/office/drawing/2014/main" id="{394ABE0E-DDD5-4ACD-AC0E-1A52372F8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28" name="Group 93">
            <a:extLst>
              <a:ext uri="{FF2B5EF4-FFF2-40B4-BE49-F238E27FC236}">
                <a16:creationId xmlns:a16="http://schemas.microsoft.com/office/drawing/2014/main" id="{3546C8E7-429B-4238-9EC0-596BEAC7980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74362" y="2559698"/>
            <a:ext cx="321343" cy="318938"/>
            <a:chOff x="4166" y="1753"/>
            <a:chExt cx="668" cy="663"/>
          </a:xfrm>
          <a:solidFill>
            <a:srgbClr val="00ACB8"/>
          </a:solidFill>
        </p:grpSpPr>
        <p:sp>
          <p:nvSpPr>
            <p:cNvPr id="429" name="Rectangle 95">
              <a:extLst>
                <a:ext uri="{FF2B5EF4-FFF2-40B4-BE49-F238E27FC236}">
                  <a16:creationId xmlns:a16="http://schemas.microsoft.com/office/drawing/2014/main" id="{424DE4D6-A37E-499F-8C82-2B21B478B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0" name="Rectangle 96">
              <a:extLst>
                <a:ext uri="{FF2B5EF4-FFF2-40B4-BE49-F238E27FC236}">
                  <a16:creationId xmlns:a16="http://schemas.microsoft.com/office/drawing/2014/main" id="{1772D1CE-7C22-4346-8879-9D4ACCF74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1" name="Rectangle 97">
              <a:extLst>
                <a:ext uri="{FF2B5EF4-FFF2-40B4-BE49-F238E27FC236}">
                  <a16:creationId xmlns:a16="http://schemas.microsoft.com/office/drawing/2014/main" id="{5517F5AA-AA4B-4443-9049-408E28DE7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2" name="Rectangle 98">
              <a:extLst>
                <a:ext uri="{FF2B5EF4-FFF2-40B4-BE49-F238E27FC236}">
                  <a16:creationId xmlns:a16="http://schemas.microsoft.com/office/drawing/2014/main" id="{6696B2C1-4EA9-4FE0-8768-339F58A63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3" name="Rectangle 99">
              <a:extLst>
                <a:ext uri="{FF2B5EF4-FFF2-40B4-BE49-F238E27FC236}">
                  <a16:creationId xmlns:a16="http://schemas.microsoft.com/office/drawing/2014/main" id="{185A2F7A-E001-4B10-AD4C-107B4954B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4" name="Rectangle 100">
              <a:extLst>
                <a:ext uri="{FF2B5EF4-FFF2-40B4-BE49-F238E27FC236}">
                  <a16:creationId xmlns:a16="http://schemas.microsoft.com/office/drawing/2014/main" id="{2EDFF04C-8853-42CB-96D1-68F2AE3E0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5" name="Rectangle 101">
              <a:extLst>
                <a:ext uri="{FF2B5EF4-FFF2-40B4-BE49-F238E27FC236}">
                  <a16:creationId xmlns:a16="http://schemas.microsoft.com/office/drawing/2014/main" id="{63D4D3B2-5B29-423E-AC69-67CAD941C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6" name="Rectangle 102">
              <a:extLst>
                <a:ext uri="{FF2B5EF4-FFF2-40B4-BE49-F238E27FC236}">
                  <a16:creationId xmlns:a16="http://schemas.microsoft.com/office/drawing/2014/main" id="{23F0ACBB-0971-4275-984E-45F82309C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7" name="Rectangle 103">
              <a:extLst>
                <a:ext uri="{FF2B5EF4-FFF2-40B4-BE49-F238E27FC236}">
                  <a16:creationId xmlns:a16="http://schemas.microsoft.com/office/drawing/2014/main" id="{D5C78E69-DB65-4DA0-A482-5F9F0213F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8" name="Rectangle 104">
              <a:extLst>
                <a:ext uri="{FF2B5EF4-FFF2-40B4-BE49-F238E27FC236}">
                  <a16:creationId xmlns:a16="http://schemas.microsoft.com/office/drawing/2014/main" id="{2F2976C2-0F63-4B31-868E-FCED961BC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9" name="Rectangle 105">
              <a:extLst>
                <a:ext uri="{FF2B5EF4-FFF2-40B4-BE49-F238E27FC236}">
                  <a16:creationId xmlns:a16="http://schemas.microsoft.com/office/drawing/2014/main" id="{954385B6-23CE-4D66-AF77-5433007D1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0" name="Rectangle 106">
              <a:extLst>
                <a:ext uri="{FF2B5EF4-FFF2-40B4-BE49-F238E27FC236}">
                  <a16:creationId xmlns:a16="http://schemas.microsoft.com/office/drawing/2014/main" id="{EE1FD077-931E-43BE-B075-3509C29C1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1" name="Rectangle 107">
              <a:extLst>
                <a:ext uri="{FF2B5EF4-FFF2-40B4-BE49-F238E27FC236}">
                  <a16:creationId xmlns:a16="http://schemas.microsoft.com/office/drawing/2014/main" id="{DA9A8C47-3A10-4776-ADD7-B880F816B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2" name="Rectangle 108">
              <a:extLst>
                <a:ext uri="{FF2B5EF4-FFF2-40B4-BE49-F238E27FC236}">
                  <a16:creationId xmlns:a16="http://schemas.microsoft.com/office/drawing/2014/main" id="{DF0C8E91-E0A8-49C7-8C61-F5A4E18C6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3" name="Rectangle 109">
              <a:extLst>
                <a:ext uri="{FF2B5EF4-FFF2-40B4-BE49-F238E27FC236}">
                  <a16:creationId xmlns:a16="http://schemas.microsoft.com/office/drawing/2014/main" id="{03D95900-825D-44C2-A604-E86301C50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4" name="Rectangle 110">
              <a:extLst>
                <a:ext uri="{FF2B5EF4-FFF2-40B4-BE49-F238E27FC236}">
                  <a16:creationId xmlns:a16="http://schemas.microsoft.com/office/drawing/2014/main" id="{1ABD16C9-9450-4C3A-9E8D-E0DD1436D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5" name="Oval 111">
              <a:extLst>
                <a:ext uri="{FF2B5EF4-FFF2-40B4-BE49-F238E27FC236}">
                  <a16:creationId xmlns:a16="http://schemas.microsoft.com/office/drawing/2014/main" id="{63A6806C-8E66-4A69-B899-9442FA77F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6" name="Freeform 112">
              <a:extLst>
                <a:ext uri="{FF2B5EF4-FFF2-40B4-BE49-F238E27FC236}">
                  <a16:creationId xmlns:a16="http://schemas.microsoft.com/office/drawing/2014/main" id="{1F5794AE-F06A-4B2F-8E4B-2F78835304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7" name="Freeform 113">
              <a:extLst>
                <a:ext uri="{FF2B5EF4-FFF2-40B4-BE49-F238E27FC236}">
                  <a16:creationId xmlns:a16="http://schemas.microsoft.com/office/drawing/2014/main" id="{21929554-E21D-455E-8686-85C9BF350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48" name="Group 35">
            <a:extLst>
              <a:ext uri="{FF2B5EF4-FFF2-40B4-BE49-F238E27FC236}">
                <a16:creationId xmlns:a16="http://schemas.microsoft.com/office/drawing/2014/main" id="{2829E153-ED38-477E-A69E-880D7449ED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256247" y="2530720"/>
            <a:ext cx="346976" cy="347916"/>
            <a:chOff x="4208" y="2225"/>
            <a:chExt cx="738" cy="740"/>
          </a:xfrm>
          <a:solidFill>
            <a:srgbClr val="00ACB8"/>
          </a:solidFill>
        </p:grpSpPr>
        <p:sp>
          <p:nvSpPr>
            <p:cNvPr id="449" name="Rectangle 40">
              <a:extLst>
                <a:ext uri="{FF2B5EF4-FFF2-40B4-BE49-F238E27FC236}">
                  <a16:creationId xmlns:a16="http://schemas.microsoft.com/office/drawing/2014/main" id="{1BECD2F2-D14C-4EE3-BD26-5125B5D42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0" name="Rectangle 41">
              <a:extLst>
                <a:ext uri="{FF2B5EF4-FFF2-40B4-BE49-F238E27FC236}">
                  <a16:creationId xmlns:a16="http://schemas.microsoft.com/office/drawing/2014/main" id="{0BA41351-8333-4051-9E25-C30279843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1" name="Rectangle 42">
              <a:extLst>
                <a:ext uri="{FF2B5EF4-FFF2-40B4-BE49-F238E27FC236}">
                  <a16:creationId xmlns:a16="http://schemas.microsoft.com/office/drawing/2014/main" id="{A0534FCA-B85F-4495-BAD0-A204BB56D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2" name="Rectangle 43">
              <a:extLst>
                <a:ext uri="{FF2B5EF4-FFF2-40B4-BE49-F238E27FC236}">
                  <a16:creationId xmlns:a16="http://schemas.microsoft.com/office/drawing/2014/main" id="{FD43CB04-643C-4FF8-B112-226DC0853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3" name="Rectangle 44">
              <a:extLst>
                <a:ext uri="{FF2B5EF4-FFF2-40B4-BE49-F238E27FC236}">
                  <a16:creationId xmlns:a16="http://schemas.microsoft.com/office/drawing/2014/main" id="{74C87F28-4F0B-4E9E-9B3D-805F5CF9F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4" name="Rectangle 45">
              <a:extLst>
                <a:ext uri="{FF2B5EF4-FFF2-40B4-BE49-F238E27FC236}">
                  <a16:creationId xmlns:a16="http://schemas.microsoft.com/office/drawing/2014/main" id="{53C48D9C-D08F-4ECF-AE92-4547C89CF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5" name="Rectangle 46">
              <a:extLst>
                <a:ext uri="{FF2B5EF4-FFF2-40B4-BE49-F238E27FC236}">
                  <a16:creationId xmlns:a16="http://schemas.microsoft.com/office/drawing/2014/main" id="{C0B5DC54-016F-4708-A195-0C239F843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6" name="Rectangle 47">
              <a:extLst>
                <a:ext uri="{FF2B5EF4-FFF2-40B4-BE49-F238E27FC236}">
                  <a16:creationId xmlns:a16="http://schemas.microsoft.com/office/drawing/2014/main" id="{9AF5B7A5-49CD-4070-9789-E4C37D430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7" name="Rectangle 48">
              <a:extLst>
                <a:ext uri="{FF2B5EF4-FFF2-40B4-BE49-F238E27FC236}">
                  <a16:creationId xmlns:a16="http://schemas.microsoft.com/office/drawing/2014/main" id="{18669A84-AF52-4597-AB49-15288A208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8" name="Rectangle 49">
              <a:extLst>
                <a:ext uri="{FF2B5EF4-FFF2-40B4-BE49-F238E27FC236}">
                  <a16:creationId xmlns:a16="http://schemas.microsoft.com/office/drawing/2014/main" id="{D321C607-8184-4B63-AF60-8404BD42B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9" name="Rectangle 50">
              <a:extLst>
                <a:ext uri="{FF2B5EF4-FFF2-40B4-BE49-F238E27FC236}">
                  <a16:creationId xmlns:a16="http://schemas.microsoft.com/office/drawing/2014/main" id="{D3D64FC2-94F2-4AE0-B4C5-63261842E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0" name="Rectangle 51">
              <a:extLst>
                <a:ext uri="{FF2B5EF4-FFF2-40B4-BE49-F238E27FC236}">
                  <a16:creationId xmlns:a16="http://schemas.microsoft.com/office/drawing/2014/main" id="{30E8D790-37C2-4234-8206-A3740A695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1" name="Rectangle 52">
              <a:extLst>
                <a:ext uri="{FF2B5EF4-FFF2-40B4-BE49-F238E27FC236}">
                  <a16:creationId xmlns:a16="http://schemas.microsoft.com/office/drawing/2014/main" id="{C053445A-3CB4-4B6F-B8E4-92E1D96E2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2" name="Rectangle 53">
              <a:extLst>
                <a:ext uri="{FF2B5EF4-FFF2-40B4-BE49-F238E27FC236}">
                  <a16:creationId xmlns:a16="http://schemas.microsoft.com/office/drawing/2014/main" id="{CB998902-CD0B-4F57-BD2A-FC3123675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3" name="Rectangle 54">
              <a:extLst>
                <a:ext uri="{FF2B5EF4-FFF2-40B4-BE49-F238E27FC236}">
                  <a16:creationId xmlns:a16="http://schemas.microsoft.com/office/drawing/2014/main" id="{DEA6A29F-EC95-4E12-A15A-AC63D7E50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4" name="Rectangle 55">
              <a:extLst>
                <a:ext uri="{FF2B5EF4-FFF2-40B4-BE49-F238E27FC236}">
                  <a16:creationId xmlns:a16="http://schemas.microsoft.com/office/drawing/2014/main" id="{9A265B38-E350-4E99-9169-9AFCA6ED6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5" name="Rectangle 56">
              <a:extLst>
                <a:ext uri="{FF2B5EF4-FFF2-40B4-BE49-F238E27FC236}">
                  <a16:creationId xmlns:a16="http://schemas.microsoft.com/office/drawing/2014/main" id="{DF585864-754C-4182-AD0D-EAD25492A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6" name="Rectangle 57">
              <a:extLst>
                <a:ext uri="{FF2B5EF4-FFF2-40B4-BE49-F238E27FC236}">
                  <a16:creationId xmlns:a16="http://schemas.microsoft.com/office/drawing/2014/main" id="{74EC02F6-9AB1-465D-9DB8-5BE829C94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7" name="Rectangle 58">
              <a:extLst>
                <a:ext uri="{FF2B5EF4-FFF2-40B4-BE49-F238E27FC236}">
                  <a16:creationId xmlns:a16="http://schemas.microsoft.com/office/drawing/2014/main" id="{59A4AD35-85BF-4B20-A7A5-DBBA9BE24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8" name="Rectangle 59">
              <a:extLst>
                <a:ext uri="{FF2B5EF4-FFF2-40B4-BE49-F238E27FC236}">
                  <a16:creationId xmlns:a16="http://schemas.microsoft.com/office/drawing/2014/main" id="{EE36B26C-5FE5-4D59-8650-71EB9C94C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9" name="Rectangle 60">
              <a:extLst>
                <a:ext uri="{FF2B5EF4-FFF2-40B4-BE49-F238E27FC236}">
                  <a16:creationId xmlns:a16="http://schemas.microsoft.com/office/drawing/2014/main" id="{6688667C-88CB-4C43-B712-EA4CE1D31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0" name="Rectangle 61">
              <a:extLst>
                <a:ext uri="{FF2B5EF4-FFF2-40B4-BE49-F238E27FC236}">
                  <a16:creationId xmlns:a16="http://schemas.microsoft.com/office/drawing/2014/main" id="{94A58FB5-6D0F-4609-B532-7873CF6F8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1" name="Rectangle 62">
              <a:extLst>
                <a:ext uri="{FF2B5EF4-FFF2-40B4-BE49-F238E27FC236}">
                  <a16:creationId xmlns:a16="http://schemas.microsoft.com/office/drawing/2014/main" id="{35832987-FDD7-47A7-897E-6490A5975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2" name="Rectangle 63">
              <a:extLst>
                <a:ext uri="{FF2B5EF4-FFF2-40B4-BE49-F238E27FC236}">
                  <a16:creationId xmlns:a16="http://schemas.microsoft.com/office/drawing/2014/main" id="{B4A5DB8D-EA99-4FB5-9A6F-830C80636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3" name="Rectangle 64">
              <a:extLst>
                <a:ext uri="{FF2B5EF4-FFF2-40B4-BE49-F238E27FC236}">
                  <a16:creationId xmlns:a16="http://schemas.microsoft.com/office/drawing/2014/main" id="{8EA94FCB-D16F-472D-9EB5-4F9C8DC66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4" name="Rectangle 65">
              <a:extLst>
                <a:ext uri="{FF2B5EF4-FFF2-40B4-BE49-F238E27FC236}">
                  <a16:creationId xmlns:a16="http://schemas.microsoft.com/office/drawing/2014/main" id="{11860B31-9841-43AC-9B1E-305DB79EC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5" name="Freeform 66">
              <a:extLst>
                <a:ext uri="{FF2B5EF4-FFF2-40B4-BE49-F238E27FC236}">
                  <a16:creationId xmlns:a16="http://schemas.microsoft.com/office/drawing/2014/main" id="{40D25860-5974-44EF-96BA-264535EE4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76" name="Group 69">
            <a:extLst>
              <a:ext uri="{FF2B5EF4-FFF2-40B4-BE49-F238E27FC236}">
                <a16:creationId xmlns:a16="http://schemas.microsoft.com/office/drawing/2014/main" id="{52F03810-5CD6-4FCC-A159-02EC4C9716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724591" y="2609057"/>
            <a:ext cx="287769" cy="269579"/>
            <a:chOff x="5333" y="1735"/>
            <a:chExt cx="617" cy="578"/>
          </a:xfrm>
          <a:solidFill>
            <a:srgbClr val="00ACB8"/>
          </a:solidFill>
        </p:grpSpPr>
        <p:sp>
          <p:nvSpPr>
            <p:cNvPr id="477" name="Rectangle 74">
              <a:extLst>
                <a:ext uri="{FF2B5EF4-FFF2-40B4-BE49-F238E27FC236}">
                  <a16:creationId xmlns:a16="http://schemas.microsoft.com/office/drawing/2014/main" id="{6E903BF1-F335-4F77-8A80-E4F9CC33B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8" name="Rectangle 75">
              <a:extLst>
                <a:ext uri="{FF2B5EF4-FFF2-40B4-BE49-F238E27FC236}">
                  <a16:creationId xmlns:a16="http://schemas.microsoft.com/office/drawing/2014/main" id="{B5974EAC-260B-4249-9B87-45A8ED900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9" name="Rectangle 76">
              <a:extLst>
                <a:ext uri="{FF2B5EF4-FFF2-40B4-BE49-F238E27FC236}">
                  <a16:creationId xmlns:a16="http://schemas.microsoft.com/office/drawing/2014/main" id="{A71267CC-1866-4D59-8CDD-28B53C4BF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0" name="Freeform 77">
              <a:extLst>
                <a:ext uri="{FF2B5EF4-FFF2-40B4-BE49-F238E27FC236}">
                  <a16:creationId xmlns:a16="http://schemas.microsoft.com/office/drawing/2014/main" id="{1B8C289E-BCEB-4B22-8A93-F39D2730B6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1" name="Rectangle 78">
              <a:extLst>
                <a:ext uri="{FF2B5EF4-FFF2-40B4-BE49-F238E27FC236}">
                  <a16:creationId xmlns:a16="http://schemas.microsoft.com/office/drawing/2014/main" id="{AD6892C5-C4D8-4134-9760-61EF82941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2" name="Rectangle 79">
              <a:extLst>
                <a:ext uri="{FF2B5EF4-FFF2-40B4-BE49-F238E27FC236}">
                  <a16:creationId xmlns:a16="http://schemas.microsoft.com/office/drawing/2014/main" id="{BC63DE64-BE83-43B3-AEBB-62158CFE3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3" name="Rectangle 80">
              <a:extLst>
                <a:ext uri="{FF2B5EF4-FFF2-40B4-BE49-F238E27FC236}">
                  <a16:creationId xmlns:a16="http://schemas.microsoft.com/office/drawing/2014/main" id="{1E646F03-CF94-45AA-A001-DB7C76125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4" name="Rectangle 81">
              <a:extLst>
                <a:ext uri="{FF2B5EF4-FFF2-40B4-BE49-F238E27FC236}">
                  <a16:creationId xmlns:a16="http://schemas.microsoft.com/office/drawing/2014/main" id="{463DF24D-9199-4F15-96FC-5078D3B2B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5" name="Rectangle 82">
              <a:extLst>
                <a:ext uri="{FF2B5EF4-FFF2-40B4-BE49-F238E27FC236}">
                  <a16:creationId xmlns:a16="http://schemas.microsoft.com/office/drawing/2014/main" id="{D67AEABC-20E1-4702-A0BF-4AC910C6A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6" name="Rectangle 83">
              <a:extLst>
                <a:ext uri="{FF2B5EF4-FFF2-40B4-BE49-F238E27FC236}">
                  <a16:creationId xmlns:a16="http://schemas.microsoft.com/office/drawing/2014/main" id="{0C78CCA9-70B0-43D5-846F-32CBD8692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7" name="Rectangle 84">
              <a:extLst>
                <a:ext uri="{FF2B5EF4-FFF2-40B4-BE49-F238E27FC236}">
                  <a16:creationId xmlns:a16="http://schemas.microsoft.com/office/drawing/2014/main" id="{6D337AB4-8A65-453F-B09D-816137942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8" name="Rectangle 85">
              <a:extLst>
                <a:ext uri="{FF2B5EF4-FFF2-40B4-BE49-F238E27FC236}">
                  <a16:creationId xmlns:a16="http://schemas.microsoft.com/office/drawing/2014/main" id="{F53EFDD3-4D4F-421B-B929-B0484EF5B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9" name="Rectangle 86">
              <a:extLst>
                <a:ext uri="{FF2B5EF4-FFF2-40B4-BE49-F238E27FC236}">
                  <a16:creationId xmlns:a16="http://schemas.microsoft.com/office/drawing/2014/main" id="{0CDB87DB-809A-4C1B-924E-A01E9BD36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0" name="Rectangle 87">
              <a:extLst>
                <a:ext uri="{FF2B5EF4-FFF2-40B4-BE49-F238E27FC236}">
                  <a16:creationId xmlns:a16="http://schemas.microsoft.com/office/drawing/2014/main" id="{0281AA21-E736-40E6-928C-177C6A5A5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1" name="Rectangle 88">
              <a:extLst>
                <a:ext uri="{FF2B5EF4-FFF2-40B4-BE49-F238E27FC236}">
                  <a16:creationId xmlns:a16="http://schemas.microsoft.com/office/drawing/2014/main" id="{414CAAF6-4D2B-43E9-8EDD-926CBF19F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2" name="Rectangle 89">
              <a:extLst>
                <a:ext uri="{FF2B5EF4-FFF2-40B4-BE49-F238E27FC236}">
                  <a16:creationId xmlns:a16="http://schemas.microsoft.com/office/drawing/2014/main" id="{3A01DC38-3BFC-4AE2-ADF2-3F68B0A2B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3" name="Rectangle 90">
              <a:extLst>
                <a:ext uri="{FF2B5EF4-FFF2-40B4-BE49-F238E27FC236}">
                  <a16:creationId xmlns:a16="http://schemas.microsoft.com/office/drawing/2014/main" id="{B2B24C92-BFC5-480A-AA1D-E2AB6AA7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94" name="Group 93">
            <a:extLst>
              <a:ext uri="{FF2B5EF4-FFF2-40B4-BE49-F238E27FC236}">
                <a16:creationId xmlns:a16="http://schemas.microsoft.com/office/drawing/2014/main" id="{646D2F9E-933C-4F12-9A3B-5B7578B156D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229373" y="2559698"/>
            <a:ext cx="321343" cy="318938"/>
            <a:chOff x="4166" y="1753"/>
            <a:chExt cx="668" cy="663"/>
          </a:xfrm>
          <a:solidFill>
            <a:srgbClr val="00ACB8"/>
          </a:solidFill>
        </p:grpSpPr>
        <p:sp>
          <p:nvSpPr>
            <p:cNvPr id="495" name="Rectangle 95">
              <a:extLst>
                <a:ext uri="{FF2B5EF4-FFF2-40B4-BE49-F238E27FC236}">
                  <a16:creationId xmlns:a16="http://schemas.microsoft.com/office/drawing/2014/main" id="{B3F8351F-E059-43D9-BF9E-572A77F91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6" name="Rectangle 96">
              <a:extLst>
                <a:ext uri="{FF2B5EF4-FFF2-40B4-BE49-F238E27FC236}">
                  <a16:creationId xmlns:a16="http://schemas.microsoft.com/office/drawing/2014/main" id="{1A00CF0E-6981-4732-A1C0-57AAC044C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7" name="Rectangle 97">
              <a:extLst>
                <a:ext uri="{FF2B5EF4-FFF2-40B4-BE49-F238E27FC236}">
                  <a16:creationId xmlns:a16="http://schemas.microsoft.com/office/drawing/2014/main" id="{A0D3666A-4896-4139-B33B-79EC59926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8" name="Rectangle 98">
              <a:extLst>
                <a:ext uri="{FF2B5EF4-FFF2-40B4-BE49-F238E27FC236}">
                  <a16:creationId xmlns:a16="http://schemas.microsoft.com/office/drawing/2014/main" id="{D775B88E-0F3F-4453-B487-7615BCB63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9" name="Rectangle 99">
              <a:extLst>
                <a:ext uri="{FF2B5EF4-FFF2-40B4-BE49-F238E27FC236}">
                  <a16:creationId xmlns:a16="http://schemas.microsoft.com/office/drawing/2014/main" id="{B1ACC51B-F3BD-4703-9CE5-0B45D9123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0" name="Rectangle 100">
              <a:extLst>
                <a:ext uri="{FF2B5EF4-FFF2-40B4-BE49-F238E27FC236}">
                  <a16:creationId xmlns:a16="http://schemas.microsoft.com/office/drawing/2014/main" id="{5ECF07CF-2D22-48A6-99FB-6B788DB19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1" name="Rectangle 101">
              <a:extLst>
                <a:ext uri="{FF2B5EF4-FFF2-40B4-BE49-F238E27FC236}">
                  <a16:creationId xmlns:a16="http://schemas.microsoft.com/office/drawing/2014/main" id="{5CF2F0FF-64CC-46C4-AACB-8963CF82F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2" name="Rectangle 102">
              <a:extLst>
                <a:ext uri="{FF2B5EF4-FFF2-40B4-BE49-F238E27FC236}">
                  <a16:creationId xmlns:a16="http://schemas.microsoft.com/office/drawing/2014/main" id="{E1A86CDC-8915-4E0E-9614-E4BF7949E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3" name="Rectangle 103">
              <a:extLst>
                <a:ext uri="{FF2B5EF4-FFF2-40B4-BE49-F238E27FC236}">
                  <a16:creationId xmlns:a16="http://schemas.microsoft.com/office/drawing/2014/main" id="{2FA31434-C61A-41FA-BA71-28EDC7737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4" name="Rectangle 104">
              <a:extLst>
                <a:ext uri="{FF2B5EF4-FFF2-40B4-BE49-F238E27FC236}">
                  <a16:creationId xmlns:a16="http://schemas.microsoft.com/office/drawing/2014/main" id="{A8664547-5B1A-4267-A48A-585647320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5" name="Rectangle 105">
              <a:extLst>
                <a:ext uri="{FF2B5EF4-FFF2-40B4-BE49-F238E27FC236}">
                  <a16:creationId xmlns:a16="http://schemas.microsoft.com/office/drawing/2014/main" id="{1E17F504-BB80-47CD-BE3D-64CEBC40E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6" name="Rectangle 106">
              <a:extLst>
                <a:ext uri="{FF2B5EF4-FFF2-40B4-BE49-F238E27FC236}">
                  <a16:creationId xmlns:a16="http://schemas.microsoft.com/office/drawing/2014/main" id="{1D733590-5863-4B72-9327-FB636A9F9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7" name="Rectangle 107">
              <a:extLst>
                <a:ext uri="{FF2B5EF4-FFF2-40B4-BE49-F238E27FC236}">
                  <a16:creationId xmlns:a16="http://schemas.microsoft.com/office/drawing/2014/main" id="{2CD622B5-E402-4CB8-9BD8-DFB6DD60F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8" name="Rectangle 108">
              <a:extLst>
                <a:ext uri="{FF2B5EF4-FFF2-40B4-BE49-F238E27FC236}">
                  <a16:creationId xmlns:a16="http://schemas.microsoft.com/office/drawing/2014/main" id="{3EF429F8-720A-4B20-AD81-351A32130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9" name="Rectangle 109">
              <a:extLst>
                <a:ext uri="{FF2B5EF4-FFF2-40B4-BE49-F238E27FC236}">
                  <a16:creationId xmlns:a16="http://schemas.microsoft.com/office/drawing/2014/main" id="{31EC8BCD-4BD1-4EAC-899B-EE0D4BF45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10" name="Rectangle 110">
              <a:extLst>
                <a:ext uri="{FF2B5EF4-FFF2-40B4-BE49-F238E27FC236}">
                  <a16:creationId xmlns:a16="http://schemas.microsoft.com/office/drawing/2014/main" id="{175AC7A1-F0A9-414F-95E2-C96050F3A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11" name="Oval 111">
              <a:extLst>
                <a:ext uri="{FF2B5EF4-FFF2-40B4-BE49-F238E27FC236}">
                  <a16:creationId xmlns:a16="http://schemas.microsoft.com/office/drawing/2014/main" id="{E69088D1-6FC2-44E3-9A2D-495C2E753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12" name="Freeform 112">
              <a:extLst>
                <a:ext uri="{FF2B5EF4-FFF2-40B4-BE49-F238E27FC236}">
                  <a16:creationId xmlns:a16="http://schemas.microsoft.com/office/drawing/2014/main" id="{A280D7B2-AEA8-4853-BFE0-F9E5345BE6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13" name="Freeform 113">
              <a:extLst>
                <a:ext uri="{FF2B5EF4-FFF2-40B4-BE49-F238E27FC236}">
                  <a16:creationId xmlns:a16="http://schemas.microsoft.com/office/drawing/2014/main" id="{135836FF-A933-42F4-914D-8974C80B63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sp>
        <p:nvSpPr>
          <p:cNvPr id="515" name="CaixaDeTexto 514">
            <a:extLst>
              <a:ext uri="{FF2B5EF4-FFF2-40B4-BE49-F238E27FC236}">
                <a16:creationId xmlns:a16="http://schemas.microsoft.com/office/drawing/2014/main" id="{73CA0667-1B16-4CA8-B417-B76CDAE1FFA2}"/>
              </a:ext>
            </a:extLst>
          </p:cNvPr>
          <p:cNvSpPr txBox="1"/>
          <p:nvPr/>
        </p:nvSpPr>
        <p:spPr>
          <a:xfrm>
            <a:off x="963614" y="6450177"/>
            <a:ext cx="974248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P26 a P30.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</p:spTree>
    <p:extLst>
      <p:ext uri="{BB962C8B-B14F-4D97-AF65-F5344CB8AC3E}">
        <p14:creationId xmlns:p14="http://schemas.microsoft.com/office/powerpoint/2010/main" val="1803752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800"/>
                            </p:stCondLst>
                            <p:childTnLst>
                              <p:par>
                                <p:cTn id="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3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8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3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800"/>
                            </p:stCondLst>
                            <p:childTnLst>
                              <p:par>
                                <p:cTn id="8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3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8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63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7" grpId="0">
        <p:bldAsOne/>
      </p:bldGraphic>
      <p:bldP spid="78" grpId="0"/>
      <p:bldP spid="79" grpId="0"/>
      <p:bldP spid="80" grpId="0"/>
      <p:bldP spid="81" grpId="0"/>
      <p:bldP spid="82" grpId="0"/>
      <p:bldGraphic spid="88" grpId="0">
        <p:bldAsOne/>
      </p:bldGraphic>
      <p:bldGraphic spid="106" grpId="0">
        <p:bldAsOne/>
      </p:bldGraphic>
      <p:bldGraphic spid="124" grpId="0">
        <p:bldAsOne/>
      </p:bldGraphic>
      <p:bldGraphic spid="142" grpId="0">
        <p:bldAsOne/>
      </p:bldGraphic>
      <p:bldP spid="160" grpId="0"/>
      <p:bldP spid="161" grpId="0" animBg="1"/>
      <p:bldP spid="162" grpId="0"/>
      <p:bldP spid="163" grpId="0" animBg="1"/>
      <p:bldP spid="164" grpId="0"/>
      <p:bldP spid="165" grpId="0" animBg="1"/>
      <p:bldP spid="166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57" name="Gráfico 56"/>
          <p:cNvGraphicFramePr/>
          <p:nvPr>
            <p:extLst>
              <p:ext uri="{D42A27DB-BD31-4B8C-83A1-F6EECF244321}">
                <p14:modId xmlns:p14="http://schemas.microsoft.com/office/powerpoint/2010/main" val="1589392444"/>
              </p:ext>
            </p:extLst>
          </p:nvPr>
        </p:nvGraphicFramePr>
        <p:xfrm>
          <a:off x="649479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8" name="Retângulo 77"/>
          <p:cNvSpPr/>
          <p:nvPr/>
        </p:nvSpPr>
        <p:spPr>
          <a:xfrm>
            <a:off x="593818" y="1635939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79" name="Retângulo 78"/>
          <p:cNvSpPr/>
          <p:nvPr/>
        </p:nvSpPr>
        <p:spPr>
          <a:xfrm>
            <a:off x="9758840" y="1635939"/>
            <a:ext cx="230626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0" name="Retângulo 79"/>
          <p:cNvSpPr/>
          <p:nvPr/>
        </p:nvSpPr>
        <p:spPr>
          <a:xfrm>
            <a:off x="2580960" y="1743661"/>
            <a:ext cx="219470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1" name="Retângulo 80"/>
          <p:cNvSpPr/>
          <p:nvPr/>
        </p:nvSpPr>
        <p:spPr>
          <a:xfrm>
            <a:off x="7292358" y="1743661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82" name="Retângulo 81"/>
          <p:cNvSpPr/>
          <p:nvPr/>
        </p:nvSpPr>
        <p:spPr>
          <a:xfrm>
            <a:off x="5080108" y="1635939"/>
            <a:ext cx="189389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539414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ector reto 83"/>
          <p:cNvCxnSpPr/>
          <p:nvPr/>
        </p:nvCxnSpPr>
        <p:spPr>
          <a:xfrm>
            <a:off x="4870771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Conector reto 84"/>
          <p:cNvCxnSpPr/>
          <p:nvPr/>
        </p:nvCxnSpPr>
        <p:spPr>
          <a:xfrm>
            <a:off x="7280142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ector reto 85"/>
          <p:cNvCxnSpPr/>
          <p:nvPr/>
        </p:nvCxnSpPr>
        <p:spPr>
          <a:xfrm>
            <a:off x="9704027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7" name="Tabela 86"/>
          <p:cNvGraphicFramePr>
            <a:graphicFrameLocks noGrp="1"/>
          </p:cNvGraphicFramePr>
          <p:nvPr>
            <p:extLst/>
          </p:nvPr>
        </p:nvGraphicFramePr>
        <p:xfrm>
          <a:off x="717830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60" name="Retângulo 159"/>
          <p:cNvSpPr/>
          <p:nvPr/>
        </p:nvSpPr>
        <p:spPr>
          <a:xfrm>
            <a:off x="3571112" y="5795804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  <a:endParaRPr lang="pt-BR" sz="1600" b="1" dirty="0">
              <a:solidFill>
                <a:srgbClr val="00ACB8"/>
              </a:solidFill>
              <a:latin typeface="Arial" panose="020B0604020202020204" pitchFamily="34" charset="0"/>
            </a:endParaRPr>
          </a:p>
        </p:txBody>
      </p:sp>
      <p:sp>
        <p:nvSpPr>
          <p:cNvPr id="161" name="Elipse 160"/>
          <p:cNvSpPr/>
          <p:nvPr/>
        </p:nvSpPr>
        <p:spPr>
          <a:xfrm>
            <a:off x="3295803" y="5858495"/>
            <a:ext cx="180000" cy="180000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2" name="Retângulo 161"/>
          <p:cNvSpPr/>
          <p:nvPr/>
        </p:nvSpPr>
        <p:spPr>
          <a:xfrm>
            <a:off x="5328003" y="5795804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  <a:endParaRPr lang="pt-BR" sz="1600" b="1" dirty="0">
              <a:solidFill>
                <a:srgbClr val="FF8F8F"/>
              </a:solidFill>
              <a:latin typeface="Arial" panose="020B0604020202020204" pitchFamily="34" charset="0"/>
            </a:endParaRPr>
          </a:p>
        </p:txBody>
      </p:sp>
      <p:sp>
        <p:nvSpPr>
          <p:cNvPr id="163" name="Elipse 162"/>
          <p:cNvSpPr/>
          <p:nvPr/>
        </p:nvSpPr>
        <p:spPr>
          <a:xfrm>
            <a:off x="5052694" y="5888451"/>
            <a:ext cx="180000" cy="180000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4" name="Retângulo 163"/>
          <p:cNvSpPr/>
          <p:nvPr/>
        </p:nvSpPr>
        <p:spPr>
          <a:xfrm>
            <a:off x="7616976" y="5795804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165" name="Elipse 164"/>
          <p:cNvSpPr/>
          <p:nvPr/>
        </p:nvSpPr>
        <p:spPr>
          <a:xfrm>
            <a:off x="7341667" y="5893799"/>
            <a:ext cx="180000" cy="180000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6" name="CaixaDeTexto 165"/>
          <p:cNvSpPr txBox="1"/>
          <p:nvPr/>
        </p:nvSpPr>
        <p:spPr>
          <a:xfrm>
            <a:off x="5111722" y="89659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167" name="Conector reto 166"/>
          <p:cNvCxnSpPr/>
          <p:nvPr/>
        </p:nvCxnSpPr>
        <p:spPr>
          <a:xfrm>
            <a:off x="7255404" y="1122827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773572" y="1122827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68" name="Group 4"/>
          <p:cNvGrpSpPr>
            <a:grpSpLocks noChangeAspect="1"/>
          </p:cNvGrpSpPr>
          <p:nvPr/>
        </p:nvGrpSpPr>
        <p:grpSpPr bwMode="auto">
          <a:xfrm>
            <a:off x="946485" y="2646963"/>
            <a:ext cx="346291" cy="228156"/>
            <a:chOff x="5297" y="3307"/>
            <a:chExt cx="384" cy="253"/>
          </a:xfrm>
          <a:solidFill>
            <a:srgbClr val="00ACB8"/>
          </a:solidFill>
        </p:grpSpPr>
        <p:sp>
          <p:nvSpPr>
            <p:cNvPr id="170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1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2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3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4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5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76" name="Grupo 175"/>
          <p:cNvGrpSpPr/>
          <p:nvPr/>
        </p:nvGrpSpPr>
        <p:grpSpPr>
          <a:xfrm>
            <a:off x="1816937" y="2571746"/>
            <a:ext cx="241224" cy="240997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179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0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1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2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3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99" name="Gráfico 198"/>
          <p:cNvGraphicFramePr/>
          <p:nvPr>
            <p:extLst>
              <p:ext uri="{D42A27DB-BD31-4B8C-83A1-F6EECF244321}">
                <p14:modId xmlns:p14="http://schemas.microsoft.com/office/powerpoint/2010/main" val="1431775908"/>
              </p:ext>
            </p:extLst>
          </p:nvPr>
        </p:nvGraphicFramePr>
        <p:xfrm>
          <a:off x="2780094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00" name="Tabela 199"/>
          <p:cNvGraphicFramePr>
            <a:graphicFrameLocks noGrp="1"/>
          </p:cNvGraphicFramePr>
          <p:nvPr>
            <p:extLst/>
          </p:nvPr>
        </p:nvGraphicFramePr>
        <p:xfrm>
          <a:off x="2848445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01" name="Group 4"/>
          <p:cNvGrpSpPr>
            <a:grpSpLocks noChangeAspect="1"/>
          </p:cNvGrpSpPr>
          <p:nvPr/>
        </p:nvGrpSpPr>
        <p:grpSpPr bwMode="auto">
          <a:xfrm>
            <a:off x="3077100" y="2646963"/>
            <a:ext cx="346291" cy="228156"/>
            <a:chOff x="5297" y="3307"/>
            <a:chExt cx="384" cy="253"/>
          </a:xfrm>
          <a:solidFill>
            <a:srgbClr val="00ACB8"/>
          </a:solidFill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3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4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5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6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7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08" name="Grupo 207"/>
          <p:cNvGrpSpPr/>
          <p:nvPr/>
        </p:nvGrpSpPr>
        <p:grpSpPr>
          <a:xfrm>
            <a:off x="3947552" y="2571746"/>
            <a:ext cx="241224" cy="240997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211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2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3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4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5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16" name="Gráfico 215"/>
          <p:cNvGraphicFramePr/>
          <p:nvPr>
            <p:extLst>
              <p:ext uri="{D42A27DB-BD31-4B8C-83A1-F6EECF244321}">
                <p14:modId xmlns:p14="http://schemas.microsoft.com/office/powerpoint/2010/main" val="2422015557"/>
              </p:ext>
            </p:extLst>
          </p:nvPr>
        </p:nvGraphicFramePr>
        <p:xfrm>
          <a:off x="5150070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17" name="Tabela 216"/>
          <p:cNvGraphicFramePr>
            <a:graphicFrameLocks noGrp="1"/>
          </p:cNvGraphicFramePr>
          <p:nvPr>
            <p:extLst/>
          </p:nvPr>
        </p:nvGraphicFramePr>
        <p:xfrm>
          <a:off x="5218421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18" name="Group 4"/>
          <p:cNvGrpSpPr>
            <a:grpSpLocks noChangeAspect="1"/>
          </p:cNvGrpSpPr>
          <p:nvPr/>
        </p:nvGrpSpPr>
        <p:grpSpPr bwMode="auto">
          <a:xfrm>
            <a:off x="5447076" y="2646963"/>
            <a:ext cx="346291" cy="228156"/>
            <a:chOff x="5297" y="3307"/>
            <a:chExt cx="384" cy="253"/>
          </a:xfrm>
          <a:solidFill>
            <a:srgbClr val="00ACB8"/>
          </a:solidFill>
        </p:grpSpPr>
        <p:sp>
          <p:nvSpPr>
            <p:cNvPr id="219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0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1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2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3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4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25" name="Grupo 224"/>
          <p:cNvGrpSpPr/>
          <p:nvPr/>
        </p:nvGrpSpPr>
        <p:grpSpPr>
          <a:xfrm>
            <a:off x="6317528" y="2571746"/>
            <a:ext cx="241224" cy="240997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228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9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0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1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2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33" name="Gráfico 232"/>
          <p:cNvGraphicFramePr/>
          <p:nvPr>
            <p:extLst>
              <p:ext uri="{D42A27DB-BD31-4B8C-83A1-F6EECF244321}">
                <p14:modId xmlns:p14="http://schemas.microsoft.com/office/powerpoint/2010/main" val="1230059325"/>
              </p:ext>
            </p:extLst>
          </p:nvPr>
        </p:nvGraphicFramePr>
        <p:xfrm>
          <a:off x="7616976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4" name="Tabela 233"/>
          <p:cNvGraphicFramePr>
            <a:graphicFrameLocks noGrp="1"/>
          </p:cNvGraphicFramePr>
          <p:nvPr>
            <p:extLst/>
          </p:nvPr>
        </p:nvGraphicFramePr>
        <p:xfrm>
          <a:off x="7685327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35" name="Group 4"/>
          <p:cNvGrpSpPr>
            <a:grpSpLocks noChangeAspect="1"/>
          </p:cNvGrpSpPr>
          <p:nvPr/>
        </p:nvGrpSpPr>
        <p:grpSpPr bwMode="auto">
          <a:xfrm>
            <a:off x="7913982" y="2646963"/>
            <a:ext cx="346291" cy="228156"/>
            <a:chOff x="5297" y="3307"/>
            <a:chExt cx="384" cy="253"/>
          </a:xfrm>
          <a:solidFill>
            <a:srgbClr val="00ACB8"/>
          </a:solidFill>
        </p:grpSpPr>
        <p:sp>
          <p:nvSpPr>
            <p:cNvPr id="236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7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8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9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0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1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42" name="Grupo 241"/>
          <p:cNvGrpSpPr/>
          <p:nvPr/>
        </p:nvGrpSpPr>
        <p:grpSpPr>
          <a:xfrm>
            <a:off x="8784434" y="2571744"/>
            <a:ext cx="241224" cy="240998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245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6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7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8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9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50" name="Gráfico 249"/>
          <p:cNvGraphicFramePr/>
          <p:nvPr>
            <p:extLst>
              <p:ext uri="{D42A27DB-BD31-4B8C-83A1-F6EECF244321}">
                <p14:modId xmlns:p14="http://schemas.microsoft.com/office/powerpoint/2010/main" val="1362374489"/>
              </p:ext>
            </p:extLst>
          </p:nvPr>
        </p:nvGraphicFramePr>
        <p:xfrm>
          <a:off x="9925791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1" name="Tabela 250"/>
          <p:cNvGraphicFramePr>
            <a:graphicFrameLocks noGrp="1"/>
          </p:cNvGraphicFramePr>
          <p:nvPr>
            <p:extLst/>
          </p:nvPr>
        </p:nvGraphicFramePr>
        <p:xfrm>
          <a:off x="9994142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52" name="Group 4"/>
          <p:cNvGrpSpPr>
            <a:grpSpLocks noChangeAspect="1"/>
          </p:cNvGrpSpPr>
          <p:nvPr/>
        </p:nvGrpSpPr>
        <p:grpSpPr bwMode="auto">
          <a:xfrm>
            <a:off x="10222797" y="2646963"/>
            <a:ext cx="346291" cy="228156"/>
            <a:chOff x="5297" y="3307"/>
            <a:chExt cx="384" cy="253"/>
          </a:xfrm>
          <a:solidFill>
            <a:srgbClr val="00ACB8"/>
          </a:solidFill>
        </p:grpSpPr>
        <p:sp>
          <p:nvSpPr>
            <p:cNvPr id="253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4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5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6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7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8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59" name="Grupo 258"/>
          <p:cNvGrpSpPr/>
          <p:nvPr/>
        </p:nvGrpSpPr>
        <p:grpSpPr>
          <a:xfrm>
            <a:off x="11093249" y="2571746"/>
            <a:ext cx="241224" cy="240997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262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3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4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5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6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1" name="CaixaDeTexto 110">
            <a:extLst>
              <a:ext uri="{FF2B5EF4-FFF2-40B4-BE49-F238E27FC236}">
                <a16:creationId xmlns:a16="http://schemas.microsoft.com/office/drawing/2014/main" id="{A2AF5C37-0EA9-41CF-838C-B5EE69101AAA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112" name="Group 4">
            <a:extLst>
              <a:ext uri="{FF2B5EF4-FFF2-40B4-BE49-F238E27FC236}">
                <a16:creationId xmlns:a16="http://schemas.microsoft.com/office/drawing/2014/main" id="{93114B9B-404A-4475-9B5A-406F42439AA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113" name="Freeform 5">
              <a:extLst>
                <a:ext uri="{FF2B5EF4-FFF2-40B4-BE49-F238E27FC236}">
                  <a16:creationId xmlns:a16="http://schemas.microsoft.com/office/drawing/2014/main" id="{6C487AA0-30A2-452C-8DD3-6AE9FD04EF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3E78694A-6B92-4A61-B366-5335AF2D8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05" name="CaixaDeTexto 104">
            <a:extLst>
              <a:ext uri="{FF2B5EF4-FFF2-40B4-BE49-F238E27FC236}">
                <a16:creationId xmlns:a16="http://schemas.microsoft.com/office/drawing/2014/main" id="{675C6C6F-9DD5-417B-9050-22B31F982E30}"/>
              </a:ext>
            </a:extLst>
          </p:cNvPr>
          <p:cNvSpPr txBox="1"/>
          <p:nvPr/>
        </p:nvSpPr>
        <p:spPr>
          <a:xfrm>
            <a:off x="963614" y="6450177"/>
            <a:ext cx="974248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P26 a P30.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</p:spTree>
    <p:extLst>
      <p:ext uri="{BB962C8B-B14F-4D97-AF65-F5344CB8AC3E}">
        <p14:creationId xmlns:p14="http://schemas.microsoft.com/office/powerpoint/2010/main" val="3974491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000"/>
                            </p:stCondLst>
                            <p:childTnLst>
                              <p:par>
                                <p:cTn id="1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6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7" grpId="0">
        <p:bldAsOne/>
      </p:bldGraphic>
      <p:bldP spid="78" grpId="0"/>
      <p:bldP spid="79" grpId="0"/>
      <p:bldP spid="80" grpId="0"/>
      <p:bldP spid="81" grpId="0"/>
      <p:bldP spid="82" grpId="0"/>
      <p:bldP spid="160" grpId="0"/>
      <p:bldP spid="161" grpId="0" animBg="1"/>
      <p:bldP spid="162" grpId="0"/>
      <p:bldP spid="163" grpId="0" animBg="1"/>
      <p:bldP spid="164" grpId="0"/>
      <p:bldP spid="165" grpId="0" animBg="1"/>
      <p:bldP spid="166" grpId="0"/>
      <p:bldGraphic spid="199" grpId="0">
        <p:bldAsOne/>
      </p:bldGraphic>
      <p:bldGraphic spid="216" grpId="0">
        <p:bldAsOne/>
      </p:bldGraphic>
      <p:bldGraphic spid="233" grpId="0">
        <p:bldAsOne/>
      </p:bldGraphic>
      <p:bldGraphic spid="250" grpId="0">
        <p:bldAsOne/>
      </p:bldGraphic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57" name="Gráfico 56"/>
          <p:cNvGraphicFramePr/>
          <p:nvPr>
            <p:extLst>
              <p:ext uri="{D42A27DB-BD31-4B8C-83A1-F6EECF244321}">
                <p14:modId xmlns:p14="http://schemas.microsoft.com/office/powerpoint/2010/main" val="192021494"/>
              </p:ext>
            </p:extLst>
          </p:nvPr>
        </p:nvGraphicFramePr>
        <p:xfrm>
          <a:off x="522479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8" name="Retângulo 77"/>
          <p:cNvSpPr/>
          <p:nvPr/>
        </p:nvSpPr>
        <p:spPr>
          <a:xfrm>
            <a:off x="593818" y="1662034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79" name="Retângulo 78"/>
          <p:cNvSpPr/>
          <p:nvPr/>
        </p:nvSpPr>
        <p:spPr>
          <a:xfrm>
            <a:off x="9764918" y="1769756"/>
            <a:ext cx="230626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80" name="Retângulo 79"/>
          <p:cNvSpPr/>
          <p:nvPr/>
        </p:nvSpPr>
        <p:spPr>
          <a:xfrm>
            <a:off x="2668023" y="1662034"/>
            <a:ext cx="1869479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1" name="Retângulo 80"/>
          <p:cNvSpPr/>
          <p:nvPr/>
        </p:nvSpPr>
        <p:spPr>
          <a:xfrm>
            <a:off x="7341545" y="1769756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</a:p>
        </p:txBody>
      </p:sp>
      <p:sp>
        <p:nvSpPr>
          <p:cNvPr id="82" name="Retângulo 81"/>
          <p:cNvSpPr/>
          <p:nvPr/>
        </p:nvSpPr>
        <p:spPr>
          <a:xfrm>
            <a:off x="4980523" y="1662034"/>
            <a:ext cx="2272921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539414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ector reto 83"/>
          <p:cNvCxnSpPr/>
          <p:nvPr/>
        </p:nvCxnSpPr>
        <p:spPr>
          <a:xfrm>
            <a:off x="4870771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Conector reto 84"/>
          <p:cNvCxnSpPr/>
          <p:nvPr/>
        </p:nvCxnSpPr>
        <p:spPr>
          <a:xfrm>
            <a:off x="7280142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ector reto 85"/>
          <p:cNvCxnSpPr/>
          <p:nvPr/>
        </p:nvCxnSpPr>
        <p:spPr>
          <a:xfrm>
            <a:off x="9704027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" name="Retângulo 159"/>
          <p:cNvSpPr/>
          <p:nvPr/>
        </p:nvSpPr>
        <p:spPr>
          <a:xfrm>
            <a:off x="655145" y="5076700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</a:p>
        </p:txBody>
      </p:sp>
      <p:sp>
        <p:nvSpPr>
          <p:cNvPr id="161" name="Elipse 160"/>
          <p:cNvSpPr/>
          <p:nvPr/>
        </p:nvSpPr>
        <p:spPr>
          <a:xfrm>
            <a:off x="405715" y="5162612"/>
            <a:ext cx="180000" cy="180000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2" name="Retângulo 161"/>
          <p:cNvSpPr/>
          <p:nvPr/>
        </p:nvSpPr>
        <p:spPr>
          <a:xfrm>
            <a:off x="655145" y="5414626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</a:p>
        </p:txBody>
      </p:sp>
      <p:sp>
        <p:nvSpPr>
          <p:cNvPr id="163" name="Elipse 162"/>
          <p:cNvSpPr/>
          <p:nvPr/>
        </p:nvSpPr>
        <p:spPr>
          <a:xfrm>
            <a:off x="405715" y="5513238"/>
            <a:ext cx="180000" cy="180000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4" name="Retângulo 163"/>
          <p:cNvSpPr/>
          <p:nvPr/>
        </p:nvSpPr>
        <p:spPr>
          <a:xfrm>
            <a:off x="655145" y="5824497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165" name="Elipse 164"/>
          <p:cNvSpPr/>
          <p:nvPr/>
        </p:nvSpPr>
        <p:spPr>
          <a:xfrm>
            <a:off x="405715" y="5935809"/>
            <a:ext cx="180000" cy="180000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6" name="CaixaDeTexto 165"/>
          <p:cNvSpPr txBox="1"/>
          <p:nvPr/>
        </p:nvSpPr>
        <p:spPr>
          <a:xfrm>
            <a:off x="5105569" y="896590"/>
            <a:ext cx="19057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167" name="Conector reto 166"/>
          <p:cNvCxnSpPr/>
          <p:nvPr/>
        </p:nvCxnSpPr>
        <p:spPr>
          <a:xfrm>
            <a:off x="7255404" y="1122827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773572" y="1122827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199" name="Gráfico 198"/>
          <p:cNvGraphicFramePr/>
          <p:nvPr>
            <p:extLst>
              <p:ext uri="{D42A27DB-BD31-4B8C-83A1-F6EECF244321}">
                <p14:modId xmlns:p14="http://schemas.microsoft.com/office/powerpoint/2010/main" val="1838214951"/>
              </p:ext>
            </p:extLst>
          </p:nvPr>
        </p:nvGraphicFramePr>
        <p:xfrm>
          <a:off x="2653094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6" name="Gráfico 215"/>
          <p:cNvGraphicFramePr/>
          <p:nvPr>
            <p:extLst>
              <p:ext uri="{D42A27DB-BD31-4B8C-83A1-F6EECF244321}">
                <p14:modId xmlns:p14="http://schemas.microsoft.com/office/powerpoint/2010/main" val="1859439303"/>
              </p:ext>
            </p:extLst>
          </p:nvPr>
        </p:nvGraphicFramePr>
        <p:xfrm>
          <a:off x="5023070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3" name="Gráfico 232"/>
          <p:cNvGraphicFramePr/>
          <p:nvPr>
            <p:extLst>
              <p:ext uri="{D42A27DB-BD31-4B8C-83A1-F6EECF244321}">
                <p14:modId xmlns:p14="http://schemas.microsoft.com/office/powerpoint/2010/main" val="3618341944"/>
              </p:ext>
            </p:extLst>
          </p:nvPr>
        </p:nvGraphicFramePr>
        <p:xfrm>
          <a:off x="7489976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0" name="Gráfico 249"/>
          <p:cNvGraphicFramePr/>
          <p:nvPr>
            <p:extLst>
              <p:ext uri="{D42A27DB-BD31-4B8C-83A1-F6EECF244321}">
                <p14:modId xmlns:p14="http://schemas.microsoft.com/office/powerpoint/2010/main" val="3125853990"/>
              </p:ext>
            </p:extLst>
          </p:nvPr>
        </p:nvGraphicFramePr>
        <p:xfrm>
          <a:off x="9798791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11" name="Group 4"/>
          <p:cNvGrpSpPr>
            <a:grpSpLocks noChangeAspect="1"/>
          </p:cNvGrpSpPr>
          <p:nvPr/>
        </p:nvGrpSpPr>
        <p:grpSpPr bwMode="auto">
          <a:xfrm>
            <a:off x="563394" y="1233994"/>
            <a:ext cx="348950" cy="433418"/>
            <a:chOff x="2409" y="3310"/>
            <a:chExt cx="504" cy="626"/>
          </a:xfrm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2429" y="3330"/>
              <a:ext cx="394" cy="506"/>
            </a:xfrm>
            <a:custGeom>
              <a:avLst/>
              <a:gdLst>
                <a:gd name="T0" fmla="*/ 922 w 946"/>
                <a:gd name="T1" fmla="*/ 72 h 1216"/>
                <a:gd name="T2" fmla="*/ 72 w 946"/>
                <a:gd name="T3" fmla="*/ 0 h 1216"/>
                <a:gd name="T4" fmla="*/ 0 w 946"/>
                <a:gd name="T5" fmla="*/ 1143 h 1216"/>
                <a:gd name="T6" fmla="*/ 307 w 946"/>
                <a:gd name="T7" fmla="*/ 1216 h 1216"/>
                <a:gd name="T8" fmla="*/ 244 w 946"/>
                <a:gd name="T9" fmla="*/ 920 h 1216"/>
                <a:gd name="T10" fmla="*/ 676 w 946"/>
                <a:gd name="T11" fmla="*/ 920 h 1216"/>
                <a:gd name="T12" fmla="*/ 611 w 946"/>
                <a:gd name="T13" fmla="*/ 1216 h 1216"/>
                <a:gd name="T14" fmla="*/ 922 w 946"/>
                <a:gd name="T15" fmla="*/ 1143 h 1216"/>
                <a:gd name="T16" fmla="*/ 292 w 946"/>
                <a:gd name="T17" fmla="*/ 128 h 1216"/>
                <a:gd name="T18" fmla="*/ 330 w 946"/>
                <a:gd name="T19" fmla="*/ 128 h 1216"/>
                <a:gd name="T20" fmla="*/ 441 w 946"/>
                <a:gd name="T21" fmla="*/ 128 h 1216"/>
                <a:gd name="T22" fmla="*/ 479 w 946"/>
                <a:gd name="T23" fmla="*/ 128 h 1216"/>
                <a:gd name="T24" fmla="*/ 591 w 946"/>
                <a:gd name="T25" fmla="*/ 128 h 1216"/>
                <a:gd name="T26" fmla="*/ 629 w 946"/>
                <a:gd name="T27" fmla="*/ 128 h 1216"/>
                <a:gd name="T28" fmla="*/ 699 w 946"/>
                <a:gd name="T29" fmla="*/ 258 h 1216"/>
                <a:gd name="T30" fmla="*/ 610 w 946"/>
                <a:gd name="T31" fmla="*/ 182 h 1216"/>
                <a:gd name="T32" fmla="*/ 535 w 946"/>
                <a:gd name="T33" fmla="*/ 263 h 1216"/>
                <a:gd name="T34" fmla="*/ 460 w 946"/>
                <a:gd name="T35" fmla="*/ 182 h 1216"/>
                <a:gd name="T36" fmla="*/ 386 w 946"/>
                <a:gd name="T37" fmla="*/ 263 h 1216"/>
                <a:gd name="T38" fmla="*/ 311 w 946"/>
                <a:gd name="T39" fmla="*/ 182 h 1216"/>
                <a:gd name="T40" fmla="*/ 236 w 946"/>
                <a:gd name="T41" fmla="*/ 263 h 1216"/>
                <a:gd name="T42" fmla="*/ 217 w 946"/>
                <a:gd name="T43" fmla="*/ 224 h 1216"/>
                <a:gd name="T44" fmla="*/ 589 w 946"/>
                <a:gd name="T45" fmla="*/ 342 h 1216"/>
                <a:gd name="T46" fmla="*/ 589 w 946"/>
                <a:gd name="T47" fmla="*/ 390 h 1216"/>
                <a:gd name="T48" fmla="*/ 117 w 946"/>
                <a:gd name="T49" fmla="*/ 366 h 1216"/>
                <a:gd name="T50" fmla="*/ 685 w 946"/>
                <a:gd name="T51" fmla="*/ 582 h 1216"/>
                <a:gd name="T52" fmla="*/ 213 w 946"/>
                <a:gd name="T53" fmla="*/ 558 h 1216"/>
                <a:gd name="T54" fmla="*/ 685 w 946"/>
                <a:gd name="T55" fmla="*/ 534 h 1216"/>
                <a:gd name="T56" fmla="*/ 685 w 946"/>
                <a:gd name="T57" fmla="*/ 582 h 1216"/>
                <a:gd name="T58" fmla="*/ 141 w 946"/>
                <a:gd name="T59" fmla="*/ 486 h 1216"/>
                <a:gd name="T60" fmla="*/ 141 w 946"/>
                <a:gd name="T61" fmla="*/ 438 h 1216"/>
                <a:gd name="T62" fmla="*/ 805 w 946"/>
                <a:gd name="T63" fmla="*/ 462 h 1216"/>
                <a:gd name="T64" fmla="*/ 781 w 946"/>
                <a:gd name="T65" fmla="*/ 390 h 1216"/>
                <a:gd name="T66" fmla="*/ 661 w 946"/>
                <a:gd name="T67" fmla="*/ 366 h 1216"/>
                <a:gd name="T68" fmla="*/ 781 w 946"/>
                <a:gd name="T69" fmla="*/ 342 h 1216"/>
                <a:gd name="T70" fmla="*/ 781 w 946"/>
                <a:gd name="T71" fmla="*/ 390 h 1216"/>
                <a:gd name="T72" fmla="*/ 781 w 946"/>
                <a:gd name="T73" fmla="*/ 390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6" h="1216">
                  <a:moveTo>
                    <a:pt x="922" y="1143"/>
                  </a:moveTo>
                  <a:cubicBezTo>
                    <a:pt x="922" y="72"/>
                    <a:pt x="922" y="72"/>
                    <a:pt x="922" y="72"/>
                  </a:cubicBezTo>
                  <a:cubicBezTo>
                    <a:pt x="922" y="45"/>
                    <a:pt x="931" y="20"/>
                    <a:pt x="946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31" y="0"/>
                    <a:pt x="0" y="31"/>
                    <a:pt x="0" y="70"/>
                  </a:cubicBezTo>
                  <a:cubicBezTo>
                    <a:pt x="0" y="1143"/>
                    <a:pt x="0" y="1143"/>
                    <a:pt x="0" y="1143"/>
                  </a:cubicBezTo>
                  <a:cubicBezTo>
                    <a:pt x="0" y="1183"/>
                    <a:pt x="32" y="1216"/>
                    <a:pt x="72" y="1216"/>
                  </a:cubicBezTo>
                  <a:cubicBezTo>
                    <a:pt x="307" y="1216"/>
                    <a:pt x="307" y="1216"/>
                    <a:pt x="307" y="1216"/>
                  </a:cubicBezTo>
                  <a:cubicBezTo>
                    <a:pt x="307" y="1072"/>
                    <a:pt x="307" y="1072"/>
                    <a:pt x="307" y="1072"/>
                  </a:cubicBezTo>
                  <a:cubicBezTo>
                    <a:pt x="267" y="1031"/>
                    <a:pt x="244" y="976"/>
                    <a:pt x="244" y="920"/>
                  </a:cubicBezTo>
                  <a:cubicBezTo>
                    <a:pt x="244" y="800"/>
                    <a:pt x="341" y="704"/>
                    <a:pt x="460" y="704"/>
                  </a:cubicBezTo>
                  <a:cubicBezTo>
                    <a:pt x="579" y="704"/>
                    <a:pt x="676" y="800"/>
                    <a:pt x="676" y="920"/>
                  </a:cubicBezTo>
                  <a:cubicBezTo>
                    <a:pt x="676" y="978"/>
                    <a:pt x="653" y="1033"/>
                    <a:pt x="611" y="1074"/>
                  </a:cubicBezTo>
                  <a:cubicBezTo>
                    <a:pt x="611" y="1216"/>
                    <a:pt x="611" y="1216"/>
                    <a:pt x="611" y="1216"/>
                  </a:cubicBezTo>
                  <a:cubicBezTo>
                    <a:pt x="946" y="1215"/>
                    <a:pt x="946" y="1215"/>
                    <a:pt x="946" y="1215"/>
                  </a:cubicBezTo>
                  <a:cubicBezTo>
                    <a:pt x="931" y="1195"/>
                    <a:pt x="922" y="1170"/>
                    <a:pt x="922" y="1143"/>
                  </a:cubicBezTo>
                  <a:close/>
                  <a:moveTo>
                    <a:pt x="217" y="224"/>
                  </a:moveTo>
                  <a:cubicBezTo>
                    <a:pt x="292" y="128"/>
                    <a:pt x="292" y="128"/>
                    <a:pt x="292" y="128"/>
                  </a:cubicBezTo>
                  <a:cubicBezTo>
                    <a:pt x="297" y="122"/>
                    <a:pt x="304" y="119"/>
                    <a:pt x="311" y="119"/>
                  </a:cubicBezTo>
                  <a:cubicBezTo>
                    <a:pt x="318" y="119"/>
                    <a:pt x="325" y="122"/>
                    <a:pt x="330" y="128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441" y="128"/>
                    <a:pt x="441" y="128"/>
                    <a:pt x="441" y="128"/>
                  </a:cubicBezTo>
                  <a:cubicBezTo>
                    <a:pt x="446" y="122"/>
                    <a:pt x="453" y="119"/>
                    <a:pt x="460" y="119"/>
                  </a:cubicBezTo>
                  <a:cubicBezTo>
                    <a:pt x="468" y="119"/>
                    <a:pt x="475" y="122"/>
                    <a:pt x="479" y="128"/>
                  </a:cubicBezTo>
                  <a:cubicBezTo>
                    <a:pt x="535" y="200"/>
                    <a:pt x="535" y="200"/>
                    <a:pt x="535" y="200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5" y="122"/>
                    <a:pt x="602" y="119"/>
                    <a:pt x="610" y="119"/>
                  </a:cubicBezTo>
                  <a:cubicBezTo>
                    <a:pt x="617" y="119"/>
                    <a:pt x="624" y="122"/>
                    <a:pt x="629" y="128"/>
                  </a:cubicBezTo>
                  <a:cubicBezTo>
                    <a:pt x="703" y="224"/>
                    <a:pt x="703" y="224"/>
                    <a:pt x="703" y="224"/>
                  </a:cubicBezTo>
                  <a:cubicBezTo>
                    <a:pt x="711" y="235"/>
                    <a:pt x="710" y="250"/>
                    <a:pt x="699" y="258"/>
                  </a:cubicBezTo>
                  <a:cubicBezTo>
                    <a:pt x="689" y="266"/>
                    <a:pt x="674" y="264"/>
                    <a:pt x="665" y="254"/>
                  </a:cubicBezTo>
                  <a:cubicBezTo>
                    <a:pt x="610" y="182"/>
                    <a:pt x="610" y="182"/>
                    <a:pt x="610" y="182"/>
                  </a:cubicBezTo>
                  <a:cubicBezTo>
                    <a:pt x="554" y="254"/>
                    <a:pt x="554" y="254"/>
                    <a:pt x="554" y="254"/>
                  </a:cubicBezTo>
                  <a:cubicBezTo>
                    <a:pt x="549" y="260"/>
                    <a:pt x="542" y="263"/>
                    <a:pt x="535" y="263"/>
                  </a:cubicBezTo>
                  <a:cubicBezTo>
                    <a:pt x="528" y="263"/>
                    <a:pt x="521" y="260"/>
                    <a:pt x="516" y="254"/>
                  </a:cubicBezTo>
                  <a:cubicBezTo>
                    <a:pt x="460" y="182"/>
                    <a:pt x="460" y="182"/>
                    <a:pt x="460" y="182"/>
                  </a:cubicBezTo>
                  <a:cubicBezTo>
                    <a:pt x="405" y="254"/>
                    <a:pt x="405" y="254"/>
                    <a:pt x="405" y="254"/>
                  </a:cubicBezTo>
                  <a:cubicBezTo>
                    <a:pt x="400" y="260"/>
                    <a:pt x="393" y="263"/>
                    <a:pt x="386" y="263"/>
                  </a:cubicBezTo>
                  <a:cubicBezTo>
                    <a:pt x="378" y="263"/>
                    <a:pt x="371" y="260"/>
                    <a:pt x="367" y="254"/>
                  </a:cubicBezTo>
                  <a:cubicBezTo>
                    <a:pt x="311" y="182"/>
                    <a:pt x="311" y="182"/>
                    <a:pt x="311" y="182"/>
                  </a:cubicBezTo>
                  <a:cubicBezTo>
                    <a:pt x="255" y="254"/>
                    <a:pt x="255" y="254"/>
                    <a:pt x="255" y="254"/>
                  </a:cubicBezTo>
                  <a:cubicBezTo>
                    <a:pt x="251" y="260"/>
                    <a:pt x="243" y="263"/>
                    <a:pt x="236" y="263"/>
                  </a:cubicBezTo>
                  <a:cubicBezTo>
                    <a:pt x="231" y="263"/>
                    <a:pt x="226" y="261"/>
                    <a:pt x="222" y="258"/>
                  </a:cubicBezTo>
                  <a:cubicBezTo>
                    <a:pt x="211" y="250"/>
                    <a:pt x="209" y="235"/>
                    <a:pt x="217" y="224"/>
                  </a:cubicBezTo>
                  <a:close/>
                  <a:moveTo>
                    <a:pt x="141" y="342"/>
                  </a:moveTo>
                  <a:cubicBezTo>
                    <a:pt x="589" y="342"/>
                    <a:pt x="589" y="342"/>
                    <a:pt x="589" y="342"/>
                  </a:cubicBezTo>
                  <a:cubicBezTo>
                    <a:pt x="602" y="342"/>
                    <a:pt x="613" y="353"/>
                    <a:pt x="613" y="366"/>
                  </a:cubicBezTo>
                  <a:cubicBezTo>
                    <a:pt x="613" y="380"/>
                    <a:pt x="602" y="390"/>
                    <a:pt x="589" y="390"/>
                  </a:cubicBezTo>
                  <a:cubicBezTo>
                    <a:pt x="141" y="390"/>
                    <a:pt x="141" y="390"/>
                    <a:pt x="141" y="390"/>
                  </a:cubicBezTo>
                  <a:cubicBezTo>
                    <a:pt x="128" y="390"/>
                    <a:pt x="117" y="380"/>
                    <a:pt x="117" y="366"/>
                  </a:cubicBezTo>
                  <a:cubicBezTo>
                    <a:pt x="117" y="353"/>
                    <a:pt x="128" y="342"/>
                    <a:pt x="141" y="342"/>
                  </a:cubicBezTo>
                  <a:close/>
                  <a:moveTo>
                    <a:pt x="685" y="582"/>
                  </a:moveTo>
                  <a:cubicBezTo>
                    <a:pt x="237" y="582"/>
                    <a:pt x="237" y="582"/>
                    <a:pt x="237" y="582"/>
                  </a:cubicBezTo>
                  <a:cubicBezTo>
                    <a:pt x="224" y="582"/>
                    <a:pt x="213" y="572"/>
                    <a:pt x="213" y="558"/>
                  </a:cubicBezTo>
                  <a:cubicBezTo>
                    <a:pt x="213" y="545"/>
                    <a:pt x="224" y="534"/>
                    <a:pt x="237" y="534"/>
                  </a:cubicBezTo>
                  <a:cubicBezTo>
                    <a:pt x="685" y="534"/>
                    <a:pt x="685" y="534"/>
                    <a:pt x="685" y="534"/>
                  </a:cubicBezTo>
                  <a:cubicBezTo>
                    <a:pt x="698" y="534"/>
                    <a:pt x="709" y="545"/>
                    <a:pt x="709" y="558"/>
                  </a:cubicBezTo>
                  <a:cubicBezTo>
                    <a:pt x="709" y="572"/>
                    <a:pt x="698" y="582"/>
                    <a:pt x="685" y="582"/>
                  </a:cubicBezTo>
                  <a:close/>
                  <a:moveTo>
                    <a:pt x="781" y="486"/>
                  </a:moveTo>
                  <a:cubicBezTo>
                    <a:pt x="141" y="486"/>
                    <a:pt x="141" y="486"/>
                    <a:pt x="141" y="486"/>
                  </a:cubicBezTo>
                  <a:cubicBezTo>
                    <a:pt x="128" y="486"/>
                    <a:pt x="117" y="476"/>
                    <a:pt x="117" y="462"/>
                  </a:cubicBezTo>
                  <a:cubicBezTo>
                    <a:pt x="117" y="449"/>
                    <a:pt x="128" y="438"/>
                    <a:pt x="141" y="438"/>
                  </a:cubicBezTo>
                  <a:cubicBezTo>
                    <a:pt x="781" y="438"/>
                    <a:pt x="781" y="438"/>
                    <a:pt x="781" y="438"/>
                  </a:cubicBezTo>
                  <a:cubicBezTo>
                    <a:pt x="794" y="438"/>
                    <a:pt x="805" y="449"/>
                    <a:pt x="805" y="462"/>
                  </a:cubicBezTo>
                  <a:cubicBezTo>
                    <a:pt x="805" y="476"/>
                    <a:pt x="794" y="486"/>
                    <a:pt x="781" y="486"/>
                  </a:cubicBezTo>
                  <a:close/>
                  <a:moveTo>
                    <a:pt x="781" y="390"/>
                  </a:moveTo>
                  <a:cubicBezTo>
                    <a:pt x="685" y="390"/>
                    <a:pt x="685" y="390"/>
                    <a:pt x="685" y="390"/>
                  </a:cubicBezTo>
                  <a:cubicBezTo>
                    <a:pt x="672" y="390"/>
                    <a:pt x="661" y="380"/>
                    <a:pt x="661" y="366"/>
                  </a:cubicBezTo>
                  <a:cubicBezTo>
                    <a:pt x="661" y="353"/>
                    <a:pt x="672" y="342"/>
                    <a:pt x="685" y="342"/>
                  </a:cubicBezTo>
                  <a:cubicBezTo>
                    <a:pt x="781" y="342"/>
                    <a:pt x="781" y="342"/>
                    <a:pt x="781" y="342"/>
                  </a:cubicBezTo>
                  <a:cubicBezTo>
                    <a:pt x="794" y="342"/>
                    <a:pt x="805" y="353"/>
                    <a:pt x="805" y="366"/>
                  </a:cubicBezTo>
                  <a:cubicBezTo>
                    <a:pt x="805" y="380"/>
                    <a:pt x="794" y="390"/>
                    <a:pt x="781" y="390"/>
                  </a:cubicBezTo>
                  <a:close/>
                  <a:moveTo>
                    <a:pt x="781" y="390"/>
                  </a:moveTo>
                  <a:cubicBezTo>
                    <a:pt x="781" y="390"/>
                    <a:pt x="781" y="390"/>
                    <a:pt x="781" y="390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6"/>
            <p:cNvSpPr>
              <a:spLocks noEditPoints="1"/>
            </p:cNvSpPr>
            <p:nvPr/>
          </p:nvSpPr>
          <p:spPr bwMode="auto">
            <a:xfrm>
              <a:off x="2833" y="3330"/>
              <a:ext cx="60" cy="89"/>
            </a:xfrm>
            <a:custGeom>
              <a:avLst/>
              <a:gdLst>
                <a:gd name="T0" fmla="*/ 71 w 144"/>
                <a:gd name="T1" fmla="*/ 0 h 214"/>
                <a:gd name="T2" fmla="*/ 0 w 144"/>
                <a:gd name="T3" fmla="*/ 72 h 214"/>
                <a:gd name="T4" fmla="*/ 0 w 144"/>
                <a:gd name="T5" fmla="*/ 214 h 214"/>
                <a:gd name="T6" fmla="*/ 144 w 144"/>
                <a:gd name="T7" fmla="*/ 214 h 214"/>
                <a:gd name="T8" fmla="*/ 144 w 144"/>
                <a:gd name="T9" fmla="*/ 70 h 214"/>
                <a:gd name="T10" fmla="*/ 71 w 144"/>
                <a:gd name="T11" fmla="*/ 0 h 214"/>
                <a:gd name="T12" fmla="*/ 71 w 144"/>
                <a:gd name="T13" fmla="*/ 0 h 214"/>
                <a:gd name="T14" fmla="*/ 71 w 144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214">
                  <a:moveTo>
                    <a:pt x="71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144" y="214"/>
                    <a:pt x="144" y="214"/>
                    <a:pt x="144" y="214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4" y="32"/>
                    <a:pt x="111" y="0"/>
                    <a:pt x="71" y="0"/>
                  </a:cubicBezTo>
                  <a:close/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C1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7"/>
            <p:cNvSpPr>
              <a:spLocks noEditPoints="1"/>
            </p:cNvSpPr>
            <p:nvPr/>
          </p:nvSpPr>
          <p:spPr bwMode="auto">
            <a:xfrm>
              <a:off x="2833" y="3745"/>
              <a:ext cx="60" cy="91"/>
            </a:xfrm>
            <a:custGeom>
              <a:avLst/>
              <a:gdLst>
                <a:gd name="T0" fmla="*/ 0 w 144"/>
                <a:gd name="T1" fmla="*/ 145 h 217"/>
                <a:gd name="T2" fmla="*/ 71 w 144"/>
                <a:gd name="T3" fmla="*/ 217 h 217"/>
                <a:gd name="T4" fmla="*/ 144 w 144"/>
                <a:gd name="T5" fmla="*/ 145 h 217"/>
                <a:gd name="T6" fmla="*/ 144 w 144"/>
                <a:gd name="T7" fmla="*/ 0 h 217"/>
                <a:gd name="T8" fmla="*/ 0 w 144"/>
                <a:gd name="T9" fmla="*/ 0 h 217"/>
                <a:gd name="T10" fmla="*/ 0 w 144"/>
                <a:gd name="T11" fmla="*/ 145 h 217"/>
                <a:gd name="T12" fmla="*/ 0 w 144"/>
                <a:gd name="T13" fmla="*/ 145 h 217"/>
                <a:gd name="T14" fmla="*/ 0 w 144"/>
                <a:gd name="T15" fmla="*/ 14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217">
                  <a:moveTo>
                    <a:pt x="0" y="145"/>
                  </a:moveTo>
                  <a:cubicBezTo>
                    <a:pt x="0" y="184"/>
                    <a:pt x="32" y="217"/>
                    <a:pt x="71" y="217"/>
                  </a:cubicBezTo>
                  <a:cubicBezTo>
                    <a:pt x="110" y="217"/>
                    <a:pt x="144" y="184"/>
                    <a:pt x="144" y="145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5"/>
                  </a:lnTo>
                  <a:close/>
                  <a:moveTo>
                    <a:pt x="0" y="145"/>
                  </a:moveTo>
                  <a:cubicBezTo>
                    <a:pt x="0" y="145"/>
                    <a:pt x="0" y="145"/>
                    <a:pt x="0" y="145"/>
                  </a:cubicBezTo>
                </a:path>
              </a:pathLst>
            </a:custGeom>
            <a:solidFill>
              <a:srgbClr val="C1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8"/>
            <p:cNvSpPr>
              <a:spLocks noEditPoints="1"/>
            </p:cNvSpPr>
            <p:nvPr/>
          </p:nvSpPr>
          <p:spPr bwMode="auto">
            <a:xfrm>
              <a:off x="2550" y="3643"/>
              <a:ext cx="140" cy="140"/>
            </a:xfrm>
            <a:custGeom>
              <a:avLst/>
              <a:gdLst>
                <a:gd name="T0" fmla="*/ 168 w 336"/>
                <a:gd name="T1" fmla="*/ 0 h 336"/>
                <a:gd name="T2" fmla="*/ 0 w 336"/>
                <a:gd name="T3" fmla="*/ 168 h 336"/>
                <a:gd name="T4" fmla="*/ 56 w 336"/>
                <a:gd name="T5" fmla="*/ 292 h 336"/>
                <a:gd name="T6" fmla="*/ 168 w 336"/>
                <a:gd name="T7" fmla="*/ 336 h 336"/>
                <a:gd name="T8" fmla="*/ 276 w 336"/>
                <a:gd name="T9" fmla="*/ 297 h 336"/>
                <a:gd name="T10" fmla="*/ 284 w 336"/>
                <a:gd name="T11" fmla="*/ 289 h 336"/>
                <a:gd name="T12" fmla="*/ 336 w 336"/>
                <a:gd name="T13" fmla="*/ 168 h 336"/>
                <a:gd name="T14" fmla="*/ 168 w 336"/>
                <a:gd name="T15" fmla="*/ 0 h 336"/>
                <a:gd name="T16" fmla="*/ 168 w 336"/>
                <a:gd name="T17" fmla="*/ 288 h 336"/>
                <a:gd name="T18" fmla="*/ 48 w 336"/>
                <a:gd name="T19" fmla="*/ 168 h 336"/>
                <a:gd name="T20" fmla="*/ 168 w 336"/>
                <a:gd name="T21" fmla="*/ 48 h 336"/>
                <a:gd name="T22" fmla="*/ 288 w 336"/>
                <a:gd name="T23" fmla="*/ 168 h 336"/>
                <a:gd name="T24" fmla="*/ 168 w 336"/>
                <a:gd name="T25" fmla="*/ 288 h 336"/>
                <a:gd name="T26" fmla="*/ 168 w 336"/>
                <a:gd name="T27" fmla="*/ 288 h 336"/>
                <a:gd name="T28" fmla="*/ 168 w 336"/>
                <a:gd name="T29" fmla="*/ 28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336">
                  <a:moveTo>
                    <a:pt x="168" y="0"/>
                  </a:moveTo>
                  <a:cubicBezTo>
                    <a:pt x="76" y="0"/>
                    <a:pt x="0" y="75"/>
                    <a:pt x="0" y="168"/>
                  </a:cubicBezTo>
                  <a:cubicBezTo>
                    <a:pt x="0" y="215"/>
                    <a:pt x="21" y="260"/>
                    <a:pt x="56" y="292"/>
                  </a:cubicBezTo>
                  <a:cubicBezTo>
                    <a:pt x="87" y="320"/>
                    <a:pt x="127" y="336"/>
                    <a:pt x="168" y="336"/>
                  </a:cubicBezTo>
                  <a:cubicBezTo>
                    <a:pt x="208" y="336"/>
                    <a:pt x="245" y="322"/>
                    <a:pt x="276" y="297"/>
                  </a:cubicBezTo>
                  <a:cubicBezTo>
                    <a:pt x="278" y="294"/>
                    <a:pt x="281" y="291"/>
                    <a:pt x="284" y="289"/>
                  </a:cubicBezTo>
                  <a:cubicBezTo>
                    <a:pt x="317" y="258"/>
                    <a:pt x="336" y="214"/>
                    <a:pt x="336" y="168"/>
                  </a:cubicBezTo>
                  <a:cubicBezTo>
                    <a:pt x="336" y="75"/>
                    <a:pt x="261" y="0"/>
                    <a:pt x="168" y="0"/>
                  </a:cubicBezTo>
                  <a:close/>
                  <a:moveTo>
                    <a:pt x="168" y="288"/>
                  </a:moveTo>
                  <a:cubicBezTo>
                    <a:pt x="102" y="288"/>
                    <a:pt x="48" y="234"/>
                    <a:pt x="48" y="168"/>
                  </a:cubicBezTo>
                  <a:cubicBezTo>
                    <a:pt x="48" y="101"/>
                    <a:pt x="102" y="48"/>
                    <a:pt x="168" y="48"/>
                  </a:cubicBezTo>
                  <a:cubicBezTo>
                    <a:pt x="234" y="48"/>
                    <a:pt x="288" y="101"/>
                    <a:pt x="288" y="168"/>
                  </a:cubicBezTo>
                  <a:cubicBezTo>
                    <a:pt x="288" y="234"/>
                    <a:pt x="234" y="288"/>
                    <a:pt x="168" y="288"/>
                  </a:cubicBezTo>
                  <a:close/>
                  <a:moveTo>
                    <a:pt x="168" y="288"/>
                  </a:moveTo>
                  <a:cubicBezTo>
                    <a:pt x="168" y="288"/>
                    <a:pt x="168" y="288"/>
                    <a:pt x="168" y="288"/>
                  </a:cubicBezTo>
                </a:path>
              </a:pathLst>
            </a:custGeom>
            <a:solidFill>
              <a:srgbClr val="BD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9"/>
            <p:cNvSpPr>
              <a:spLocks noEditPoints="1"/>
            </p:cNvSpPr>
            <p:nvPr/>
          </p:nvSpPr>
          <p:spPr bwMode="auto">
            <a:xfrm>
              <a:off x="2577" y="3791"/>
              <a:ext cx="86" cy="119"/>
            </a:xfrm>
            <a:custGeom>
              <a:avLst/>
              <a:gdLst>
                <a:gd name="T0" fmla="*/ 115 w 208"/>
                <a:gd name="T1" fmla="*/ 237 h 284"/>
                <a:gd name="T2" fmla="*/ 208 w 208"/>
                <a:gd name="T3" fmla="*/ 284 h 284"/>
                <a:gd name="T4" fmla="*/ 208 w 208"/>
                <a:gd name="T5" fmla="*/ 1 h 284"/>
                <a:gd name="T6" fmla="*/ 105 w 208"/>
                <a:gd name="T7" fmla="*/ 28 h 284"/>
                <a:gd name="T8" fmla="*/ 0 w 208"/>
                <a:gd name="T9" fmla="*/ 0 h 284"/>
                <a:gd name="T10" fmla="*/ 0 w 208"/>
                <a:gd name="T11" fmla="*/ 284 h 284"/>
                <a:gd name="T12" fmla="*/ 93 w 208"/>
                <a:gd name="T13" fmla="*/ 237 h 284"/>
                <a:gd name="T14" fmla="*/ 115 w 208"/>
                <a:gd name="T15" fmla="*/ 237 h 284"/>
                <a:gd name="T16" fmla="*/ 115 w 208"/>
                <a:gd name="T17" fmla="*/ 237 h 284"/>
                <a:gd name="T18" fmla="*/ 115 w 208"/>
                <a:gd name="T19" fmla="*/ 23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84">
                  <a:moveTo>
                    <a:pt x="115" y="237"/>
                  </a:moveTo>
                  <a:cubicBezTo>
                    <a:pt x="208" y="284"/>
                    <a:pt x="208" y="284"/>
                    <a:pt x="208" y="284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177" y="18"/>
                    <a:pt x="142" y="28"/>
                    <a:pt x="105" y="28"/>
                  </a:cubicBezTo>
                  <a:cubicBezTo>
                    <a:pt x="68" y="28"/>
                    <a:pt x="32" y="18"/>
                    <a:pt x="0" y="0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93" y="237"/>
                    <a:pt x="93" y="237"/>
                    <a:pt x="93" y="237"/>
                  </a:cubicBezTo>
                  <a:cubicBezTo>
                    <a:pt x="100" y="234"/>
                    <a:pt x="108" y="234"/>
                    <a:pt x="115" y="237"/>
                  </a:cubicBezTo>
                  <a:close/>
                  <a:moveTo>
                    <a:pt x="115" y="237"/>
                  </a:moveTo>
                  <a:cubicBezTo>
                    <a:pt x="115" y="237"/>
                    <a:pt x="115" y="237"/>
                    <a:pt x="115" y="237"/>
                  </a:cubicBezTo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10"/>
            <p:cNvSpPr>
              <a:spLocks noEditPoints="1"/>
            </p:cNvSpPr>
            <p:nvPr/>
          </p:nvSpPr>
          <p:spPr bwMode="auto">
            <a:xfrm>
              <a:off x="2590" y="3683"/>
              <a:ext cx="60" cy="60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0 h 144"/>
                <a:gd name="T12" fmla="*/ 72 w 144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3" y="0"/>
                    <a:pt x="0" y="32"/>
                    <a:pt x="0" y="72"/>
                  </a:cubicBezTo>
                  <a:cubicBezTo>
                    <a:pt x="0" y="111"/>
                    <a:pt x="33" y="144"/>
                    <a:pt x="72" y="144"/>
                  </a:cubicBezTo>
                  <a:cubicBezTo>
                    <a:pt x="112" y="144"/>
                    <a:pt x="144" y="111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11"/>
            <p:cNvSpPr>
              <a:spLocks noEditPoints="1"/>
            </p:cNvSpPr>
            <p:nvPr/>
          </p:nvSpPr>
          <p:spPr bwMode="auto">
            <a:xfrm>
              <a:off x="2409" y="3310"/>
              <a:ext cx="504" cy="626"/>
            </a:xfrm>
            <a:custGeom>
              <a:avLst/>
              <a:gdLst>
                <a:gd name="T0" fmla="*/ 1210 w 1210"/>
                <a:gd name="T1" fmla="*/ 286 h 1504"/>
                <a:gd name="T2" fmla="*/ 1089 w 1210"/>
                <a:gd name="T3" fmla="*/ 0 h 1504"/>
                <a:gd name="T4" fmla="*/ 0 w 1210"/>
                <a:gd name="T5" fmla="*/ 118 h 1504"/>
                <a:gd name="T6" fmla="*/ 120 w 1210"/>
                <a:gd name="T7" fmla="*/ 1312 h 1504"/>
                <a:gd name="T8" fmla="*/ 355 w 1210"/>
                <a:gd name="T9" fmla="*/ 1478 h 1504"/>
                <a:gd name="T10" fmla="*/ 390 w 1210"/>
                <a:gd name="T11" fmla="*/ 1500 h 1504"/>
                <a:gd name="T12" fmla="*/ 624 w 1210"/>
                <a:gd name="T13" fmla="*/ 1500 h 1504"/>
                <a:gd name="T14" fmla="*/ 648 w 1210"/>
                <a:gd name="T15" fmla="*/ 1499 h 1504"/>
                <a:gd name="T16" fmla="*/ 659 w 1210"/>
                <a:gd name="T17" fmla="*/ 1312 h 1504"/>
                <a:gd name="T18" fmla="*/ 1210 w 1210"/>
                <a:gd name="T19" fmla="*/ 1191 h 1504"/>
                <a:gd name="T20" fmla="*/ 1186 w 1210"/>
                <a:gd name="T21" fmla="*/ 998 h 1504"/>
                <a:gd name="T22" fmla="*/ 1018 w 1210"/>
                <a:gd name="T23" fmla="*/ 310 h 1504"/>
                <a:gd name="T24" fmla="*/ 1162 w 1210"/>
                <a:gd name="T25" fmla="*/ 1191 h 1504"/>
                <a:gd name="T26" fmla="*/ 1018 w 1210"/>
                <a:gd name="T27" fmla="*/ 1191 h 1504"/>
                <a:gd name="T28" fmla="*/ 1162 w 1210"/>
                <a:gd name="T29" fmla="*/ 1046 h 1504"/>
                <a:gd name="T30" fmla="*/ 624 w 1210"/>
                <a:gd name="T31" fmla="*/ 1089 h 1504"/>
                <a:gd name="T32" fmla="*/ 508 w 1210"/>
                <a:gd name="T33" fmla="*/ 1136 h 1504"/>
                <a:gd name="T34" fmla="*/ 340 w 1210"/>
                <a:gd name="T35" fmla="*/ 968 h 1504"/>
                <a:gd name="T36" fmla="*/ 676 w 1210"/>
                <a:gd name="T37" fmla="*/ 968 h 1504"/>
                <a:gd name="T38" fmla="*/ 403 w 1210"/>
                <a:gd name="T39" fmla="*/ 1440 h 1504"/>
                <a:gd name="T40" fmla="*/ 508 w 1210"/>
                <a:gd name="T41" fmla="*/ 1184 h 1504"/>
                <a:gd name="T42" fmla="*/ 611 w 1210"/>
                <a:gd name="T43" fmla="*/ 1440 h 1504"/>
                <a:gd name="T44" fmla="*/ 496 w 1210"/>
                <a:gd name="T45" fmla="*/ 1393 h 1504"/>
                <a:gd name="T46" fmla="*/ 659 w 1210"/>
                <a:gd name="T47" fmla="*/ 1122 h 1504"/>
                <a:gd name="T48" fmla="*/ 508 w 1210"/>
                <a:gd name="T49" fmla="*/ 752 h 1504"/>
                <a:gd name="T50" fmla="*/ 355 w 1210"/>
                <a:gd name="T51" fmla="*/ 1120 h 1504"/>
                <a:gd name="T52" fmla="*/ 120 w 1210"/>
                <a:gd name="T53" fmla="*/ 1264 h 1504"/>
                <a:gd name="T54" fmla="*/ 48 w 1210"/>
                <a:gd name="T55" fmla="*/ 118 h 1504"/>
                <a:gd name="T56" fmla="*/ 994 w 1210"/>
                <a:gd name="T57" fmla="*/ 48 h 1504"/>
                <a:gd name="T58" fmla="*/ 970 w 1210"/>
                <a:gd name="T59" fmla="*/ 1191 h 1504"/>
                <a:gd name="T60" fmla="*/ 659 w 1210"/>
                <a:gd name="T61" fmla="*/ 1264 h 1504"/>
                <a:gd name="T62" fmla="*/ 1162 w 1210"/>
                <a:gd name="T63" fmla="*/ 262 h 1504"/>
                <a:gd name="T64" fmla="*/ 1018 w 1210"/>
                <a:gd name="T65" fmla="*/ 120 h 1504"/>
                <a:gd name="T66" fmla="*/ 1162 w 1210"/>
                <a:gd name="T67" fmla="*/ 118 h 1504"/>
                <a:gd name="T68" fmla="*/ 1162 w 1210"/>
                <a:gd name="T69" fmla="*/ 26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0" h="1504">
                  <a:moveTo>
                    <a:pt x="1186" y="310"/>
                  </a:moveTo>
                  <a:cubicBezTo>
                    <a:pt x="1199" y="310"/>
                    <a:pt x="1210" y="300"/>
                    <a:pt x="1210" y="286"/>
                  </a:cubicBezTo>
                  <a:cubicBezTo>
                    <a:pt x="1210" y="118"/>
                    <a:pt x="1210" y="118"/>
                    <a:pt x="1210" y="118"/>
                  </a:cubicBezTo>
                  <a:cubicBezTo>
                    <a:pt x="1210" y="53"/>
                    <a:pt x="1156" y="0"/>
                    <a:pt x="108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3" y="0"/>
                    <a:pt x="0" y="52"/>
                    <a:pt x="0" y="118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258"/>
                    <a:pt x="54" y="1312"/>
                    <a:pt x="120" y="1312"/>
                  </a:cubicBezTo>
                  <a:cubicBezTo>
                    <a:pt x="355" y="1312"/>
                    <a:pt x="355" y="1312"/>
                    <a:pt x="355" y="1312"/>
                  </a:cubicBezTo>
                  <a:cubicBezTo>
                    <a:pt x="355" y="1478"/>
                    <a:pt x="355" y="1478"/>
                    <a:pt x="355" y="1478"/>
                  </a:cubicBezTo>
                  <a:cubicBezTo>
                    <a:pt x="355" y="1487"/>
                    <a:pt x="360" y="1494"/>
                    <a:pt x="367" y="1499"/>
                  </a:cubicBezTo>
                  <a:cubicBezTo>
                    <a:pt x="374" y="1503"/>
                    <a:pt x="383" y="1504"/>
                    <a:pt x="390" y="1500"/>
                  </a:cubicBezTo>
                  <a:cubicBezTo>
                    <a:pt x="507" y="1441"/>
                    <a:pt x="507" y="1441"/>
                    <a:pt x="507" y="1441"/>
                  </a:cubicBezTo>
                  <a:cubicBezTo>
                    <a:pt x="624" y="1500"/>
                    <a:pt x="624" y="1500"/>
                    <a:pt x="624" y="1500"/>
                  </a:cubicBezTo>
                  <a:cubicBezTo>
                    <a:pt x="628" y="1502"/>
                    <a:pt x="632" y="1502"/>
                    <a:pt x="635" y="1502"/>
                  </a:cubicBezTo>
                  <a:cubicBezTo>
                    <a:pt x="640" y="1502"/>
                    <a:pt x="644" y="1501"/>
                    <a:pt x="648" y="1499"/>
                  </a:cubicBezTo>
                  <a:cubicBezTo>
                    <a:pt x="655" y="1494"/>
                    <a:pt x="659" y="1487"/>
                    <a:pt x="659" y="1478"/>
                  </a:cubicBezTo>
                  <a:cubicBezTo>
                    <a:pt x="659" y="1312"/>
                    <a:pt x="659" y="1312"/>
                    <a:pt x="659" y="1312"/>
                  </a:cubicBezTo>
                  <a:cubicBezTo>
                    <a:pt x="1089" y="1311"/>
                    <a:pt x="1089" y="1311"/>
                    <a:pt x="1089" y="1311"/>
                  </a:cubicBezTo>
                  <a:cubicBezTo>
                    <a:pt x="1156" y="1311"/>
                    <a:pt x="1210" y="1257"/>
                    <a:pt x="1210" y="1191"/>
                  </a:cubicBezTo>
                  <a:cubicBezTo>
                    <a:pt x="1210" y="1022"/>
                    <a:pt x="1210" y="1022"/>
                    <a:pt x="1210" y="1022"/>
                  </a:cubicBezTo>
                  <a:cubicBezTo>
                    <a:pt x="1210" y="1009"/>
                    <a:pt x="1199" y="998"/>
                    <a:pt x="1186" y="998"/>
                  </a:cubicBezTo>
                  <a:cubicBezTo>
                    <a:pt x="1018" y="998"/>
                    <a:pt x="1018" y="998"/>
                    <a:pt x="1018" y="998"/>
                  </a:cubicBezTo>
                  <a:cubicBezTo>
                    <a:pt x="1018" y="310"/>
                    <a:pt x="1018" y="310"/>
                    <a:pt x="1018" y="310"/>
                  </a:cubicBezTo>
                  <a:lnTo>
                    <a:pt x="1186" y="310"/>
                  </a:lnTo>
                  <a:close/>
                  <a:moveTo>
                    <a:pt x="1162" y="1191"/>
                  </a:moveTo>
                  <a:cubicBezTo>
                    <a:pt x="1162" y="1230"/>
                    <a:pt x="1128" y="1263"/>
                    <a:pt x="1089" y="1263"/>
                  </a:cubicBezTo>
                  <a:cubicBezTo>
                    <a:pt x="1050" y="1263"/>
                    <a:pt x="1018" y="1230"/>
                    <a:pt x="1018" y="1191"/>
                  </a:cubicBezTo>
                  <a:cubicBezTo>
                    <a:pt x="1018" y="1046"/>
                    <a:pt x="1018" y="1046"/>
                    <a:pt x="1018" y="1046"/>
                  </a:cubicBezTo>
                  <a:cubicBezTo>
                    <a:pt x="1162" y="1046"/>
                    <a:pt x="1162" y="1046"/>
                    <a:pt x="1162" y="1046"/>
                  </a:cubicBezTo>
                  <a:lnTo>
                    <a:pt x="1162" y="1191"/>
                  </a:lnTo>
                  <a:close/>
                  <a:moveTo>
                    <a:pt x="624" y="1089"/>
                  </a:moveTo>
                  <a:cubicBezTo>
                    <a:pt x="621" y="1091"/>
                    <a:pt x="618" y="1094"/>
                    <a:pt x="616" y="1097"/>
                  </a:cubicBezTo>
                  <a:cubicBezTo>
                    <a:pt x="585" y="1122"/>
                    <a:pt x="548" y="1136"/>
                    <a:pt x="508" y="1136"/>
                  </a:cubicBezTo>
                  <a:cubicBezTo>
                    <a:pt x="467" y="1136"/>
                    <a:pt x="427" y="1120"/>
                    <a:pt x="396" y="1092"/>
                  </a:cubicBezTo>
                  <a:cubicBezTo>
                    <a:pt x="361" y="1060"/>
                    <a:pt x="340" y="1015"/>
                    <a:pt x="340" y="968"/>
                  </a:cubicBezTo>
                  <a:cubicBezTo>
                    <a:pt x="340" y="875"/>
                    <a:pt x="416" y="800"/>
                    <a:pt x="508" y="800"/>
                  </a:cubicBezTo>
                  <a:cubicBezTo>
                    <a:pt x="601" y="800"/>
                    <a:pt x="676" y="875"/>
                    <a:pt x="676" y="968"/>
                  </a:cubicBezTo>
                  <a:cubicBezTo>
                    <a:pt x="676" y="1014"/>
                    <a:pt x="657" y="1058"/>
                    <a:pt x="624" y="1089"/>
                  </a:cubicBezTo>
                  <a:close/>
                  <a:moveTo>
                    <a:pt x="403" y="1440"/>
                  </a:moveTo>
                  <a:cubicBezTo>
                    <a:pt x="403" y="1156"/>
                    <a:pt x="403" y="1156"/>
                    <a:pt x="403" y="1156"/>
                  </a:cubicBezTo>
                  <a:cubicBezTo>
                    <a:pt x="435" y="1174"/>
                    <a:pt x="471" y="1184"/>
                    <a:pt x="508" y="1184"/>
                  </a:cubicBezTo>
                  <a:cubicBezTo>
                    <a:pt x="545" y="1184"/>
                    <a:pt x="580" y="1174"/>
                    <a:pt x="611" y="1157"/>
                  </a:cubicBezTo>
                  <a:cubicBezTo>
                    <a:pt x="611" y="1440"/>
                    <a:pt x="611" y="1440"/>
                    <a:pt x="611" y="1440"/>
                  </a:cubicBezTo>
                  <a:cubicBezTo>
                    <a:pt x="518" y="1393"/>
                    <a:pt x="518" y="1393"/>
                    <a:pt x="518" y="1393"/>
                  </a:cubicBezTo>
                  <a:cubicBezTo>
                    <a:pt x="511" y="1390"/>
                    <a:pt x="503" y="1390"/>
                    <a:pt x="496" y="1393"/>
                  </a:cubicBezTo>
                  <a:lnTo>
                    <a:pt x="403" y="1440"/>
                  </a:lnTo>
                  <a:close/>
                  <a:moveTo>
                    <a:pt x="659" y="1122"/>
                  </a:moveTo>
                  <a:cubicBezTo>
                    <a:pt x="701" y="1081"/>
                    <a:pt x="724" y="1026"/>
                    <a:pt x="724" y="968"/>
                  </a:cubicBezTo>
                  <a:cubicBezTo>
                    <a:pt x="724" y="848"/>
                    <a:pt x="627" y="752"/>
                    <a:pt x="508" y="752"/>
                  </a:cubicBezTo>
                  <a:cubicBezTo>
                    <a:pt x="389" y="752"/>
                    <a:pt x="292" y="848"/>
                    <a:pt x="292" y="968"/>
                  </a:cubicBezTo>
                  <a:cubicBezTo>
                    <a:pt x="292" y="1024"/>
                    <a:pt x="315" y="1079"/>
                    <a:pt x="355" y="1120"/>
                  </a:cubicBezTo>
                  <a:cubicBezTo>
                    <a:pt x="355" y="1264"/>
                    <a:pt x="355" y="1264"/>
                    <a:pt x="355" y="1264"/>
                  </a:cubicBezTo>
                  <a:cubicBezTo>
                    <a:pt x="120" y="1264"/>
                    <a:pt x="120" y="1264"/>
                    <a:pt x="120" y="1264"/>
                  </a:cubicBezTo>
                  <a:cubicBezTo>
                    <a:pt x="80" y="1264"/>
                    <a:pt x="48" y="1231"/>
                    <a:pt x="48" y="1191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79"/>
                    <a:pt x="79" y="48"/>
                    <a:pt x="120" y="48"/>
                  </a:cubicBezTo>
                  <a:cubicBezTo>
                    <a:pt x="994" y="48"/>
                    <a:pt x="994" y="48"/>
                    <a:pt x="994" y="48"/>
                  </a:cubicBezTo>
                  <a:cubicBezTo>
                    <a:pt x="979" y="68"/>
                    <a:pt x="970" y="93"/>
                    <a:pt x="970" y="120"/>
                  </a:cubicBezTo>
                  <a:cubicBezTo>
                    <a:pt x="970" y="1191"/>
                    <a:pt x="970" y="1191"/>
                    <a:pt x="970" y="1191"/>
                  </a:cubicBezTo>
                  <a:cubicBezTo>
                    <a:pt x="970" y="1218"/>
                    <a:pt x="979" y="1243"/>
                    <a:pt x="994" y="1263"/>
                  </a:cubicBezTo>
                  <a:cubicBezTo>
                    <a:pt x="659" y="1264"/>
                    <a:pt x="659" y="1264"/>
                    <a:pt x="659" y="1264"/>
                  </a:cubicBezTo>
                  <a:lnTo>
                    <a:pt x="659" y="1122"/>
                  </a:lnTo>
                  <a:close/>
                  <a:moveTo>
                    <a:pt x="1162" y="262"/>
                  </a:moveTo>
                  <a:cubicBezTo>
                    <a:pt x="1018" y="262"/>
                    <a:pt x="1018" y="262"/>
                    <a:pt x="1018" y="262"/>
                  </a:cubicBezTo>
                  <a:cubicBezTo>
                    <a:pt x="1018" y="120"/>
                    <a:pt x="1018" y="120"/>
                    <a:pt x="1018" y="120"/>
                  </a:cubicBezTo>
                  <a:cubicBezTo>
                    <a:pt x="1018" y="80"/>
                    <a:pt x="1050" y="48"/>
                    <a:pt x="1089" y="48"/>
                  </a:cubicBezTo>
                  <a:cubicBezTo>
                    <a:pt x="1129" y="48"/>
                    <a:pt x="1162" y="80"/>
                    <a:pt x="1162" y="118"/>
                  </a:cubicBezTo>
                  <a:lnTo>
                    <a:pt x="1162" y="262"/>
                  </a:lnTo>
                  <a:close/>
                  <a:moveTo>
                    <a:pt x="1162" y="262"/>
                  </a:moveTo>
                  <a:cubicBezTo>
                    <a:pt x="1162" y="262"/>
                    <a:pt x="1162" y="262"/>
                    <a:pt x="1162" y="26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12"/>
            <p:cNvSpPr>
              <a:spLocks noEditPoints="1"/>
            </p:cNvSpPr>
            <p:nvPr/>
          </p:nvSpPr>
          <p:spPr bwMode="auto">
            <a:xfrm>
              <a:off x="2570" y="3663"/>
              <a:ext cx="100" cy="1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3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ubicBezTo>
                    <a:pt x="186" y="240"/>
                    <a:pt x="240" y="186"/>
                    <a:pt x="240" y="120"/>
                  </a:cubicBezTo>
                  <a:cubicBezTo>
                    <a:pt x="240" y="53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1" y="192"/>
                    <a:pt x="48" y="159"/>
                    <a:pt x="48" y="120"/>
                  </a:cubicBezTo>
                  <a:cubicBezTo>
                    <a:pt x="48" y="80"/>
                    <a:pt x="81" y="48"/>
                    <a:pt x="120" y="48"/>
                  </a:cubicBezTo>
                  <a:cubicBezTo>
                    <a:pt x="160" y="48"/>
                    <a:pt x="192" y="80"/>
                    <a:pt x="192" y="120"/>
                  </a:cubicBezTo>
                  <a:cubicBezTo>
                    <a:pt x="192" y="159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13"/>
            <p:cNvSpPr>
              <a:spLocks noEditPoints="1"/>
            </p:cNvSpPr>
            <p:nvPr/>
          </p:nvSpPr>
          <p:spPr bwMode="auto">
            <a:xfrm>
              <a:off x="2477" y="3512"/>
              <a:ext cx="287" cy="20"/>
            </a:xfrm>
            <a:custGeom>
              <a:avLst/>
              <a:gdLst>
                <a:gd name="T0" fmla="*/ 664 w 688"/>
                <a:gd name="T1" fmla="*/ 0 h 48"/>
                <a:gd name="T2" fmla="*/ 24 w 688"/>
                <a:gd name="T3" fmla="*/ 0 h 48"/>
                <a:gd name="T4" fmla="*/ 0 w 688"/>
                <a:gd name="T5" fmla="*/ 24 h 48"/>
                <a:gd name="T6" fmla="*/ 24 w 688"/>
                <a:gd name="T7" fmla="*/ 48 h 48"/>
                <a:gd name="T8" fmla="*/ 664 w 688"/>
                <a:gd name="T9" fmla="*/ 48 h 48"/>
                <a:gd name="T10" fmla="*/ 688 w 688"/>
                <a:gd name="T11" fmla="*/ 24 h 48"/>
                <a:gd name="T12" fmla="*/ 664 w 688"/>
                <a:gd name="T13" fmla="*/ 0 h 48"/>
                <a:gd name="T14" fmla="*/ 664 w 688"/>
                <a:gd name="T15" fmla="*/ 0 h 48"/>
                <a:gd name="T16" fmla="*/ 664 w 68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8" h="48">
                  <a:moveTo>
                    <a:pt x="66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664" y="48"/>
                    <a:pt x="664" y="48"/>
                    <a:pt x="664" y="48"/>
                  </a:cubicBezTo>
                  <a:cubicBezTo>
                    <a:pt x="677" y="48"/>
                    <a:pt x="688" y="38"/>
                    <a:pt x="688" y="24"/>
                  </a:cubicBezTo>
                  <a:cubicBezTo>
                    <a:pt x="688" y="11"/>
                    <a:pt x="677" y="0"/>
                    <a:pt x="664" y="0"/>
                  </a:cubicBezTo>
                  <a:close/>
                  <a:moveTo>
                    <a:pt x="664" y="0"/>
                  </a:moveTo>
                  <a:cubicBezTo>
                    <a:pt x="664" y="0"/>
                    <a:pt x="664" y="0"/>
                    <a:pt x="66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14"/>
            <p:cNvSpPr>
              <a:spLocks noEditPoints="1"/>
            </p:cNvSpPr>
            <p:nvPr/>
          </p:nvSpPr>
          <p:spPr bwMode="auto">
            <a:xfrm>
              <a:off x="2517" y="3552"/>
              <a:ext cx="207" cy="20"/>
            </a:xfrm>
            <a:custGeom>
              <a:avLst/>
              <a:gdLst>
                <a:gd name="T0" fmla="*/ 472 w 496"/>
                <a:gd name="T1" fmla="*/ 0 h 48"/>
                <a:gd name="T2" fmla="*/ 24 w 496"/>
                <a:gd name="T3" fmla="*/ 0 h 48"/>
                <a:gd name="T4" fmla="*/ 0 w 496"/>
                <a:gd name="T5" fmla="*/ 24 h 48"/>
                <a:gd name="T6" fmla="*/ 24 w 496"/>
                <a:gd name="T7" fmla="*/ 48 h 48"/>
                <a:gd name="T8" fmla="*/ 472 w 496"/>
                <a:gd name="T9" fmla="*/ 48 h 48"/>
                <a:gd name="T10" fmla="*/ 496 w 496"/>
                <a:gd name="T11" fmla="*/ 24 h 48"/>
                <a:gd name="T12" fmla="*/ 472 w 496"/>
                <a:gd name="T13" fmla="*/ 0 h 48"/>
                <a:gd name="T14" fmla="*/ 472 w 496"/>
                <a:gd name="T15" fmla="*/ 0 h 48"/>
                <a:gd name="T16" fmla="*/ 472 w 49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4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lose/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2" name="Freeform 15"/>
            <p:cNvSpPr>
              <a:spLocks noEditPoints="1"/>
            </p:cNvSpPr>
            <p:nvPr/>
          </p:nvSpPr>
          <p:spPr bwMode="auto">
            <a:xfrm>
              <a:off x="2704" y="3472"/>
              <a:ext cx="60" cy="20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Freeform 16"/>
            <p:cNvSpPr>
              <a:spLocks noEditPoints="1"/>
            </p:cNvSpPr>
            <p:nvPr/>
          </p:nvSpPr>
          <p:spPr bwMode="auto">
            <a:xfrm>
              <a:off x="2477" y="3472"/>
              <a:ext cx="207" cy="20"/>
            </a:xfrm>
            <a:custGeom>
              <a:avLst/>
              <a:gdLst>
                <a:gd name="T0" fmla="*/ 24 w 496"/>
                <a:gd name="T1" fmla="*/ 48 h 48"/>
                <a:gd name="T2" fmla="*/ 472 w 496"/>
                <a:gd name="T3" fmla="*/ 48 h 48"/>
                <a:gd name="T4" fmla="*/ 496 w 496"/>
                <a:gd name="T5" fmla="*/ 24 h 48"/>
                <a:gd name="T6" fmla="*/ 472 w 496"/>
                <a:gd name="T7" fmla="*/ 0 h 48"/>
                <a:gd name="T8" fmla="*/ 24 w 496"/>
                <a:gd name="T9" fmla="*/ 0 h 48"/>
                <a:gd name="T10" fmla="*/ 0 w 496"/>
                <a:gd name="T11" fmla="*/ 24 h 48"/>
                <a:gd name="T12" fmla="*/ 24 w 496"/>
                <a:gd name="T13" fmla="*/ 48 h 48"/>
                <a:gd name="T14" fmla="*/ 24 w 496"/>
                <a:gd name="T15" fmla="*/ 48 h 48"/>
                <a:gd name="T16" fmla="*/ 24 w 49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24" y="48"/>
                  </a:move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4" name="Freeform 17"/>
            <p:cNvSpPr>
              <a:spLocks noEditPoints="1"/>
            </p:cNvSpPr>
            <p:nvPr/>
          </p:nvSpPr>
          <p:spPr bwMode="auto">
            <a:xfrm>
              <a:off x="2516" y="3379"/>
              <a:ext cx="209" cy="61"/>
            </a:xfrm>
            <a:custGeom>
              <a:avLst/>
              <a:gdLst>
                <a:gd name="T0" fmla="*/ 13 w 502"/>
                <a:gd name="T1" fmla="*/ 139 h 147"/>
                <a:gd name="T2" fmla="*/ 27 w 502"/>
                <a:gd name="T3" fmla="*/ 144 h 147"/>
                <a:gd name="T4" fmla="*/ 46 w 502"/>
                <a:gd name="T5" fmla="*/ 135 h 147"/>
                <a:gd name="T6" fmla="*/ 102 w 502"/>
                <a:gd name="T7" fmla="*/ 63 h 147"/>
                <a:gd name="T8" fmla="*/ 158 w 502"/>
                <a:gd name="T9" fmla="*/ 135 h 147"/>
                <a:gd name="T10" fmla="*/ 177 w 502"/>
                <a:gd name="T11" fmla="*/ 144 h 147"/>
                <a:gd name="T12" fmla="*/ 196 w 502"/>
                <a:gd name="T13" fmla="*/ 135 h 147"/>
                <a:gd name="T14" fmla="*/ 251 w 502"/>
                <a:gd name="T15" fmla="*/ 63 h 147"/>
                <a:gd name="T16" fmla="*/ 307 w 502"/>
                <a:gd name="T17" fmla="*/ 135 h 147"/>
                <a:gd name="T18" fmla="*/ 326 w 502"/>
                <a:gd name="T19" fmla="*/ 144 h 147"/>
                <a:gd name="T20" fmla="*/ 345 w 502"/>
                <a:gd name="T21" fmla="*/ 135 h 147"/>
                <a:gd name="T22" fmla="*/ 401 w 502"/>
                <a:gd name="T23" fmla="*/ 63 h 147"/>
                <a:gd name="T24" fmla="*/ 456 w 502"/>
                <a:gd name="T25" fmla="*/ 135 h 147"/>
                <a:gd name="T26" fmla="*/ 490 w 502"/>
                <a:gd name="T27" fmla="*/ 139 h 147"/>
                <a:gd name="T28" fmla="*/ 494 w 502"/>
                <a:gd name="T29" fmla="*/ 105 h 147"/>
                <a:gd name="T30" fmla="*/ 420 w 502"/>
                <a:gd name="T31" fmla="*/ 9 h 147"/>
                <a:gd name="T32" fmla="*/ 401 w 502"/>
                <a:gd name="T33" fmla="*/ 0 h 147"/>
                <a:gd name="T34" fmla="*/ 382 w 502"/>
                <a:gd name="T35" fmla="*/ 9 h 147"/>
                <a:gd name="T36" fmla="*/ 326 w 502"/>
                <a:gd name="T37" fmla="*/ 81 h 147"/>
                <a:gd name="T38" fmla="*/ 270 w 502"/>
                <a:gd name="T39" fmla="*/ 9 h 147"/>
                <a:gd name="T40" fmla="*/ 251 w 502"/>
                <a:gd name="T41" fmla="*/ 0 h 147"/>
                <a:gd name="T42" fmla="*/ 232 w 502"/>
                <a:gd name="T43" fmla="*/ 9 h 147"/>
                <a:gd name="T44" fmla="*/ 177 w 502"/>
                <a:gd name="T45" fmla="*/ 81 h 147"/>
                <a:gd name="T46" fmla="*/ 121 w 502"/>
                <a:gd name="T47" fmla="*/ 9 h 147"/>
                <a:gd name="T48" fmla="*/ 102 w 502"/>
                <a:gd name="T49" fmla="*/ 0 h 147"/>
                <a:gd name="T50" fmla="*/ 83 w 502"/>
                <a:gd name="T51" fmla="*/ 9 h 147"/>
                <a:gd name="T52" fmla="*/ 8 w 502"/>
                <a:gd name="T53" fmla="*/ 105 h 147"/>
                <a:gd name="T54" fmla="*/ 13 w 502"/>
                <a:gd name="T55" fmla="*/ 139 h 147"/>
                <a:gd name="T56" fmla="*/ 13 w 502"/>
                <a:gd name="T57" fmla="*/ 139 h 147"/>
                <a:gd name="T58" fmla="*/ 13 w 502"/>
                <a:gd name="T59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2" h="147">
                  <a:moveTo>
                    <a:pt x="13" y="139"/>
                  </a:moveTo>
                  <a:cubicBezTo>
                    <a:pt x="17" y="142"/>
                    <a:pt x="22" y="144"/>
                    <a:pt x="27" y="144"/>
                  </a:cubicBezTo>
                  <a:cubicBezTo>
                    <a:pt x="34" y="144"/>
                    <a:pt x="42" y="141"/>
                    <a:pt x="46" y="135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62" y="141"/>
                    <a:pt x="169" y="144"/>
                    <a:pt x="177" y="144"/>
                  </a:cubicBezTo>
                  <a:cubicBezTo>
                    <a:pt x="184" y="144"/>
                    <a:pt x="191" y="141"/>
                    <a:pt x="196" y="135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12" y="141"/>
                    <a:pt x="319" y="144"/>
                    <a:pt x="326" y="144"/>
                  </a:cubicBezTo>
                  <a:cubicBezTo>
                    <a:pt x="333" y="144"/>
                    <a:pt x="340" y="141"/>
                    <a:pt x="345" y="135"/>
                  </a:cubicBezTo>
                  <a:cubicBezTo>
                    <a:pt x="401" y="63"/>
                    <a:pt x="401" y="63"/>
                    <a:pt x="401" y="63"/>
                  </a:cubicBezTo>
                  <a:cubicBezTo>
                    <a:pt x="456" y="135"/>
                    <a:pt x="456" y="135"/>
                    <a:pt x="456" y="135"/>
                  </a:cubicBezTo>
                  <a:cubicBezTo>
                    <a:pt x="465" y="145"/>
                    <a:pt x="480" y="147"/>
                    <a:pt x="490" y="139"/>
                  </a:cubicBezTo>
                  <a:cubicBezTo>
                    <a:pt x="501" y="131"/>
                    <a:pt x="502" y="116"/>
                    <a:pt x="494" y="105"/>
                  </a:cubicBezTo>
                  <a:cubicBezTo>
                    <a:pt x="420" y="9"/>
                    <a:pt x="420" y="9"/>
                    <a:pt x="420" y="9"/>
                  </a:cubicBezTo>
                  <a:cubicBezTo>
                    <a:pt x="415" y="3"/>
                    <a:pt x="408" y="0"/>
                    <a:pt x="401" y="0"/>
                  </a:cubicBezTo>
                  <a:cubicBezTo>
                    <a:pt x="393" y="0"/>
                    <a:pt x="386" y="3"/>
                    <a:pt x="382" y="9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6" y="3"/>
                    <a:pt x="259" y="0"/>
                    <a:pt x="251" y="0"/>
                  </a:cubicBezTo>
                  <a:cubicBezTo>
                    <a:pt x="244" y="0"/>
                    <a:pt x="237" y="3"/>
                    <a:pt x="232" y="9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6" y="3"/>
                    <a:pt x="109" y="0"/>
                    <a:pt x="102" y="0"/>
                  </a:cubicBezTo>
                  <a:cubicBezTo>
                    <a:pt x="95" y="0"/>
                    <a:pt x="88" y="3"/>
                    <a:pt x="83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0" y="116"/>
                    <a:pt x="2" y="131"/>
                    <a:pt x="13" y="139"/>
                  </a:cubicBezTo>
                  <a:close/>
                  <a:moveTo>
                    <a:pt x="13" y="139"/>
                  </a:moveTo>
                  <a:cubicBezTo>
                    <a:pt x="13" y="139"/>
                    <a:pt x="13" y="139"/>
                    <a:pt x="13" y="13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26" name="Tabela 125"/>
          <p:cNvGraphicFramePr>
            <a:graphicFrameLocks noGrp="1"/>
          </p:cNvGraphicFramePr>
          <p:nvPr>
            <p:extLst/>
          </p:nvPr>
        </p:nvGraphicFramePr>
        <p:xfrm>
          <a:off x="579972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7" name="Tabela 126"/>
          <p:cNvGraphicFramePr>
            <a:graphicFrameLocks noGrp="1"/>
          </p:cNvGraphicFramePr>
          <p:nvPr>
            <p:extLst/>
          </p:nvPr>
        </p:nvGraphicFramePr>
        <p:xfrm>
          <a:off x="2711297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8" name="Tabela 127"/>
          <p:cNvGraphicFramePr>
            <a:graphicFrameLocks noGrp="1"/>
          </p:cNvGraphicFramePr>
          <p:nvPr>
            <p:extLst/>
          </p:nvPr>
        </p:nvGraphicFramePr>
        <p:xfrm>
          <a:off x="5108514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9" name="Tabela 128"/>
          <p:cNvGraphicFramePr>
            <a:graphicFrameLocks noGrp="1"/>
          </p:cNvGraphicFramePr>
          <p:nvPr>
            <p:extLst/>
          </p:nvPr>
        </p:nvGraphicFramePr>
        <p:xfrm>
          <a:off x="7589089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0" name="Tabela 129"/>
          <p:cNvGraphicFramePr>
            <a:graphicFrameLocks noGrp="1"/>
          </p:cNvGraphicFramePr>
          <p:nvPr>
            <p:extLst/>
          </p:nvPr>
        </p:nvGraphicFramePr>
        <p:xfrm>
          <a:off x="9890207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1" name="Espaço Reservado para Conteúdo 2"/>
          <p:cNvSpPr txBox="1">
            <a:spLocks/>
          </p:cNvSpPr>
          <p:nvPr/>
        </p:nvSpPr>
        <p:spPr>
          <a:xfrm>
            <a:off x="2625290" y="5174700"/>
            <a:ext cx="3467777" cy="10348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mais uma vez, quanto maior a escolaridade dos empreendedores menor a concordância com as frases analisadas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(p26/p30)</a:t>
            </a:r>
          </a:p>
        </p:txBody>
      </p:sp>
      <p:sp>
        <p:nvSpPr>
          <p:cNvPr id="132" name="Espaço Reservado para Conteúdo 2"/>
          <p:cNvSpPr txBox="1">
            <a:spLocks/>
          </p:cNvSpPr>
          <p:nvPr/>
        </p:nvSpPr>
        <p:spPr>
          <a:xfrm>
            <a:off x="6629401" y="5174700"/>
            <a:ext cx="4986494" cy="103489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tanto sobre a disponibilização de conteúdos relevantes na internet, quanto no que se refere à atuação nas redes sociais, os percentuais de concordância dos mais escolarizados são preocupantes</a:t>
            </a:r>
          </a:p>
        </p:txBody>
      </p:sp>
      <p:sp>
        <p:nvSpPr>
          <p:cNvPr id="52" name="CaixaDeTexto 51">
            <a:extLst>
              <a:ext uri="{FF2B5EF4-FFF2-40B4-BE49-F238E27FC236}">
                <a16:creationId xmlns:a16="http://schemas.microsoft.com/office/drawing/2014/main" id="{60B091F7-88EE-46BE-8C1F-3017994AFBBD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53" name="Group 4">
            <a:extLst>
              <a:ext uri="{FF2B5EF4-FFF2-40B4-BE49-F238E27FC236}">
                <a16:creationId xmlns:a16="http://schemas.microsoft.com/office/drawing/2014/main" id="{7DC44FE9-BA1E-49B2-B217-D374036FE30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07A9163D-3D92-426A-8126-0FEC56166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24D1C0DA-858F-44D6-9444-0D78B0C54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8" name="CaixaDeTexto 57">
            <a:extLst>
              <a:ext uri="{FF2B5EF4-FFF2-40B4-BE49-F238E27FC236}">
                <a16:creationId xmlns:a16="http://schemas.microsoft.com/office/drawing/2014/main" id="{F29BE4C1-98E6-4B90-9ADC-F99C8CF0C780}"/>
              </a:ext>
            </a:extLst>
          </p:cNvPr>
          <p:cNvSpPr txBox="1"/>
          <p:nvPr/>
        </p:nvSpPr>
        <p:spPr>
          <a:xfrm>
            <a:off x="963614" y="6450177"/>
            <a:ext cx="974248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P26 a P30.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</p:spTree>
    <p:extLst>
      <p:ext uri="{BB962C8B-B14F-4D97-AF65-F5344CB8AC3E}">
        <p14:creationId xmlns:p14="http://schemas.microsoft.com/office/powerpoint/2010/main" val="853340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100"/>
                            </p:stCondLst>
                            <p:childTnLst>
                              <p:par>
                                <p:cTn id="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6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1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6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100"/>
                            </p:stCondLst>
                            <p:childTnLst>
                              <p:par>
                                <p:cTn id="8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6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1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66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7" grpId="0">
        <p:bldAsOne/>
      </p:bldGraphic>
      <p:bldP spid="78" grpId="0"/>
      <p:bldP spid="79" grpId="0"/>
      <p:bldP spid="80" grpId="0"/>
      <p:bldP spid="81" grpId="0"/>
      <p:bldP spid="82" grpId="0"/>
      <p:bldP spid="160" grpId="0"/>
      <p:bldP spid="161" grpId="0" animBg="1"/>
      <p:bldP spid="162" grpId="0"/>
      <p:bldP spid="163" grpId="0" animBg="1"/>
      <p:bldP spid="164" grpId="0"/>
      <p:bldP spid="165" grpId="0" animBg="1"/>
      <p:bldP spid="166" grpId="0"/>
      <p:bldGraphic spid="199" grpId="0">
        <p:bldAsOne/>
      </p:bldGraphic>
      <p:bldGraphic spid="216" grpId="0">
        <p:bldAsOne/>
      </p:bldGraphic>
      <p:bldGraphic spid="233" grpId="0">
        <p:bldAsOne/>
      </p:bldGraphic>
      <p:bldGraphic spid="250" grpId="0">
        <p:bldAsOne/>
      </p:bldGraphic>
      <p:bldP spid="131" grpId="0"/>
      <p:bldP spid="132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36" name="Tabela 35"/>
          <p:cNvGraphicFramePr>
            <a:graphicFrameLocks noGrp="1"/>
          </p:cNvGraphicFramePr>
          <p:nvPr>
            <p:extLst/>
          </p:nvPr>
        </p:nvGraphicFramePr>
        <p:xfrm>
          <a:off x="334963" y="1203984"/>
          <a:ext cx="11369928" cy="16480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 Sebrae está fortemente presente no ambiente digital</a:t>
                      </a:r>
                      <a:endParaRPr lang="pt-BR" sz="1400" b="1" dirty="0">
                        <a:solidFill>
                          <a:srgbClr val="0060AA"/>
                        </a:solidFill>
                        <a:latin typeface="Arial" panose="020B0604020202020204" pitchFamily="34" charset="0"/>
                      </a:endParaRPr>
                    </a:p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CB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F8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graphicFrame>
        <p:nvGraphicFramePr>
          <p:cNvPr id="38" name="Tabela 37"/>
          <p:cNvGraphicFramePr>
            <a:graphicFrameLocks noGrp="1"/>
          </p:cNvGraphicFramePr>
          <p:nvPr>
            <p:extLst/>
          </p:nvPr>
        </p:nvGraphicFramePr>
        <p:xfrm>
          <a:off x="334963" y="2879983"/>
          <a:ext cx="11369928" cy="13619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Sebrae é muito atuante nas redes sociais</a:t>
                      </a: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CB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F8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graphicFrame>
        <p:nvGraphicFramePr>
          <p:cNvPr id="39" name="Tabela 38"/>
          <p:cNvGraphicFramePr>
            <a:graphicFrameLocks noGrp="1"/>
          </p:cNvGraphicFramePr>
          <p:nvPr>
            <p:extLst/>
          </p:nvPr>
        </p:nvGraphicFramePr>
        <p:xfrm>
          <a:off x="334963" y="4269930"/>
          <a:ext cx="11369928" cy="13619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 Sebrae disponibiliza conteúdos relevantes na internet</a:t>
                      </a: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CB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F8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40" name="Retângulo 39"/>
          <p:cNvSpPr/>
          <p:nvPr/>
        </p:nvSpPr>
        <p:spPr>
          <a:xfrm>
            <a:off x="3698990" y="5894560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</a:p>
        </p:txBody>
      </p:sp>
      <p:sp>
        <p:nvSpPr>
          <p:cNvPr id="41" name="Elipse 40"/>
          <p:cNvSpPr/>
          <p:nvPr/>
        </p:nvSpPr>
        <p:spPr>
          <a:xfrm>
            <a:off x="3337418" y="5971050"/>
            <a:ext cx="180000" cy="180000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2" name="Retângulo 41"/>
          <p:cNvSpPr/>
          <p:nvPr/>
        </p:nvSpPr>
        <p:spPr>
          <a:xfrm>
            <a:off x="5455881" y="5894560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</a:p>
        </p:txBody>
      </p:sp>
      <p:sp>
        <p:nvSpPr>
          <p:cNvPr id="43" name="Elipse 42"/>
          <p:cNvSpPr/>
          <p:nvPr/>
        </p:nvSpPr>
        <p:spPr>
          <a:xfrm>
            <a:off x="5094309" y="5971050"/>
            <a:ext cx="180000" cy="180000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4" name="Retângulo 43"/>
          <p:cNvSpPr/>
          <p:nvPr/>
        </p:nvSpPr>
        <p:spPr>
          <a:xfrm>
            <a:off x="7744854" y="5894560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45" name="Elipse 44"/>
          <p:cNvSpPr/>
          <p:nvPr/>
        </p:nvSpPr>
        <p:spPr>
          <a:xfrm>
            <a:off x="7383282" y="5971050"/>
            <a:ext cx="180000" cy="180000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6" name="CaixaDeTexto 45"/>
          <p:cNvSpPr txBox="1"/>
          <p:nvPr/>
        </p:nvSpPr>
        <p:spPr>
          <a:xfrm>
            <a:off x="5619874" y="706515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47" name="Conector reto 46"/>
          <p:cNvCxnSpPr/>
          <p:nvPr/>
        </p:nvCxnSpPr>
        <p:spPr>
          <a:xfrm>
            <a:off x="7255404" y="932752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48" name="Conector reto 47"/>
          <p:cNvCxnSpPr/>
          <p:nvPr/>
        </p:nvCxnSpPr>
        <p:spPr>
          <a:xfrm>
            <a:off x="773572" y="932752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4EE7ADB4-3CE7-4373-ACF2-01AB623B85F0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22" name="Group 4">
            <a:extLst>
              <a:ext uri="{FF2B5EF4-FFF2-40B4-BE49-F238E27FC236}">
                <a16:creationId xmlns:a16="http://schemas.microsoft.com/office/drawing/2014/main" id="{66300EBD-DF07-42BE-A3E6-F873203E92D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60D13381-092B-4BB6-AEF0-81996BB77F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DB3C5792-7BBF-4CCD-9A4D-7B1BA0240D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4248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P26 a P30.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Sr.(a) indicasse com quais afirmações concorda. (EST- RU) (rodiziar)</a:t>
            </a:r>
          </a:p>
        </p:txBody>
      </p:sp>
    </p:spTree>
    <p:extLst>
      <p:ext uri="{BB962C8B-B14F-4D97-AF65-F5344CB8AC3E}">
        <p14:creationId xmlns:p14="http://schemas.microsoft.com/office/powerpoint/2010/main" val="503477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600"/>
                            </p:stCondLst>
                            <p:childTnLst>
                              <p:par>
                                <p:cTn id="4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40" grpId="0"/>
      <p:bldP spid="41" grpId="0" animBg="1"/>
      <p:bldP spid="42" grpId="0"/>
      <p:bldP spid="43" grpId="0" animBg="1"/>
      <p:bldP spid="44" grpId="0"/>
      <p:bldP spid="45" grpId="0" animBg="1"/>
      <p:bldP spid="46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P26 a P30.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Sr.(a) indicasse com quais afirmações concorda. (EST- RU) (rodiziar)</a:t>
            </a:r>
          </a:p>
        </p:txBody>
      </p:sp>
      <p:graphicFrame>
        <p:nvGraphicFramePr>
          <p:cNvPr id="36" name="Tabela 35"/>
          <p:cNvGraphicFramePr>
            <a:graphicFrameLocks noGrp="1"/>
          </p:cNvGraphicFramePr>
          <p:nvPr>
            <p:extLst/>
          </p:nvPr>
        </p:nvGraphicFramePr>
        <p:xfrm>
          <a:off x="334963" y="1587947"/>
          <a:ext cx="11369928" cy="16480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Os aplicativos do Sebrae são úteis para o meu negócio</a:t>
                      </a:r>
                    </a:p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CB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F8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graphicFrame>
        <p:nvGraphicFramePr>
          <p:cNvPr id="38" name="Tabela 37"/>
          <p:cNvGraphicFramePr>
            <a:graphicFrameLocks noGrp="1"/>
          </p:cNvGraphicFramePr>
          <p:nvPr>
            <p:extLst/>
          </p:nvPr>
        </p:nvGraphicFramePr>
        <p:xfrm>
          <a:off x="334963" y="3263946"/>
          <a:ext cx="11369928" cy="13619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Os serviços que o Sebrae oferece no ambiente digital são pertinentes e atuais</a:t>
                      </a: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CB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F8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40" name="Retângulo 39"/>
          <p:cNvSpPr/>
          <p:nvPr/>
        </p:nvSpPr>
        <p:spPr>
          <a:xfrm>
            <a:off x="3698990" y="5881681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</a:p>
        </p:txBody>
      </p:sp>
      <p:sp>
        <p:nvSpPr>
          <p:cNvPr id="41" name="Elipse 40"/>
          <p:cNvSpPr/>
          <p:nvPr/>
        </p:nvSpPr>
        <p:spPr>
          <a:xfrm>
            <a:off x="3337418" y="5892615"/>
            <a:ext cx="296863" cy="296863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2" name="Retângulo 41"/>
          <p:cNvSpPr/>
          <p:nvPr/>
        </p:nvSpPr>
        <p:spPr>
          <a:xfrm>
            <a:off x="5455881" y="5881681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</a:p>
        </p:txBody>
      </p:sp>
      <p:sp>
        <p:nvSpPr>
          <p:cNvPr id="43" name="Elipse 42"/>
          <p:cNvSpPr/>
          <p:nvPr/>
        </p:nvSpPr>
        <p:spPr>
          <a:xfrm>
            <a:off x="5094309" y="5922571"/>
            <a:ext cx="296863" cy="296863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4" name="Retângulo 43"/>
          <p:cNvSpPr/>
          <p:nvPr/>
        </p:nvSpPr>
        <p:spPr>
          <a:xfrm>
            <a:off x="7744854" y="5881681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45" name="Elipse 44"/>
          <p:cNvSpPr/>
          <p:nvPr/>
        </p:nvSpPr>
        <p:spPr>
          <a:xfrm>
            <a:off x="7383282" y="5927919"/>
            <a:ext cx="296863" cy="296863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6" name="CaixaDeTexto 45"/>
          <p:cNvSpPr txBox="1"/>
          <p:nvPr/>
        </p:nvSpPr>
        <p:spPr>
          <a:xfrm>
            <a:off x="5619874" y="706515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47" name="Conector reto 46"/>
          <p:cNvCxnSpPr/>
          <p:nvPr/>
        </p:nvCxnSpPr>
        <p:spPr>
          <a:xfrm>
            <a:off x="7255404" y="932752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48" name="Conector reto 47"/>
          <p:cNvCxnSpPr/>
          <p:nvPr/>
        </p:nvCxnSpPr>
        <p:spPr>
          <a:xfrm>
            <a:off x="773572" y="932752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0AECEB3E-244C-4413-9E6F-7E2CA698A379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21" name="Group 4">
            <a:extLst>
              <a:ext uri="{FF2B5EF4-FFF2-40B4-BE49-F238E27FC236}">
                <a16:creationId xmlns:a16="http://schemas.microsoft.com/office/drawing/2014/main" id="{D025028B-54BF-403E-BF2B-C44EA5C6DF1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69F18705-7015-4A2C-BB1C-1C77786E3A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3AE54057-E2E2-4DA2-9D5B-1E3B5A713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735652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40" grpId="0"/>
      <p:bldP spid="41" grpId="0" animBg="1"/>
      <p:bldP spid="42" grpId="0"/>
      <p:bldP spid="43" grpId="0" animBg="1"/>
      <p:bldP spid="44" grpId="0"/>
      <p:bldP spid="45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/>
          <p:cNvSpPr txBox="1"/>
          <p:nvPr/>
        </p:nvSpPr>
        <p:spPr>
          <a:xfrm>
            <a:off x="5861869" y="2213711"/>
            <a:ext cx="9012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00ACB8"/>
                </a:solidFill>
              </a:rPr>
              <a:t>65%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9378605" y="2198881"/>
            <a:ext cx="76655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200" b="1" dirty="0">
                <a:solidFill>
                  <a:srgbClr val="FF8F8F"/>
                </a:solidFill>
              </a:rPr>
              <a:t>35</a:t>
            </a:r>
            <a:r>
              <a:rPr lang="pt-BR" dirty="0">
                <a:solidFill>
                  <a:srgbClr val="FF8F8F"/>
                </a:solidFill>
              </a:rPr>
              <a:t>%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5886393" y="1786674"/>
            <a:ext cx="7825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00ACB8"/>
                </a:solidFill>
              </a:rPr>
              <a:t>sim</a:t>
            </a:r>
            <a:endParaRPr lang="pt-BR" dirty="0">
              <a:solidFill>
                <a:srgbClr val="00ACB8"/>
              </a:solidFill>
            </a:endParaRPr>
          </a:p>
        </p:txBody>
      </p:sp>
      <p:sp>
        <p:nvSpPr>
          <p:cNvPr id="10" name="CaixaDeTexto 9"/>
          <p:cNvSpPr txBox="1"/>
          <p:nvPr/>
        </p:nvSpPr>
        <p:spPr>
          <a:xfrm>
            <a:off x="9371149" y="1771844"/>
            <a:ext cx="8274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FF8F8F"/>
                </a:solidFill>
              </a:rPr>
              <a:t>não</a:t>
            </a:r>
            <a:endParaRPr lang="pt-BR" dirty="0">
              <a:solidFill>
                <a:srgbClr val="FF8F8F"/>
              </a:solidFill>
            </a:endParaRP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8" name="Tabela 27"/>
          <p:cNvGraphicFramePr>
            <a:graphicFrameLocks noGrp="1"/>
          </p:cNvGraphicFramePr>
          <p:nvPr>
            <p:extLst/>
          </p:nvPr>
        </p:nvGraphicFramePr>
        <p:xfrm>
          <a:off x="5634562" y="5627731"/>
          <a:ext cx="2674740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4914900" y="3680311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30" name="Conector reto 29"/>
          <p:cNvCxnSpPr/>
          <p:nvPr/>
        </p:nvCxnSpPr>
        <p:spPr>
          <a:xfrm>
            <a:off x="6260024" y="3906548"/>
            <a:ext cx="176165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7" name="Tabela 46"/>
          <p:cNvGraphicFramePr>
            <a:graphicFrameLocks noGrp="1"/>
          </p:cNvGraphicFramePr>
          <p:nvPr>
            <p:extLst/>
          </p:nvPr>
        </p:nvGraphicFramePr>
        <p:xfrm>
          <a:off x="5627946" y="4707499"/>
          <a:ext cx="2674740" cy="9657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8" name="Tabela 47"/>
          <p:cNvGraphicFramePr>
            <a:graphicFrameLocks noGrp="1"/>
          </p:cNvGraphicFramePr>
          <p:nvPr>
            <p:extLst/>
          </p:nvPr>
        </p:nvGraphicFramePr>
        <p:xfrm>
          <a:off x="5103133" y="4960072"/>
          <a:ext cx="573185" cy="7096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sim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1" i="0" u="none" strike="noStrike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não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0" name="CaixaDeTexto 49"/>
          <p:cNvSpPr txBox="1"/>
          <p:nvPr/>
        </p:nvSpPr>
        <p:spPr>
          <a:xfrm>
            <a:off x="8815462" y="364962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51" name="Conector reto 50"/>
          <p:cNvCxnSpPr/>
          <p:nvPr/>
        </p:nvCxnSpPr>
        <p:spPr>
          <a:xfrm>
            <a:off x="10733922" y="3875861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52" name="Tabela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1201950"/>
              </p:ext>
            </p:extLst>
          </p:nvPr>
        </p:nvGraphicFramePr>
        <p:xfrm>
          <a:off x="8704847" y="4707376"/>
          <a:ext cx="2650490" cy="9657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8" name="Tabela 67"/>
          <p:cNvGraphicFramePr>
            <a:graphicFrameLocks noGrp="1"/>
          </p:cNvGraphicFramePr>
          <p:nvPr>
            <p:extLst/>
          </p:nvPr>
        </p:nvGraphicFramePr>
        <p:xfrm>
          <a:off x="8711463" y="5627731"/>
          <a:ext cx="2643872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19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19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4" name="Espaço Reservado para Conteúdo 2"/>
          <p:cNvSpPr txBox="1">
            <a:spLocks/>
          </p:cNvSpPr>
          <p:nvPr/>
        </p:nvSpPr>
        <p:spPr>
          <a:xfrm>
            <a:off x="717552" y="3461677"/>
            <a:ext cx="3737804" cy="9705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ainda mais se observarmos que mesmo junto às empresas que já são clientes do Sebrae, esse percentual alcança a apenas 72% </a:t>
            </a:r>
          </a:p>
        </p:txBody>
      </p:sp>
      <p:sp>
        <p:nvSpPr>
          <p:cNvPr id="71" name="CaixaDeTexto 70">
            <a:extLst>
              <a:ext uri="{FF2B5EF4-FFF2-40B4-BE49-F238E27FC236}">
                <a16:creationId xmlns:a16="http://schemas.microsoft.com/office/drawing/2014/main" id="{F20FE7C1-9106-4A65-B3F4-50708EC0150B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já acessou o</a:t>
            </a:r>
          </a:p>
        </p:txBody>
      </p:sp>
      <p:sp>
        <p:nvSpPr>
          <p:cNvPr id="92" name="CaixaDeTexto 91">
            <a:extLst>
              <a:ext uri="{FF2B5EF4-FFF2-40B4-BE49-F238E27FC236}">
                <a16:creationId xmlns:a16="http://schemas.microsoft.com/office/drawing/2014/main" id="{8CDC5B94-B8BE-41D8-BC51-F6BF3D897FFA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site do SEBRAE</a:t>
            </a:r>
          </a:p>
        </p:txBody>
      </p:sp>
      <p:grpSp>
        <p:nvGrpSpPr>
          <p:cNvPr id="93" name="Group 4">
            <a:extLst>
              <a:ext uri="{FF2B5EF4-FFF2-40B4-BE49-F238E27FC236}">
                <a16:creationId xmlns:a16="http://schemas.microsoft.com/office/drawing/2014/main" id="{0CEAE0BE-550F-4A6F-B9C4-181F9EC3C03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92378" y="4266858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94" name="Freeform 5">
              <a:extLst>
                <a:ext uri="{FF2B5EF4-FFF2-40B4-BE49-F238E27FC236}">
                  <a16:creationId xmlns:a16="http://schemas.microsoft.com/office/drawing/2014/main" id="{36C64E9A-BA4B-483E-8059-1BE05AEB94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6">
              <a:extLst>
                <a:ext uri="{FF2B5EF4-FFF2-40B4-BE49-F238E27FC236}">
                  <a16:creationId xmlns:a16="http://schemas.microsoft.com/office/drawing/2014/main" id="{6E95E5E0-98B3-4590-9493-7C3044C66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529F1AA4-2E17-4155-B468-D11E80C6DE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CBCC2B88-0C4C-46C7-BD41-3DF1650CE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A9D356A7-4E9C-4AEC-AB4D-C336D40D1B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FB122724-2FF3-4D3E-9060-581AA7FF7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0" name="Grupo 34">
            <a:extLst>
              <a:ext uri="{FF2B5EF4-FFF2-40B4-BE49-F238E27FC236}">
                <a16:creationId xmlns:a16="http://schemas.microsoft.com/office/drawing/2014/main" id="{04FB54B2-1180-4312-AE45-95AB5BB36148}"/>
              </a:ext>
            </a:extLst>
          </p:cNvPr>
          <p:cNvGrpSpPr/>
          <p:nvPr/>
        </p:nvGrpSpPr>
        <p:grpSpPr>
          <a:xfrm>
            <a:off x="10356750" y="4174773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101" name="Freeform 15">
              <a:extLst>
                <a:ext uri="{FF2B5EF4-FFF2-40B4-BE49-F238E27FC236}">
                  <a16:creationId xmlns:a16="http://schemas.microsoft.com/office/drawing/2014/main" id="{8F0D1EAD-AB00-48B7-AA30-6BF078D12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16">
              <a:extLst>
                <a:ext uri="{FF2B5EF4-FFF2-40B4-BE49-F238E27FC236}">
                  <a16:creationId xmlns:a16="http://schemas.microsoft.com/office/drawing/2014/main" id="{DBF8B8FA-90C0-4A64-8E94-B9A2C76A2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3" name="Freeform 17">
              <a:extLst>
                <a:ext uri="{FF2B5EF4-FFF2-40B4-BE49-F238E27FC236}">
                  <a16:creationId xmlns:a16="http://schemas.microsoft.com/office/drawing/2014/main" id="{7512BC68-F81F-46D0-8236-C142C553A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18">
              <a:extLst>
                <a:ext uri="{FF2B5EF4-FFF2-40B4-BE49-F238E27FC236}">
                  <a16:creationId xmlns:a16="http://schemas.microsoft.com/office/drawing/2014/main" id="{1CB32EA4-D8FC-4CAB-B03D-43EBB83BE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19">
              <a:extLst>
                <a:ext uri="{FF2B5EF4-FFF2-40B4-BE49-F238E27FC236}">
                  <a16:creationId xmlns:a16="http://schemas.microsoft.com/office/drawing/2014/main" id="{212151F7-CCCB-4FF5-8804-7CC8DA4F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6" name="Group 35">
            <a:extLst>
              <a:ext uri="{FF2B5EF4-FFF2-40B4-BE49-F238E27FC236}">
                <a16:creationId xmlns:a16="http://schemas.microsoft.com/office/drawing/2014/main" id="{902237BA-07C0-45E7-A174-3113E6D1D87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07973" y="4132068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07" name="Rectangle 40">
              <a:extLst>
                <a:ext uri="{FF2B5EF4-FFF2-40B4-BE49-F238E27FC236}">
                  <a16:creationId xmlns:a16="http://schemas.microsoft.com/office/drawing/2014/main" id="{5F719D56-BD4B-4696-997F-8967FA2AA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41">
              <a:extLst>
                <a:ext uri="{FF2B5EF4-FFF2-40B4-BE49-F238E27FC236}">
                  <a16:creationId xmlns:a16="http://schemas.microsoft.com/office/drawing/2014/main" id="{4D0084A2-D961-4473-B0D2-E303F4536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42">
              <a:extLst>
                <a:ext uri="{FF2B5EF4-FFF2-40B4-BE49-F238E27FC236}">
                  <a16:creationId xmlns:a16="http://schemas.microsoft.com/office/drawing/2014/main" id="{B504AC77-E06A-4F1E-A86C-0663F1BC6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43">
              <a:extLst>
                <a:ext uri="{FF2B5EF4-FFF2-40B4-BE49-F238E27FC236}">
                  <a16:creationId xmlns:a16="http://schemas.microsoft.com/office/drawing/2014/main" id="{9B13C5A2-0609-4534-BDC9-01363B9EC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44">
              <a:extLst>
                <a:ext uri="{FF2B5EF4-FFF2-40B4-BE49-F238E27FC236}">
                  <a16:creationId xmlns:a16="http://schemas.microsoft.com/office/drawing/2014/main" id="{7242458D-B5A9-4126-869B-1FBF0BA85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45">
              <a:extLst>
                <a:ext uri="{FF2B5EF4-FFF2-40B4-BE49-F238E27FC236}">
                  <a16:creationId xmlns:a16="http://schemas.microsoft.com/office/drawing/2014/main" id="{10636693-8B9C-4948-A6A7-D76069125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46">
              <a:extLst>
                <a:ext uri="{FF2B5EF4-FFF2-40B4-BE49-F238E27FC236}">
                  <a16:creationId xmlns:a16="http://schemas.microsoft.com/office/drawing/2014/main" id="{709CDAD7-FA59-4FAD-86B9-7B1420A2B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47">
              <a:extLst>
                <a:ext uri="{FF2B5EF4-FFF2-40B4-BE49-F238E27FC236}">
                  <a16:creationId xmlns:a16="http://schemas.microsoft.com/office/drawing/2014/main" id="{8B4F4CE0-7828-47DA-846F-A2FD70DCA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48">
              <a:extLst>
                <a:ext uri="{FF2B5EF4-FFF2-40B4-BE49-F238E27FC236}">
                  <a16:creationId xmlns:a16="http://schemas.microsoft.com/office/drawing/2014/main" id="{20F2B125-FF29-435A-80D3-90005BECE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49">
              <a:extLst>
                <a:ext uri="{FF2B5EF4-FFF2-40B4-BE49-F238E27FC236}">
                  <a16:creationId xmlns:a16="http://schemas.microsoft.com/office/drawing/2014/main" id="{FF7D2134-51D0-4F8A-B819-1D3F00E2C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50">
              <a:extLst>
                <a:ext uri="{FF2B5EF4-FFF2-40B4-BE49-F238E27FC236}">
                  <a16:creationId xmlns:a16="http://schemas.microsoft.com/office/drawing/2014/main" id="{60E22BFC-FCB2-4DED-AEB2-6F86140FB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51">
              <a:extLst>
                <a:ext uri="{FF2B5EF4-FFF2-40B4-BE49-F238E27FC236}">
                  <a16:creationId xmlns:a16="http://schemas.microsoft.com/office/drawing/2014/main" id="{6542B35D-37CA-4813-A1ED-EEFDB8D47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52">
              <a:extLst>
                <a:ext uri="{FF2B5EF4-FFF2-40B4-BE49-F238E27FC236}">
                  <a16:creationId xmlns:a16="http://schemas.microsoft.com/office/drawing/2014/main" id="{29BBDCD6-4ABC-44C8-ADCD-C9B95624E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53">
              <a:extLst>
                <a:ext uri="{FF2B5EF4-FFF2-40B4-BE49-F238E27FC236}">
                  <a16:creationId xmlns:a16="http://schemas.microsoft.com/office/drawing/2014/main" id="{0F3A0789-CB3E-4827-92A7-F4DDC3C86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54">
              <a:extLst>
                <a:ext uri="{FF2B5EF4-FFF2-40B4-BE49-F238E27FC236}">
                  <a16:creationId xmlns:a16="http://schemas.microsoft.com/office/drawing/2014/main" id="{8C284B0A-8771-4A38-9B22-7B39ACF67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55">
              <a:extLst>
                <a:ext uri="{FF2B5EF4-FFF2-40B4-BE49-F238E27FC236}">
                  <a16:creationId xmlns:a16="http://schemas.microsoft.com/office/drawing/2014/main" id="{B953959C-1E8F-4B2D-9944-1B382D125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56">
              <a:extLst>
                <a:ext uri="{FF2B5EF4-FFF2-40B4-BE49-F238E27FC236}">
                  <a16:creationId xmlns:a16="http://schemas.microsoft.com/office/drawing/2014/main" id="{948C940F-94B5-4FB5-9352-64228BCB9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57">
              <a:extLst>
                <a:ext uri="{FF2B5EF4-FFF2-40B4-BE49-F238E27FC236}">
                  <a16:creationId xmlns:a16="http://schemas.microsoft.com/office/drawing/2014/main" id="{F87315A5-7B70-4E51-B90A-2ABE67345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58">
              <a:extLst>
                <a:ext uri="{FF2B5EF4-FFF2-40B4-BE49-F238E27FC236}">
                  <a16:creationId xmlns:a16="http://schemas.microsoft.com/office/drawing/2014/main" id="{350E30B4-F9F9-48BC-878D-FA58EE530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59">
              <a:extLst>
                <a:ext uri="{FF2B5EF4-FFF2-40B4-BE49-F238E27FC236}">
                  <a16:creationId xmlns:a16="http://schemas.microsoft.com/office/drawing/2014/main" id="{AA982947-1D65-446F-8C3D-3E2A7E6F4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60">
              <a:extLst>
                <a:ext uri="{FF2B5EF4-FFF2-40B4-BE49-F238E27FC236}">
                  <a16:creationId xmlns:a16="http://schemas.microsoft.com/office/drawing/2014/main" id="{C66E7772-26D0-4C90-8C39-FDC46EB5E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61">
              <a:extLst>
                <a:ext uri="{FF2B5EF4-FFF2-40B4-BE49-F238E27FC236}">
                  <a16:creationId xmlns:a16="http://schemas.microsoft.com/office/drawing/2014/main" id="{535AA3DB-B5B6-434D-B2F6-E38BD21EC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62">
              <a:extLst>
                <a:ext uri="{FF2B5EF4-FFF2-40B4-BE49-F238E27FC236}">
                  <a16:creationId xmlns:a16="http://schemas.microsoft.com/office/drawing/2014/main" id="{266A7AB3-F658-441C-BA10-3290BA988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63">
              <a:extLst>
                <a:ext uri="{FF2B5EF4-FFF2-40B4-BE49-F238E27FC236}">
                  <a16:creationId xmlns:a16="http://schemas.microsoft.com/office/drawing/2014/main" id="{5633CBD4-C711-4D48-95AE-58881B20C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64">
              <a:extLst>
                <a:ext uri="{FF2B5EF4-FFF2-40B4-BE49-F238E27FC236}">
                  <a16:creationId xmlns:a16="http://schemas.microsoft.com/office/drawing/2014/main" id="{8CC4E453-7061-46AA-B132-2454BECB7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65">
              <a:extLst>
                <a:ext uri="{FF2B5EF4-FFF2-40B4-BE49-F238E27FC236}">
                  <a16:creationId xmlns:a16="http://schemas.microsoft.com/office/drawing/2014/main" id="{52F53E4B-6720-44D7-9DB0-C78B8A458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Freeform 66">
              <a:extLst>
                <a:ext uri="{FF2B5EF4-FFF2-40B4-BE49-F238E27FC236}">
                  <a16:creationId xmlns:a16="http://schemas.microsoft.com/office/drawing/2014/main" id="{3C05CF5B-2430-4B89-9656-D01BAC77A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4" name="Group 69">
            <a:extLst>
              <a:ext uri="{FF2B5EF4-FFF2-40B4-BE49-F238E27FC236}">
                <a16:creationId xmlns:a16="http://schemas.microsoft.com/office/drawing/2014/main" id="{0C90CBEE-6CFD-41A3-BAA1-559C3F02ED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95740" y="4267029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35" name="Rectangle 74">
              <a:extLst>
                <a:ext uri="{FF2B5EF4-FFF2-40B4-BE49-F238E27FC236}">
                  <a16:creationId xmlns:a16="http://schemas.microsoft.com/office/drawing/2014/main" id="{5D078E58-F1FB-40F2-8668-8F7F0E5CB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75">
              <a:extLst>
                <a:ext uri="{FF2B5EF4-FFF2-40B4-BE49-F238E27FC236}">
                  <a16:creationId xmlns:a16="http://schemas.microsoft.com/office/drawing/2014/main" id="{9C4CD5BE-7D10-401A-84C7-AB8D134EF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76">
              <a:extLst>
                <a:ext uri="{FF2B5EF4-FFF2-40B4-BE49-F238E27FC236}">
                  <a16:creationId xmlns:a16="http://schemas.microsoft.com/office/drawing/2014/main" id="{1A840D36-67DF-4907-9444-C252B8C13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Freeform 77">
              <a:extLst>
                <a:ext uri="{FF2B5EF4-FFF2-40B4-BE49-F238E27FC236}">
                  <a16:creationId xmlns:a16="http://schemas.microsoft.com/office/drawing/2014/main" id="{F80A495E-69EB-4D7F-AF5D-093F9C2EA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78">
              <a:extLst>
                <a:ext uri="{FF2B5EF4-FFF2-40B4-BE49-F238E27FC236}">
                  <a16:creationId xmlns:a16="http://schemas.microsoft.com/office/drawing/2014/main" id="{FEF4AF50-026D-46D2-9172-2561430C4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79">
              <a:extLst>
                <a:ext uri="{FF2B5EF4-FFF2-40B4-BE49-F238E27FC236}">
                  <a16:creationId xmlns:a16="http://schemas.microsoft.com/office/drawing/2014/main" id="{7CA4B1E6-F28A-4978-811C-2C4DCC498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80">
              <a:extLst>
                <a:ext uri="{FF2B5EF4-FFF2-40B4-BE49-F238E27FC236}">
                  <a16:creationId xmlns:a16="http://schemas.microsoft.com/office/drawing/2014/main" id="{AA1754EC-FEB1-43F1-AEDA-A25F252F7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81">
              <a:extLst>
                <a:ext uri="{FF2B5EF4-FFF2-40B4-BE49-F238E27FC236}">
                  <a16:creationId xmlns:a16="http://schemas.microsoft.com/office/drawing/2014/main" id="{768D29F9-E3A9-4AEA-A65F-BBBFAD325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82">
              <a:extLst>
                <a:ext uri="{FF2B5EF4-FFF2-40B4-BE49-F238E27FC236}">
                  <a16:creationId xmlns:a16="http://schemas.microsoft.com/office/drawing/2014/main" id="{B5A83D20-753A-46F4-9EF0-CC9BEECD0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83">
              <a:extLst>
                <a:ext uri="{FF2B5EF4-FFF2-40B4-BE49-F238E27FC236}">
                  <a16:creationId xmlns:a16="http://schemas.microsoft.com/office/drawing/2014/main" id="{9E9E73E8-69B0-4892-B7CA-DA809207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84">
              <a:extLst>
                <a:ext uri="{FF2B5EF4-FFF2-40B4-BE49-F238E27FC236}">
                  <a16:creationId xmlns:a16="http://schemas.microsoft.com/office/drawing/2014/main" id="{01663F7E-5DEC-49EA-B843-C3315B964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85">
              <a:extLst>
                <a:ext uri="{FF2B5EF4-FFF2-40B4-BE49-F238E27FC236}">
                  <a16:creationId xmlns:a16="http://schemas.microsoft.com/office/drawing/2014/main" id="{55283016-B70E-4236-9BF0-19A07A038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86">
              <a:extLst>
                <a:ext uri="{FF2B5EF4-FFF2-40B4-BE49-F238E27FC236}">
                  <a16:creationId xmlns:a16="http://schemas.microsoft.com/office/drawing/2014/main" id="{C067FBE1-710D-4BF0-8CF3-FF65610CB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87">
              <a:extLst>
                <a:ext uri="{FF2B5EF4-FFF2-40B4-BE49-F238E27FC236}">
                  <a16:creationId xmlns:a16="http://schemas.microsoft.com/office/drawing/2014/main" id="{9825A5CA-8B74-443E-881D-1E31B5D9E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88">
              <a:extLst>
                <a:ext uri="{FF2B5EF4-FFF2-40B4-BE49-F238E27FC236}">
                  <a16:creationId xmlns:a16="http://schemas.microsoft.com/office/drawing/2014/main" id="{A6723945-1D2D-4874-8357-83481785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89">
              <a:extLst>
                <a:ext uri="{FF2B5EF4-FFF2-40B4-BE49-F238E27FC236}">
                  <a16:creationId xmlns:a16="http://schemas.microsoft.com/office/drawing/2014/main" id="{28D02848-9164-4870-A0BE-0940B73CE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90">
              <a:extLst>
                <a:ext uri="{FF2B5EF4-FFF2-40B4-BE49-F238E27FC236}">
                  <a16:creationId xmlns:a16="http://schemas.microsoft.com/office/drawing/2014/main" id="{1A9626DE-DBE4-4DEA-A832-352AA877E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2" name="Group 93">
            <a:extLst>
              <a:ext uri="{FF2B5EF4-FFF2-40B4-BE49-F238E27FC236}">
                <a16:creationId xmlns:a16="http://schemas.microsoft.com/office/drawing/2014/main" id="{E83F0F06-2212-4D71-8C6A-10BA020428D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33332" y="4207198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53" name="Rectangle 95">
              <a:extLst>
                <a:ext uri="{FF2B5EF4-FFF2-40B4-BE49-F238E27FC236}">
                  <a16:creationId xmlns:a16="http://schemas.microsoft.com/office/drawing/2014/main" id="{0876FAC8-D0CA-4F40-9BFC-D739A94B5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96">
              <a:extLst>
                <a:ext uri="{FF2B5EF4-FFF2-40B4-BE49-F238E27FC236}">
                  <a16:creationId xmlns:a16="http://schemas.microsoft.com/office/drawing/2014/main" id="{3CDECE82-787E-4A9E-87BE-6A2EF3455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97">
              <a:extLst>
                <a:ext uri="{FF2B5EF4-FFF2-40B4-BE49-F238E27FC236}">
                  <a16:creationId xmlns:a16="http://schemas.microsoft.com/office/drawing/2014/main" id="{4287FBCE-3BC6-4320-BBB0-04074D7BF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98">
              <a:extLst>
                <a:ext uri="{FF2B5EF4-FFF2-40B4-BE49-F238E27FC236}">
                  <a16:creationId xmlns:a16="http://schemas.microsoft.com/office/drawing/2014/main" id="{91330AAA-7BA6-4ED9-8A25-DABFB005F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99">
              <a:extLst>
                <a:ext uri="{FF2B5EF4-FFF2-40B4-BE49-F238E27FC236}">
                  <a16:creationId xmlns:a16="http://schemas.microsoft.com/office/drawing/2014/main" id="{42F8C74A-D6A8-4C15-A44B-0CEA75B8D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100">
              <a:extLst>
                <a:ext uri="{FF2B5EF4-FFF2-40B4-BE49-F238E27FC236}">
                  <a16:creationId xmlns:a16="http://schemas.microsoft.com/office/drawing/2014/main" id="{4A7A7216-A7E9-489F-A1FD-0F99C941E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101">
              <a:extLst>
                <a:ext uri="{FF2B5EF4-FFF2-40B4-BE49-F238E27FC236}">
                  <a16:creationId xmlns:a16="http://schemas.microsoft.com/office/drawing/2014/main" id="{3468B006-6FC3-414E-955B-AA404269E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Rectangle 102">
              <a:extLst>
                <a:ext uri="{FF2B5EF4-FFF2-40B4-BE49-F238E27FC236}">
                  <a16:creationId xmlns:a16="http://schemas.microsoft.com/office/drawing/2014/main" id="{DEAC657B-535B-4F8F-8B19-75C23C924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Rectangle 103">
              <a:extLst>
                <a:ext uri="{FF2B5EF4-FFF2-40B4-BE49-F238E27FC236}">
                  <a16:creationId xmlns:a16="http://schemas.microsoft.com/office/drawing/2014/main" id="{6F311FAB-5FB7-499D-94C8-45EA50ECA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Rectangle 104">
              <a:extLst>
                <a:ext uri="{FF2B5EF4-FFF2-40B4-BE49-F238E27FC236}">
                  <a16:creationId xmlns:a16="http://schemas.microsoft.com/office/drawing/2014/main" id="{73300B90-9316-41B9-9B6C-D2B7BF6CD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105">
              <a:extLst>
                <a:ext uri="{FF2B5EF4-FFF2-40B4-BE49-F238E27FC236}">
                  <a16:creationId xmlns:a16="http://schemas.microsoft.com/office/drawing/2014/main" id="{F27FC1FE-F0CF-42FA-B969-21CC29867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106">
              <a:extLst>
                <a:ext uri="{FF2B5EF4-FFF2-40B4-BE49-F238E27FC236}">
                  <a16:creationId xmlns:a16="http://schemas.microsoft.com/office/drawing/2014/main" id="{94981851-091A-446A-A5E1-1FE2F1D62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107">
              <a:extLst>
                <a:ext uri="{FF2B5EF4-FFF2-40B4-BE49-F238E27FC236}">
                  <a16:creationId xmlns:a16="http://schemas.microsoft.com/office/drawing/2014/main" id="{CB84CC1E-DDDA-4747-9659-67C0491D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108">
              <a:extLst>
                <a:ext uri="{FF2B5EF4-FFF2-40B4-BE49-F238E27FC236}">
                  <a16:creationId xmlns:a16="http://schemas.microsoft.com/office/drawing/2014/main" id="{3EE334E2-F987-4C32-A656-F42CC6A38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7" name="Rectangle 109">
              <a:extLst>
                <a:ext uri="{FF2B5EF4-FFF2-40B4-BE49-F238E27FC236}">
                  <a16:creationId xmlns:a16="http://schemas.microsoft.com/office/drawing/2014/main" id="{55633E41-8121-4E7B-8FC5-B3D7CD1E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8" name="Rectangle 110">
              <a:extLst>
                <a:ext uri="{FF2B5EF4-FFF2-40B4-BE49-F238E27FC236}">
                  <a16:creationId xmlns:a16="http://schemas.microsoft.com/office/drawing/2014/main" id="{5959D298-A8A7-4776-98E3-B23C9DAAF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Oval 111">
              <a:extLst>
                <a:ext uri="{FF2B5EF4-FFF2-40B4-BE49-F238E27FC236}">
                  <a16:creationId xmlns:a16="http://schemas.microsoft.com/office/drawing/2014/main" id="{95748ED2-7B35-44E9-B095-C28282038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Freeform 112">
              <a:extLst>
                <a:ext uri="{FF2B5EF4-FFF2-40B4-BE49-F238E27FC236}">
                  <a16:creationId xmlns:a16="http://schemas.microsoft.com/office/drawing/2014/main" id="{32944AFF-397B-49AD-BA28-4B3451304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Freeform 113">
              <a:extLst>
                <a:ext uri="{FF2B5EF4-FFF2-40B4-BE49-F238E27FC236}">
                  <a16:creationId xmlns:a16="http://schemas.microsoft.com/office/drawing/2014/main" id="{578B9C36-653A-4290-AB03-91DA25BC85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aphicFrame>
        <p:nvGraphicFramePr>
          <p:cNvPr id="11" name="Gráfico 10"/>
          <p:cNvGraphicFramePr/>
          <p:nvPr>
            <p:extLst/>
          </p:nvPr>
        </p:nvGraphicFramePr>
        <p:xfrm>
          <a:off x="6866594" y="993136"/>
          <a:ext cx="2551198" cy="28112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2" name="CaixaDeTexto 171">
            <a:extLst>
              <a:ext uri="{FF2B5EF4-FFF2-40B4-BE49-F238E27FC236}">
                <a16:creationId xmlns:a16="http://schemas.microsoft.com/office/drawing/2014/main" id="{D64AE41D-4F05-463A-BE52-51BA1C96F8A2}"/>
              </a:ext>
            </a:extLst>
          </p:cNvPr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P31. O(A) Sr.(a)  já acessou o site/portal do Sebrae? ? (RU - ESP)</a:t>
            </a:r>
          </a:p>
        </p:txBody>
      </p:sp>
      <p:sp>
        <p:nvSpPr>
          <p:cNvPr id="173" name="Espaço Reservado para Conteúdo 2">
            <a:extLst>
              <a:ext uri="{FF2B5EF4-FFF2-40B4-BE49-F238E27FC236}">
                <a16:creationId xmlns:a16="http://schemas.microsoft.com/office/drawing/2014/main" id="{6C111E30-F495-494A-9FB5-2566957CE16B}"/>
              </a:ext>
            </a:extLst>
          </p:cNvPr>
          <p:cNvSpPr txBox="1">
            <a:spLocks/>
          </p:cNvSpPr>
          <p:nvPr/>
        </p:nvSpPr>
        <p:spPr>
          <a:xfrm>
            <a:off x="722747" y="1643770"/>
            <a:ext cx="4380386" cy="146500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tendo em vista a forte predominância da imagem do Sebrae, assim como a avaliação bastante positiva da instituição, a existência de 1 em cada 3 empreendedores que ainda não acessou o site/portal do Sebrae até que surpreende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(p31)</a:t>
            </a:r>
          </a:p>
        </p:txBody>
      </p:sp>
      <p:sp>
        <p:nvSpPr>
          <p:cNvPr id="175" name="Espaço Reservado para Conteúdo 2">
            <a:extLst>
              <a:ext uri="{FF2B5EF4-FFF2-40B4-BE49-F238E27FC236}">
                <a16:creationId xmlns:a16="http://schemas.microsoft.com/office/drawing/2014/main" id="{50D4020B-A904-4B56-AA9F-93FC3BDD95C2}"/>
              </a:ext>
            </a:extLst>
          </p:cNvPr>
          <p:cNvSpPr txBox="1">
            <a:spLocks/>
          </p:cNvSpPr>
          <p:nvPr/>
        </p:nvSpPr>
        <p:spPr>
          <a:xfrm>
            <a:off x="704944" y="4707376"/>
            <a:ext cx="3737804" cy="9705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por outro lado, já é positivo que 64% daqueles empreendedores que ainda não são clientes do Sebrae já tenham acessado o site/portal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0665" y="98127"/>
            <a:ext cx="883011" cy="8830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850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/>
      <p:bldP spid="10" grpId="0"/>
      <p:bldP spid="29" grpId="0"/>
      <p:bldP spid="50" grpId="0"/>
      <p:bldP spid="74" grpId="0"/>
      <p:bldGraphic spid="11" grpId="0">
        <p:bldAsOne/>
      </p:bldGraphic>
      <p:bldP spid="175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1" name="Tabela 10"/>
          <p:cNvGraphicFramePr>
            <a:graphicFrameLocks noGrp="1"/>
          </p:cNvGraphicFramePr>
          <p:nvPr>
            <p:extLst/>
          </p:nvPr>
        </p:nvGraphicFramePr>
        <p:xfrm>
          <a:off x="1657350" y="5108436"/>
          <a:ext cx="9210240" cy="2860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2" name="Tabela 11"/>
          <p:cNvGraphicFramePr>
            <a:graphicFrameLocks noGrp="1"/>
          </p:cNvGraphicFramePr>
          <p:nvPr>
            <p:extLst/>
          </p:nvPr>
        </p:nvGraphicFramePr>
        <p:xfrm>
          <a:off x="-394383" y="5504899"/>
          <a:ext cx="1126197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total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624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581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449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761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680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476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367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351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479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368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266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304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239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212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202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372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pSp>
        <p:nvGrpSpPr>
          <p:cNvPr id="13" name="Grupo 12"/>
          <p:cNvGrpSpPr/>
          <p:nvPr/>
        </p:nvGrpSpPr>
        <p:grpSpPr>
          <a:xfrm>
            <a:off x="5266937" y="1025230"/>
            <a:ext cx="713094" cy="716575"/>
            <a:chOff x="7269163" y="1814738"/>
            <a:chExt cx="3903662" cy="3922713"/>
          </a:xfrm>
        </p:grpSpPr>
        <p:grpSp>
          <p:nvGrpSpPr>
            <p:cNvPr id="14" name="Grupo 13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7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5" name="Grupo 14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3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6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50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41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9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60" name="CaixaDeTexto 59"/>
          <p:cNvSpPr txBox="1"/>
          <p:nvPr/>
        </p:nvSpPr>
        <p:spPr>
          <a:xfrm>
            <a:off x="6209425" y="1161727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1" name="Gráfico 60"/>
          <p:cNvGraphicFramePr/>
          <p:nvPr>
            <p:extLst/>
          </p:nvPr>
        </p:nvGraphicFramePr>
        <p:xfrm>
          <a:off x="1558373" y="2206361"/>
          <a:ext cx="9449098" cy="29338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CaixaDeTexto 1"/>
          <p:cNvSpPr txBox="1"/>
          <p:nvPr/>
        </p:nvSpPr>
        <p:spPr>
          <a:xfrm>
            <a:off x="8483600" y="948525"/>
            <a:ext cx="25943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acessou o site do SEBRAE</a:t>
            </a:r>
          </a:p>
        </p:txBody>
      </p:sp>
      <p:sp>
        <p:nvSpPr>
          <p:cNvPr id="64" name="CaixaDeTexto 63"/>
          <p:cNvSpPr txBox="1"/>
          <p:nvPr/>
        </p:nvSpPr>
        <p:spPr>
          <a:xfrm>
            <a:off x="8483600" y="1328417"/>
            <a:ext cx="30079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não acessou o site do SEBRAE</a:t>
            </a:r>
          </a:p>
        </p:txBody>
      </p:sp>
      <p:sp>
        <p:nvSpPr>
          <p:cNvPr id="3" name="Retângulo 2"/>
          <p:cNvSpPr/>
          <p:nvPr/>
        </p:nvSpPr>
        <p:spPr>
          <a:xfrm>
            <a:off x="8102600" y="1108602"/>
            <a:ext cx="279400" cy="96858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5" name="Retângulo 64"/>
          <p:cNvSpPr/>
          <p:nvPr/>
        </p:nvSpPr>
        <p:spPr>
          <a:xfrm>
            <a:off x="8102600" y="1477579"/>
            <a:ext cx="279400" cy="96858"/>
          </a:xfrm>
          <a:prstGeom prst="rect">
            <a:avLst/>
          </a:prstGeom>
          <a:solidFill>
            <a:srgbClr val="FF8F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6" name="CaixaDeTexto 65">
            <a:extLst>
              <a:ext uri="{FF2B5EF4-FFF2-40B4-BE49-F238E27FC236}">
                <a16:creationId xmlns:a16="http://schemas.microsoft.com/office/drawing/2014/main" id="{15A24FF5-F751-422D-B81B-5426B4D6D066}"/>
              </a:ext>
            </a:extLst>
          </p:cNvPr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P31. O(A) Sr.(a)  já acessou o site/portal do Sebrae? ? (RU - ESP)</a:t>
            </a:r>
          </a:p>
        </p:txBody>
      </p:sp>
      <p:sp>
        <p:nvSpPr>
          <p:cNvPr id="69" name="CaixaDeTexto 68">
            <a:extLst>
              <a:ext uri="{FF2B5EF4-FFF2-40B4-BE49-F238E27FC236}">
                <a16:creationId xmlns:a16="http://schemas.microsoft.com/office/drawing/2014/main" id="{2DBDF705-E7FC-475C-8761-8840C4301B62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já acessou o</a:t>
            </a:r>
          </a:p>
        </p:txBody>
      </p:sp>
      <p:sp>
        <p:nvSpPr>
          <p:cNvPr id="70" name="CaixaDeTexto 69">
            <a:extLst>
              <a:ext uri="{FF2B5EF4-FFF2-40B4-BE49-F238E27FC236}">
                <a16:creationId xmlns:a16="http://schemas.microsoft.com/office/drawing/2014/main" id="{06868149-B93D-4D09-9BCE-EB7BBD1574CC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site do SEBRAE</a:t>
            </a:r>
          </a:p>
        </p:txBody>
      </p:sp>
      <p:pic>
        <p:nvPicPr>
          <p:cNvPr id="72" name="Imagem 7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0665" y="98127"/>
            <a:ext cx="883011" cy="8830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905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3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3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Graphic spid="61" grpId="0">
        <p:bldAsOne/>
      </p:bldGraphic>
      <p:bldP spid="2" grpId="0"/>
      <p:bldP spid="64" grpId="0"/>
      <p:bldP spid="3" grpId="0" animBg="1"/>
      <p:bldP spid="65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4" name="CaixaDeTexto 43"/>
          <p:cNvSpPr txBox="1"/>
          <p:nvPr/>
        </p:nvSpPr>
        <p:spPr>
          <a:xfrm>
            <a:off x="862032" y="2716656"/>
            <a:ext cx="25319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tempo de empresa</a:t>
            </a:r>
          </a:p>
        </p:txBody>
      </p:sp>
      <p:cxnSp>
        <p:nvCxnSpPr>
          <p:cNvPr id="45" name="Conector reto 44"/>
          <p:cNvCxnSpPr/>
          <p:nvPr/>
        </p:nvCxnSpPr>
        <p:spPr>
          <a:xfrm>
            <a:off x="3393944" y="2942893"/>
            <a:ext cx="69427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7" name="CaixaDeTexto 46"/>
          <p:cNvSpPr txBox="1"/>
          <p:nvPr/>
        </p:nvSpPr>
        <p:spPr>
          <a:xfrm>
            <a:off x="4971082" y="2716656"/>
            <a:ext cx="19057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48" name="Conector reto 47"/>
          <p:cNvCxnSpPr/>
          <p:nvPr/>
        </p:nvCxnSpPr>
        <p:spPr>
          <a:xfrm>
            <a:off x="6970914" y="2942893"/>
            <a:ext cx="43845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0" name="CaixaDeTexto 49"/>
          <p:cNvSpPr txBox="1"/>
          <p:nvPr/>
        </p:nvSpPr>
        <p:spPr>
          <a:xfrm>
            <a:off x="8288050" y="2716656"/>
            <a:ext cx="11689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idade</a:t>
            </a:r>
          </a:p>
        </p:txBody>
      </p:sp>
      <p:cxnSp>
        <p:nvCxnSpPr>
          <p:cNvPr id="51" name="Conector reto 50"/>
          <p:cNvCxnSpPr/>
          <p:nvPr/>
        </p:nvCxnSpPr>
        <p:spPr>
          <a:xfrm>
            <a:off x="9585223" y="2942893"/>
            <a:ext cx="1895743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65" name="CaixaDeTexto 64">
            <a:extLst>
              <a:ext uri="{FF2B5EF4-FFF2-40B4-BE49-F238E27FC236}">
                <a16:creationId xmlns:a16="http://schemas.microsoft.com/office/drawing/2014/main" id="{3F0069FF-4A25-498E-814A-2282C96ED025}"/>
              </a:ext>
            </a:extLst>
          </p:cNvPr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P31. O(A) Sr.(a)  já acessou o site/portal do Sebrae? ? (RU - ESP)</a:t>
            </a:r>
          </a:p>
        </p:txBody>
      </p:sp>
      <p:graphicFrame>
        <p:nvGraphicFramePr>
          <p:cNvPr id="140" name="Gráfico 139">
            <a:extLst>
              <a:ext uri="{FF2B5EF4-FFF2-40B4-BE49-F238E27FC236}">
                <a16:creationId xmlns:a16="http://schemas.microsoft.com/office/drawing/2014/main" id="{2D7D8522-EC26-4683-92F6-B7E714117721}"/>
              </a:ext>
            </a:extLst>
          </p:cNvPr>
          <p:cNvGraphicFramePr/>
          <p:nvPr>
            <p:extLst/>
          </p:nvPr>
        </p:nvGraphicFramePr>
        <p:xfrm>
          <a:off x="484481" y="3169131"/>
          <a:ext cx="3321971" cy="27259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1" name="CaixaDeTexto 140">
            <a:extLst>
              <a:ext uri="{FF2B5EF4-FFF2-40B4-BE49-F238E27FC236}">
                <a16:creationId xmlns:a16="http://schemas.microsoft.com/office/drawing/2014/main" id="{CC11A1E5-F51C-493A-9E0B-69FFBA7B166F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já acessou o</a:t>
            </a:r>
          </a:p>
        </p:txBody>
      </p:sp>
      <p:sp>
        <p:nvSpPr>
          <p:cNvPr id="142" name="CaixaDeTexto 141">
            <a:extLst>
              <a:ext uri="{FF2B5EF4-FFF2-40B4-BE49-F238E27FC236}">
                <a16:creationId xmlns:a16="http://schemas.microsoft.com/office/drawing/2014/main" id="{E6BAC241-71E0-4442-8C8D-2EA28E67961E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site do SEBRAE</a:t>
            </a:r>
          </a:p>
        </p:txBody>
      </p:sp>
      <p:sp>
        <p:nvSpPr>
          <p:cNvPr id="144" name="CaixaDeTexto 143">
            <a:extLst>
              <a:ext uri="{FF2B5EF4-FFF2-40B4-BE49-F238E27FC236}">
                <a16:creationId xmlns:a16="http://schemas.microsoft.com/office/drawing/2014/main" id="{D29F5629-246C-4089-B75F-F1DA6947863A}"/>
              </a:ext>
            </a:extLst>
          </p:cNvPr>
          <p:cNvSpPr txBox="1"/>
          <p:nvPr/>
        </p:nvSpPr>
        <p:spPr>
          <a:xfrm>
            <a:off x="8483600" y="948525"/>
            <a:ext cx="25943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acessou o site do SEBRAE</a:t>
            </a:r>
          </a:p>
        </p:txBody>
      </p:sp>
      <p:sp>
        <p:nvSpPr>
          <p:cNvPr id="145" name="CaixaDeTexto 144">
            <a:extLst>
              <a:ext uri="{FF2B5EF4-FFF2-40B4-BE49-F238E27FC236}">
                <a16:creationId xmlns:a16="http://schemas.microsoft.com/office/drawing/2014/main" id="{797CCFCA-D427-44D1-B375-9E38F2DB74F7}"/>
              </a:ext>
            </a:extLst>
          </p:cNvPr>
          <p:cNvSpPr txBox="1"/>
          <p:nvPr/>
        </p:nvSpPr>
        <p:spPr>
          <a:xfrm>
            <a:off x="8483600" y="1328417"/>
            <a:ext cx="30079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não acessou o site do SEBRAE</a:t>
            </a:r>
          </a:p>
        </p:txBody>
      </p:sp>
      <p:sp>
        <p:nvSpPr>
          <p:cNvPr id="146" name="Retângulo 145">
            <a:extLst>
              <a:ext uri="{FF2B5EF4-FFF2-40B4-BE49-F238E27FC236}">
                <a16:creationId xmlns:a16="http://schemas.microsoft.com/office/drawing/2014/main" id="{B3BB5B7A-A409-4652-8F38-94C241A8F8CB}"/>
              </a:ext>
            </a:extLst>
          </p:cNvPr>
          <p:cNvSpPr/>
          <p:nvPr/>
        </p:nvSpPr>
        <p:spPr>
          <a:xfrm>
            <a:off x="8102600" y="1108602"/>
            <a:ext cx="279400" cy="96858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7" name="Retângulo 146">
            <a:extLst>
              <a:ext uri="{FF2B5EF4-FFF2-40B4-BE49-F238E27FC236}">
                <a16:creationId xmlns:a16="http://schemas.microsoft.com/office/drawing/2014/main" id="{8633523C-80E8-4BAC-8F4B-B278E18264B9}"/>
              </a:ext>
            </a:extLst>
          </p:cNvPr>
          <p:cNvSpPr/>
          <p:nvPr/>
        </p:nvSpPr>
        <p:spPr>
          <a:xfrm>
            <a:off x="8102600" y="1477579"/>
            <a:ext cx="279400" cy="96858"/>
          </a:xfrm>
          <a:prstGeom prst="rect">
            <a:avLst/>
          </a:prstGeom>
          <a:solidFill>
            <a:srgbClr val="FF8F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48" name="Gráfico 147">
            <a:extLst>
              <a:ext uri="{FF2B5EF4-FFF2-40B4-BE49-F238E27FC236}">
                <a16:creationId xmlns:a16="http://schemas.microsoft.com/office/drawing/2014/main" id="{E6649D68-0872-4AC6-83D5-34A117D73462}"/>
              </a:ext>
            </a:extLst>
          </p:cNvPr>
          <p:cNvGraphicFramePr/>
          <p:nvPr>
            <p:extLst/>
          </p:nvPr>
        </p:nvGraphicFramePr>
        <p:xfrm>
          <a:off x="4429172" y="3157775"/>
          <a:ext cx="3321971" cy="27259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9" name="Gráfico 148">
            <a:extLst>
              <a:ext uri="{FF2B5EF4-FFF2-40B4-BE49-F238E27FC236}">
                <a16:creationId xmlns:a16="http://schemas.microsoft.com/office/drawing/2014/main" id="{72A91F09-D13D-42CC-AC22-BED98A12F0EF}"/>
              </a:ext>
            </a:extLst>
          </p:cNvPr>
          <p:cNvGraphicFramePr/>
          <p:nvPr>
            <p:extLst/>
          </p:nvPr>
        </p:nvGraphicFramePr>
        <p:xfrm>
          <a:off x="8059477" y="3164369"/>
          <a:ext cx="3806456" cy="27259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pic>
        <p:nvPicPr>
          <p:cNvPr id="39" name="Imagem 38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0665" y="98127"/>
            <a:ext cx="883011" cy="8830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5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7" grpId="0"/>
      <p:bldP spid="50" grpId="0"/>
      <p:bldGraphic spid="140" grpId="0">
        <p:bldAsOne/>
      </p:bldGraphic>
      <p:bldGraphic spid="148" grpId="0">
        <p:bldAsOne/>
      </p:bldGraphic>
      <p:bldGraphic spid="149" grpId="0">
        <p:bldAsOne/>
      </p:bldGraphic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/>
          <p:cNvSpPr txBox="1"/>
          <p:nvPr/>
        </p:nvSpPr>
        <p:spPr>
          <a:xfrm>
            <a:off x="5705683" y="1886104"/>
            <a:ext cx="9012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00ACB8"/>
                </a:solidFill>
              </a:rPr>
              <a:t>47%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9222419" y="1871274"/>
            <a:ext cx="76655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200" b="1" dirty="0">
                <a:solidFill>
                  <a:srgbClr val="FF8F8F"/>
                </a:solidFill>
              </a:rPr>
              <a:t>53</a:t>
            </a:r>
            <a:r>
              <a:rPr lang="pt-BR" dirty="0">
                <a:solidFill>
                  <a:srgbClr val="FF8F8F"/>
                </a:solidFill>
              </a:rPr>
              <a:t>%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5730207" y="1459067"/>
            <a:ext cx="7825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00ACB8"/>
                </a:solidFill>
              </a:rPr>
              <a:t>sim</a:t>
            </a:r>
            <a:endParaRPr lang="pt-BR" dirty="0">
              <a:solidFill>
                <a:srgbClr val="00ACB8"/>
              </a:solidFill>
            </a:endParaRPr>
          </a:p>
        </p:txBody>
      </p:sp>
      <p:sp>
        <p:nvSpPr>
          <p:cNvPr id="10" name="CaixaDeTexto 9"/>
          <p:cNvSpPr txBox="1"/>
          <p:nvPr/>
        </p:nvSpPr>
        <p:spPr>
          <a:xfrm>
            <a:off x="9214963" y="1444237"/>
            <a:ext cx="8274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FF8F8F"/>
                </a:solidFill>
              </a:rPr>
              <a:t>não</a:t>
            </a:r>
            <a:endParaRPr lang="pt-BR" dirty="0">
              <a:solidFill>
                <a:srgbClr val="FF8F8F"/>
              </a:solidFill>
            </a:endParaRP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8" name="Tabela 27"/>
          <p:cNvGraphicFramePr>
            <a:graphicFrameLocks noGrp="1"/>
          </p:cNvGraphicFramePr>
          <p:nvPr>
            <p:extLst/>
          </p:nvPr>
        </p:nvGraphicFramePr>
        <p:xfrm>
          <a:off x="5634562" y="5627731"/>
          <a:ext cx="2674740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4914900" y="3680311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30" name="Conector reto 29"/>
          <p:cNvCxnSpPr/>
          <p:nvPr/>
        </p:nvCxnSpPr>
        <p:spPr>
          <a:xfrm>
            <a:off x="6260024" y="3906548"/>
            <a:ext cx="176165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7" name="Tabela 46"/>
          <p:cNvGraphicFramePr>
            <a:graphicFrameLocks noGrp="1"/>
          </p:cNvGraphicFramePr>
          <p:nvPr>
            <p:extLst/>
          </p:nvPr>
        </p:nvGraphicFramePr>
        <p:xfrm>
          <a:off x="5627946" y="4707499"/>
          <a:ext cx="2674740" cy="9657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8" name="Tabela 47"/>
          <p:cNvGraphicFramePr>
            <a:graphicFrameLocks noGrp="1"/>
          </p:cNvGraphicFramePr>
          <p:nvPr>
            <p:extLst/>
          </p:nvPr>
        </p:nvGraphicFramePr>
        <p:xfrm>
          <a:off x="5103133" y="4960072"/>
          <a:ext cx="573185" cy="7096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sim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1" i="0" u="none" strike="noStrike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não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0" name="CaixaDeTexto 49"/>
          <p:cNvSpPr txBox="1"/>
          <p:nvPr/>
        </p:nvSpPr>
        <p:spPr>
          <a:xfrm>
            <a:off x="8815462" y="364962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51" name="Conector reto 50"/>
          <p:cNvCxnSpPr/>
          <p:nvPr/>
        </p:nvCxnSpPr>
        <p:spPr>
          <a:xfrm>
            <a:off x="10733922" y="3875861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52" name="Tabela 51"/>
          <p:cNvGraphicFramePr>
            <a:graphicFrameLocks noGrp="1"/>
          </p:cNvGraphicFramePr>
          <p:nvPr>
            <p:extLst/>
          </p:nvPr>
        </p:nvGraphicFramePr>
        <p:xfrm>
          <a:off x="8704847" y="4707376"/>
          <a:ext cx="2650490" cy="9657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8" name="Tabela 67"/>
          <p:cNvGraphicFramePr>
            <a:graphicFrameLocks noGrp="1"/>
          </p:cNvGraphicFramePr>
          <p:nvPr>
            <p:extLst/>
          </p:nvPr>
        </p:nvGraphicFramePr>
        <p:xfrm>
          <a:off x="8711463" y="5627731"/>
          <a:ext cx="2643872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19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19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9" name="Espaço Reservado para Conteúdo 2"/>
          <p:cNvSpPr txBox="1">
            <a:spLocks/>
          </p:cNvSpPr>
          <p:nvPr/>
        </p:nvSpPr>
        <p:spPr>
          <a:xfrm>
            <a:off x="579693" y="1670447"/>
            <a:ext cx="3986767" cy="89635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mais da metade dos empreendedores entrevistados (53%) ainda desconhece o site do Sebrae com cursos gratuitos a distância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(p32)</a:t>
            </a:r>
          </a:p>
        </p:txBody>
      </p:sp>
      <p:sp>
        <p:nvSpPr>
          <p:cNvPr id="74" name="Espaço Reservado para Conteúdo 2"/>
          <p:cNvSpPr txBox="1">
            <a:spLocks/>
          </p:cNvSpPr>
          <p:nvPr/>
        </p:nvSpPr>
        <p:spPr>
          <a:xfrm>
            <a:off x="550368" y="3736782"/>
            <a:ext cx="3737804" cy="9705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tal desconhecimento ainda é muito elevado pelos diferentes portes das empresas, como também para os empreendedores já clientes do Sebrae</a:t>
            </a:r>
          </a:p>
        </p:txBody>
      </p:sp>
      <p:sp>
        <p:nvSpPr>
          <p:cNvPr id="71" name="CaixaDeTexto 70">
            <a:extLst>
              <a:ext uri="{FF2B5EF4-FFF2-40B4-BE49-F238E27FC236}">
                <a16:creationId xmlns:a16="http://schemas.microsoft.com/office/drawing/2014/main" id="{F20FE7C1-9106-4A65-B3F4-50708EC0150B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conhece o site do SEBRAE</a:t>
            </a:r>
          </a:p>
        </p:txBody>
      </p:sp>
      <p:sp>
        <p:nvSpPr>
          <p:cNvPr id="92" name="CaixaDeTexto 91">
            <a:extLst>
              <a:ext uri="{FF2B5EF4-FFF2-40B4-BE49-F238E27FC236}">
                <a16:creationId xmlns:a16="http://schemas.microsoft.com/office/drawing/2014/main" id="{8CDC5B94-B8BE-41D8-BC51-F6BF3D897FFA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com cursos gratuitos a distância</a:t>
            </a:r>
          </a:p>
        </p:txBody>
      </p:sp>
      <p:grpSp>
        <p:nvGrpSpPr>
          <p:cNvPr id="93" name="Group 4">
            <a:extLst>
              <a:ext uri="{FF2B5EF4-FFF2-40B4-BE49-F238E27FC236}">
                <a16:creationId xmlns:a16="http://schemas.microsoft.com/office/drawing/2014/main" id="{0CEAE0BE-550F-4A6F-B9C4-181F9EC3C03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92378" y="4266858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94" name="Freeform 5">
              <a:extLst>
                <a:ext uri="{FF2B5EF4-FFF2-40B4-BE49-F238E27FC236}">
                  <a16:creationId xmlns:a16="http://schemas.microsoft.com/office/drawing/2014/main" id="{36C64E9A-BA4B-483E-8059-1BE05AEB94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6">
              <a:extLst>
                <a:ext uri="{FF2B5EF4-FFF2-40B4-BE49-F238E27FC236}">
                  <a16:creationId xmlns:a16="http://schemas.microsoft.com/office/drawing/2014/main" id="{6E95E5E0-98B3-4590-9493-7C3044C66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529F1AA4-2E17-4155-B468-D11E80C6DE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CBCC2B88-0C4C-46C7-BD41-3DF1650CE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A9D356A7-4E9C-4AEC-AB4D-C336D40D1B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FB122724-2FF3-4D3E-9060-581AA7FF7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0" name="Grupo 34">
            <a:extLst>
              <a:ext uri="{FF2B5EF4-FFF2-40B4-BE49-F238E27FC236}">
                <a16:creationId xmlns:a16="http://schemas.microsoft.com/office/drawing/2014/main" id="{04FB54B2-1180-4312-AE45-95AB5BB36148}"/>
              </a:ext>
            </a:extLst>
          </p:cNvPr>
          <p:cNvGrpSpPr/>
          <p:nvPr/>
        </p:nvGrpSpPr>
        <p:grpSpPr>
          <a:xfrm>
            <a:off x="10356750" y="4174773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101" name="Freeform 15">
              <a:extLst>
                <a:ext uri="{FF2B5EF4-FFF2-40B4-BE49-F238E27FC236}">
                  <a16:creationId xmlns:a16="http://schemas.microsoft.com/office/drawing/2014/main" id="{8F0D1EAD-AB00-48B7-AA30-6BF078D12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16">
              <a:extLst>
                <a:ext uri="{FF2B5EF4-FFF2-40B4-BE49-F238E27FC236}">
                  <a16:creationId xmlns:a16="http://schemas.microsoft.com/office/drawing/2014/main" id="{DBF8B8FA-90C0-4A64-8E94-B9A2C76A2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3" name="Freeform 17">
              <a:extLst>
                <a:ext uri="{FF2B5EF4-FFF2-40B4-BE49-F238E27FC236}">
                  <a16:creationId xmlns:a16="http://schemas.microsoft.com/office/drawing/2014/main" id="{7512BC68-F81F-46D0-8236-C142C553A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18">
              <a:extLst>
                <a:ext uri="{FF2B5EF4-FFF2-40B4-BE49-F238E27FC236}">
                  <a16:creationId xmlns:a16="http://schemas.microsoft.com/office/drawing/2014/main" id="{1CB32EA4-D8FC-4CAB-B03D-43EBB83BE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19">
              <a:extLst>
                <a:ext uri="{FF2B5EF4-FFF2-40B4-BE49-F238E27FC236}">
                  <a16:creationId xmlns:a16="http://schemas.microsoft.com/office/drawing/2014/main" id="{212151F7-CCCB-4FF5-8804-7CC8DA4F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6" name="Group 35">
            <a:extLst>
              <a:ext uri="{FF2B5EF4-FFF2-40B4-BE49-F238E27FC236}">
                <a16:creationId xmlns:a16="http://schemas.microsoft.com/office/drawing/2014/main" id="{902237BA-07C0-45E7-A174-3113E6D1D87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07973" y="4132068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07" name="Rectangle 40">
              <a:extLst>
                <a:ext uri="{FF2B5EF4-FFF2-40B4-BE49-F238E27FC236}">
                  <a16:creationId xmlns:a16="http://schemas.microsoft.com/office/drawing/2014/main" id="{5F719D56-BD4B-4696-997F-8967FA2AA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41">
              <a:extLst>
                <a:ext uri="{FF2B5EF4-FFF2-40B4-BE49-F238E27FC236}">
                  <a16:creationId xmlns:a16="http://schemas.microsoft.com/office/drawing/2014/main" id="{4D0084A2-D961-4473-B0D2-E303F4536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42">
              <a:extLst>
                <a:ext uri="{FF2B5EF4-FFF2-40B4-BE49-F238E27FC236}">
                  <a16:creationId xmlns:a16="http://schemas.microsoft.com/office/drawing/2014/main" id="{B504AC77-E06A-4F1E-A86C-0663F1BC6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43">
              <a:extLst>
                <a:ext uri="{FF2B5EF4-FFF2-40B4-BE49-F238E27FC236}">
                  <a16:creationId xmlns:a16="http://schemas.microsoft.com/office/drawing/2014/main" id="{9B13C5A2-0609-4534-BDC9-01363B9EC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44">
              <a:extLst>
                <a:ext uri="{FF2B5EF4-FFF2-40B4-BE49-F238E27FC236}">
                  <a16:creationId xmlns:a16="http://schemas.microsoft.com/office/drawing/2014/main" id="{7242458D-B5A9-4126-869B-1FBF0BA85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45">
              <a:extLst>
                <a:ext uri="{FF2B5EF4-FFF2-40B4-BE49-F238E27FC236}">
                  <a16:creationId xmlns:a16="http://schemas.microsoft.com/office/drawing/2014/main" id="{10636693-8B9C-4948-A6A7-D76069125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46">
              <a:extLst>
                <a:ext uri="{FF2B5EF4-FFF2-40B4-BE49-F238E27FC236}">
                  <a16:creationId xmlns:a16="http://schemas.microsoft.com/office/drawing/2014/main" id="{709CDAD7-FA59-4FAD-86B9-7B1420A2B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47">
              <a:extLst>
                <a:ext uri="{FF2B5EF4-FFF2-40B4-BE49-F238E27FC236}">
                  <a16:creationId xmlns:a16="http://schemas.microsoft.com/office/drawing/2014/main" id="{8B4F4CE0-7828-47DA-846F-A2FD70DCA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48">
              <a:extLst>
                <a:ext uri="{FF2B5EF4-FFF2-40B4-BE49-F238E27FC236}">
                  <a16:creationId xmlns:a16="http://schemas.microsoft.com/office/drawing/2014/main" id="{20F2B125-FF29-435A-80D3-90005BECE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49">
              <a:extLst>
                <a:ext uri="{FF2B5EF4-FFF2-40B4-BE49-F238E27FC236}">
                  <a16:creationId xmlns:a16="http://schemas.microsoft.com/office/drawing/2014/main" id="{FF7D2134-51D0-4F8A-B819-1D3F00E2C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50">
              <a:extLst>
                <a:ext uri="{FF2B5EF4-FFF2-40B4-BE49-F238E27FC236}">
                  <a16:creationId xmlns:a16="http://schemas.microsoft.com/office/drawing/2014/main" id="{60E22BFC-FCB2-4DED-AEB2-6F86140FB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51">
              <a:extLst>
                <a:ext uri="{FF2B5EF4-FFF2-40B4-BE49-F238E27FC236}">
                  <a16:creationId xmlns:a16="http://schemas.microsoft.com/office/drawing/2014/main" id="{6542B35D-37CA-4813-A1ED-EEFDB8D47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52">
              <a:extLst>
                <a:ext uri="{FF2B5EF4-FFF2-40B4-BE49-F238E27FC236}">
                  <a16:creationId xmlns:a16="http://schemas.microsoft.com/office/drawing/2014/main" id="{29BBDCD6-4ABC-44C8-ADCD-C9B95624E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53">
              <a:extLst>
                <a:ext uri="{FF2B5EF4-FFF2-40B4-BE49-F238E27FC236}">
                  <a16:creationId xmlns:a16="http://schemas.microsoft.com/office/drawing/2014/main" id="{0F3A0789-CB3E-4827-92A7-F4DDC3C86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54">
              <a:extLst>
                <a:ext uri="{FF2B5EF4-FFF2-40B4-BE49-F238E27FC236}">
                  <a16:creationId xmlns:a16="http://schemas.microsoft.com/office/drawing/2014/main" id="{8C284B0A-8771-4A38-9B22-7B39ACF67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55">
              <a:extLst>
                <a:ext uri="{FF2B5EF4-FFF2-40B4-BE49-F238E27FC236}">
                  <a16:creationId xmlns:a16="http://schemas.microsoft.com/office/drawing/2014/main" id="{B953959C-1E8F-4B2D-9944-1B382D125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56">
              <a:extLst>
                <a:ext uri="{FF2B5EF4-FFF2-40B4-BE49-F238E27FC236}">
                  <a16:creationId xmlns:a16="http://schemas.microsoft.com/office/drawing/2014/main" id="{948C940F-94B5-4FB5-9352-64228BCB9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57">
              <a:extLst>
                <a:ext uri="{FF2B5EF4-FFF2-40B4-BE49-F238E27FC236}">
                  <a16:creationId xmlns:a16="http://schemas.microsoft.com/office/drawing/2014/main" id="{F87315A5-7B70-4E51-B90A-2ABE67345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58">
              <a:extLst>
                <a:ext uri="{FF2B5EF4-FFF2-40B4-BE49-F238E27FC236}">
                  <a16:creationId xmlns:a16="http://schemas.microsoft.com/office/drawing/2014/main" id="{350E30B4-F9F9-48BC-878D-FA58EE530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59">
              <a:extLst>
                <a:ext uri="{FF2B5EF4-FFF2-40B4-BE49-F238E27FC236}">
                  <a16:creationId xmlns:a16="http://schemas.microsoft.com/office/drawing/2014/main" id="{AA982947-1D65-446F-8C3D-3E2A7E6F4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60">
              <a:extLst>
                <a:ext uri="{FF2B5EF4-FFF2-40B4-BE49-F238E27FC236}">
                  <a16:creationId xmlns:a16="http://schemas.microsoft.com/office/drawing/2014/main" id="{C66E7772-26D0-4C90-8C39-FDC46EB5E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61">
              <a:extLst>
                <a:ext uri="{FF2B5EF4-FFF2-40B4-BE49-F238E27FC236}">
                  <a16:creationId xmlns:a16="http://schemas.microsoft.com/office/drawing/2014/main" id="{535AA3DB-B5B6-434D-B2F6-E38BD21EC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62">
              <a:extLst>
                <a:ext uri="{FF2B5EF4-FFF2-40B4-BE49-F238E27FC236}">
                  <a16:creationId xmlns:a16="http://schemas.microsoft.com/office/drawing/2014/main" id="{266A7AB3-F658-441C-BA10-3290BA988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63">
              <a:extLst>
                <a:ext uri="{FF2B5EF4-FFF2-40B4-BE49-F238E27FC236}">
                  <a16:creationId xmlns:a16="http://schemas.microsoft.com/office/drawing/2014/main" id="{5633CBD4-C711-4D48-95AE-58881B20C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64">
              <a:extLst>
                <a:ext uri="{FF2B5EF4-FFF2-40B4-BE49-F238E27FC236}">
                  <a16:creationId xmlns:a16="http://schemas.microsoft.com/office/drawing/2014/main" id="{8CC4E453-7061-46AA-B132-2454BECB7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65">
              <a:extLst>
                <a:ext uri="{FF2B5EF4-FFF2-40B4-BE49-F238E27FC236}">
                  <a16:creationId xmlns:a16="http://schemas.microsoft.com/office/drawing/2014/main" id="{52F53E4B-6720-44D7-9DB0-C78B8A458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Freeform 66">
              <a:extLst>
                <a:ext uri="{FF2B5EF4-FFF2-40B4-BE49-F238E27FC236}">
                  <a16:creationId xmlns:a16="http://schemas.microsoft.com/office/drawing/2014/main" id="{3C05CF5B-2430-4B89-9656-D01BAC77A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4" name="Group 69">
            <a:extLst>
              <a:ext uri="{FF2B5EF4-FFF2-40B4-BE49-F238E27FC236}">
                <a16:creationId xmlns:a16="http://schemas.microsoft.com/office/drawing/2014/main" id="{0C90CBEE-6CFD-41A3-BAA1-559C3F02ED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95740" y="4267029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35" name="Rectangle 74">
              <a:extLst>
                <a:ext uri="{FF2B5EF4-FFF2-40B4-BE49-F238E27FC236}">
                  <a16:creationId xmlns:a16="http://schemas.microsoft.com/office/drawing/2014/main" id="{5D078E58-F1FB-40F2-8668-8F7F0E5CB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75">
              <a:extLst>
                <a:ext uri="{FF2B5EF4-FFF2-40B4-BE49-F238E27FC236}">
                  <a16:creationId xmlns:a16="http://schemas.microsoft.com/office/drawing/2014/main" id="{9C4CD5BE-7D10-401A-84C7-AB8D134EF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76">
              <a:extLst>
                <a:ext uri="{FF2B5EF4-FFF2-40B4-BE49-F238E27FC236}">
                  <a16:creationId xmlns:a16="http://schemas.microsoft.com/office/drawing/2014/main" id="{1A840D36-67DF-4907-9444-C252B8C13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Freeform 77">
              <a:extLst>
                <a:ext uri="{FF2B5EF4-FFF2-40B4-BE49-F238E27FC236}">
                  <a16:creationId xmlns:a16="http://schemas.microsoft.com/office/drawing/2014/main" id="{F80A495E-69EB-4D7F-AF5D-093F9C2EA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78">
              <a:extLst>
                <a:ext uri="{FF2B5EF4-FFF2-40B4-BE49-F238E27FC236}">
                  <a16:creationId xmlns:a16="http://schemas.microsoft.com/office/drawing/2014/main" id="{FEF4AF50-026D-46D2-9172-2561430C4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79">
              <a:extLst>
                <a:ext uri="{FF2B5EF4-FFF2-40B4-BE49-F238E27FC236}">
                  <a16:creationId xmlns:a16="http://schemas.microsoft.com/office/drawing/2014/main" id="{7CA4B1E6-F28A-4978-811C-2C4DCC498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80">
              <a:extLst>
                <a:ext uri="{FF2B5EF4-FFF2-40B4-BE49-F238E27FC236}">
                  <a16:creationId xmlns:a16="http://schemas.microsoft.com/office/drawing/2014/main" id="{AA1754EC-FEB1-43F1-AEDA-A25F252F7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81">
              <a:extLst>
                <a:ext uri="{FF2B5EF4-FFF2-40B4-BE49-F238E27FC236}">
                  <a16:creationId xmlns:a16="http://schemas.microsoft.com/office/drawing/2014/main" id="{768D29F9-E3A9-4AEA-A65F-BBBFAD325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82">
              <a:extLst>
                <a:ext uri="{FF2B5EF4-FFF2-40B4-BE49-F238E27FC236}">
                  <a16:creationId xmlns:a16="http://schemas.microsoft.com/office/drawing/2014/main" id="{B5A83D20-753A-46F4-9EF0-CC9BEECD0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83">
              <a:extLst>
                <a:ext uri="{FF2B5EF4-FFF2-40B4-BE49-F238E27FC236}">
                  <a16:creationId xmlns:a16="http://schemas.microsoft.com/office/drawing/2014/main" id="{9E9E73E8-69B0-4892-B7CA-DA809207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84">
              <a:extLst>
                <a:ext uri="{FF2B5EF4-FFF2-40B4-BE49-F238E27FC236}">
                  <a16:creationId xmlns:a16="http://schemas.microsoft.com/office/drawing/2014/main" id="{01663F7E-5DEC-49EA-B843-C3315B964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85">
              <a:extLst>
                <a:ext uri="{FF2B5EF4-FFF2-40B4-BE49-F238E27FC236}">
                  <a16:creationId xmlns:a16="http://schemas.microsoft.com/office/drawing/2014/main" id="{55283016-B70E-4236-9BF0-19A07A038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86">
              <a:extLst>
                <a:ext uri="{FF2B5EF4-FFF2-40B4-BE49-F238E27FC236}">
                  <a16:creationId xmlns:a16="http://schemas.microsoft.com/office/drawing/2014/main" id="{C067FBE1-710D-4BF0-8CF3-FF65610CB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87">
              <a:extLst>
                <a:ext uri="{FF2B5EF4-FFF2-40B4-BE49-F238E27FC236}">
                  <a16:creationId xmlns:a16="http://schemas.microsoft.com/office/drawing/2014/main" id="{9825A5CA-8B74-443E-881D-1E31B5D9E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88">
              <a:extLst>
                <a:ext uri="{FF2B5EF4-FFF2-40B4-BE49-F238E27FC236}">
                  <a16:creationId xmlns:a16="http://schemas.microsoft.com/office/drawing/2014/main" id="{A6723945-1D2D-4874-8357-83481785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89">
              <a:extLst>
                <a:ext uri="{FF2B5EF4-FFF2-40B4-BE49-F238E27FC236}">
                  <a16:creationId xmlns:a16="http://schemas.microsoft.com/office/drawing/2014/main" id="{28D02848-9164-4870-A0BE-0940B73CE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90">
              <a:extLst>
                <a:ext uri="{FF2B5EF4-FFF2-40B4-BE49-F238E27FC236}">
                  <a16:creationId xmlns:a16="http://schemas.microsoft.com/office/drawing/2014/main" id="{1A9626DE-DBE4-4DEA-A832-352AA877E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2" name="Group 93">
            <a:extLst>
              <a:ext uri="{FF2B5EF4-FFF2-40B4-BE49-F238E27FC236}">
                <a16:creationId xmlns:a16="http://schemas.microsoft.com/office/drawing/2014/main" id="{E83F0F06-2212-4D71-8C6A-10BA020428D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33332" y="4207198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53" name="Rectangle 95">
              <a:extLst>
                <a:ext uri="{FF2B5EF4-FFF2-40B4-BE49-F238E27FC236}">
                  <a16:creationId xmlns:a16="http://schemas.microsoft.com/office/drawing/2014/main" id="{0876FAC8-D0CA-4F40-9BFC-D739A94B5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96">
              <a:extLst>
                <a:ext uri="{FF2B5EF4-FFF2-40B4-BE49-F238E27FC236}">
                  <a16:creationId xmlns:a16="http://schemas.microsoft.com/office/drawing/2014/main" id="{3CDECE82-787E-4A9E-87BE-6A2EF3455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97">
              <a:extLst>
                <a:ext uri="{FF2B5EF4-FFF2-40B4-BE49-F238E27FC236}">
                  <a16:creationId xmlns:a16="http://schemas.microsoft.com/office/drawing/2014/main" id="{4287FBCE-3BC6-4320-BBB0-04074D7BF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98">
              <a:extLst>
                <a:ext uri="{FF2B5EF4-FFF2-40B4-BE49-F238E27FC236}">
                  <a16:creationId xmlns:a16="http://schemas.microsoft.com/office/drawing/2014/main" id="{91330AAA-7BA6-4ED9-8A25-DABFB005F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99">
              <a:extLst>
                <a:ext uri="{FF2B5EF4-FFF2-40B4-BE49-F238E27FC236}">
                  <a16:creationId xmlns:a16="http://schemas.microsoft.com/office/drawing/2014/main" id="{42F8C74A-D6A8-4C15-A44B-0CEA75B8D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100">
              <a:extLst>
                <a:ext uri="{FF2B5EF4-FFF2-40B4-BE49-F238E27FC236}">
                  <a16:creationId xmlns:a16="http://schemas.microsoft.com/office/drawing/2014/main" id="{4A7A7216-A7E9-489F-A1FD-0F99C941E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101">
              <a:extLst>
                <a:ext uri="{FF2B5EF4-FFF2-40B4-BE49-F238E27FC236}">
                  <a16:creationId xmlns:a16="http://schemas.microsoft.com/office/drawing/2014/main" id="{3468B006-6FC3-414E-955B-AA404269E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Rectangle 102">
              <a:extLst>
                <a:ext uri="{FF2B5EF4-FFF2-40B4-BE49-F238E27FC236}">
                  <a16:creationId xmlns:a16="http://schemas.microsoft.com/office/drawing/2014/main" id="{DEAC657B-535B-4F8F-8B19-75C23C924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Rectangle 103">
              <a:extLst>
                <a:ext uri="{FF2B5EF4-FFF2-40B4-BE49-F238E27FC236}">
                  <a16:creationId xmlns:a16="http://schemas.microsoft.com/office/drawing/2014/main" id="{6F311FAB-5FB7-499D-94C8-45EA50ECA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Rectangle 104">
              <a:extLst>
                <a:ext uri="{FF2B5EF4-FFF2-40B4-BE49-F238E27FC236}">
                  <a16:creationId xmlns:a16="http://schemas.microsoft.com/office/drawing/2014/main" id="{73300B90-9316-41B9-9B6C-D2B7BF6CD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105">
              <a:extLst>
                <a:ext uri="{FF2B5EF4-FFF2-40B4-BE49-F238E27FC236}">
                  <a16:creationId xmlns:a16="http://schemas.microsoft.com/office/drawing/2014/main" id="{F27FC1FE-F0CF-42FA-B969-21CC29867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106">
              <a:extLst>
                <a:ext uri="{FF2B5EF4-FFF2-40B4-BE49-F238E27FC236}">
                  <a16:creationId xmlns:a16="http://schemas.microsoft.com/office/drawing/2014/main" id="{94981851-091A-446A-A5E1-1FE2F1D62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107">
              <a:extLst>
                <a:ext uri="{FF2B5EF4-FFF2-40B4-BE49-F238E27FC236}">
                  <a16:creationId xmlns:a16="http://schemas.microsoft.com/office/drawing/2014/main" id="{CB84CC1E-DDDA-4747-9659-67C0491D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108">
              <a:extLst>
                <a:ext uri="{FF2B5EF4-FFF2-40B4-BE49-F238E27FC236}">
                  <a16:creationId xmlns:a16="http://schemas.microsoft.com/office/drawing/2014/main" id="{3EE334E2-F987-4C32-A656-F42CC6A38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7" name="Rectangle 109">
              <a:extLst>
                <a:ext uri="{FF2B5EF4-FFF2-40B4-BE49-F238E27FC236}">
                  <a16:creationId xmlns:a16="http://schemas.microsoft.com/office/drawing/2014/main" id="{55633E41-8121-4E7B-8FC5-B3D7CD1E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8" name="Rectangle 110">
              <a:extLst>
                <a:ext uri="{FF2B5EF4-FFF2-40B4-BE49-F238E27FC236}">
                  <a16:creationId xmlns:a16="http://schemas.microsoft.com/office/drawing/2014/main" id="{5959D298-A8A7-4776-98E3-B23C9DAAF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Oval 111">
              <a:extLst>
                <a:ext uri="{FF2B5EF4-FFF2-40B4-BE49-F238E27FC236}">
                  <a16:creationId xmlns:a16="http://schemas.microsoft.com/office/drawing/2014/main" id="{95748ED2-7B35-44E9-B095-C28282038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Freeform 112">
              <a:extLst>
                <a:ext uri="{FF2B5EF4-FFF2-40B4-BE49-F238E27FC236}">
                  <a16:creationId xmlns:a16="http://schemas.microsoft.com/office/drawing/2014/main" id="{32944AFF-397B-49AD-BA28-4B3451304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Freeform 113">
              <a:extLst>
                <a:ext uri="{FF2B5EF4-FFF2-40B4-BE49-F238E27FC236}">
                  <a16:creationId xmlns:a16="http://schemas.microsoft.com/office/drawing/2014/main" id="{578B9C36-653A-4290-AB03-91DA25BC85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aphicFrame>
        <p:nvGraphicFramePr>
          <p:cNvPr id="11" name="Gráfico 10"/>
          <p:cNvGraphicFramePr/>
          <p:nvPr>
            <p:extLst/>
          </p:nvPr>
        </p:nvGraphicFramePr>
        <p:xfrm>
          <a:off x="6710408" y="665529"/>
          <a:ext cx="2551198" cy="28112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3" name="CaixaDeTexto 172">
            <a:extLst>
              <a:ext uri="{FF2B5EF4-FFF2-40B4-BE49-F238E27FC236}">
                <a16:creationId xmlns:a16="http://schemas.microsoft.com/office/drawing/2014/main" id="{1307F1B0-77FD-4D6F-AE66-1D4FCE388882}"/>
              </a:ext>
            </a:extLst>
          </p:cNvPr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P32. Conhece o site do Sebrae com cursos gratuitos a distância? (RU – ESP)</a:t>
            </a:r>
          </a:p>
        </p:txBody>
      </p:sp>
      <p:pic>
        <p:nvPicPr>
          <p:cNvPr id="172" name="Imagem 171">
            <a:extLst>
              <a:ext uri="{FF2B5EF4-FFF2-40B4-BE49-F238E27FC236}">
                <a16:creationId xmlns:a16="http://schemas.microsoft.com/office/drawing/2014/main" id="{48DE33DE-6F12-4D57-BC38-C2A9343D3EE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0665" y="98127"/>
            <a:ext cx="883011" cy="8830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8352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/>
      <p:bldP spid="10" grpId="0"/>
      <p:bldP spid="29" grpId="0"/>
      <p:bldP spid="50" grpId="0"/>
      <p:bldP spid="74" grpId="0"/>
      <p:bldGraphic spid="11" grpId="0">
        <p:bldAsOne/>
      </p:bldGraphic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Espaço Reservado para Conteúdo 2"/>
          <p:cNvSpPr txBox="1">
            <a:spLocks/>
          </p:cNvSpPr>
          <p:nvPr/>
        </p:nvSpPr>
        <p:spPr>
          <a:xfrm>
            <a:off x="281196" y="4977334"/>
            <a:ext cx="3426738" cy="84959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atenção às diferenças nas </a:t>
            </a:r>
            <a:r>
              <a:rPr lang="pt-BR" sz="1600" dirty="0" err="1">
                <a:solidFill>
                  <a:schemeClr val="accent5">
                    <a:lumMod val="50000"/>
                  </a:schemeClr>
                </a:solidFill>
              </a:rPr>
              <a:t>associa-ções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 em função do grau de </a:t>
            </a:r>
            <a:r>
              <a:rPr lang="pt-BR" sz="1600" dirty="0" err="1">
                <a:solidFill>
                  <a:schemeClr val="accent5">
                    <a:lumMod val="50000"/>
                  </a:schemeClr>
                </a:solidFill>
              </a:rPr>
              <a:t>instru-ção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 desses empreendedores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(p2/p5)</a:t>
            </a:r>
          </a:p>
        </p:txBody>
      </p:sp>
      <p:sp>
        <p:nvSpPr>
          <p:cNvPr id="42" name="Espaço Reservado para Conteúdo 2"/>
          <p:cNvSpPr txBox="1">
            <a:spLocks/>
          </p:cNvSpPr>
          <p:nvPr/>
        </p:nvSpPr>
        <p:spPr>
          <a:xfrm>
            <a:off x="3775730" y="4977334"/>
            <a:ext cx="3949001" cy="84168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invariavelmente, quanto menor o grau de instrução dos empreendedores, tanto mais reduzida as associações ao Sebrae</a:t>
            </a:r>
          </a:p>
        </p:txBody>
      </p:sp>
      <p:sp>
        <p:nvSpPr>
          <p:cNvPr id="43" name="Espaço Reservado para Conteúdo 2"/>
          <p:cNvSpPr txBox="1">
            <a:spLocks/>
          </p:cNvSpPr>
          <p:nvPr/>
        </p:nvSpPr>
        <p:spPr>
          <a:xfrm>
            <a:off x="7556267" y="4971607"/>
            <a:ext cx="4419600" cy="115015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 empreendedor com apenas o ensino fundamental, normalmente o mais carente desse suporte,  além de associar pouco o Sebrae ainda desconhece outras opções existentes</a:t>
            </a:r>
          </a:p>
        </p:txBody>
      </p:sp>
      <p:sp>
        <p:nvSpPr>
          <p:cNvPr id="50" name="CaixaDeTexto 49"/>
          <p:cNvSpPr txBox="1"/>
          <p:nvPr/>
        </p:nvSpPr>
        <p:spPr>
          <a:xfrm>
            <a:off x="796890" y="1881502"/>
            <a:ext cx="22103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que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 </a:t>
            </a:r>
            <a:r>
              <a:rPr lang="pt-BR" sz="1200" b="1" dirty="0">
                <a:solidFill>
                  <a:schemeClr val="accent5">
                    <a:lumMod val="50000"/>
                  </a:schemeClr>
                </a:solidFill>
              </a:rPr>
              <a:t>(p2)</a:t>
            </a:r>
            <a:endParaRPr lang="pt-BR" sz="1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51" name="CaixaDeTexto 50"/>
          <p:cNvSpPr txBox="1"/>
          <p:nvPr/>
        </p:nvSpPr>
        <p:spPr>
          <a:xfrm>
            <a:off x="3644522" y="1881502"/>
            <a:ext cx="22156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que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fornece CONSULTORIA para pequenas empresas </a:t>
            </a:r>
            <a:r>
              <a:rPr lang="pt-BR" sz="1200" b="1" dirty="0">
                <a:solidFill>
                  <a:schemeClr val="accent5">
                    <a:lumMod val="50000"/>
                  </a:schemeClr>
                </a:solidFill>
              </a:rPr>
              <a:t>(p3)</a:t>
            </a:r>
          </a:p>
        </p:txBody>
      </p:sp>
      <p:sp>
        <p:nvSpPr>
          <p:cNvPr id="52" name="CaixaDeTexto 51"/>
          <p:cNvSpPr txBox="1"/>
          <p:nvPr/>
        </p:nvSpPr>
        <p:spPr>
          <a:xfrm>
            <a:off x="6339219" y="1881502"/>
            <a:ext cx="2210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CURSOS para pequenas empresas </a:t>
            </a:r>
            <a:r>
              <a:rPr lang="pt-BR" sz="1200" b="1" dirty="0">
                <a:solidFill>
                  <a:schemeClr val="accent5">
                    <a:lumMod val="50000"/>
                  </a:schemeClr>
                </a:solidFill>
              </a:rPr>
              <a:t>(p4)</a:t>
            </a:r>
          </a:p>
        </p:txBody>
      </p:sp>
      <p:sp>
        <p:nvSpPr>
          <p:cNvPr id="53" name="CaixaDeTexto 52"/>
          <p:cNvSpPr txBox="1"/>
          <p:nvPr/>
        </p:nvSpPr>
        <p:spPr>
          <a:xfrm>
            <a:off x="8984304" y="1881502"/>
            <a:ext cx="28526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 </a:t>
            </a:r>
            <a:r>
              <a:rPr lang="pt-BR" sz="1200" b="1" dirty="0">
                <a:solidFill>
                  <a:schemeClr val="accent5">
                    <a:lumMod val="50000"/>
                  </a:schemeClr>
                </a:solidFill>
              </a:rPr>
              <a:t>(p5)</a:t>
            </a:r>
          </a:p>
        </p:txBody>
      </p:sp>
      <p:cxnSp>
        <p:nvCxnSpPr>
          <p:cNvPr id="54" name="Conector reto 53"/>
          <p:cNvCxnSpPr/>
          <p:nvPr/>
        </p:nvCxnSpPr>
        <p:spPr>
          <a:xfrm>
            <a:off x="3265714" y="1862514"/>
            <a:ext cx="0" cy="234118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ector reto 54"/>
          <p:cNvCxnSpPr/>
          <p:nvPr/>
        </p:nvCxnSpPr>
        <p:spPr>
          <a:xfrm>
            <a:off x="6096000" y="1862514"/>
            <a:ext cx="0" cy="234118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ector reto 55"/>
          <p:cNvCxnSpPr/>
          <p:nvPr/>
        </p:nvCxnSpPr>
        <p:spPr>
          <a:xfrm>
            <a:off x="8873895" y="1862514"/>
            <a:ext cx="0" cy="234118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9774844"/>
              </p:ext>
            </p:extLst>
          </p:nvPr>
        </p:nvGraphicFramePr>
        <p:xfrm>
          <a:off x="188199" y="3365683"/>
          <a:ext cx="2588184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51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76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54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ACB8"/>
                          </a:solidFill>
                        </a:rPr>
                        <a:t>fundamental</a:t>
                      </a:r>
                    </a:p>
                  </a:txBody>
                  <a:tcPr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u="none" strike="noStrike" dirty="0">
                          <a:solidFill>
                            <a:srgbClr val="00ACB8"/>
                          </a:solidFill>
                        </a:rPr>
                        <a:t>37%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53%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u="none" strike="noStrike" dirty="0">
                          <a:solidFill>
                            <a:srgbClr val="00ACB8"/>
                          </a:solidFill>
                        </a:rPr>
                        <a:t>54%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35%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superior | pós</a:t>
                      </a:r>
                      <a:endParaRPr lang="pt-BR" sz="14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u="none" strike="noStrike" dirty="0">
                          <a:solidFill>
                            <a:srgbClr val="00ACB8"/>
                          </a:solidFill>
                        </a:rPr>
                        <a:t>68%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21%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6" name="Grupo 75"/>
          <p:cNvGrpSpPr/>
          <p:nvPr/>
        </p:nvGrpSpPr>
        <p:grpSpPr>
          <a:xfrm>
            <a:off x="2207863" y="2773955"/>
            <a:ext cx="703691" cy="538926"/>
            <a:chOff x="4806388" y="2455357"/>
            <a:chExt cx="686227" cy="525551"/>
          </a:xfrm>
        </p:grpSpPr>
        <p:sp>
          <p:nvSpPr>
            <p:cNvPr id="77" name="CaixaDeTexto 76"/>
            <p:cNvSpPr txBox="1"/>
            <p:nvPr/>
          </p:nvSpPr>
          <p:spPr>
            <a:xfrm>
              <a:off x="4806388" y="2703909"/>
              <a:ext cx="6862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2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2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78" name="Grupo 77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79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89" name="Tabela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9435765"/>
              </p:ext>
            </p:extLst>
          </p:nvPr>
        </p:nvGraphicFramePr>
        <p:xfrm>
          <a:off x="4223562" y="3328036"/>
          <a:ext cx="1097658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25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509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rgbClr val="00ACB8"/>
                          </a:solidFill>
                        </a:rPr>
                        <a:t>28%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65%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46%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44%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69%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18%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0" name="Grupo 89"/>
          <p:cNvGrpSpPr/>
          <p:nvPr/>
        </p:nvGrpSpPr>
        <p:grpSpPr>
          <a:xfrm>
            <a:off x="4825198" y="2799534"/>
            <a:ext cx="671173" cy="520099"/>
            <a:chOff x="4806388" y="2455357"/>
            <a:chExt cx="686227" cy="531764"/>
          </a:xfrm>
        </p:grpSpPr>
        <p:sp>
          <p:nvSpPr>
            <p:cNvPr id="91" name="CaixaDeTexto 90"/>
            <p:cNvSpPr txBox="1"/>
            <p:nvPr/>
          </p:nvSpPr>
          <p:spPr>
            <a:xfrm>
              <a:off x="4806388" y="2703909"/>
              <a:ext cx="686227" cy="2832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2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2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92" name="Grupo 91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93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103" name="Tabela 1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6735168"/>
              </p:ext>
            </p:extLst>
          </p:nvPr>
        </p:nvGraphicFramePr>
        <p:xfrm>
          <a:off x="7003867" y="3359123"/>
          <a:ext cx="1104799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26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2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rgbClr val="00ACB8"/>
                          </a:solidFill>
                        </a:rPr>
                        <a:t>35%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48%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47%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28%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55%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16%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04" name="Grupo 103"/>
          <p:cNvGrpSpPr/>
          <p:nvPr/>
        </p:nvGrpSpPr>
        <p:grpSpPr>
          <a:xfrm>
            <a:off x="7615960" y="2845544"/>
            <a:ext cx="610214" cy="467336"/>
            <a:chOff x="4806388" y="2455357"/>
            <a:chExt cx="686227" cy="525551"/>
          </a:xfrm>
        </p:grpSpPr>
        <p:sp>
          <p:nvSpPr>
            <p:cNvPr id="105" name="CaixaDeTexto 104"/>
            <p:cNvSpPr txBox="1"/>
            <p:nvPr/>
          </p:nvSpPr>
          <p:spPr>
            <a:xfrm>
              <a:off x="4806388" y="2703909"/>
              <a:ext cx="6862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2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2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106" name="Grupo 105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107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117" name="Tabela 1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6123512"/>
              </p:ext>
            </p:extLst>
          </p:nvPr>
        </p:nvGraphicFramePr>
        <p:xfrm>
          <a:off x="9714780" y="3381573"/>
          <a:ext cx="1073343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25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07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rgbClr val="00ACB8"/>
                          </a:solidFill>
                        </a:rPr>
                        <a:t>32%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52%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53%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32%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61%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19%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18" name="Grupo 117"/>
          <p:cNvGrpSpPr/>
          <p:nvPr/>
        </p:nvGrpSpPr>
        <p:grpSpPr>
          <a:xfrm>
            <a:off x="10304133" y="2822131"/>
            <a:ext cx="640785" cy="490749"/>
            <a:chOff x="4806388" y="2455357"/>
            <a:chExt cx="686227" cy="525551"/>
          </a:xfrm>
        </p:grpSpPr>
        <p:sp>
          <p:nvSpPr>
            <p:cNvPr id="119" name="CaixaDeTexto 118"/>
            <p:cNvSpPr txBox="1"/>
            <p:nvPr/>
          </p:nvSpPr>
          <p:spPr>
            <a:xfrm>
              <a:off x="4806388" y="2703909"/>
              <a:ext cx="6862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2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2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120" name="Grupo 119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121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31" name="Freeform 9"/>
          <p:cNvSpPr>
            <a:spLocks noEditPoints="1"/>
          </p:cNvSpPr>
          <p:nvPr/>
        </p:nvSpPr>
        <p:spPr bwMode="auto">
          <a:xfrm>
            <a:off x="1680304" y="3003360"/>
            <a:ext cx="492037" cy="236870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132" name="Freeform 9"/>
          <p:cNvSpPr>
            <a:spLocks noEditPoints="1"/>
          </p:cNvSpPr>
          <p:nvPr/>
        </p:nvSpPr>
        <p:spPr bwMode="auto">
          <a:xfrm>
            <a:off x="4311013" y="2999966"/>
            <a:ext cx="499087" cy="240264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133" name="Freeform 9"/>
          <p:cNvSpPr>
            <a:spLocks noEditPoints="1"/>
          </p:cNvSpPr>
          <p:nvPr/>
        </p:nvSpPr>
        <p:spPr bwMode="auto">
          <a:xfrm>
            <a:off x="6960168" y="3003360"/>
            <a:ext cx="492037" cy="236870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134" name="Freeform 9"/>
          <p:cNvSpPr>
            <a:spLocks noEditPoints="1"/>
          </p:cNvSpPr>
          <p:nvPr/>
        </p:nvSpPr>
        <p:spPr bwMode="auto">
          <a:xfrm>
            <a:off x="9755659" y="3003360"/>
            <a:ext cx="492037" cy="236870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pSp>
        <p:nvGrpSpPr>
          <p:cNvPr id="13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9" name="CaixaDeTexto 138"/>
          <p:cNvSpPr txBox="1"/>
          <p:nvPr/>
        </p:nvSpPr>
        <p:spPr>
          <a:xfrm>
            <a:off x="963614" y="6534815"/>
            <a:ext cx="1024731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 a P5.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lembra..</a:t>
            </a:r>
          </a:p>
        </p:txBody>
      </p:sp>
      <p:sp>
        <p:nvSpPr>
          <p:cNvPr id="149" name="CaixaDeTexto 148">
            <a:extLst>
              <a:ext uri="{FF2B5EF4-FFF2-40B4-BE49-F238E27FC236}">
                <a16:creationId xmlns:a16="http://schemas.microsoft.com/office/drawing/2014/main" id="{283383B1-E094-48B9-874B-4082FE4C525D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150" name="Agrupar 149">
            <a:extLst>
              <a:ext uri="{FF2B5EF4-FFF2-40B4-BE49-F238E27FC236}">
                <a16:creationId xmlns:a16="http://schemas.microsoft.com/office/drawing/2014/main" id="{2FB9D996-4E81-4D59-9541-00175CB5D227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151" name="Retângulo: Cantos Arredondados 150">
              <a:extLst>
                <a:ext uri="{FF2B5EF4-FFF2-40B4-BE49-F238E27FC236}">
                  <a16:creationId xmlns:a16="http://schemas.microsoft.com/office/drawing/2014/main" id="{05FB6899-84F0-44C5-9EB5-6158C6453B69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52" name="Group 26">
              <a:extLst>
                <a:ext uri="{FF2B5EF4-FFF2-40B4-BE49-F238E27FC236}">
                  <a16:creationId xmlns:a16="http://schemas.microsoft.com/office/drawing/2014/main" id="{D93B0DEE-EEAF-473D-A2CF-FC9EEAE3BA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153" name="Freeform 27">
                <a:extLst>
                  <a:ext uri="{FF2B5EF4-FFF2-40B4-BE49-F238E27FC236}">
                    <a16:creationId xmlns:a16="http://schemas.microsoft.com/office/drawing/2014/main" id="{1E33F408-12A4-4568-ACBD-7E972CF27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4" name="Oval 28">
                <a:extLst>
                  <a:ext uri="{FF2B5EF4-FFF2-40B4-BE49-F238E27FC236}">
                    <a16:creationId xmlns:a16="http://schemas.microsoft.com/office/drawing/2014/main" id="{BBC2B0D4-B5DD-4775-B802-FD26E89AD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5" name="Oval 29">
                <a:extLst>
                  <a:ext uri="{FF2B5EF4-FFF2-40B4-BE49-F238E27FC236}">
                    <a16:creationId xmlns:a16="http://schemas.microsoft.com/office/drawing/2014/main" id="{80EE895D-1BB8-45D3-9296-F2CB7DA3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6" name="Oval 30">
                <a:extLst>
                  <a:ext uri="{FF2B5EF4-FFF2-40B4-BE49-F238E27FC236}">
                    <a16:creationId xmlns:a16="http://schemas.microsoft.com/office/drawing/2014/main" id="{0DB551A4-5CFE-4D33-A855-A5FD44104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7" name="Oval 31">
                <a:extLst>
                  <a:ext uri="{FF2B5EF4-FFF2-40B4-BE49-F238E27FC236}">
                    <a16:creationId xmlns:a16="http://schemas.microsoft.com/office/drawing/2014/main" id="{062BDE0B-1927-46DD-9A7A-2965AE28B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8" name="Oval 32">
                <a:extLst>
                  <a:ext uri="{FF2B5EF4-FFF2-40B4-BE49-F238E27FC236}">
                    <a16:creationId xmlns:a16="http://schemas.microsoft.com/office/drawing/2014/main" id="{A1B565EA-95A0-48C8-9762-DB6D1F90E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9" name="Oval 33">
                <a:extLst>
                  <a:ext uri="{FF2B5EF4-FFF2-40B4-BE49-F238E27FC236}">
                    <a16:creationId xmlns:a16="http://schemas.microsoft.com/office/drawing/2014/main" id="{1223DE8A-7B63-4118-93FA-197D713AF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43" name="Tabela 1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0143436"/>
              </p:ext>
            </p:extLst>
          </p:nvPr>
        </p:nvGraphicFramePr>
        <p:xfrm>
          <a:off x="11629007" y="3349589"/>
          <a:ext cx="339725" cy="14335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1.643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4.418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4.905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85" name="+ informações"/>
          <p:cNvGrpSpPr/>
          <p:nvPr/>
        </p:nvGrpSpPr>
        <p:grpSpPr>
          <a:xfrm>
            <a:off x="520856" y="5947319"/>
            <a:ext cx="1402473" cy="346250"/>
            <a:chOff x="7300120" y="5125288"/>
            <a:chExt cx="1748287" cy="431624"/>
          </a:xfrm>
        </p:grpSpPr>
        <p:sp>
          <p:nvSpPr>
            <p:cNvPr id="186" name="Forma livre 185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8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8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8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9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9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9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9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0383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500"/>
                            </p:stCondLst>
                            <p:childTnLst>
                              <p:par>
                                <p:cTn id="9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1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"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50" grpId="0"/>
      <p:bldP spid="51" grpId="0"/>
      <p:bldP spid="52" grpId="0"/>
      <p:bldP spid="53" grpId="0"/>
      <p:bldP spid="131" grpId="0" animBg="1"/>
      <p:bldP spid="132" grpId="0" animBg="1"/>
      <p:bldP spid="133" grpId="0" animBg="1"/>
      <p:bldP spid="134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1" name="Tabela 10"/>
          <p:cNvGraphicFramePr>
            <a:graphicFrameLocks noGrp="1"/>
          </p:cNvGraphicFramePr>
          <p:nvPr>
            <p:extLst/>
          </p:nvPr>
        </p:nvGraphicFramePr>
        <p:xfrm>
          <a:off x="1657350" y="5108436"/>
          <a:ext cx="9210240" cy="2860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2" name="Tabela 11"/>
          <p:cNvGraphicFramePr>
            <a:graphicFrameLocks noGrp="1"/>
          </p:cNvGraphicFramePr>
          <p:nvPr>
            <p:extLst/>
          </p:nvPr>
        </p:nvGraphicFramePr>
        <p:xfrm>
          <a:off x="-394383" y="5419834"/>
          <a:ext cx="1126197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347435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total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581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761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680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202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pSp>
        <p:nvGrpSpPr>
          <p:cNvPr id="13" name="Grupo 12"/>
          <p:cNvGrpSpPr/>
          <p:nvPr/>
        </p:nvGrpSpPr>
        <p:grpSpPr>
          <a:xfrm>
            <a:off x="5266937" y="1377568"/>
            <a:ext cx="713094" cy="716575"/>
            <a:chOff x="7269163" y="1814738"/>
            <a:chExt cx="3903662" cy="3922713"/>
          </a:xfrm>
        </p:grpSpPr>
        <p:grpSp>
          <p:nvGrpSpPr>
            <p:cNvPr id="14" name="Grupo 13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7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5" name="Grupo 14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3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6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50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41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9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60" name="CaixaDeTexto 59"/>
          <p:cNvSpPr txBox="1"/>
          <p:nvPr/>
        </p:nvSpPr>
        <p:spPr>
          <a:xfrm>
            <a:off x="6209425" y="1514065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1" name="Gráfico 60"/>
          <p:cNvGraphicFramePr/>
          <p:nvPr>
            <p:extLst/>
          </p:nvPr>
        </p:nvGraphicFramePr>
        <p:xfrm>
          <a:off x="1558373" y="2206361"/>
          <a:ext cx="9449098" cy="29338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CaixaDeTexto 1"/>
          <p:cNvSpPr txBox="1"/>
          <p:nvPr/>
        </p:nvSpPr>
        <p:spPr>
          <a:xfrm>
            <a:off x="8483600" y="948525"/>
            <a:ext cx="2631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conhece o site do SEBRAE</a:t>
            </a:r>
          </a:p>
        </p:txBody>
      </p:sp>
      <p:sp>
        <p:nvSpPr>
          <p:cNvPr id="64" name="CaixaDeTexto 63"/>
          <p:cNvSpPr txBox="1"/>
          <p:nvPr/>
        </p:nvSpPr>
        <p:spPr>
          <a:xfrm>
            <a:off x="8483600" y="1328417"/>
            <a:ext cx="30452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não conhece o site do SEBRAE</a:t>
            </a:r>
          </a:p>
        </p:txBody>
      </p:sp>
      <p:sp>
        <p:nvSpPr>
          <p:cNvPr id="3" name="Retângulo 2"/>
          <p:cNvSpPr/>
          <p:nvPr/>
        </p:nvSpPr>
        <p:spPr>
          <a:xfrm>
            <a:off x="8102600" y="1108602"/>
            <a:ext cx="279400" cy="96858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5" name="Retângulo 64"/>
          <p:cNvSpPr/>
          <p:nvPr/>
        </p:nvSpPr>
        <p:spPr>
          <a:xfrm>
            <a:off x="8102600" y="1477579"/>
            <a:ext cx="279400" cy="96858"/>
          </a:xfrm>
          <a:prstGeom prst="rect">
            <a:avLst/>
          </a:prstGeom>
          <a:solidFill>
            <a:srgbClr val="FF8F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CaixaDeTexto 71">
            <a:extLst>
              <a:ext uri="{FF2B5EF4-FFF2-40B4-BE49-F238E27FC236}">
                <a16:creationId xmlns:a16="http://schemas.microsoft.com/office/drawing/2014/main" id="{D81566CF-1190-490F-BDFE-39C1F3A39827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conhece o site do SEBRAE</a:t>
            </a:r>
          </a:p>
        </p:txBody>
      </p:sp>
      <p:sp>
        <p:nvSpPr>
          <p:cNvPr id="73" name="CaixaDeTexto 72">
            <a:extLst>
              <a:ext uri="{FF2B5EF4-FFF2-40B4-BE49-F238E27FC236}">
                <a16:creationId xmlns:a16="http://schemas.microsoft.com/office/drawing/2014/main" id="{0233B1AC-ADA5-4FA4-AC72-9313E04181D0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com cursos gratuitos à distância</a:t>
            </a:r>
          </a:p>
        </p:txBody>
      </p:sp>
      <p:sp>
        <p:nvSpPr>
          <p:cNvPr id="74" name="CaixaDeTexto 73">
            <a:extLst>
              <a:ext uri="{FF2B5EF4-FFF2-40B4-BE49-F238E27FC236}">
                <a16:creationId xmlns:a16="http://schemas.microsoft.com/office/drawing/2014/main" id="{B0896146-29A6-4166-A955-20D0B2EF2AEE}"/>
              </a:ext>
            </a:extLst>
          </p:cNvPr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P32. Conhece o site do Sebrae com cursos gratuitos à distância? (RU – ESP)</a:t>
            </a:r>
          </a:p>
        </p:txBody>
      </p:sp>
      <p:pic>
        <p:nvPicPr>
          <p:cNvPr id="69" name="Imagem 68">
            <a:extLst>
              <a:ext uri="{FF2B5EF4-FFF2-40B4-BE49-F238E27FC236}">
                <a16:creationId xmlns:a16="http://schemas.microsoft.com/office/drawing/2014/main" id="{5B13FB2F-B4EE-4554-9DE9-122124221D9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0665" y="98127"/>
            <a:ext cx="883011" cy="8830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516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3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3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Graphic spid="61" grpId="0">
        <p:bldAsOne/>
      </p:bldGraphic>
      <p:bldP spid="2" grpId="0"/>
      <p:bldP spid="64" grpId="0"/>
      <p:bldP spid="3" grpId="0" animBg="1"/>
      <p:bldP spid="65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4" name="CaixaDeTexto 43"/>
          <p:cNvSpPr txBox="1"/>
          <p:nvPr/>
        </p:nvSpPr>
        <p:spPr>
          <a:xfrm>
            <a:off x="862032" y="2716656"/>
            <a:ext cx="25319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tempo de empresa</a:t>
            </a:r>
          </a:p>
        </p:txBody>
      </p:sp>
      <p:cxnSp>
        <p:nvCxnSpPr>
          <p:cNvPr id="45" name="Conector reto 44"/>
          <p:cNvCxnSpPr/>
          <p:nvPr/>
        </p:nvCxnSpPr>
        <p:spPr>
          <a:xfrm>
            <a:off x="3393944" y="2942893"/>
            <a:ext cx="69427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7" name="CaixaDeTexto 46"/>
          <p:cNvSpPr txBox="1"/>
          <p:nvPr/>
        </p:nvSpPr>
        <p:spPr>
          <a:xfrm>
            <a:off x="4971082" y="2716656"/>
            <a:ext cx="19057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48" name="Conector reto 47"/>
          <p:cNvCxnSpPr/>
          <p:nvPr/>
        </p:nvCxnSpPr>
        <p:spPr>
          <a:xfrm>
            <a:off x="6970914" y="2942893"/>
            <a:ext cx="43845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0" name="CaixaDeTexto 49"/>
          <p:cNvSpPr txBox="1"/>
          <p:nvPr/>
        </p:nvSpPr>
        <p:spPr>
          <a:xfrm>
            <a:off x="8288050" y="2716656"/>
            <a:ext cx="11689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idade</a:t>
            </a:r>
          </a:p>
        </p:txBody>
      </p:sp>
      <p:cxnSp>
        <p:nvCxnSpPr>
          <p:cNvPr id="51" name="Conector reto 50"/>
          <p:cNvCxnSpPr/>
          <p:nvPr/>
        </p:nvCxnSpPr>
        <p:spPr>
          <a:xfrm>
            <a:off x="9585223" y="2942893"/>
            <a:ext cx="1895743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140" name="Gráfico 139">
            <a:extLst>
              <a:ext uri="{FF2B5EF4-FFF2-40B4-BE49-F238E27FC236}">
                <a16:creationId xmlns:a16="http://schemas.microsoft.com/office/drawing/2014/main" id="{2D7D8522-EC26-4683-92F6-B7E714117721}"/>
              </a:ext>
            </a:extLst>
          </p:cNvPr>
          <p:cNvGraphicFramePr/>
          <p:nvPr>
            <p:extLst/>
          </p:nvPr>
        </p:nvGraphicFramePr>
        <p:xfrm>
          <a:off x="484481" y="3169131"/>
          <a:ext cx="3321971" cy="27259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4" name="CaixaDeTexto 143">
            <a:extLst>
              <a:ext uri="{FF2B5EF4-FFF2-40B4-BE49-F238E27FC236}">
                <a16:creationId xmlns:a16="http://schemas.microsoft.com/office/drawing/2014/main" id="{D29F5629-246C-4089-B75F-F1DA6947863A}"/>
              </a:ext>
            </a:extLst>
          </p:cNvPr>
          <p:cNvSpPr txBox="1"/>
          <p:nvPr/>
        </p:nvSpPr>
        <p:spPr>
          <a:xfrm>
            <a:off x="8483600" y="948525"/>
            <a:ext cx="2631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conhece o site do SEBRAE</a:t>
            </a:r>
          </a:p>
        </p:txBody>
      </p:sp>
      <p:sp>
        <p:nvSpPr>
          <p:cNvPr id="145" name="CaixaDeTexto 144">
            <a:extLst>
              <a:ext uri="{FF2B5EF4-FFF2-40B4-BE49-F238E27FC236}">
                <a16:creationId xmlns:a16="http://schemas.microsoft.com/office/drawing/2014/main" id="{797CCFCA-D427-44D1-B375-9E38F2DB74F7}"/>
              </a:ext>
            </a:extLst>
          </p:cNvPr>
          <p:cNvSpPr txBox="1"/>
          <p:nvPr/>
        </p:nvSpPr>
        <p:spPr>
          <a:xfrm>
            <a:off x="8483600" y="1328417"/>
            <a:ext cx="30452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não conhece o site do SEBRAE</a:t>
            </a:r>
          </a:p>
        </p:txBody>
      </p:sp>
      <p:sp>
        <p:nvSpPr>
          <p:cNvPr id="146" name="Retângulo 145">
            <a:extLst>
              <a:ext uri="{FF2B5EF4-FFF2-40B4-BE49-F238E27FC236}">
                <a16:creationId xmlns:a16="http://schemas.microsoft.com/office/drawing/2014/main" id="{B3BB5B7A-A409-4652-8F38-94C241A8F8CB}"/>
              </a:ext>
            </a:extLst>
          </p:cNvPr>
          <p:cNvSpPr/>
          <p:nvPr/>
        </p:nvSpPr>
        <p:spPr>
          <a:xfrm>
            <a:off x="8102600" y="1108602"/>
            <a:ext cx="279400" cy="96858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7" name="Retângulo 146">
            <a:extLst>
              <a:ext uri="{FF2B5EF4-FFF2-40B4-BE49-F238E27FC236}">
                <a16:creationId xmlns:a16="http://schemas.microsoft.com/office/drawing/2014/main" id="{8633523C-80E8-4BAC-8F4B-B278E18264B9}"/>
              </a:ext>
            </a:extLst>
          </p:cNvPr>
          <p:cNvSpPr/>
          <p:nvPr/>
        </p:nvSpPr>
        <p:spPr>
          <a:xfrm>
            <a:off x="8102600" y="1477579"/>
            <a:ext cx="279400" cy="96858"/>
          </a:xfrm>
          <a:prstGeom prst="rect">
            <a:avLst/>
          </a:prstGeom>
          <a:solidFill>
            <a:srgbClr val="FF8F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48" name="Gráfico 147">
            <a:extLst>
              <a:ext uri="{FF2B5EF4-FFF2-40B4-BE49-F238E27FC236}">
                <a16:creationId xmlns:a16="http://schemas.microsoft.com/office/drawing/2014/main" id="{E6649D68-0872-4AC6-83D5-34A117D73462}"/>
              </a:ext>
            </a:extLst>
          </p:cNvPr>
          <p:cNvGraphicFramePr/>
          <p:nvPr>
            <p:extLst/>
          </p:nvPr>
        </p:nvGraphicFramePr>
        <p:xfrm>
          <a:off x="4429172" y="3157775"/>
          <a:ext cx="3321971" cy="27259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9" name="Gráfico 148">
            <a:extLst>
              <a:ext uri="{FF2B5EF4-FFF2-40B4-BE49-F238E27FC236}">
                <a16:creationId xmlns:a16="http://schemas.microsoft.com/office/drawing/2014/main" id="{72A91F09-D13D-42CC-AC22-BED98A12F0EF}"/>
              </a:ext>
            </a:extLst>
          </p:cNvPr>
          <p:cNvGraphicFramePr/>
          <p:nvPr>
            <p:extLst/>
          </p:nvPr>
        </p:nvGraphicFramePr>
        <p:xfrm>
          <a:off x="8059477" y="3164369"/>
          <a:ext cx="3806456" cy="27259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8" name="CaixaDeTexto 37">
            <a:extLst>
              <a:ext uri="{FF2B5EF4-FFF2-40B4-BE49-F238E27FC236}">
                <a16:creationId xmlns:a16="http://schemas.microsoft.com/office/drawing/2014/main" id="{920BD4E3-7C82-49DC-8219-F02D3A81D675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conhece o site do SEBRAE</a:t>
            </a:r>
          </a:p>
        </p:txBody>
      </p:sp>
      <p:sp>
        <p:nvSpPr>
          <p:cNvPr id="39" name="CaixaDeTexto 38">
            <a:extLst>
              <a:ext uri="{FF2B5EF4-FFF2-40B4-BE49-F238E27FC236}">
                <a16:creationId xmlns:a16="http://schemas.microsoft.com/office/drawing/2014/main" id="{0344C248-C989-4004-85DF-3D756EBCCFAD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com cursos gratuitos à distância</a:t>
            </a:r>
          </a:p>
        </p:txBody>
      </p:sp>
      <p:sp>
        <p:nvSpPr>
          <p:cNvPr id="40" name="CaixaDeTexto 39">
            <a:extLst>
              <a:ext uri="{FF2B5EF4-FFF2-40B4-BE49-F238E27FC236}">
                <a16:creationId xmlns:a16="http://schemas.microsoft.com/office/drawing/2014/main" id="{12F00F43-EDFA-4560-A27B-8444117012B7}"/>
              </a:ext>
            </a:extLst>
          </p:cNvPr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P32. Conhece o site do Sebrae com cursos gratuitos à distância? (RU – ESP)</a:t>
            </a:r>
          </a:p>
        </p:txBody>
      </p:sp>
      <p:pic>
        <p:nvPicPr>
          <p:cNvPr id="42" name="Imagem 41">
            <a:extLst>
              <a:ext uri="{FF2B5EF4-FFF2-40B4-BE49-F238E27FC236}">
                <a16:creationId xmlns:a16="http://schemas.microsoft.com/office/drawing/2014/main" id="{D2D218E4-8AAE-4423-B0B2-C7ACEA7BBB3C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0665" y="98127"/>
            <a:ext cx="883011" cy="8830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5218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7" grpId="0"/>
      <p:bldP spid="50" grpId="0"/>
      <p:bldGraphic spid="140" grpId="0">
        <p:bldAsOne/>
      </p:bldGraphic>
      <p:bldGraphic spid="148" grpId="0">
        <p:bldAsOne/>
      </p:bldGraphic>
      <p:bldGraphic spid="149" grpId="0">
        <p:bldAsOne/>
      </p:bldGraphic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/>
          <p:cNvSpPr txBox="1"/>
          <p:nvPr/>
        </p:nvSpPr>
        <p:spPr>
          <a:xfrm>
            <a:off x="5705683" y="1886104"/>
            <a:ext cx="9012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00ACB8"/>
                </a:solidFill>
              </a:rPr>
              <a:t>41%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9222419" y="1871274"/>
            <a:ext cx="76655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200" b="1" dirty="0">
                <a:solidFill>
                  <a:srgbClr val="FF8F8F"/>
                </a:solidFill>
              </a:rPr>
              <a:t>59</a:t>
            </a:r>
            <a:r>
              <a:rPr lang="pt-BR" dirty="0">
                <a:solidFill>
                  <a:srgbClr val="FF8F8F"/>
                </a:solidFill>
              </a:rPr>
              <a:t>%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5730207" y="1459067"/>
            <a:ext cx="7825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00ACB8"/>
                </a:solidFill>
              </a:rPr>
              <a:t>sim</a:t>
            </a:r>
            <a:endParaRPr lang="pt-BR" dirty="0">
              <a:solidFill>
                <a:srgbClr val="00ACB8"/>
              </a:solidFill>
            </a:endParaRPr>
          </a:p>
        </p:txBody>
      </p:sp>
      <p:sp>
        <p:nvSpPr>
          <p:cNvPr id="10" name="CaixaDeTexto 9"/>
          <p:cNvSpPr txBox="1"/>
          <p:nvPr/>
        </p:nvSpPr>
        <p:spPr>
          <a:xfrm>
            <a:off x="9214963" y="1444237"/>
            <a:ext cx="8274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FF8F8F"/>
                </a:solidFill>
              </a:rPr>
              <a:t>não</a:t>
            </a:r>
            <a:endParaRPr lang="pt-BR" dirty="0">
              <a:solidFill>
                <a:srgbClr val="FF8F8F"/>
              </a:solidFill>
            </a:endParaRP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8" name="Tabela 27"/>
          <p:cNvGraphicFramePr>
            <a:graphicFrameLocks noGrp="1"/>
          </p:cNvGraphicFramePr>
          <p:nvPr>
            <p:extLst/>
          </p:nvPr>
        </p:nvGraphicFramePr>
        <p:xfrm>
          <a:off x="5634562" y="5627731"/>
          <a:ext cx="2674740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5.281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4914900" y="3680311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30" name="Conector reto 29"/>
          <p:cNvCxnSpPr/>
          <p:nvPr/>
        </p:nvCxnSpPr>
        <p:spPr>
          <a:xfrm>
            <a:off x="6260024" y="3906548"/>
            <a:ext cx="176165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7" name="Tabela 46"/>
          <p:cNvGraphicFramePr>
            <a:graphicFrameLocks noGrp="1"/>
          </p:cNvGraphicFramePr>
          <p:nvPr>
            <p:extLst/>
          </p:nvPr>
        </p:nvGraphicFramePr>
        <p:xfrm>
          <a:off x="5627946" y="4707499"/>
          <a:ext cx="2674740" cy="9657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8" name="Tabela 47"/>
          <p:cNvGraphicFramePr>
            <a:graphicFrameLocks noGrp="1"/>
          </p:cNvGraphicFramePr>
          <p:nvPr>
            <p:extLst/>
          </p:nvPr>
        </p:nvGraphicFramePr>
        <p:xfrm>
          <a:off x="5103133" y="4960072"/>
          <a:ext cx="573185" cy="7096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sim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1" i="0" u="none" strike="noStrike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não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0" name="CaixaDeTexto 49"/>
          <p:cNvSpPr txBox="1"/>
          <p:nvPr/>
        </p:nvSpPr>
        <p:spPr>
          <a:xfrm>
            <a:off x="8815462" y="364962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51" name="Conector reto 50"/>
          <p:cNvCxnSpPr/>
          <p:nvPr/>
        </p:nvCxnSpPr>
        <p:spPr>
          <a:xfrm>
            <a:off x="10733922" y="3875861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52" name="Tabela 51"/>
          <p:cNvGraphicFramePr>
            <a:graphicFrameLocks noGrp="1"/>
          </p:cNvGraphicFramePr>
          <p:nvPr>
            <p:extLst/>
          </p:nvPr>
        </p:nvGraphicFramePr>
        <p:xfrm>
          <a:off x="8704847" y="4707376"/>
          <a:ext cx="2650490" cy="9657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8" name="Tabela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3509275"/>
              </p:ext>
            </p:extLst>
          </p:nvPr>
        </p:nvGraphicFramePr>
        <p:xfrm>
          <a:off x="8711463" y="5627731"/>
          <a:ext cx="2643872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19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19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5.098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9" name="Espaço Reservado para Conteúdo 2"/>
          <p:cNvSpPr txBox="1">
            <a:spLocks/>
          </p:cNvSpPr>
          <p:nvPr/>
        </p:nvSpPr>
        <p:spPr>
          <a:xfrm>
            <a:off x="543288" y="1421331"/>
            <a:ext cx="4435025" cy="89635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pouco mais de 2 em cada 5 entrevistados procuraram orientação do Sebrae no período de abertura ou na formalização do negócio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(p33)</a:t>
            </a:r>
          </a:p>
        </p:txBody>
      </p:sp>
      <p:sp>
        <p:nvSpPr>
          <p:cNvPr id="74" name="Espaço Reservado para Conteúdo 2"/>
          <p:cNvSpPr txBox="1">
            <a:spLocks/>
          </p:cNvSpPr>
          <p:nvPr/>
        </p:nvSpPr>
        <p:spPr>
          <a:xfrm>
            <a:off x="550368" y="3736782"/>
            <a:ext cx="3737804" cy="9705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existe uma considerável diferença de resultados quando analisado pelo porte da empresa, ou mesmo pelo relacionamento com o Sebrae</a:t>
            </a:r>
          </a:p>
        </p:txBody>
      </p:sp>
      <p:grpSp>
        <p:nvGrpSpPr>
          <p:cNvPr id="81" name="Group 4"/>
          <p:cNvGrpSpPr>
            <a:grpSpLocks noChangeAspect="1"/>
          </p:cNvGrpSpPr>
          <p:nvPr/>
        </p:nvGrpSpPr>
        <p:grpSpPr bwMode="auto">
          <a:xfrm>
            <a:off x="920927" y="2840885"/>
            <a:ext cx="524768" cy="524769"/>
            <a:chOff x="4671" y="1726"/>
            <a:chExt cx="509" cy="509"/>
          </a:xfrm>
          <a:solidFill>
            <a:srgbClr val="92D050"/>
          </a:solidFill>
        </p:grpSpPr>
        <p:sp>
          <p:nvSpPr>
            <p:cNvPr id="82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4" name="Group 4"/>
          <p:cNvGrpSpPr>
            <a:grpSpLocks noChangeAspect="1"/>
          </p:cNvGrpSpPr>
          <p:nvPr/>
        </p:nvGrpSpPr>
        <p:grpSpPr bwMode="auto">
          <a:xfrm>
            <a:off x="1594666" y="2840885"/>
            <a:ext cx="524768" cy="524769"/>
            <a:chOff x="4671" y="1726"/>
            <a:chExt cx="509" cy="509"/>
          </a:xfrm>
          <a:solidFill>
            <a:srgbClr val="92D050"/>
          </a:solidFill>
        </p:grpSpPr>
        <p:sp>
          <p:nvSpPr>
            <p:cNvPr id="85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7" name="Freeform 6"/>
          <p:cNvSpPr>
            <a:spLocks noEditPoints="1"/>
          </p:cNvSpPr>
          <p:nvPr/>
        </p:nvSpPr>
        <p:spPr bwMode="auto">
          <a:xfrm>
            <a:off x="2268405" y="2840885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rgbClr val="FF4F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8" name="Freeform 6"/>
          <p:cNvSpPr>
            <a:spLocks noEditPoints="1"/>
          </p:cNvSpPr>
          <p:nvPr/>
        </p:nvSpPr>
        <p:spPr bwMode="auto">
          <a:xfrm>
            <a:off x="2942144" y="2840885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rgbClr val="FF4F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9" name="Freeform 6"/>
          <p:cNvSpPr>
            <a:spLocks noEditPoints="1"/>
          </p:cNvSpPr>
          <p:nvPr/>
        </p:nvSpPr>
        <p:spPr bwMode="auto">
          <a:xfrm>
            <a:off x="3615883" y="2840885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rgbClr val="FF4F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1" name="CaixaDeTexto 70">
            <a:extLst>
              <a:ext uri="{FF2B5EF4-FFF2-40B4-BE49-F238E27FC236}">
                <a16:creationId xmlns:a16="http://schemas.microsoft.com/office/drawing/2014/main" id="{F20FE7C1-9106-4A65-B3F4-50708EC0150B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procurou orientação do Sebrae</a:t>
            </a:r>
          </a:p>
        </p:txBody>
      </p:sp>
      <p:grpSp>
        <p:nvGrpSpPr>
          <p:cNvPr id="16" name="Group 12">
            <a:extLst>
              <a:ext uri="{FF2B5EF4-FFF2-40B4-BE49-F238E27FC236}">
                <a16:creationId xmlns:a16="http://schemas.microsoft.com/office/drawing/2014/main" id="{EDAFA535-7F5B-40BC-A3F6-3B2D35B9B92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276" y="186902"/>
            <a:ext cx="819647" cy="746075"/>
            <a:chOff x="1458" y="2"/>
            <a:chExt cx="4746" cy="4320"/>
          </a:xfrm>
          <a:solidFill>
            <a:srgbClr val="00ACB8"/>
          </a:solidFill>
        </p:grpSpPr>
        <p:sp>
          <p:nvSpPr>
            <p:cNvPr id="49" name="Freeform 13">
              <a:extLst>
                <a:ext uri="{FF2B5EF4-FFF2-40B4-BE49-F238E27FC236}">
                  <a16:creationId xmlns:a16="http://schemas.microsoft.com/office/drawing/2014/main" id="{02BD586B-B99C-4AA2-8F1E-32F4E89F1C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705"/>
              <a:ext cx="3484" cy="1617"/>
            </a:xfrm>
            <a:custGeom>
              <a:avLst/>
              <a:gdLst>
                <a:gd name="T0" fmla="*/ 1734 w 1754"/>
                <a:gd name="T1" fmla="*/ 57 h 813"/>
                <a:gd name="T2" fmla="*/ 1658 w 1754"/>
                <a:gd name="T3" fmla="*/ 55 h 813"/>
                <a:gd name="T4" fmla="*/ 1261 w 1754"/>
                <a:gd name="T5" fmla="*/ 422 h 813"/>
                <a:gd name="T6" fmla="*/ 1242 w 1754"/>
                <a:gd name="T7" fmla="*/ 375 h 813"/>
                <a:gd name="T8" fmla="*/ 817 w 1754"/>
                <a:gd name="T9" fmla="*/ 1 h 813"/>
                <a:gd name="T10" fmla="*/ 811 w 1754"/>
                <a:gd name="T11" fmla="*/ 0 h 813"/>
                <a:gd name="T12" fmla="*/ 590 w 1754"/>
                <a:gd name="T13" fmla="*/ 0 h 813"/>
                <a:gd name="T14" fmla="*/ 584 w 1754"/>
                <a:gd name="T15" fmla="*/ 1 h 813"/>
                <a:gd name="T16" fmla="*/ 159 w 1754"/>
                <a:gd name="T17" fmla="*/ 375 h 813"/>
                <a:gd name="T18" fmla="*/ 11 w 1754"/>
                <a:gd name="T19" fmla="*/ 739 h 813"/>
                <a:gd name="T20" fmla="*/ 41 w 1754"/>
                <a:gd name="T21" fmla="*/ 809 h 813"/>
                <a:gd name="T22" fmla="*/ 61 w 1754"/>
                <a:gd name="T23" fmla="*/ 813 h 813"/>
                <a:gd name="T24" fmla="*/ 111 w 1754"/>
                <a:gd name="T25" fmla="*/ 779 h 813"/>
                <a:gd name="T26" fmla="*/ 259 w 1754"/>
                <a:gd name="T27" fmla="*/ 415 h 813"/>
                <a:gd name="T28" fmla="*/ 547 w 1754"/>
                <a:gd name="T29" fmla="*/ 112 h 813"/>
                <a:gd name="T30" fmla="*/ 579 w 1754"/>
                <a:gd name="T31" fmla="*/ 262 h 813"/>
                <a:gd name="T32" fmla="*/ 537 w 1754"/>
                <a:gd name="T33" fmla="*/ 642 h 813"/>
                <a:gd name="T34" fmla="*/ 556 w 1754"/>
                <a:gd name="T35" fmla="*/ 689 h 813"/>
                <a:gd name="T36" fmla="*/ 650 w 1754"/>
                <a:gd name="T37" fmla="*/ 765 h 813"/>
                <a:gd name="T38" fmla="*/ 684 w 1754"/>
                <a:gd name="T39" fmla="*/ 777 h 813"/>
                <a:gd name="T40" fmla="*/ 717 w 1754"/>
                <a:gd name="T41" fmla="*/ 777 h 813"/>
                <a:gd name="T42" fmla="*/ 751 w 1754"/>
                <a:gd name="T43" fmla="*/ 765 h 813"/>
                <a:gd name="T44" fmla="*/ 845 w 1754"/>
                <a:gd name="T45" fmla="*/ 689 h 813"/>
                <a:gd name="T46" fmla="*/ 864 w 1754"/>
                <a:gd name="T47" fmla="*/ 642 h 813"/>
                <a:gd name="T48" fmla="*/ 822 w 1754"/>
                <a:gd name="T49" fmla="*/ 262 h 813"/>
                <a:gd name="T50" fmla="*/ 854 w 1754"/>
                <a:gd name="T51" fmla="*/ 112 h 813"/>
                <a:gd name="T52" fmla="*/ 1142 w 1754"/>
                <a:gd name="T53" fmla="*/ 415 h 813"/>
                <a:gd name="T54" fmla="*/ 1191 w 1754"/>
                <a:gd name="T55" fmla="*/ 534 h 813"/>
                <a:gd name="T56" fmla="*/ 1228 w 1754"/>
                <a:gd name="T57" fmla="*/ 566 h 813"/>
                <a:gd name="T58" fmla="*/ 1277 w 1754"/>
                <a:gd name="T59" fmla="*/ 553 h 813"/>
                <a:gd name="T60" fmla="*/ 1731 w 1754"/>
                <a:gd name="T61" fmla="*/ 133 h 813"/>
                <a:gd name="T62" fmla="*/ 1734 w 1754"/>
                <a:gd name="T63" fmla="*/ 57 h 813"/>
                <a:gd name="T64" fmla="*/ 745 w 1754"/>
                <a:gd name="T65" fmla="*/ 108 h 813"/>
                <a:gd name="T66" fmla="*/ 724 w 1754"/>
                <a:gd name="T67" fmla="*/ 206 h 813"/>
                <a:gd name="T68" fmla="*/ 677 w 1754"/>
                <a:gd name="T69" fmla="*/ 206 h 813"/>
                <a:gd name="T70" fmla="*/ 656 w 1754"/>
                <a:gd name="T71" fmla="*/ 108 h 813"/>
                <a:gd name="T72" fmla="*/ 745 w 1754"/>
                <a:gd name="T73" fmla="*/ 108 h 813"/>
                <a:gd name="T74" fmla="*/ 700 w 1754"/>
                <a:gd name="T75" fmla="*/ 668 h 813"/>
                <a:gd name="T76" fmla="*/ 646 w 1754"/>
                <a:gd name="T77" fmla="*/ 624 h 813"/>
                <a:gd name="T78" fmla="*/ 681 w 1754"/>
                <a:gd name="T79" fmla="*/ 313 h 813"/>
                <a:gd name="T80" fmla="*/ 720 w 1754"/>
                <a:gd name="T81" fmla="*/ 313 h 813"/>
                <a:gd name="T82" fmla="*/ 754 w 1754"/>
                <a:gd name="T83" fmla="*/ 624 h 813"/>
                <a:gd name="T84" fmla="*/ 700 w 1754"/>
                <a:gd name="T85" fmla="*/ 66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4" h="813">
                  <a:moveTo>
                    <a:pt x="1734" y="57"/>
                  </a:moveTo>
                  <a:cubicBezTo>
                    <a:pt x="1714" y="36"/>
                    <a:pt x="1680" y="34"/>
                    <a:pt x="1658" y="55"/>
                  </a:cubicBezTo>
                  <a:cubicBezTo>
                    <a:pt x="1261" y="422"/>
                    <a:pt x="1261" y="422"/>
                    <a:pt x="1261" y="422"/>
                  </a:cubicBezTo>
                  <a:cubicBezTo>
                    <a:pt x="1242" y="375"/>
                    <a:pt x="1242" y="375"/>
                    <a:pt x="1242" y="375"/>
                  </a:cubicBezTo>
                  <a:cubicBezTo>
                    <a:pt x="1178" y="218"/>
                    <a:pt x="1065" y="11"/>
                    <a:pt x="817" y="1"/>
                  </a:cubicBezTo>
                  <a:cubicBezTo>
                    <a:pt x="815" y="0"/>
                    <a:pt x="813" y="0"/>
                    <a:pt x="811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8" y="0"/>
                    <a:pt x="586" y="0"/>
                    <a:pt x="584" y="1"/>
                  </a:cubicBezTo>
                  <a:cubicBezTo>
                    <a:pt x="336" y="11"/>
                    <a:pt x="223" y="218"/>
                    <a:pt x="159" y="375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0" y="767"/>
                    <a:pt x="13" y="798"/>
                    <a:pt x="41" y="809"/>
                  </a:cubicBezTo>
                  <a:cubicBezTo>
                    <a:pt x="47" y="812"/>
                    <a:pt x="54" y="813"/>
                    <a:pt x="61" y="813"/>
                  </a:cubicBezTo>
                  <a:cubicBezTo>
                    <a:pt x="82" y="813"/>
                    <a:pt x="102" y="800"/>
                    <a:pt x="111" y="779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335" y="226"/>
                    <a:pt x="423" y="132"/>
                    <a:pt x="547" y="112"/>
                  </a:cubicBezTo>
                  <a:cubicBezTo>
                    <a:pt x="579" y="262"/>
                    <a:pt x="579" y="262"/>
                    <a:pt x="579" y="262"/>
                  </a:cubicBezTo>
                  <a:cubicBezTo>
                    <a:pt x="537" y="642"/>
                    <a:pt x="537" y="642"/>
                    <a:pt x="537" y="642"/>
                  </a:cubicBezTo>
                  <a:cubicBezTo>
                    <a:pt x="535" y="660"/>
                    <a:pt x="542" y="678"/>
                    <a:pt x="556" y="689"/>
                  </a:cubicBezTo>
                  <a:cubicBezTo>
                    <a:pt x="650" y="765"/>
                    <a:pt x="650" y="765"/>
                    <a:pt x="650" y="765"/>
                  </a:cubicBezTo>
                  <a:cubicBezTo>
                    <a:pt x="660" y="772"/>
                    <a:pt x="672" y="777"/>
                    <a:pt x="684" y="777"/>
                  </a:cubicBezTo>
                  <a:cubicBezTo>
                    <a:pt x="717" y="777"/>
                    <a:pt x="717" y="777"/>
                    <a:pt x="717" y="777"/>
                  </a:cubicBezTo>
                  <a:cubicBezTo>
                    <a:pt x="729" y="777"/>
                    <a:pt x="741" y="772"/>
                    <a:pt x="751" y="765"/>
                  </a:cubicBezTo>
                  <a:cubicBezTo>
                    <a:pt x="845" y="689"/>
                    <a:pt x="845" y="689"/>
                    <a:pt x="845" y="689"/>
                  </a:cubicBezTo>
                  <a:cubicBezTo>
                    <a:pt x="859" y="678"/>
                    <a:pt x="866" y="660"/>
                    <a:pt x="864" y="64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54" y="112"/>
                    <a:pt x="854" y="112"/>
                    <a:pt x="854" y="112"/>
                  </a:cubicBezTo>
                  <a:cubicBezTo>
                    <a:pt x="977" y="132"/>
                    <a:pt x="1066" y="226"/>
                    <a:pt x="1142" y="415"/>
                  </a:cubicBezTo>
                  <a:cubicBezTo>
                    <a:pt x="1191" y="534"/>
                    <a:pt x="1191" y="534"/>
                    <a:pt x="1191" y="534"/>
                  </a:cubicBezTo>
                  <a:cubicBezTo>
                    <a:pt x="1197" y="550"/>
                    <a:pt x="1211" y="562"/>
                    <a:pt x="1228" y="566"/>
                  </a:cubicBezTo>
                  <a:cubicBezTo>
                    <a:pt x="1246" y="570"/>
                    <a:pt x="1264" y="565"/>
                    <a:pt x="1277" y="553"/>
                  </a:cubicBezTo>
                  <a:cubicBezTo>
                    <a:pt x="1731" y="133"/>
                    <a:pt x="1731" y="133"/>
                    <a:pt x="1731" y="133"/>
                  </a:cubicBezTo>
                  <a:cubicBezTo>
                    <a:pt x="1753" y="113"/>
                    <a:pt x="1754" y="79"/>
                    <a:pt x="1734" y="57"/>
                  </a:cubicBezTo>
                  <a:close/>
                  <a:moveTo>
                    <a:pt x="745" y="108"/>
                  </a:moveTo>
                  <a:cubicBezTo>
                    <a:pt x="724" y="206"/>
                    <a:pt x="724" y="206"/>
                    <a:pt x="724" y="206"/>
                  </a:cubicBezTo>
                  <a:cubicBezTo>
                    <a:pt x="677" y="206"/>
                    <a:pt x="677" y="206"/>
                    <a:pt x="677" y="206"/>
                  </a:cubicBezTo>
                  <a:cubicBezTo>
                    <a:pt x="656" y="108"/>
                    <a:pt x="656" y="108"/>
                    <a:pt x="656" y="108"/>
                  </a:cubicBezTo>
                  <a:lnTo>
                    <a:pt x="745" y="108"/>
                  </a:lnTo>
                  <a:close/>
                  <a:moveTo>
                    <a:pt x="700" y="668"/>
                  </a:moveTo>
                  <a:cubicBezTo>
                    <a:pt x="646" y="624"/>
                    <a:pt x="646" y="624"/>
                    <a:pt x="646" y="624"/>
                  </a:cubicBezTo>
                  <a:cubicBezTo>
                    <a:pt x="681" y="313"/>
                    <a:pt x="681" y="313"/>
                    <a:pt x="681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54" y="624"/>
                    <a:pt x="754" y="624"/>
                    <a:pt x="754" y="624"/>
                  </a:cubicBezTo>
                  <a:lnTo>
                    <a:pt x="700" y="668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14">
              <a:extLst>
                <a:ext uri="{FF2B5EF4-FFF2-40B4-BE49-F238E27FC236}">
                  <a16:creationId xmlns:a16="http://schemas.microsoft.com/office/drawing/2014/main" id="{4C13C4FF-58F1-455B-9ABC-34A2DD17A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485"/>
              <a:ext cx="4647" cy="3497"/>
            </a:xfrm>
            <a:custGeom>
              <a:avLst/>
              <a:gdLst>
                <a:gd name="T0" fmla="*/ 2285 w 2339"/>
                <a:gd name="T1" fmla="*/ 1758 h 1758"/>
                <a:gd name="T2" fmla="*/ 1470 w 2339"/>
                <a:gd name="T3" fmla="*/ 1758 h 1758"/>
                <a:gd name="T4" fmla="*/ 1417 w 2339"/>
                <a:gd name="T5" fmla="*/ 1704 h 1758"/>
                <a:gd name="T6" fmla="*/ 1470 w 2339"/>
                <a:gd name="T7" fmla="*/ 1651 h 1758"/>
                <a:gd name="T8" fmla="*/ 2231 w 2339"/>
                <a:gd name="T9" fmla="*/ 1651 h 1758"/>
                <a:gd name="T10" fmla="*/ 2231 w 2339"/>
                <a:gd name="T11" fmla="*/ 108 h 1758"/>
                <a:gd name="T12" fmla="*/ 107 w 2339"/>
                <a:gd name="T13" fmla="*/ 108 h 1758"/>
                <a:gd name="T14" fmla="*/ 107 w 2339"/>
                <a:gd name="T15" fmla="*/ 1235 h 1758"/>
                <a:gd name="T16" fmla="*/ 54 w 2339"/>
                <a:gd name="T17" fmla="*/ 1289 h 1758"/>
                <a:gd name="T18" fmla="*/ 0 w 2339"/>
                <a:gd name="T19" fmla="*/ 1235 h 1758"/>
                <a:gd name="T20" fmla="*/ 0 w 2339"/>
                <a:gd name="T21" fmla="*/ 54 h 1758"/>
                <a:gd name="T22" fmla="*/ 54 w 2339"/>
                <a:gd name="T23" fmla="*/ 0 h 1758"/>
                <a:gd name="T24" fmla="*/ 2285 w 2339"/>
                <a:gd name="T25" fmla="*/ 0 h 1758"/>
                <a:gd name="T26" fmla="*/ 2339 w 2339"/>
                <a:gd name="T27" fmla="*/ 54 h 1758"/>
                <a:gd name="T28" fmla="*/ 2339 w 2339"/>
                <a:gd name="T29" fmla="*/ 1704 h 1758"/>
                <a:gd name="T30" fmla="*/ 2285 w 2339"/>
                <a:gd name="T31" fmla="*/ 1758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9" h="1758">
                  <a:moveTo>
                    <a:pt x="2285" y="1758"/>
                  </a:moveTo>
                  <a:cubicBezTo>
                    <a:pt x="1470" y="1758"/>
                    <a:pt x="1470" y="1758"/>
                    <a:pt x="1470" y="1758"/>
                  </a:cubicBezTo>
                  <a:cubicBezTo>
                    <a:pt x="1441" y="1758"/>
                    <a:pt x="1417" y="1734"/>
                    <a:pt x="1417" y="1704"/>
                  </a:cubicBezTo>
                  <a:cubicBezTo>
                    <a:pt x="1417" y="1675"/>
                    <a:pt x="1441" y="1651"/>
                    <a:pt x="1470" y="1651"/>
                  </a:cubicBezTo>
                  <a:cubicBezTo>
                    <a:pt x="2231" y="1651"/>
                    <a:pt x="2231" y="1651"/>
                    <a:pt x="2231" y="1651"/>
                  </a:cubicBezTo>
                  <a:cubicBezTo>
                    <a:pt x="2231" y="108"/>
                    <a:pt x="2231" y="108"/>
                    <a:pt x="2231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235"/>
                    <a:pt x="107" y="1235"/>
                    <a:pt x="107" y="1235"/>
                  </a:cubicBezTo>
                  <a:cubicBezTo>
                    <a:pt x="107" y="1265"/>
                    <a:pt x="83" y="1289"/>
                    <a:pt x="54" y="1289"/>
                  </a:cubicBezTo>
                  <a:cubicBezTo>
                    <a:pt x="24" y="1289"/>
                    <a:pt x="0" y="1265"/>
                    <a:pt x="0" y="123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2285" y="0"/>
                    <a:pt x="2285" y="0"/>
                    <a:pt x="2285" y="0"/>
                  </a:cubicBezTo>
                  <a:cubicBezTo>
                    <a:pt x="2315" y="0"/>
                    <a:pt x="2339" y="24"/>
                    <a:pt x="2339" y="54"/>
                  </a:cubicBezTo>
                  <a:cubicBezTo>
                    <a:pt x="2339" y="1704"/>
                    <a:pt x="2339" y="1704"/>
                    <a:pt x="2339" y="1704"/>
                  </a:cubicBezTo>
                  <a:cubicBezTo>
                    <a:pt x="2339" y="1734"/>
                    <a:pt x="2315" y="1758"/>
                    <a:pt x="2285" y="17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15">
              <a:extLst>
                <a:ext uri="{FF2B5EF4-FFF2-40B4-BE49-F238E27FC236}">
                  <a16:creationId xmlns:a16="http://schemas.microsoft.com/office/drawing/2014/main" id="{87767705-44BF-4B1C-8CDF-28C51818F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250"/>
              <a:ext cx="212" cy="227"/>
            </a:xfrm>
            <a:custGeom>
              <a:avLst/>
              <a:gdLst>
                <a:gd name="T0" fmla="*/ 54 w 107"/>
                <a:gd name="T1" fmla="*/ 114 h 114"/>
                <a:gd name="T2" fmla="*/ 0 w 107"/>
                <a:gd name="T3" fmla="*/ 61 h 114"/>
                <a:gd name="T4" fmla="*/ 0 w 107"/>
                <a:gd name="T5" fmla="*/ 53 h 114"/>
                <a:gd name="T6" fmla="*/ 54 w 107"/>
                <a:gd name="T7" fmla="*/ 0 h 114"/>
                <a:gd name="T8" fmla="*/ 107 w 107"/>
                <a:gd name="T9" fmla="*/ 53 h 114"/>
                <a:gd name="T10" fmla="*/ 107 w 107"/>
                <a:gd name="T11" fmla="*/ 61 h 114"/>
                <a:gd name="T12" fmla="*/ 54 w 107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14">
                  <a:moveTo>
                    <a:pt x="54" y="114"/>
                  </a:moveTo>
                  <a:cubicBezTo>
                    <a:pt x="24" y="114"/>
                    <a:pt x="0" y="90"/>
                    <a:pt x="0" y="6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90"/>
                    <a:pt x="83" y="114"/>
                    <a:pt x="5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16">
              <a:extLst>
                <a:ext uri="{FF2B5EF4-FFF2-40B4-BE49-F238E27FC236}">
                  <a16:creationId xmlns:a16="http://schemas.microsoft.com/office/drawing/2014/main" id="{0E2BD17D-00B0-40F4-A35E-7B5BFFB06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5" y="1337"/>
              <a:ext cx="1170" cy="1173"/>
            </a:xfrm>
            <a:custGeom>
              <a:avLst/>
              <a:gdLst>
                <a:gd name="T0" fmla="*/ 355 w 589"/>
                <a:gd name="T1" fmla="*/ 7 h 590"/>
                <a:gd name="T2" fmla="*/ 352 w 589"/>
                <a:gd name="T3" fmla="*/ 6 h 590"/>
                <a:gd name="T4" fmla="*/ 294 w 589"/>
                <a:gd name="T5" fmla="*/ 0 h 590"/>
                <a:gd name="T6" fmla="*/ 0 w 589"/>
                <a:gd name="T7" fmla="*/ 295 h 590"/>
                <a:gd name="T8" fmla="*/ 294 w 589"/>
                <a:gd name="T9" fmla="*/ 590 h 590"/>
                <a:gd name="T10" fmla="*/ 589 w 589"/>
                <a:gd name="T11" fmla="*/ 295 h 590"/>
                <a:gd name="T12" fmla="*/ 355 w 589"/>
                <a:gd name="T13" fmla="*/ 7 h 590"/>
                <a:gd name="T14" fmla="*/ 294 w 589"/>
                <a:gd name="T15" fmla="*/ 483 h 590"/>
                <a:gd name="T16" fmla="*/ 107 w 589"/>
                <a:gd name="T17" fmla="*/ 295 h 590"/>
                <a:gd name="T18" fmla="*/ 199 w 589"/>
                <a:gd name="T19" fmla="*/ 134 h 590"/>
                <a:gd name="T20" fmla="*/ 202 w 589"/>
                <a:gd name="T21" fmla="*/ 180 h 590"/>
                <a:gd name="T22" fmla="*/ 275 w 589"/>
                <a:gd name="T23" fmla="*/ 201 h 590"/>
                <a:gd name="T24" fmla="*/ 366 w 589"/>
                <a:gd name="T25" fmla="*/ 122 h 590"/>
                <a:gd name="T26" fmla="*/ 482 w 589"/>
                <a:gd name="T27" fmla="*/ 295 h 590"/>
                <a:gd name="T28" fmla="*/ 294 w 589"/>
                <a:gd name="T29" fmla="*/ 4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9" h="590">
                  <a:moveTo>
                    <a:pt x="355" y="7"/>
                  </a:moveTo>
                  <a:cubicBezTo>
                    <a:pt x="354" y="6"/>
                    <a:pt x="353" y="6"/>
                    <a:pt x="352" y="6"/>
                  </a:cubicBezTo>
                  <a:cubicBezTo>
                    <a:pt x="333" y="2"/>
                    <a:pt x="314" y="0"/>
                    <a:pt x="294" y="0"/>
                  </a:cubicBezTo>
                  <a:cubicBezTo>
                    <a:pt x="132" y="0"/>
                    <a:pt x="0" y="133"/>
                    <a:pt x="0" y="295"/>
                  </a:cubicBezTo>
                  <a:cubicBezTo>
                    <a:pt x="0" y="458"/>
                    <a:pt x="132" y="590"/>
                    <a:pt x="294" y="590"/>
                  </a:cubicBezTo>
                  <a:cubicBezTo>
                    <a:pt x="457" y="590"/>
                    <a:pt x="589" y="458"/>
                    <a:pt x="589" y="295"/>
                  </a:cubicBezTo>
                  <a:cubicBezTo>
                    <a:pt x="589" y="153"/>
                    <a:pt x="489" y="35"/>
                    <a:pt x="355" y="7"/>
                  </a:cubicBezTo>
                  <a:close/>
                  <a:moveTo>
                    <a:pt x="294" y="483"/>
                  </a:moveTo>
                  <a:cubicBezTo>
                    <a:pt x="191" y="483"/>
                    <a:pt x="107" y="399"/>
                    <a:pt x="107" y="295"/>
                  </a:cubicBezTo>
                  <a:cubicBezTo>
                    <a:pt x="107" y="227"/>
                    <a:pt x="144" y="167"/>
                    <a:pt x="199" y="134"/>
                  </a:cubicBezTo>
                  <a:cubicBezTo>
                    <a:pt x="193" y="149"/>
                    <a:pt x="193" y="166"/>
                    <a:pt x="202" y="180"/>
                  </a:cubicBezTo>
                  <a:cubicBezTo>
                    <a:pt x="216" y="206"/>
                    <a:pt x="249" y="215"/>
                    <a:pt x="275" y="201"/>
                  </a:cubicBezTo>
                  <a:cubicBezTo>
                    <a:pt x="310" y="181"/>
                    <a:pt x="341" y="154"/>
                    <a:pt x="366" y="122"/>
                  </a:cubicBezTo>
                  <a:cubicBezTo>
                    <a:pt x="434" y="150"/>
                    <a:pt x="482" y="217"/>
                    <a:pt x="482" y="295"/>
                  </a:cubicBezTo>
                  <a:cubicBezTo>
                    <a:pt x="482" y="399"/>
                    <a:pt x="398" y="483"/>
                    <a:pt x="294" y="483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17">
              <a:extLst>
                <a:ext uri="{FF2B5EF4-FFF2-40B4-BE49-F238E27FC236}">
                  <a16:creationId xmlns:a16="http://schemas.microsoft.com/office/drawing/2014/main" id="{184981A8-B035-4FC7-BBA7-44FD43E4A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85"/>
              <a:ext cx="759" cy="213"/>
            </a:xfrm>
            <a:custGeom>
              <a:avLst/>
              <a:gdLst>
                <a:gd name="T0" fmla="*/ 328 w 382"/>
                <a:gd name="T1" fmla="*/ 107 h 107"/>
                <a:gd name="T2" fmla="*/ 53 w 382"/>
                <a:gd name="T3" fmla="*/ 107 h 107"/>
                <a:gd name="T4" fmla="*/ 0 w 382"/>
                <a:gd name="T5" fmla="*/ 53 h 107"/>
                <a:gd name="T6" fmla="*/ 53 w 382"/>
                <a:gd name="T7" fmla="*/ 0 h 107"/>
                <a:gd name="T8" fmla="*/ 328 w 382"/>
                <a:gd name="T9" fmla="*/ 0 h 107"/>
                <a:gd name="T10" fmla="*/ 382 w 382"/>
                <a:gd name="T11" fmla="*/ 53 h 107"/>
                <a:gd name="T12" fmla="*/ 328 w 382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7">
                  <a:moveTo>
                    <a:pt x="328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8" y="0"/>
                    <a:pt x="382" y="24"/>
                    <a:pt x="382" y="53"/>
                  </a:cubicBezTo>
                  <a:cubicBezTo>
                    <a:pt x="382" y="83"/>
                    <a:pt x="358" y="107"/>
                    <a:pt x="32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18">
              <a:extLst>
                <a:ext uri="{FF2B5EF4-FFF2-40B4-BE49-F238E27FC236}">
                  <a16:creationId xmlns:a16="http://schemas.microsoft.com/office/drawing/2014/main" id="{5900D28C-5471-4A90-933B-2A44FB621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85"/>
              <a:ext cx="415" cy="213"/>
            </a:xfrm>
            <a:custGeom>
              <a:avLst/>
              <a:gdLst>
                <a:gd name="T0" fmla="*/ 155 w 209"/>
                <a:gd name="T1" fmla="*/ 107 h 107"/>
                <a:gd name="T2" fmla="*/ 53 w 209"/>
                <a:gd name="T3" fmla="*/ 107 h 107"/>
                <a:gd name="T4" fmla="*/ 0 w 209"/>
                <a:gd name="T5" fmla="*/ 53 h 107"/>
                <a:gd name="T6" fmla="*/ 53 w 209"/>
                <a:gd name="T7" fmla="*/ 0 h 107"/>
                <a:gd name="T8" fmla="*/ 155 w 209"/>
                <a:gd name="T9" fmla="*/ 0 h 107"/>
                <a:gd name="T10" fmla="*/ 209 w 209"/>
                <a:gd name="T11" fmla="*/ 53 h 107"/>
                <a:gd name="T12" fmla="*/ 155 w 209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7">
                  <a:moveTo>
                    <a:pt x="155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85" y="0"/>
                    <a:pt x="209" y="24"/>
                    <a:pt x="209" y="53"/>
                  </a:cubicBezTo>
                  <a:cubicBezTo>
                    <a:pt x="209" y="83"/>
                    <a:pt x="185" y="107"/>
                    <a:pt x="155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19">
              <a:extLst>
                <a:ext uri="{FF2B5EF4-FFF2-40B4-BE49-F238E27FC236}">
                  <a16:creationId xmlns:a16="http://schemas.microsoft.com/office/drawing/2014/main" id="{350B58A3-8C8D-4BEB-999B-DE2B64C4C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140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20">
              <a:extLst>
                <a:ext uri="{FF2B5EF4-FFF2-40B4-BE49-F238E27FC236}">
                  <a16:creationId xmlns:a16="http://schemas.microsoft.com/office/drawing/2014/main" id="{BC4E19A8-D07E-470D-B0EF-92C8CE86E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92" name="CaixaDeTexto 91">
            <a:extLst>
              <a:ext uri="{FF2B5EF4-FFF2-40B4-BE49-F238E27FC236}">
                <a16:creationId xmlns:a16="http://schemas.microsoft.com/office/drawing/2014/main" id="{8CDC5B94-B8BE-41D8-BC51-F6BF3D897FFA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antes da abertura </a:t>
            </a:r>
          </a:p>
        </p:txBody>
      </p:sp>
      <p:grpSp>
        <p:nvGrpSpPr>
          <p:cNvPr id="93" name="Group 4">
            <a:extLst>
              <a:ext uri="{FF2B5EF4-FFF2-40B4-BE49-F238E27FC236}">
                <a16:creationId xmlns:a16="http://schemas.microsoft.com/office/drawing/2014/main" id="{0CEAE0BE-550F-4A6F-B9C4-181F9EC3C03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92378" y="4266858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94" name="Freeform 5">
              <a:extLst>
                <a:ext uri="{FF2B5EF4-FFF2-40B4-BE49-F238E27FC236}">
                  <a16:creationId xmlns:a16="http://schemas.microsoft.com/office/drawing/2014/main" id="{36C64E9A-BA4B-483E-8059-1BE05AEB94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6">
              <a:extLst>
                <a:ext uri="{FF2B5EF4-FFF2-40B4-BE49-F238E27FC236}">
                  <a16:creationId xmlns:a16="http://schemas.microsoft.com/office/drawing/2014/main" id="{6E95E5E0-98B3-4590-9493-7C3044C66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529F1AA4-2E17-4155-B468-D11E80C6DE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CBCC2B88-0C4C-46C7-BD41-3DF1650CE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A9D356A7-4E9C-4AEC-AB4D-C336D40D1B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FB122724-2FF3-4D3E-9060-581AA7FF7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0" name="Grupo 34">
            <a:extLst>
              <a:ext uri="{FF2B5EF4-FFF2-40B4-BE49-F238E27FC236}">
                <a16:creationId xmlns:a16="http://schemas.microsoft.com/office/drawing/2014/main" id="{04FB54B2-1180-4312-AE45-95AB5BB36148}"/>
              </a:ext>
            </a:extLst>
          </p:cNvPr>
          <p:cNvGrpSpPr/>
          <p:nvPr/>
        </p:nvGrpSpPr>
        <p:grpSpPr>
          <a:xfrm>
            <a:off x="10356750" y="4174773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101" name="Freeform 15">
              <a:extLst>
                <a:ext uri="{FF2B5EF4-FFF2-40B4-BE49-F238E27FC236}">
                  <a16:creationId xmlns:a16="http://schemas.microsoft.com/office/drawing/2014/main" id="{8F0D1EAD-AB00-48B7-AA30-6BF078D12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16">
              <a:extLst>
                <a:ext uri="{FF2B5EF4-FFF2-40B4-BE49-F238E27FC236}">
                  <a16:creationId xmlns:a16="http://schemas.microsoft.com/office/drawing/2014/main" id="{DBF8B8FA-90C0-4A64-8E94-B9A2C76A2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3" name="Freeform 17">
              <a:extLst>
                <a:ext uri="{FF2B5EF4-FFF2-40B4-BE49-F238E27FC236}">
                  <a16:creationId xmlns:a16="http://schemas.microsoft.com/office/drawing/2014/main" id="{7512BC68-F81F-46D0-8236-C142C553A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18">
              <a:extLst>
                <a:ext uri="{FF2B5EF4-FFF2-40B4-BE49-F238E27FC236}">
                  <a16:creationId xmlns:a16="http://schemas.microsoft.com/office/drawing/2014/main" id="{1CB32EA4-D8FC-4CAB-B03D-43EBB83BE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19">
              <a:extLst>
                <a:ext uri="{FF2B5EF4-FFF2-40B4-BE49-F238E27FC236}">
                  <a16:creationId xmlns:a16="http://schemas.microsoft.com/office/drawing/2014/main" id="{212151F7-CCCB-4FF5-8804-7CC8DA4F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6" name="Group 35">
            <a:extLst>
              <a:ext uri="{FF2B5EF4-FFF2-40B4-BE49-F238E27FC236}">
                <a16:creationId xmlns:a16="http://schemas.microsoft.com/office/drawing/2014/main" id="{902237BA-07C0-45E7-A174-3113E6D1D87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07973" y="4132068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07" name="Rectangle 40">
              <a:extLst>
                <a:ext uri="{FF2B5EF4-FFF2-40B4-BE49-F238E27FC236}">
                  <a16:creationId xmlns:a16="http://schemas.microsoft.com/office/drawing/2014/main" id="{5F719D56-BD4B-4696-997F-8967FA2AA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41">
              <a:extLst>
                <a:ext uri="{FF2B5EF4-FFF2-40B4-BE49-F238E27FC236}">
                  <a16:creationId xmlns:a16="http://schemas.microsoft.com/office/drawing/2014/main" id="{4D0084A2-D961-4473-B0D2-E303F4536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42">
              <a:extLst>
                <a:ext uri="{FF2B5EF4-FFF2-40B4-BE49-F238E27FC236}">
                  <a16:creationId xmlns:a16="http://schemas.microsoft.com/office/drawing/2014/main" id="{B504AC77-E06A-4F1E-A86C-0663F1BC6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43">
              <a:extLst>
                <a:ext uri="{FF2B5EF4-FFF2-40B4-BE49-F238E27FC236}">
                  <a16:creationId xmlns:a16="http://schemas.microsoft.com/office/drawing/2014/main" id="{9B13C5A2-0609-4534-BDC9-01363B9EC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44">
              <a:extLst>
                <a:ext uri="{FF2B5EF4-FFF2-40B4-BE49-F238E27FC236}">
                  <a16:creationId xmlns:a16="http://schemas.microsoft.com/office/drawing/2014/main" id="{7242458D-B5A9-4126-869B-1FBF0BA85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45">
              <a:extLst>
                <a:ext uri="{FF2B5EF4-FFF2-40B4-BE49-F238E27FC236}">
                  <a16:creationId xmlns:a16="http://schemas.microsoft.com/office/drawing/2014/main" id="{10636693-8B9C-4948-A6A7-D76069125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46">
              <a:extLst>
                <a:ext uri="{FF2B5EF4-FFF2-40B4-BE49-F238E27FC236}">
                  <a16:creationId xmlns:a16="http://schemas.microsoft.com/office/drawing/2014/main" id="{709CDAD7-FA59-4FAD-86B9-7B1420A2B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47">
              <a:extLst>
                <a:ext uri="{FF2B5EF4-FFF2-40B4-BE49-F238E27FC236}">
                  <a16:creationId xmlns:a16="http://schemas.microsoft.com/office/drawing/2014/main" id="{8B4F4CE0-7828-47DA-846F-A2FD70DCA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48">
              <a:extLst>
                <a:ext uri="{FF2B5EF4-FFF2-40B4-BE49-F238E27FC236}">
                  <a16:creationId xmlns:a16="http://schemas.microsoft.com/office/drawing/2014/main" id="{20F2B125-FF29-435A-80D3-90005BECE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49">
              <a:extLst>
                <a:ext uri="{FF2B5EF4-FFF2-40B4-BE49-F238E27FC236}">
                  <a16:creationId xmlns:a16="http://schemas.microsoft.com/office/drawing/2014/main" id="{FF7D2134-51D0-4F8A-B819-1D3F00E2C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50">
              <a:extLst>
                <a:ext uri="{FF2B5EF4-FFF2-40B4-BE49-F238E27FC236}">
                  <a16:creationId xmlns:a16="http://schemas.microsoft.com/office/drawing/2014/main" id="{60E22BFC-FCB2-4DED-AEB2-6F86140FB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51">
              <a:extLst>
                <a:ext uri="{FF2B5EF4-FFF2-40B4-BE49-F238E27FC236}">
                  <a16:creationId xmlns:a16="http://schemas.microsoft.com/office/drawing/2014/main" id="{6542B35D-37CA-4813-A1ED-EEFDB8D47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52">
              <a:extLst>
                <a:ext uri="{FF2B5EF4-FFF2-40B4-BE49-F238E27FC236}">
                  <a16:creationId xmlns:a16="http://schemas.microsoft.com/office/drawing/2014/main" id="{29BBDCD6-4ABC-44C8-ADCD-C9B95624E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53">
              <a:extLst>
                <a:ext uri="{FF2B5EF4-FFF2-40B4-BE49-F238E27FC236}">
                  <a16:creationId xmlns:a16="http://schemas.microsoft.com/office/drawing/2014/main" id="{0F3A0789-CB3E-4827-92A7-F4DDC3C86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54">
              <a:extLst>
                <a:ext uri="{FF2B5EF4-FFF2-40B4-BE49-F238E27FC236}">
                  <a16:creationId xmlns:a16="http://schemas.microsoft.com/office/drawing/2014/main" id="{8C284B0A-8771-4A38-9B22-7B39ACF67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55">
              <a:extLst>
                <a:ext uri="{FF2B5EF4-FFF2-40B4-BE49-F238E27FC236}">
                  <a16:creationId xmlns:a16="http://schemas.microsoft.com/office/drawing/2014/main" id="{B953959C-1E8F-4B2D-9944-1B382D125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56">
              <a:extLst>
                <a:ext uri="{FF2B5EF4-FFF2-40B4-BE49-F238E27FC236}">
                  <a16:creationId xmlns:a16="http://schemas.microsoft.com/office/drawing/2014/main" id="{948C940F-94B5-4FB5-9352-64228BCB9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57">
              <a:extLst>
                <a:ext uri="{FF2B5EF4-FFF2-40B4-BE49-F238E27FC236}">
                  <a16:creationId xmlns:a16="http://schemas.microsoft.com/office/drawing/2014/main" id="{F87315A5-7B70-4E51-B90A-2ABE67345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58">
              <a:extLst>
                <a:ext uri="{FF2B5EF4-FFF2-40B4-BE49-F238E27FC236}">
                  <a16:creationId xmlns:a16="http://schemas.microsoft.com/office/drawing/2014/main" id="{350E30B4-F9F9-48BC-878D-FA58EE530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59">
              <a:extLst>
                <a:ext uri="{FF2B5EF4-FFF2-40B4-BE49-F238E27FC236}">
                  <a16:creationId xmlns:a16="http://schemas.microsoft.com/office/drawing/2014/main" id="{AA982947-1D65-446F-8C3D-3E2A7E6F4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60">
              <a:extLst>
                <a:ext uri="{FF2B5EF4-FFF2-40B4-BE49-F238E27FC236}">
                  <a16:creationId xmlns:a16="http://schemas.microsoft.com/office/drawing/2014/main" id="{C66E7772-26D0-4C90-8C39-FDC46EB5E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61">
              <a:extLst>
                <a:ext uri="{FF2B5EF4-FFF2-40B4-BE49-F238E27FC236}">
                  <a16:creationId xmlns:a16="http://schemas.microsoft.com/office/drawing/2014/main" id="{535AA3DB-B5B6-434D-B2F6-E38BD21EC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62">
              <a:extLst>
                <a:ext uri="{FF2B5EF4-FFF2-40B4-BE49-F238E27FC236}">
                  <a16:creationId xmlns:a16="http://schemas.microsoft.com/office/drawing/2014/main" id="{266A7AB3-F658-441C-BA10-3290BA988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63">
              <a:extLst>
                <a:ext uri="{FF2B5EF4-FFF2-40B4-BE49-F238E27FC236}">
                  <a16:creationId xmlns:a16="http://schemas.microsoft.com/office/drawing/2014/main" id="{5633CBD4-C711-4D48-95AE-58881B20C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64">
              <a:extLst>
                <a:ext uri="{FF2B5EF4-FFF2-40B4-BE49-F238E27FC236}">
                  <a16:creationId xmlns:a16="http://schemas.microsoft.com/office/drawing/2014/main" id="{8CC4E453-7061-46AA-B132-2454BECB7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65">
              <a:extLst>
                <a:ext uri="{FF2B5EF4-FFF2-40B4-BE49-F238E27FC236}">
                  <a16:creationId xmlns:a16="http://schemas.microsoft.com/office/drawing/2014/main" id="{52F53E4B-6720-44D7-9DB0-C78B8A458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Freeform 66">
              <a:extLst>
                <a:ext uri="{FF2B5EF4-FFF2-40B4-BE49-F238E27FC236}">
                  <a16:creationId xmlns:a16="http://schemas.microsoft.com/office/drawing/2014/main" id="{3C05CF5B-2430-4B89-9656-D01BAC77A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4" name="Group 69">
            <a:extLst>
              <a:ext uri="{FF2B5EF4-FFF2-40B4-BE49-F238E27FC236}">
                <a16:creationId xmlns:a16="http://schemas.microsoft.com/office/drawing/2014/main" id="{0C90CBEE-6CFD-41A3-BAA1-559C3F02ED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95740" y="4267029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35" name="Rectangle 74">
              <a:extLst>
                <a:ext uri="{FF2B5EF4-FFF2-40B4-BE49-F238E27FC236}">
                  <a16:creationId xmlns:a16="http://schemas.microsoft.com/office/drawing/2014/main" id="{5D078E58-F1FB-40F2-8668-8F7F0E5CB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75">
              <a:extLst>
                <a:ext uri="{FF2B5EF4-FFF2-40B4-BE49-F238E27FC236}">
                  <a16:creationId xmlns:a16="http://schemas.microsoft.com/office/drawing/2014/main" id="{9C4CD5BE-7D10-401A-84C7-AB8D134EF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76">
              <a:extLst>
                <a:ext uri="{FF2B5EF4-FFF2-40B4-BE49-F238E27FC236}">
                  <a16:creationId xmlns:a16="http://schemas.microsoft.com/office/drawing/2014/main" id="{1A840D36-67DF-4907-9444-C252B8C13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Freeform 77">
              <a:extLst>
                <a:ext uri="{FF2B5EF4-FFF2-40B4-BE49-F238E27FC236}">
                  <a16:creationId xmlns:a16="http://schemas.microsoft.com/office/drawing/2014/main" id="{F80A495E-69EB-4D7F-AF5D-093F9C2EA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78">
              <a:extLst>
                <a:ext uri="{FF2B5EF4-FFF2-40B4-BE49-F238E27FC236}">
                  <a16:creationId xmlns:a16="http://schemas.microsoft.com/office/drawing/2014/main" id="{FEF4AF50-026D-46D2-9172-2561430C4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79">
              <a:extLst>
                <a:ext uri="{FF2B5EF4-FFF2-40B4-BE49-F238E27FC236}">
                  <a16:creationId xmlns:a16="http://schemas.microsoft.com/office/drawing/2014/main" id="{7CA4B1E6-F28A-4978-811C-2C4DCC498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80">
              <a:extLst>
                <a:ext uri="{FF2B5EF4-FFF2-40B4-BE49-F238E27FC236}">
                  <a16:creationId xmlns:a16="http://schemas.microsoft.com/office/drawing/2014/main" id="{AA1754EC-FEB1-43F1-AEDA-A25F252F7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81">
              <a:extLst>
                <a:ext uri="{FF2B5EF4-FFF2-40B4-BE49-F238E27FC236}">
                  <a16:creationId xmlns:a16="http://schemas.microsoft.com/office/drawing/2014/main" id="{768D29F9-E3A9-4AEA-A65F-BBBFAD325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82">
              <a:extLst>
                <a:ext uri="{FF2B5EF4-FFF2-40B4-BE49-F238E27FC236}">
                  <a16:creationId xmlns:a16="http://schemas.microsoft.com/office/drawing/2014/main" id="{B5A83D20-753A-46F4-9EF0-CC9BEECD0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83">
              <a:extLst>
                <a:ext uri="{FF2B5EF4-FFF2-40B4-BE49-F238E27FC236}">
                  <a16:creationId xmlns:a16="http://schemas.microsoft.com/office/drawing/2014/main" id="{9E9E73E8-69B0-4892-B7CA-DA809207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84">
              <a:extLst>
                <a:ext uri="{FF2B5EF4-FFF2-40B4-BE49-F238E27FC236}">
                  <a16:creationId xmlns:a16="http://schemas.microsoft.com/office/drawing/2014/main" id="{01663F7E-5DEC-49EA-B843-C3315B964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85">
              <a:extLst>
                <a:ext uri="{FF2B5EF4-FFF2-40B4-BE49-F238E27FC236}">
                  <a16:creationId xmlns:a16="http://schemas.microsoft.com/office/drawing/2014/main" id="{55283016-B70E-4236-9BF0-19A07A038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86">
              <a:extLst>
                <a:ext uri="{FF2B5EF4-FFF2-40B4-BE49-F238E27FC236}">
                  <a16:creationId xmlns:a16="http://schemas.microsoft.com/office/drawing/2014/main" id="{C067FBE1-710D-4BF0-8CF3-FF65610CB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87">
              <a:extLst>
                <a:ext uri="{FF2B5EF4-FFF2-40B4-BE49-F238E27FC236}">
                  <a16:creationId xmlns:a16="http://schemas.microsoft.com/office/drawing/2014/main" id="{9825A5CA-8B74-443E-881D-1E31B5D9E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88">
              <a:extLst>
                <a:ext uri="{FF2B5EF4-FFF2-40B4-BE49-F238E27FC236}">
                  <a16:creationId xmlns:a16="http://schemas.microsoft.com/office/drawing/2014/main" id="{A6723945-1D2D-4874-8357-83481785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89">
              <a:extLst>
                <a:ext uri="{FF2B5EF4-FFF2-40B4-BE49-F238E27FC236}">
                  <a16:creationId xmlns:a16="http://schemas.microsoft.com/office/drawing/2014/main" id="{28D02848-9164-4870-A0BE-0940B73CE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90">
              <a:extLst>
                <a:ext uri="{FF2B5EF4-FFF2-40B4-BE49-F238E27FC236}">
                  <a16:creationId xmlns:a16="http://schemas.microsoft.com/office/drawing/2014/main" id="{1A9626DE-DBE4-4DEA-A832-352AA877E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2" name="Group 93">
            <a:extLst>
              <a:ext uri="{FF2B5EF4-FFF2-40B4-BE49-F238E27FC236}">
                <a16:creationId xmlns:a16="http://schemas.microsoft.com/office/drawing/2014/main" id="{E83F0F06-2212-4D71-8C6A-10BA020428D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33332" y="4207198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53" name="Rectangle 95">
              <a:extLst>
                <a:ext uri="{FF2B5EF4-FFF2-40B4-BE49-F238E27FC236}">
                  <a16:creationId xmlns:a16="http://schemas.microsoft.com/office/drawing/2014/main" id="{0876FAC8-D0CA-4F40-9BFC-D739A94B5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96">
              <a:extLst>
                <a:ext uri="{FF2B5EF4-FFF2-40B4-BE49-F238E27FC236}">
                  <a16:creationId xmlns:a16="http://schemas.microsoft.com/office/drawing/2014/main" id="{3CDECE82-787E-4A9E-87BE-6A2EF3455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97">
              <a:extLst>
                <a:ext uri="{FF2B5EF4-FFF2-40B4-BE49-F238E27FC236}">
                  <a16:creationId xmlns:a16="http://schemas.microsoft.com/office/drawing/2014/main" id="{4287FBCE-3BC6-4320-BBB0-04074D7BF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98">
              <a:extLst>
                <a:ext uri="{FF2B5EF4-FFF2-40B4-BE49-F238E27FC236}">
                  <a16:creationId xmlns:a16="http://schemas.microsoft.com/office/drawing/2014/main" id="{91330AAA-7BA6-4ED9-8A25-DABFB005F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99">
              <a:extLst>
                <a:ext uri="{FF2B5EF4-FFF2-40B4-BE49-F238E27FC236}">
                  <a16:creationId xmlns:a16="http://schemas.microsoft.com/office/drawing/2014/main" id="{42F8C74A-D6A8-4C15-A44B-0CEA75B8D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100">
              <a:extLst>
                <a:ext uri="{FF2B5EF4-FFF2-40B4-BE49-F238E27FC236}">
                  <a16:creationId xmlns:a16="http://schemas.microsoft.com/office/drawing/2014/main" id="{4A7A7216-A7E9-489F-A1FD-0F99C941E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101">
              <a:extLst>
                <a:ext uri="{FF2B5EF4-FFF2-40B4-BE49-F238E27FC236}">
                  <a16:creationId xmlns:a16="http://schemas.microsoft.com/office/drawing/2014/main" id="{3468B006-6FC3-414E-955B-AA404269E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Rectangle 102">
              <a:extLst>
                <a:ext uri="{FF2B5EF4-FFF2-40B4-BE49-F238E27FC236}">
                  <a16:creationId xmlns:a16="http://schemas.microsoft.com/office/drawing/2014/main" id="{DEAC657B-535B-4F8F-8B19-75C23C924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Rectangle 103">
              <a:extLst>
                <a:ext uri="{FF2B5EF4-FFF2-40B4-BE49-F238E27FC236}">
                  <a16:creationId xmlns:a16="http://schemas.microsoft.com/office/drawing/2014/main" id="{6F311FAB-5FB7-499D-94C8-45EA50ECA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Rectangle 104">
              <a:extLst>
                <a:ext uri="{FF2B5EF4-FFF2-40B4-BE49-F238E27FC236}">
                  <a16:creationId xmlns:a16="http://schemas.microsoft.com/office/drawing/2014/main" id="{73300B90-9316-41B9-9B6C-D2B7BF6CD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105">
              <a:extLst>
                <a:ext uri="{FF2B5EF4-FFF2-40B4-BE49-F238E27FC236}">
                  <a16:creationId xmlns:a16="http://schemas.microsoft.com/office/drawing/2014/main" id="{F27FC1FE-F0CF-42FA-B969-21CC29867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106">
              <a:extLst>
                <a:ext uri="{FF2B5EF4-FFF2-40B4-BE49-F238E27FC236}">
                  <a16:creationId xmlns:a16="http://schemas.microsoft.com/office/drawing/2014/main" id="{94981851-091A-446A-A5E1-1FE2F1D62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107">
              <a:extLst>
                <a:ext uri="{FF2B5EF4-FFF2-40B4-BE49-F238E27FC236}">
                  <a16:creationId xmlns:a16="http://schemas.microsoft.com/office/drawing/2014/main" id="{CB84CC1E-DDDA-4747-9659-67C0491D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108">
              <a:extLst>
                <a:ext uri="{FF2B5EF4-FFF2-40B4-BE49-F238E27FC236}">
                  <a16:creationId xmlns:a16="http://schemas.microsoft.com/office/drawing/2014/main" id="{3EE334E2-F987-4C32-A656-F42CC6A38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7" name="Rectangle 109">
              <a:extLst>
                <a:ext uri="{FF2B5EF4-FFF2-40B4-BE49-F238E27FC236}">
                  <a16:creationId xmlns:a16="http://schemas.microsoft.com/office/drawing/2014/main" id="{55633E41-8121-4E7B-8FC5-B3D7CD1E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8" name="Rectangle 110">
              <a:extLst>
                <a:ext uri="{FF2B5EF4-FFF2-40B4-BE49-F238E27FC236}">
                  <a16:creationId xmlns:a16="http://schemas.microsoft.com/office/drawing/2014/main" id="{5959D298-A8A7-4776-98E3-B23C9DAAF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Oval 111">
              <a:extLst>
                <a:ext uri="{FF2B5EF4-FFF2-40B4-BE49-F238E27FC236}">
                  <a16:creationId xmlns:a16="http://schemas.microsoft.com/office/drawing/2014/main" id="{95748ED2-7B35-44E9-B095-C28282038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Freeform 112">
              <a:extLst>
                <a:ext uri="{FF2B5EF4-FFF2-40B4-BE49-F238E27FC236}">
                  <a16:creationId xmlns:a16="http://schemas.microsoft.com/office/drawing/2014/main" id="{32944AFF-397B-49AD-BA28-4B3451304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Freeform 113">
              <a:extLst>
                <a:ext uri="{FF2B5EF4-FFF2-40B4-BE49-F238E27FC236}">
                  <a16:creationId xmlns:a16="http://schemas.microsoft.com/office/drawing/2014/main" id="{578B9C36-653A-4290-AB03-91DA25BC85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aphicFrame>
        <p:nvGraphicFramePr>
          <p:cNvPr id="11" name="Gráfico 10"/>
          <p:cNvGraphicFramePr/>
          <p:nvPr>
            <p:extLst/>
          </p:nvPr>
        </p:nvGraphicFramePr>
        <p:xfrm>
          <a:off x="6710408" y="665529"/>
          <a:ext cx="2551198" cy="28112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3" name="CaixaDeTexto 172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P33</a:t>
            </a:r>
            <a:r>
              <a:rPr lang="pt-BR" sz="1100" dirty="0">
                <a:solidFill>
                  <a:schemeClr val="bg1"/>
                </a:solidFill>
              </a:rPr>
              <a:t>. DURANTE o período de abertura ou de formalização do seu negócio, o(a) Sr.(a) procurou orientação do Sebrae? (RU - ESP)</a:t>
            </a:r>
          </a:p>
        </p:txBody>
      </p:sp>
    </p:spTree>
    <p:extLst>
      <p:ext uri="{BB962C8B-B14F-4D97-AF65-F5344CB8AC3E}">
        <p14:creationId xmlns:p14="http://schemas.microsoft.com/office/powerpoint/2010/main" val="2156947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500"/>
                            </p:stCondLst>
                            <p:childTnLst>
                              <p:par>
                                <p:cTn id="6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5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/>
      <p:bldP spid="10" grpId="0"/>
      <p:bldP spid="29" grpId="0"/>
      <p:bldP spid="50" grpId="0"/>
      <p:bldP spid="69" grpId="0"/>
      <p:bldP spid="74" grpId="0"/>
      <p:bldP spid="87" grpId="0" animBg="1"/>
      <p:bldP spid="88" grpId="0" animBg="1"/>
      <p:bldP spid="89" grpId="0" animBg="1"/>
      <p:bldGraphic spid="11" grpId="0">
        <p:bldAsOne/>
      </p:bldGraphic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1" name="Tabela 10"/>
          <p:cNvGraphicFramePr>
            <a:graphicFrameLocks noGrp="1"/>
          </p:cNvGraphicFramePr>
          <p:nvPr>
            <p:extLst/>
          </p:nvPr>
        </p:nvGraphicFramePr>
        <p:xfrm>
          <a:off x="1657350" y="5108436"/>
          <a:ext cx="9210240" cy="2860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2" name="Tabela 11"/>
          <p:cNvGraphicFramePr>
            <a:graphicFrameLocks noGrp="1"/>
          </p:cNvGraphicFramePr>
          <p:nvPr>
            <p:extLst/>
          </p:nvPr>
        </p:nvGraphicFramePr>
        <p:xfrm>
          <a:off x="-394383" y="5398575"/>
          <a:ext cx="1126197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total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754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677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545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599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468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202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pSp>
        <p:nvGrpSpPr>
          <p:cNvPr id="13" name="Grupo 12"/>
          <p:cNvGrpSpPr/>
          <p:nvPr/>
        </p:nvGrpSpPr>
        <p:grpSpPr>
          <a:xfrm>
            <a:off x="5266937" y="1237885"/>
            <a:ext cx="713094" cy="716575"/>
            <a:chOff x="7269163" y="1814738"/>
            <a:chExt cx="3903662" cy="3922713"/>
          </a:xfrm>
        </p:grpSpPr>
        <p:grpSp>
          <p:nvGrpSpPr>
            <p:cNvPr id="14" name="Grupo 13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7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5" name="Grupo 14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3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6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50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41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9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60" name="CaixaDeTexto 59"/>
          <p:cNvSpPr txBox="1"/>
          <p:nvPr/>
        </p:nvSpPr>
        <p:spPr>
          <a:xfrm>
            <a:off x="6209425" y="1374382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1" name="Gráfico 60"/>
          <p:cNvGraphicFramePr/>
          <p:nvPr>
            <p:extLst/>
          </p:nvPr>
        </p:nvGraphicFramePr>
        <p:xfrm>
          <a:off x="1558373" y="2206361"/>
          <a:ext cx="9449098" cy="29338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CaixaDeTexto 1"/>
          <p:cNvSpPr txBox="1"/>
          <p:nvPr/>
        </p:nvSpPr>
        <p:spPr>
          <a:xfrm>
            <a:off x="8483600" y="948525"/>
            <a:ext cx="2017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procurou o SEBRAE</a:t>
            </a:r>
          </a:p>
        </p:txBody>
      </p:sp>
      <p:sp>
        <p:nvSpPr>
          <p:cNvPr id="64" name="CaixaDeTexto 63"/>
          <p:cNvSpPr txBox="1"/>
          <p:nvPr/>
        </p:nvSpPr>
        <p:spPr>
          <a:xfrm>
            <a:off x="8483600" y="1328417"/>
            <a:ext cx="24312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não procurou o SEBRAE</a:t>
            </a:r>
          </a:p>
        </p:txBody>
      </p:sp>
      <p:sp>
        <p:nvSpPr>
          <p:cNvPr id="3" name="Retângulo 2"/>
          <p:cNvSpPr/>
          <p:nvPr/>
        </p:nvSpPr>
        <p:spPr>
          <a:xfrm>
            <a:off x="8102600" y="1108602"/>
            <a:ext cx="279400" cy="96858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5" name="Retângulo 64"/>
          <p:cNvSpPr/>
          <p:nvPr/>
        </p:nvSpPr>
        <p:spPr>
          <a:xfrm>
            <a:off x="8102600" y="1477579"/>
            <a:ext cx="279400" cy="96858"/>
          </a:xfrm>
          <a:prstGeom prst="rect">
            <a:avLst/>
          </a:prstGeom>
          <a:solidFill>
            <a:srgbClr val="FF8F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5" name="CaixaDeTexto 74">
            <a:extLst>
              <a:ext uri="{FF2B5EF4-FFF2-40B4-BE49-F238E27FC236}">
                <a16:creationId xmlns:a16="http://schemas.microsoft.com/office/drawing/2014/main" id="{8459E09E-C86C-4E01-B69A-6D9C80B98F06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procurou orientação do Sebrae</a:t>
            </a:r>
          </a:p>
        </p:txBody>
      </p:sp>
      <p:grpSp>
        <p:nvGrpSpPr>
          <p:cNvPr id="76" name="Group 12">
            <a:extLst>
              <a:ext uri="{FF2B5EF4-FFF2-40B4-BE49-F238E27FC236}">
                <a16:creationId xmlns:a16="http://schemas.microsoft.com/office/drawing/2014/main" id="{1C1BE747-635B-49F2-A091-6635038FCEC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276" y="186902"/>
            <a:ext cx="819647" cy="746075"/>
            <a:chOff x="1458" y="2"/>
            <a:chExt cx="4746" cy="4320"/>
          </a:xfrm>
          <a:solidFill>
            <a:srgbClr val="00ACB8"/>
          </a:solidFill>
        </p:grpSpPr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5CC8141D-E4B4-4B4C-A87B-777282E02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705"/>
              <a:ext cx="3484" cy="1617"/>
            </a:xfrm>
            <a:custGeom>
              <a:avLst/>
              <a:gdLst>
                <a:gd name="T0" fmla="*/ 1734 w 1754"/>
                <a:gd name="T1" fmla="*/ 57 h 813"/>
                <a:gd name="T2" fmla="*/ 1658 w 1754"/>
                <a:gd name="T3" fmla="*/ 55 h 813"/>
                <a:gd name="T4" fmla="*/ 1261 w 1754"/>
                <a:gd name="T5" fmla="*/ 422 h 813"/>
                <a:gd name="T6" fmla="*/ 1242 w 1754"/>
                <a:gd name="T7" fmla="*/ 375 h 813"/>
                <a:gd name="T8" fmla="*/ 817 w 1754"/>
                <a:gd name="T9" fmla="*/ 1 h 813"/>
                <a:gd name="T10" fmla="*/ 811 w 1754"/>
                <a:gd name="T11" fmla="*/ 0 h 813"/>
                <a:gd name="T12" fmla="*/ 590 w 1754"/>
                <a:gd name="T13" fmla="*/ 0 h 813"/>
                <a:gd name="T14" fmla="*/ 584 w 1754"/>
                <a:gd name="T15" fmla="*/ 1 h 813"/>
                <a:gd name="T16" fmla="*/ 159 w 1754"/>
                <a:gd name="T17" fmla="*/ 375 h 813"/>
                <a:gd name="T18" fmla="*/ 11 w 1754"/>
                <a:gd name="T19" fmla="*/ 739 h 813"/>
                <a:gd name="T20" fmla="*/ 41 w 1754"/>
                <a:gd name="T21" fmla="*/ 809 h 813"/>
                <a:gd name="T22" fmla="*/ 61 w 1754"/>
                <a:gd name="T23" fmla="*/ 813 h 813"/>
                <a:gd name="T24" fmla="*/ 111 w 1754"/>
                <a:gd name="T25" fmla="*/ 779 h 813"/>
                <a:gd name="T26" fmla="*/ 259 w 1754"/>
                <a:gd name="T27" fmla="*/ 415 h 813"/>
                <a:gd name="T28" fmla="*/ 547 w 1754"/>
                <a:gd name="T29" fmla="*/ 112 h 813"/>
                <a:gd name="T30" fmla="*/ 579 w 1754"/>
                <a:gd name="T31" fmla="*/ 262 h 813"/>
                <a:gd name="T32" fmla="*/ 537 w 1754"/>
                <a:gd name="T33" fmla="*/ 642 h 813"/>
                <a:gd name="T34" fmla="*/ 556 w 1754"/>
                <a:gd name="T35" fmla="*/ 689 h 813"/>
                <a:gd name="T36" fmla="*/ 650 w 1754"/>
                <a:gd name="T37" fmla="*/ 765 h 813"/>
                <a:gd name="T38" fmla="*/ 684 w 1754"/>
                <a:gd name="T39" fmla="*/ 777 h 813"/>
                <a:gd name="T40" fmla="*/ 717 w 1754"/>
                <a:gd name="T41" fmla="*/ 777 h 813"/>
                <a:gd name="T42" fmla="*/ 751 w 1754"/>
                <a:gd name="T43" fmla="*/ 765 h 813"/>
                <a:gd name="T44" fmla="*/ 845 w 1754"/>
                <a:gd name="T45" fmla="*/ 689 h 813"/>
                <a:gd name="T46" fmla="*/ 864 w 1754"/>
                <a:gd name="T47" fmla="*/ 642 h 813"/>
                <a:gd name="T48" fmla="*/ 822 w 1754"/>
                <a:gd name="T49" fmla="*/ 262 h 813"/>
                <a:gd name="T50" fmla="*/ 854 w 1754"/>
                <a:gd name="T51" fmla="*/ 112 h 813"/>
                <a:gd name="T52" fmla="*/ 1142 w 1754"/>
                <a:gd name="T53" fmla="*/ 415 h 813"/>
                <a:gd name="T54" fmla="*/ 1191 w 1754"/>
                <a:gd name="T55" fmla="*/ 534 h 813"/>
                <a:gd name="T56" fmla="*/ 1228 w 1754"/>
                <a:gd name="T57" fmla="*/ 566 h 813"/>
                <a:gd name="T58" fmla="*/ 1277 w 1754"/>
                <a:gd name="T59" fmla="*/ 553 h 813"/>
                <a:gd name="T60" fmla="*/ 1731 w 1754"/>
                <a:gd name="T61" fmla="*/ 133 h 813"/>
                <a:gd name="T62" fmla="*/ 1734 w 1754"/>
                <a:gd name="T63" fmla="*/ 57 h 813"/>
                <a:gd name="T64" fmla="*/ 745 w 1754"/>
                <a:gd name="T65" fmla="*/ 108 h 813"/>
                <a:gd name="T66" fmla="*/ 724 w 1754"/>
                <a:gd name="T67" fmla="*/ 206 h 813"/>
                <a:gd name="T68" fmla="*/ 677 w 1754"/>
                <a:gd name="T69" fmla="*/ 206 h 813"/>
                <a:gd name="T70" fmla="*/ 656 w 1754"/>
                <a:gd name="T71" fmla="*/ 108 h 813"/>
                <a:gd name="T72" fmla="*/ 745 w 1754"/>
                <a:gd name="T73" fmla="*/ 108 h 813"/>
                <a:gd name="T74" fmla="*/ 700 w 1754"/>
                <a:gd name="T75" fmla="*/ 668 h 813"/>
                <a:gd name="T76" fmla="*/ 646 w 1754"/>
                <a:gd name="T77" fmla="*/ 624 h 813"/>
                <a:gd name="T78" fmla="*/ 681 w 1754"/>
                <a:gd name="T79" fmla="*/ 313 h 813"/>
                <a:gd name="T80" fmla="*/ 720 w 1754"/>
                <a:gd name="T81" fmla="*/ 313 h 813"/>
                <a:gd name="T82" fmla="*/ 754 w 1754"/>
                <a:gd name="T83" fmla="*/ 624 h 813"/>
                <a:gd name="T84" fmla="*/ 700 w 1754"/>
                <a:gd name="T85" fmla="*/ 66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4" h="813">
                  <a:moveTo>
                    <a:pt x="1734" y="57"/>
                  </a:moveTo>
                  <a:cubicBezTo>
                    <a:pt x="1714" y="36"/>
                    <a:pt x="1680" y="34"/>
                    <a:pt x="1658" y="55"/>
                  </a:cubicBezTo>
                  <a:cubicBezTo>
                    <a:pt x="1261" y="422"/>
                    <a:pt x="1261" y="422"/>
                    <a:pt x="1261" y="422"/>
                  </a:cubicBezTo>
                  <a:cubicBezTo>
                    <a:pt x="1242" y="375"/>
                    <a:pt x="1242" y="375"/>
                    <a:pt x="1242" y="375"/>
                  </a:cubicBezTo>
                  <a:cubicBezTo>
                    <a:pt x="1178" y="218"/>
                    <a:pt x="1065" y="11"/>
                    <a:pt x="817" y="1"/>
                  </a:cubicBezTo>
                  <a:cubicBezTo>
                    <a:pt x="815" y="0"/>
                    <a:pt x="813" y="0"/>
                    <a:pt x="811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8" y="0"/>
                    <a:pt x="586" y="0"/>
                    <a:pt x="584" y="1"/>
                  </a:cubicBezTo>
                  <a:cubicBezTo>
                    <a:pt x="336" y="11"/>
                    <a:pt x="223" y="218"/>
                    <a:pt x="159" y="375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0" y="767"/>
                    <a:pt x="13" y="798"/>
                    <a:pt x="41" y="809"/>
                  </a:cubicBezTo>
                  <a:cubicBezTo>
                    <a:pt x="47" y="812"/>
                    <a:pt x="54" y="813"/>
                    <a:pt x="61" y="813"/>
                  </a:cubicBezTo>
                  <a:cubicBezTo>
                    <a:pt x="82" y="813"/>
                    <a:pt x="102" y="800"/>
                    <a:pt x="111" y="779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335" y="226"/>
                    <a:pt x="423" y="132"/>
                    <a:pt x="547" y="112"/>
                  </a:cubicBezTo>
                  <a:cubicBezTo>
                    <a:pt x="579" y="262"/>
                    <a:pt x="579" y="262"/>
                    <a:pt x="579" y="262"/>
                  </a:cubicBezTo>
                  <a:cubicBezTo>
                    <a:pt x="537" y="642"/>
                    <a:pt x="537" y="642"/>
                    <a:pt x="537" y="642"/>
                  </a:cubicBezTo>
                  <a:cubicBezTo>
                    <a:pt x="535" y="660"/>
                    <a:pt x="542" y="678"/>
                    <a:pt x="556" y="689"/>
                  </a:cubicBezTo>
                  <a:cubicBezTo>
                    <a:pt x="650" y="765"/>
                    <a:pt x="650" y="765"/>
                    <a:pt x="650" y="765"/>
                  </a:cubicBezTo>
                  <a:cubicBezTo>
                    <a:pt x="660" y="772"/>
                    <a:pt x="672" y="777"/>
                    <a:pt x="684" y="777"/>
                  </a:cubicBezTo>
                  <a:cubicBezTo>
                    <a:pt x="717" y="777"/>
                    <a:pt x="717" y="777"/>
                    <a:pt x="717" y="777"/>
                  </a:cubicBezTo>
                  <a:cubicBezTo>
                    <a:pt x="729" y="777"/>
                    <a:pt x="741" y="772"/>
                    <a:pt x="751" y="765"/>
                  </a:cubicBezTo>
                  <a:cubicBezTo>
                    <a:pt x="845" y="689"/>
                    <a:pt x="845" y="689"/>
                    <a:pt x="845" y="689"/>
                  </a:cubicBezTo>
                  <a:cubicBezTo>
                    <a:pt x="859" y="678"/>
                    <a:pt x="866" y="660"/>
                    <a:pt x="864" y="64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54" y="112"/>
                    <a:pt x="854" y="112"/>
                    <a:pt x="854" y="112"/>
                  </a:cubicBezTo>
                  <a:cubicBezTo>
                    <a:pt x="977" y="132"/>
                    <a:pt x="1066" y="226"/>
                    <a:pt x="1142" y="415"/>
                  </a:cubicBezTo>
                  <a:cubicBezTo>
                    <a:pt x="1191" y="534"/>
                    <a:pt x="1191" y="534"/>
                    <a:pt x="1191" y="534"/>
                  </a:cubicBezTo>
                  <a:cubicBezTo>
                    <a:pt x="1197" y="550"/>
                    <a:pt x="1211" y="562"/>
                    <a:pt x="1228" y="566"/>
                  </a:cubicBezTo>
                  <a:cubicBezTo>
                    <a:pt x="1246" y="570"/>
                    <a:pt x="1264" y="565"/>
                    <a:pt x="1277" y="553"/>
                  </a:cubicBezTo>
                  <a:cubicBezTo>
                    <a:pt x="1731" y="133"/>
                    <a:pt x="1731" y="133"/>
                    <a:pt x="1731" y="133"/>
                  </a:cubicBezTo>
                  <a:cubicBezTo>
                    <a:pt x="1753" y="113"/>
                    <a:pt x="1754" y="79"/>
                    <a:pt x="1734" y="57"/>
                  </a:cubicBezTo>
                  <a:close/>
                  <a:moveTo>
                    <a:pt x="745" y="108"/>
                  </a:moveTo>
                  <a:cubicBezTo>
                    <a:pt x="724" y="206"/>
                    <a:pt x="724" y="206"/>
                    <a:pt x="724" y="206"/>
                  </a:cubicBezTo>
                  <a:cubicBezTo>
                    <a:pt x="677" y="206"/>
                    <a:pt x="677" y="206"/>
                    <a:pt x="677" y="206"/>
                  </a:cubicBezTo>
                  <a:cubicBezTo>
                    <a:pt x="656" y="108"/>
                    <a:pt x="656" y="108"/>
                    <a:pt x="656" y="108"/>
                  </a:cubicBezTo>
                  <a:lnTo>
                    <a:pt x="745" y="108"/>
                  </a:lnTo>
                  <a:close/>
                  <a:moveTo>
                    <a:pt x="700" y="668"/>
                  </a:moveTo>
                  <a:cubicBezTo>
                    <a:pt x="646" y="624"/>
                    <a:pt x="646" y="624"/>
                    <a:pt x="646" y="624"/>
                  </a:cubicBezTo>
                  <a:cubicBezTo>
                    <a:pt x="681" y="313"/>
                    <a:pt x="681" y="313"/>
                    <a:pt x="681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54" y="624"/>
                    <a:pt x="754" y="624"/>
                    <a:pt x="754" y="624"/>
                  </a:cubicBezTo>
                  <a:lnTo>
                    <a:pt x="700" y="668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3B8D43DC-624E-4A71-9B02-5343FA8ED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485"/>
              <a:ext cx="4647" cy="3497"/>
            </a:xfrm>
            <a:custGeom>
              <a:avLst/>
              <a:gdLst>
                <a:gd name="T0" fmla="*/ 2285 w 2339"/>
                <a:gd name="T1" fmla="*/ 1758 h 1758"/>
                <a:gd name="T2" fmla="*/ 1470 w 2339"/>
                <a:gd name="T3" fmla="*/ 1758 h 1758"/>
                <a:gd name="T4" fmla="*/ 1417 w 2339"/>
                <a:gd name="T5" fmla="*/ 1704 h 1758"/>
                <a:gd name="T6" fmla="*/ 1470 w 2339"/>
                <a:gd name="T7" fmla="*/ 1651 h 1758"/>
                <a:gd name="T8" fmla="*/ 2231 w 2339"/>
                <a:gd name="T9" fmla="*/ 1651 h 1758"/>
                <a:gd name="T10" fmla="*/ 2231 w 2339"/>
                <a:gd name="T11" fmla="*/ 108 h 1758"/>
                <a:gd name="T12" fmla="*/ 107 w 2339"/>
                <a:gd name="T13" fmla="*/ 108 h 1758"/>
                <a:gd name="T14" fmla="*/ 107 w 2339"/>
                <a:gd name="T15" fmla="*/ 1235 h 1758"/>
                <a:gd name="T16" fmla="*/ 54 w 2339"/>
                <a:gd name="T17" fmla="*/ 1289 h 1758"/>
                <a:gd name="T18" fmla="*/ 0 w 2339"/>
                <a:gd name="T19" fmla="*/ 1235 h 1758"/>
                <a:gd name="T20" fmla="*/ 0 w 2339"/>
                <a:gd name="T21" fmla="*/ 54 h 1758"/>
                <a:gd name="T22" fmla="*/ 54 w 2339"/>
                <a:gd name="T23" fmla="*/ 0 h 1758"/>
                <a:gd name="T24" fmla="*/ 2285 w 2339"/>
                <a:gd name="T25" fmla="*/ 0 h 1758"/>
                <a:gd name="T26" fmla="*/ 2339 w 2339"/>
                <a:gd name="T27" fmla="*/ 54 h 1758"/>
                <a:gd name="T28" fmla="*/ 2339 w 2339"/>
                <a:gd name="T29" fmla="*/ 1704 h 1758"/>
                <a:gd name="T30" fmla="*/ 2285 w 2339"/>
                <a:gd name="T31" fmla="*/ 1758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9" h="1758">
                  <a:moveTo>
                    <a:pt x="2285" y="1758"/>
                  </a:moveTo>
                  <a:cubicBezTo>
                    <a:pt x="1470" y="1758"/>
                    <a:pt x="1470" y="1758"/>
                    <a:pt x="1470" y="1758"/>
                  </a:cubicBezTo>
                  <a:cubicBezTo>
                    <a:pt x="1441" y="1758"/>
                    <a:pt x="1417" y="1734"/>
                    <a:pt x="1417" y="1704"/>
                  </a:cubicBezTo>
                  <a:cubicBezTo>
                    <a:pt x="1417" y="1675"/>
                    <a:pt x="1441" y="1651"/>
                    <a:pt x="1470" y="1651"/>
                  </a:cubicBezTo>
                  <a:cubicBezTo>
                    <a:pt x="2231" y="1651"/>
                    <a:pt x="2231" y="1651"/>
                    <a:pt x="2231" y="1651"/>
                  </a:cubicBezTo>
                  <a:cubicBezTo>
                    <a:pt x="2231" y="108"/>
                    <a:pt x="2231" y="108"/>
                    <a:pt x="2231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235"/>
                    <a:pt x="107" y="1235"/>
                    <a:pt x="107" y="1235"/>
                  </a:cubicBezTo>
                  <a:cubicBezTo>
                    <a:pt x="107" y="1265"/>
                    <a:pt x="83" y="1289"/>
                    <a:pt x="54" y="1289"/>
                  </a:cubicBezTo>
                  <a:cubicBezTo>
                    <a:pt x="24" y="1289"/>
                    <a:pt x="0" y="1265"/>
                    <a:pt x="0" y="123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2285" y="0"/>
                    <a:pt x="2285" y="0"/>
                    <a:pt x="2285" y="0"/>
                  </a:cubicBezTo>
                  <a:cubicBezTo>
                    <a:pt x="2315" y="0"/>
                    <a:pt x="2339" y="24"/>
                    <a:pt x="2339" y="54"/>
                  </a:cubicBezTo>
                  <a:cubicBezTo>
                    <a:pt x="2339" y="1704"/>
                    <a:pt x="2339" y="1704"/>
                    <a:pt x="2339" y="1704"/>
                  </a:cubicBezTo>
                  <a:cubicBezTo>
                    <a:pt x="2339" y="1734"/>
                    <a:pt x="2315" y="1758"/>
                    <a:pt x="2285" y="17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15">
              <a:extLst>
                <a:ext uri="{FF2B5EF4-FFF2-40B4-BE49-F238E27FC236}">
                  <a16:creationId xmlns:a16="http://schemas.microsoft.com/office/drawing/2014/main" id="{675B5505-37C8-487D-949D-C24267BFC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250"/>
              <a:ext cx="212" cy="227"/>
            </a:xfrm>
            <a:custGeom>
              <a:avLst/>
              <a:gdLst>
                <a:gd name="T0" fmla="*/ 54 w 107"/>
                <a:gd name="T1" fmla="*/ 114 h 114"/>
                <a:gd name="T2" fmla="*/ 0 w 107"/>
                <a:gd name="T3" fmla="*/ 61 h 114"/>
                <a:gd name="T4" fmla="*/ 0 w 107"/>
                <a:gd name="T5" fmla="*/ 53 h 114"/>
                <a:gd name="T6" fmla="*/ 54 w 107"/>
                <a:gd name="T7" fmla="*/ 0 h 114"/>
                <a:gd name="T8" fmla="*/ 107 w 107"/>
                <a:gd name="T9" fmla="*/ 53 h 114"/>
                <a:gd name="T10" fmla="*/ 107 w 107"/>
                <a:gd name="T11" fmla="*/ 61 h 114"/>
                <a:gd name="T12" fmla="*/ 54 w 107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14">
                  <a:moveTo>
                    <a:pt x="54" y="114"/>
                  </a:moveTo>
                  <a:cubicBezTo>
                    <a:pt x="24" y="114"/>
                    <a:pt x="0" y="90"/>
                    <a:pt x="0" y="6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90"/>
                    <a:pt x="83" y="114"/>
                    <a:pt x="5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16">
              <a:extLst>
                <a:ext uri="{FF2B5EF4-FFF2-40B4-BE49-F238E27FC236}">
                  <a16:creationId xmlns:a16="http://schemas.microsoft.com/office/drawing/2014/main" id="{78E0578B-BE90-42E5-9FF8-B60359E8B5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5" y="1337"/>
              <a:ext cx="1170" cy="1173"/>
            </a:xfrm>
            <a:custGeom>
              <a:avLst/>
              <a:gdLst>
                <a:gd name="T0" fmla="*/ 355 w 589"/>
                <a:gd name="T1" fmla="*/ 7 h 590"/>
                <a:gd name="T2" fmla="*/ 352 w 589"/>
                <a:gd name="T3" fmla="*/ 6 h 590"/>
                <a:gd name="T4" fmla="*/ 294 w 589"/>
                <a:gd name="T5" fmla="*/ 0 h 590"/>
                <a:gd name="T6" fmla="*/ 0 w 589"/>
                <a:gd name="T7" fmla="*/ 295 h 590"/>
                <a:gd name="T8" fmla="*/ 294 w 589"/>
                <a:gd name="T9" fmla="*/ 590 h 590"/>
                <a:gd name="T10" fmla="*/ 589 w 589"/>
                <a:gd name="T11" fmla="*/ 295 h 590"/>
                <a:gd name="T12" fmla="*/ 355 w 589"/>
                <a:gd name="T13" fmla="*/ 7 h 590"/>
                <a:gd name="T14" fmla="*/ 294 w 589"/>
                <a:gd name="T15" fmla="*/ 483 h 590"/>
                <a:gd name="T16" fmla="*/ 107 w 589"/>
                <a:gd name="T17" fmla="*/ 295 h 590"/>
                <a:gd name="T18" fmla="*/ 199 w 589"/>
                <a:gd name="T19" fmla="*/ 134 h 590"/>
                <a:gd name="T20" fmla="*/ 202 w 589"/>
                <a:gd name="T21" fmla="*/ 180 h 590"/>
                <a:gd name="T22" fmla="*/ 275 w 589"/>
                <a:gd name="T23" fmla="*/ 201 h 590"/>
                <a:gd name="T24" fmla="*/ 366 w 589"/>
                <a:gd name="T25" fmla="*/ 122 h 590"/>
                <a:gd name="T26" fmla="*/ 482 w 589"/>
                <a:gd name="T27" fmla="*/ 295 h 590"/>
                <a:gd name="T28" fmla="*/ 294 w 589"/>
                <a:gd name="T29" fmla="*/ 4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9" h="590">
                  <a:moveTo>
                    <a:pt x="355" y="7"/>
                  </a:moveTo>
                  <a:cubicBezTo>
                    <a:pt x="354" y="6"/>
                    <a:pt x="353" y="6"/>
                    <a:pt x="352" y="6"/>
                  </a:cubicBezTo>
                  <a:cubicBezTo>
                    <a:pt x="333" y="2"/>
                    <a:pt x="314" y="0"/>
                    <a:pt x="294" y="0"/>
                  </a:cubicBezTo>
                  <a:cubicBezTo>
                    <a:pt x="132" y="0"/>
                    <a:pt x="0" y="133"/>
                    <a:pt x="0" y="295"/>
                  </a:cubicBezTo>
                  <a:cubicBezTo>
                    <a:pt x="0" y="458"/>
                    <a:pt x="132" y="590"/>
                    <a:pt x="294" y="590"/>
                  </a:cubicBezTo>
                  <a:cubicBezTo>
                    <a:pt x="457" y="590"/>
                    <a:pt x="589" y="458"/>
                    <a:pt x="589" y="295"/>
                  </a:cubicBezTo>
                  <a:cubicBezTo>
                    <a:pt x="589" y="153"/>
                    <a:pt x="489" y="35"/>
                    <a:pt x="355" y="7"/>
                  </a:cubicBezTo>
                  <a:close/>
                  <a:moveTo>
                    <a:pt x="294" y="483"/>
                  </a:moveTo>
                  <a:cubicBezTo>
                    <a:pt x="191" y="483"/>
                    <a:pt x="107" y="399"/>
                    <a:pt x="107" y="295"/>
                  </a:cubicBezTo>
                  <a:cubicBezTo>
                    <a:pt x="107" y="227"/>
                    <a:pt x="144" y="167"/>
                    <a:pt x="199" y="134"/>
                  </a:cubicBezTo>
                  <a:cubicBezTo>
                    <a:pt x="193" y="149"/>
                    <a:pt x="193" y="166"/>
                    <a:pt x="202" y="180"/>
                  </a:cubicBezTo>
                  <a:cubicBezTo>
                    <a:pt x="216" y="206"/>
                    <a:pt x="249" y="215"/>
                    <a:pt x="275" y="201"/>
                  </a:cubicBezTo>
                  <a:cubicBezTo>
                    <a:pt x="310" y="181"/>
                    <a:pt x="341" y="154"/>
                    <a:pt x="366" y="122"/>
                  </a:cubicBezTo>
                  <a:cubicBezTo>
                    <a:pt x="434" y="150"/>
                    <a:pt x="482" y="217"/>
                    <a:pt x="482" y="295"/>
                  </a:cubicBezTo>
                  <a:cubicBezTo>
                    <a:pt x="482" y="399"/>
                    <a:pt x="398" y="483"/>
                    <a:pt x="294" y="483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17">
              <a:extLst>
                <a:ext uri="{FF2B5EF4-FFF2-40B4-BE49-F238E27FC236}">
                  <a16:creationId xmlns:a16="http://schemas.microsoft.com/office/drawing/2014/main" id="{F5028A5D-41AC-4774-95B1-2F7C39062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85"/>
              <a:ext cx="759" cy="213"/>
            </a:xfrm>
            <a:custGeom>
              <a:avLst/>
              <a:gdLst>
                <a:gd name="T0" fmla="*/ 328 w 382"/>
                <a:gd name="T1" fmla="*/ 107 h 107"/>
                <a:gd name="T2" fmla="*/ 53 w 382"/>
                <a:gd name="T3" fmla="*/ 107 h 107"/>
                <a:gd name="T4" fmla="*/ 0 w 382"/>
                <a:gd name="T5" fmla="*/ 53 h 107"/>
                <a:gd name="T6" fmla="*/ 53 w 382"/>
                <a:gd name="T7" fmla="*/ 0 h 107"/>
                <a:gd name="T8" fmla="*/ 328 w 382"/>
                <a:gd name="T9" fmla="*/ 0 h 107"/>
                <a:gd name="T10" fmla="*/ 382 w 382"/>
                <a:gd name="T11" fmla="*/ 53 h 107"/>
                <a:gd name="T12" fmla="*/ 328 w 382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7">
                  <a:moveTo>
                    <a:pt x="328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8" y="0"/>
                    <a:pt x="382" y="24"/>
                    <a:pt x="382" y="53"/>
                  </a:cubicBezTo>
                  <a:cubicBezTo>
                    <a:pt x="382" y="83"/>
                    <a:pt x="358" y="107"/>
                    <a:pt x="32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18">
              <a:extLst>
                <a:ext uri="{FF2B5EF4-FFF2-40B4-BE49-F238E27FC236}">
                  <a16:creationId xmlns:a16="http://schemas.microsoft.com/office/drawing/2014/main" id="{A4A84D75-87E9-430E-A576-A3DCBEBD1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85"/>
              <a:ext cx="415" cy="213"/>
            </a:xfrm>
            <a:custGeom>
              <a:avLst/>
              <a:gdLst>
                <a:gd name="T0" fmla="*/ 155 w 209"/>
                <a:gd name="T1" fmla="*/ 107 h 107"/>
                <a:gd name="T2" fmla="*/ 53 w 209"/>
                <a:gd name="T3" fmla="*/ 107 h 107"/>
                <a:gd name="T4" fmla="*/ 0 w 209"/>
                <a:gd name="T5" fmla="*/ 53 h 107"/>
                <a:gd name="T6" fmla="*/ 53 w 209"/>
                <a:gd name="T7" fmla="*/ 0 h 107"/>
                <a:gd name="T8" fmla="*/ 155 w 209"/>
                <a:gd name="T9" fmla="*/ 0 h 107"/>
                <a:gd name="T10" fmla="*/ 209 w 209"/>
                <a:gd name="T11" fmla="*/ 53 h 107"/>
                <a:gd name="T12" fmla="*/ 155 w 209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7">
                  <a:moveTo>
                    <a:pt x="155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85" y="0"/>
                    <a:pt x="209" y="24"/>
                    <a:pt x="209" y="53"/>
                  </a:cubicBezTo>
                  <a:cubicBezTo>
                    <a:pt x="209" y="83"/>
                    <a:pt x="185" y="107"/>
                    <a:pt x="155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19">
              <a:extLst>
                <a:ext uri="{FF2B5EF4-FFF2-40B4-BE49-F238E27FC236}">
                  <a16:creationId xmlns:a16="http://schemas.microsoft.com/office/drawing/2014/main" id="{5BAEFA73-4CE6-4F82-832D-C1617563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140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20">
              <a:extLst>
                <a:ext uri="{FF2B5EF4-FFF2-40B4-BE49-F238E27FC236}">
                  <a16:creationId xmlns:a16="http://schemas.microsoft.com/office/drawing/2014/main" id="{799291F5-9230-4B7F-8852-7DF17D8EE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5" name="CaixaDeTexto 84">
            <a:extLst>
              <a:ext uri="{FF2B5EF4-FFF2-40B4-BE49-F238E27FC236}">
                <a16:creationId xmlns:a16="http://schemas.microsoft.com/office/drawing/2014/main" id="{301595DC-4EA2-4069-86A9-A80D91FD0005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antes da abertura </a:t>
            </a:r>
          </a:p>
        </p:txBody>
      </p:sp>
      <p:sp>
        <p:nvSpPr>
          <p:cNvPr id="67" name="CaixaDeTexto 66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P33</a:t>
            </a:r>
            <a:r>
              <a:rPr lang="pt-BR" sz="1100" dirty="0">
                <a:solidFill>
                  <a:schemeClr val="bg1"/>
                </a:solidFill>
              </a:rPr>
              <a:t>. DURANTE o período de abertura ou de formalização do seu negócio, o(a) Sr.(a) procurou orientação do Sebrae? (RU - ESP)</a:t>
            </a:r>
          </a:p>
        </p:txBody>
      </p:sp>
    </p:spTree>
    <p:extLst>
      <p:ext uri="{BB962C8B-B14F-4D97-AF65-F5344CB8AC3E}">
        <p14:creationId xmlns:p14="http://schemas.microsoft.com/office/powerpoint/2010/main" val="3854328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3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3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Graphic spid="61" grpId="0">
        <p:bldAsOne/>
      </p:bldGraphic>
      <p:bldP spid="2" grpId="0"/>
      <p:bldP spid="64" grpId="0"/>
      <p:bldP spid="3" grpId="0" animBg="1"/>
      <p:bldP spid="65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/>
          <p:cNvSpPr txBox="1"/>
          <p:nvPr/>
        </p:nvSpPr>
        <p:spPr>
          <a:xfrm>
            <a:off x="4791282" y="2591183"/>
            <a:ext cx="9012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00ACB8"/>
                </a:solidFill>
              </a:rPr>
              <a:t>98%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8035666" y="1672666"/>
            <a:ext cx="55816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200" b="1" dirty="0">
                <a:solidFill>
                  <a:srgbClr val="FF8F8F"/>
                </a:solidFill>
              </a:rPr>
              <a:t>2</a:t>
            </a:r>
            <a:r>
              <a:rPr lang="pt-BR" dirty="0">
                <a:solidFill>
                  <a:srgbClr val="FF8F8F"/>
                </a:solidFill>
              </a:rPr>
              <a:t>%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4815806" y="2164146"/>
            <a:ext cx="7825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00ACB8"/>
                </a:solidFill>
              </a:rPr>
              <a:t>sim</a:t>
            </a:r>
            <a:endParaRPr lang="pt-BR" dirty="0">
              <a:solidFill>
                <a:srgbClr val="00ACB8"/>
              </a:solidFill>
            </a:endParaRPr>
          </a:p>
        </p:txBody>
      </p:sp>
      <p:sp>
        <p:nvSpPr>
          <p:cNvPr id="10" name="CaixaDeTexto 9"/>
          <p:cNvSpPr txBox="1"/>
          <p:nvPr/>
        </p:nvSpPr>
        <p:spPr>
          <a:xfrm>
            <a:off x="7674580" y="1298180"/>
            <a:ext cx="8274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FF8F8F"/>
                </a:solidFill>
              </a:rPr>
              <a:t>não</a:t>
            </a:r>
            <a:endParaRPr lang="pt-BR" dirty="0">
              <a:solidFill>
                <a:srgbClr val="FF8F8F"/>
              </a:solidFill>
            </a:endParaRP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9" name="CaixaDeTexto 28"/>
          <p:cNvSpPr txBox="1"/>
          <p:nvPr/>
        </p:nvSpPr>
        <p:spPr>
          <a:xfrm>
            <a:off x="1269839" y="3292294"/>
            <a:ext cx="11689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idade</a:t>
            </a:r>
          </a:p>
        </p:txBody>
      </p:sp>
      <p:cxnSp>
        <p:nvCxnSpPr>
          <p:cNvPr id="30" name="Conector reto 29"/>
          <p:cNvCxnSpPr/>
          <p:nvPr/>
        </p:nvCxnSpPr>
        <p:spPr>
          <a:xfrm>
            <a:off x="2624356" y="3518531"/>
            <a:ext cx="176165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74" name="Espaço Reservado para Conteúdo 2"/>
          <p:cNvSpPr txBox="1">
            <a:spLocks/>
          </p:cNvSpPr>
          <p:nvPr/>
        </p:nvSpPr>
        <p:spPr>
          <a:xfrm>
            <a:off x="558515" y="1535774"/>
            <a:ext cx="3737804" cy="9705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os resultados pelas segmentações apresentaram variações mínimas (sempre entre 97% e 99%), com exceção do perfil mais jovem (até 24 anos) que mereceria alguma atenção por parte da comunicação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(p34)</a:t>
            </a:r>
          </a:p>
        </p:txBody>
      </p:sp>
      <p:sp>
        <p:nvSpPr>
          <p:cNvPr id="71" name="CaixaDeTexto 70">
            <a:extLst>
              <a:ext uri="{FF2B5EF4-FFF2-40B4-BE49-F238E27FC236}">
                <a16:creationId xmlns:a16="http://schemas.microsoft.com/office/drawing/2014/main" id="{F20FE7C1-9106-4A65-B3F4-50708EC0150B}"/>
              </a:ext>
            </a:extLst>
          </p:cNvPr>
          <p:cNvSpPr txBox="1"/>
          <p:nvPr/>
        </p:nvSpPr>
        <p:spPr>
          <a:xfrm>
            <a:off x="1446304" y="257077"/>
            <a:ext cx="54017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acredita que o empreendedorismo</a:t>
            </a:r>
          </a:p>
        </p:txBody>
      </p:sp>
      <p:grpSp>
        <p:nvGrpSpPr>
          <p:cNvPr id="16" name="Group 12">
            <a:extLst>
              <a:ext uri="{FF2B5EF4-FFF2-40B4-BE49-F238E27FC236}">
                <a16:creationId xmlns:a16="http://schemas.microsoft.com/office/drawing/2014/main" id="{EDAFA535-7F5B-40BC-A3F6-3B2D35B9B92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276" y="186902"/>
            <a:ext cx="819647" cy="746075"/>
            <a:chOff x="1458" y="2"/>
            <a:chExt cx="4746" cy="4320"/>
          </a:xfrm>
          <a:solidFill>
            <a:srgbClr val="00ACB8"/>
          </a:solidFill>
        </p:grpSpPr>
        <p:sp>
          <p:nvSpPr>
            <p:cNvPr id="49" name="Freeform 13">
              <a:extLst>
                <a:ext uri="{FF2B5EF4-FFF2-40B4-BE49-F238E27FC236}">
                  <a16:creationId xmlns:a16="http://schemas.microsoft.com/office/drawing/2014/main" id="{02BD586B-B99C-4AA2-8F1E-32F4E89F1C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705"/>
              <a:ext cx="3484" cy="1617"/>
            </a:xfrm>
            <a:custGeom>
              <a:avLst/>
              <a:gdLst>
                <a:gd name="T0" fmla="*/ 1734 w 1754"/>
                <a:gd name="T1" fmla="*/ 57 h 813"/>
                <a:gd name="T2" fmla="*/ 1658 w 1754"/>
                <a:gd name="T3" fmla="*/ 55 h 813"/>
                <a:gd name="T4" fmla="*/ 1261 w 1754"/>
                <a:gd name="T5" fmla="*/ 422 h 813"/>
                <a:gd name="T6" fmla="*/ 1242 w 1754"/>
                <a:gd name="T7" fmla="*/ 375 h 813"/>
                <a:gd name="T8" fmla="*/ 817 w 1754"/>
                <a:gd name="T9" fmla="*/ 1 h 813"/>
                <a:gd name="T10" fmla="*/ 811 w 1754"/>
                <a:gd name="T11" fmla="*/ 0 h 813"/>
                <a:gd name="T12" fmla="*/ 590 w 1754"/>
                <a:gd name="T13" fmla="*/ 0 h 813"/>
                <a:gd name="T14" fmla="*/ 584 w 1754"/>
                <a:gd name="T15" fmla="*/ 1 h 813"/>
                <a:gd name="T16" fmla="*/ 159 w 1754"/>
                <a:gd name="T17" fmla="*/ 375 h 813"/>
                <a:gd name="T18" fmla="*/ 11 w 1754"/>
                <a:gd name="T19" fmla="*/ 739 h 813"/>
                <a:gd name="T20" fmla="*/ 41 w 1754"/>
                <a:gd name="T21" fmla="*/ 809 h 813"/>
                <a:gd name="T22" fmla="*/ 61 w 1754"/>
                <a:gd name="T23" fmla="*/ 813 h 813"/>
                <a:gd name="T24" fmla="*/ 111 w 1754"/>
                <a:gd name="T25" fmla="*/ 779 h 813"/>
                <a:gd name="T26" fmla="*/ 259 w 1754"/>
                <a:gd name="T27" fmla="*/ 415 h 813"/>
                <a:gd name="T28" fmla="*/ 547 w 1754"/>
                <a:gd name="T29" fmla="*/ 112 h 813"/>
                <a:gd name="T30" fmla="*/ 579 w 1754"/>
                <a:gd name="T31" fmla="*/ 262 h 813"/>
                <a:gd name="T32" fmla="*/ 537 w 1754"/>
                <a:gd name="T33" fmla="*/ 642 h 813"/>
                <a:gd name="T34" fmla="*/ 556 w 1754"/>
                <a:gd name="T35" fmla="*/ 689 h 813"/>
                <a:gd name="T36" fmla="*/ 650 w 1754"/>
                <a:gd name="T37" fmla="*/ 765 h 813"/>
                <a:gd name="T38" fmla="*/ 684 w 1754"/>
                <a:gd name="T39" fmla="*/ 777 h 813"/>
                <a:gd name="T40" fmla="*/ 717 w 1754"/>
                <a:gd name="T41" fmla="*/ 777 h 813"/>
                <a:gd name="T42" fmla="*/ 751 w 1754"/>
                <a:gd name="T43" fmla="*/ 765 h 813"/>
                <a:gd name="T44" fmla="*/ 845 w 1754"/>
                <a:gd name="T45" fmla="*/ 689 h 813"/>
                <a:gd name="T46" fmla="*/ 864 w 1754"/>
                <a:gd name="T47" fmla="*/ 642 h 813"/>
                <a:gd name="T48" fmla="*/ 822 w 1754"/>
                <a:gd name="T49" fmla="*/ 262 h 813"/>
                <a:gd name="T50" fmla="*/ 854 w 1754"/>
                <a:gd name="T51" fmla="*/ 112 h 813"/>
                <a:gd name="T52" fmla="*/ 1142 w 1754"/>
                <a:gd name="T53" fmla="*/ 415 h 813"/>
                <a:gd name="T54" fmla="*/ 1191 w 1754"/>
                <a:gd name="T55" fmla="*/ 534 h 813"/>
                <a:gd name="T56" fmla="*/ 1228 w 1754"/>
                <a:gd name="T57" fmla="*/ 566 h 813"/>
                <a:gd name="T58" fmla="*/ 1277 w 1754"/>
                <a:gd name="T59" fmla="*/ 553 h 813"/>
                <a:gd name="T60" fmla="*/ 1731 w 1754"/>
                <a:gd name="T61" fmla="*/ 133 h 813"/>
                <a:gd name="T62" fmla="*/ 1734 w 1754"/>
                <a:gd name="T63" fmla="*/ 57 h 813"/>
                <a:gd name="T64" fmla="*/ 745 w 1754"/>
                <a:gd name="T65" fmla="*/ 108 h 813"/>
                <a:gd name="T66" fmla="*/ 724 w 1754"/>
                <a:gd name="T67" fmla="*/ 206 h 813"/>
                <a:gd name="T68" fmla="*/ 677 w 1754"/>
                <a:gd name="T69" fmla="*/ 206 h 813"/>
                <a:gd name="T70" fmla="*/ 656 w 1754"/>
                <a:gd name="T71" fmla="*/ 108 h 813"/>
                <a:gd name="T72" fmla="*/ 745 w 1754"/>
                <a:gd name="T73" fmla="*/ 108 h 813"/>
                <a:gd name="T74" fmla="*/ 700 w 1754"/>
                <a:gd name="T75" fmla="*/ 668 h 813"/>
                <a:gd name="T76" fmla="*/ 646 w 1754"/>
                <a:gd name="T77" fmla="*/ 624 h 813"/>
                <a:gd name="T78" fmla="*/ 681 w 1754"/>
                <a:gd name="T79" fmla="*/ 313 h 813"/>
                <a:gd name="T80" fmla="*/ 720 w 1754"/>
                <a:gd name="T81" fmla="*/ 313 h 813"/>
                <a:gd name="T82" fmla="*/ 754 w 1754"/>
                <a:gd name="T83" fmla="*/ 624 h 813"/>
                <a:gd name="T84" fmla="*/ 700 w 1754"/>
                <a:gd name="T85" fmla="*/ 66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4" h="813">
                  <a:moveTo>
                    <a:pt x="1734" y="57"/>
                  </a:moveTo>
                  <a:cubicBezTo>
                    <a:pt x="1714" y="36"/>
                    <a:pt x="1680" y="34"/>
                    <a:pt x="1658" y="55"/>
                  </a:cubicBezTo>
                  <a:cubicBezTo>
                    <a:pt x="1261" y="422"/>
                    <a:pt x="1261" y="422"/>
                    <a:pt x="1261" y="422"/>
                  </a:cubicBezTo>
                  <a:cubicBezTo>
                    <a:pt x="1242" y="375"/>
                    <a:pt x="1242" y="375"/>
                    <a:pt x="1242" y="375"/>
                  </a:cubicBezTo>
                  <a:cubicBezTo>
                    <a:pt x="1178" y="218"/>
                    <a:pt x="1065" y="11"/>
                    <a:pt x="817" y="1"/>
                  </a:cubicBezTo>
                  <a:cubicBezTo>
                    <a:pt x="815" y="0"/>
                    <a:pt x="813" y="0"/>
                    <a:pt x="811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8" y="0"/>
                    <a:pt x="586" y="0"/>
                    <a:pt x="584" y="1"/>
                  </a:cubicBezTo>
                  <a:cubicBezTo>
                    <a:pt x="336" y="11"/>
                    <a:pt x="223" y="218"/>
                    <a:pt x="159" y="375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0" y="767"/>
                    <a:pt x="13" y="798"/>
                    <a:pt x="41" y="809"/>
                  </a:cubicBezTo>
                  <a:cubicBezTo>
                    <a:pt x="47" y="812"/>
                    <a:pt x="54" y="813"/>
                    <a:pt x="61" y="813"/>
                  </a:cubicBezTo>
                  <a:cubicBezTo>
                    <a:pt x="82" y="813"/>
                    <a:pt x="102" y="800"/>
                    <a:pt x="111" y="779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335" y="226"/>
                    <a:pt x="423" y="132"/>
                    <a:pt x="547" y="112"/>
                  </a:cubicBezTo>
                  <a:cubicBezTo>
                    <a:pt x="579" y="262"/>
                    <a:pt x="579" y="262"/>
                    <a:pt x="579" y="262"/>
                  </a:cubicBezTo>
                  <a:cubicBezTo>
                    <a:pt x="537" y="642"/>
                    <a:pt x="537" y="642"/>
                    <a:pt x="537" y="642"/>
                  </a:cubicBezTo>
                  <a:cubicBezTo>
                    <a:pt x="535" y="660"/>
                    <a:pt x="542" y="678"/>
                    <a:pt x="556" y="689"/>
                  </a:cubicBezTo>
                  <a:cubicBezTo>
                    <a:pt x="650" y="765"/>
                    <a:pt x="650" y="765"/>
                    <a:pt x="650" y="765"/>
                  </a:cubicBezTo>
                  <a:cubicBezTo>
                    <a:pt x="660" y="772"/>
                    <a:pt x="672" y="777"/>
                    <a:pt x="684" y="777"/>
                  </a:cubicBezTo>
                  <a:cubicBezTo>
                    <a:pt x="717" y="777"/>
                    <a:pt x="717" y="777"/>
                    <a:pt x="717" y="777"/>
                  </a:cubicBezTo>
                  <a:cubicBezTo>
                    <a:pt x="729" y="777"/>
                    <a:pt x="741" y="772"/>
                    <a:pt x="751" y="765"/>
                  </a:cubicBezTo>
                  <a:cubicBezTo>
                    <a:pt x="845" y="689"/>
                    <a:pt x="845" y="689"/>
                    <a:pt x="845" y="689"/>
                  </a:cubicBezTo>
                  <a:cubicBezTo>
                    <a:pt x="859" y="678"/>
                    <a:pt x="866" y="660"/>
                    <a:pt x="864" y="64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54" y="112"/>
                    <a:pt x="854" y="112"/>
                    <a:pt x="854" y="112"/>
                  </a:cubicBezTo>
                  <a:cubicBezTo>
                    <a:pt x="977" y="132"/>
                    <a:pt x="1066" y="226"/>
                    <a:pt x="1142" y="415"/>
                  </a:cubicBezTo>
                  <a:cubicBezTo>
                    <a:pt x="1191" y="534"/>
                    <a:pt x="1191" y="534"/>
                    <a:pt x="1191" y="534"/>
                  </a:cubicBezTo>
                  <a:cubicBezTo>
                    <a:pt x="1197" y="550"/>
                    <a:pt x="1211" y="562"/>
                    <a:pt x="1228" y="566"/>
                  </a:cubicBezTo>
                  <a:cubicBezTo>
                    <a:pt x="1246" y="570"/>
                    <a:pt x="1264" y="565"/>
                    <a:pt x="1277" y="553"/>
                  </a:cubicBezTo>
                  <a:cubicBezTo>
                    <a:pt x="1731" y="133"/>
                    <a:pt x="1731" y="133"/>
                    <a:pt x="1731" y="133"/>
                  </a:cubicBezTo>
                  <a:cubicBezTo>
                    <a:pt x="1753" y="113"/>
                    <a:pt x="1754" y="79"/>
                    <a:pt x="1734" y="57"/>
                  </a:cubicBezTo>
                  <a:close/>
                  <a:moveTo>
                    <a:pt x="745" y="108"/>
                  </a:moveTo>
                  <a:cubicBezTo>
                    <a:pt x="724" y="206"/>
                    <a:pt x="724" y="206"/>
                    <a:pt x="724" y="206"/>
                  </a:cubicBezTo>
                  <a:cubicBezTo>
                    <a:pt x="677" y="206"/>
                    <a:pt x="677" y="206"/>
                    <a:pt x="677" y="206"/>
                  </a:cubicBezTo>
                  <a:cubicBezTo>
                    <a:pt x="656" y="108"/>
                    <a:pt x="656" y="108"/>
                    <a:pt x="656" y="108"/>
                  </a:cubicBezTo>
                  <a:lnTo>
                    <a:pt x="745" y="108"/>
                  </a:lnTo>
                  <a:close/>
                  <a:moveTo>
                    <a:pt x="700" y="668"/>
                  </a:moveTo>
                  <a:cubicBezTo>
                    <a:pt x="646" y="624"/>
                    <a:pt x="646" y="624"/>
                    <a:pt x="646" y="624"/>
                  </a:cubicBezTo>
                  <a:cubicBezTo>
                    <a:pt x="681" y="313"/>
                    <a:pt x="681" y="313"/>
                    <a:pt x="681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54" y="624"/>
                    <a:pt x="754" y="624"/>
                    <a:pt x="754" y="624"/>
                  </a:cubicBezTo>
                  <a:lnTo>
                    <a:pt x="700" y="668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14">
              <a:extLst>
                <a:ext uri="{FF2B5EF4-FFF2-40B4-BE49-F238E27FC236}">
                  <a16:creationId xmlns:a16="http://schemas.microsoft.com/office/drawing/2014/main" id="{4C13C4FF-58F1-455B-9ABC-34A2DD17A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485"/>
              <a:ext cx="4647" cy="3497"/>
            </a:xfrm>
            <a:custGeom>
              <a:avLst/>
              <a:gdLst>
                <a:gd name="T0" fmla="*/ 2285 w 2339"/>
                <a:gd name="T1" fmla="*/ 1758 h 1758"/>
                <a:gd name="T2" fmla="*/ 1470 w 2339"/>
                <a:gd name="T3" fmla="*/ 1758 h 1758"/>
                <a:gd name="T4" fmla="*/ 1417 w 2339"/>
                <a:gd name="T5" fmla="*/ 1704 h 1758"/>
                <a:gd name="T6" fmla="*/ 1470 w 2339"/>
                <a:gd name="T7" fmla="*/ 1651 h 1758"/>
                <a:gd name="T8" fmla="*/ 2231 w 2339"/>
                <a:gd name="T9" fmla="*/ 1651 h 1758"/>
                <a:gd name="T10" fmla="*/ 2231 w 2339"/>
                <a:gd name="T11" fmla="*/ 108 h 1758"/>
                <a:gd name="T12" fmla="*/ 107 w 2339"/>
                <a:gd name="T13" fmla="*/ 108 h 1758"/>
                <a:gd name="T14" fmla="*/ 107 w 2339"/>
                <a:gd name="T15" fmla="*/ 1235 h 1758"/>
                <a:gd name="T16" fmla="*/ 54 w 2339"/>
                <a:gd name="T17" fmla="*/ 1289 h 1758"/>
                <a:gd name="T18" fmla="*/ 0 w 2339"/>
                <a:gd name="T19" fmla="*/ 1235 h 1758"/>
                <a:gd name="T20" fmla="*/ 0 w 2339"/>
                <a:gd name="T21" fmla="*/ 54 h 1758"/>
                <a:gd name="T22" fmla="*/ 54 w 2339"/>
                <a:gd name="T23" fmla="*/ 0 h 1758"/>
                <a:gd name="T24" fmla="*/ 2285 w 2339"/>
                <a:gd name="T25" fmla="*/ 0 h 1758"/>
                <a:gd name="T26" fmla="*/ 2339 w 2339"/>
                <a:gd name="T27" fmla="*/ 54 h 1758"/>
                <a:gd name="T28" fmla="*/ 2339 w 2339"/>
                <a:gd name="T29" fmla="*/ 1704 h 1758"/>
                <a:gd name="T30" fmla="*/ 2285 w 2339"/>
                <a:gd name="T31" fmla="*/ 1758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9" h="1758">
                  <a:moveTo>
                    <a:pt x="2285" y="1758"/>
                  </a:moveTo>
                  <a:cubicBezTo>
                    <a:pt x="1470" y="1758"/>
                    <a:pt x="1470" y="1758"/>
                    <a:pt x="1470" y="1758"/>
                  </a:cubicBezTo>
                  <a:cubicBezTo>
                    <a:pt x="1441" y="1758"/>
                    <a:pt x="1417" y="1734"/>
                    <a:pt x="1417" y="1704"/>
                  </a:cubicBezTo>
                  <a:cubicBezTo>
                    <a:pt x="1417" y="1675"/>
                    <a:pt x="1441" y="1651"/>
                    <a:pt x="1470" y="1651"/>
                  </a:cubicBezTo>
                  <a:cubicBezTo>
                    <a:pt x="2231" y="1651"/>
                    <a:pt x="2231" y="1651"/>
                    <a:pt x="2231" y="1651"/>
                  </a:cubicBezTo>
                  <a:cubicBezTo>
                    <a:pt x="2231" y="108"/>
                    <a:pt x="2231" y="108"/>
                    <a:pt x="2231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235"/>
                    <a:pt x="107" y="1235"/>
                    <a:pt x="107" y="1235"/>
                  </a:cubicBezTo>
                  <a:cubicBezTo>
                    <a:pt x="107" y="1265"/>
                    <a:pt x="83" y="1289"/>
                    <a:pt x="54" y="1289"/>
                  </a:cubicBezTo>
                  <a:cubicBezTo>
                    <a:pt x="24" y="1289"/>
                    <a:pt x="0" y="1265"/>
                    <a:pt x="0" y="123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2285" y="0"/>
                    <a:pt x="2285" y="0"/>
                    <a:pt x="2285" y="0"/>
                  </a:cubicBezTo>
                  <a:cubicBezTo>
                    <a:pt x="2315" y="0"/>
                    <a:pt x="2339" y="24"/>
                    <a:pt x="2339" y="54"/>
                  </a:cubicBezTo>
                  <a:cubicBezTo>
                    <a:pt x="2339" y="1704"/>
                    <a:pt x="2339" y="1704"/>
                    <a:pt x="2339" y="1704"/>
                  </a:cubicBezTo>
                  <a:cubicBezTo>
                    <a:pt x="2339" y="1734"/>
                    <a:pt x="2315" y="1758"/>
                    <a:pt x="2285" y="17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15">
              <a:extLst>
                <a:ext uri="{FF2B5EF4-FFF2-40B4-BE49-F238E27FC236}">
                  <a16:creationId xmlns:a16="http://schemas.microsoft.com/office/drawing/2014/main" id="{87767705-44BF-4B1C-8CDF-28C51818F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250"/>
              <a:ext cx="212" cy="227"/>
            </a:xfrm>
            <a:custGeom>
              <a:avLst/>
              <a:gdLst>
                <a:gd name="T0" fmla="*/ 54 w 107"/>
                <a:gd name="T1" fmla="*/ 114 h 114"/>
                <a:gd name="T2" fmla="*/ 0 w 107"/>
                <a:gd name="T3" fmla="*/ 61 h 114"/>
                <a:gd name="T4" fmla="*/ 0 w 107"/>
                <a:gd name="T5" fmla="*/ 53 h 114"/>
                <a:gd name="T6" fmla="*/ 54 w 107"/>
                <a:gd name="T7" fmla="*/ 0 h 114"/>
                <a:gd name="T8" fmla="*/ 107 w 107"/>
                <a:gd name="T9" fmla="*/ 53 h 114"/>
                <a:gd name="T10" fmla="*/ 107 w 107"/>
                <a:gd name="T11" fmla="*/ 61 h 114"/>
                <a:gd name="T12" fmla="*/ 54 w 107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14">
                  <a:moveTo>
                    <a:pt x="54" y="114"/>
                  </a:moveTo>
                  <a:cubicBezTo>
                    <a:pt x="24" y="114"/>
                    <a:pt x="0" y="90"/>
                    <a:pt x="0" y="6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90"/>
                    <a:pt x="83" y="114"/>
                    <a:pt x="5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16">
              <a:extLst>
                <a:ext uri="{FF2B5EF4-FFF2-40B4-BE49-F238E27FC236}">
                  <a16:creationId xmlns:a16="http://schemas.microsoft.com/office/drawing/2014/main" id="{0E2BD17D-00B0-40F4-A35E-7B5BFFB06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5" y="1337"/>
              <a:ext cx="1170" cy="1173"/>
            </a:xfrm>
            <a:custGeom>
              <a:avLst/>
              <a:gdLst>
                <a:gd name="T0" fmla="*/ 355 w 589"/>
                <a:gd name="T1" fmla="*/ 7 h 590"/>
                <a:gd name="T2" fmla="*/ 352 w 589"/>
                <a:gd name="T3" fmla="*/ 6 h 590"/>
                <a:gd name="T4" fmla="*/ 294 w 589"/>
                <a:gd name="T5" fmla="*/ 0 h 590"/>
                <a:gd name="T6" fmla="*/ 0 w 589"/>
                <a:gd name="T7" fmla="*/ 295 h 590"/>
                <a:gd name="T8" fmla="*/ 294 w 589"/>
                <a:gd name="T9" fmla="*/ 590 h 590"/>
                <a:gd name="T10" fmla="*/ 589 w 589"/>
                <a:gd name="T11" fmla="*/ 295 h 590"/>
                <a:gd name="T12" fmla="*/ 355 w 589"/>
                <a:gd name="T13" fmla="*/ 7 h 590"/>
                <a:gd name="T14" fmla="*/ 294 w 589"/>
                <a:gd name="T15" fmla="*/ 483 h 590"/>
                <a:gd name="T16" fmla="*/ 107 w 589"/>
                <a:gd name="T17" fmla="*/ 295 h 590"/>
                <a:gd name="T18" fmla="*/ 199 w 589"/>
                <a:gd name="T19" fmla="*/ 134 h 590"/>
                <a:gd name="T20" fmla="*/ 202 w 589"/>
                <a:gd name="T21" fmla="*/ 180 h 590"/>
                <a:gd name="T22" fmla="*/ 275 w 589"/>
                <a:gd name="T23" fmla="*/ 201 h 590"/>
                <a:gd name="T24" fmla="*/ 366 w 589"/>
                <a:gd name="T25" fmla="*/ 122 h 590"/>
                <a:gd name="T26" fmla="*/ 482 w 589"/>
                <a:gd name="T27" fmla="*/ 295 h 590"/>
                <a:gd name="T28" fmla="*/ 294 w 589"/>
                <a:gd name="T29" fmla="*/ 4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9" h="590">
                  <a:moveTo>
                    <a:pt x="355" y="7"/>
                  </a:moveTo>
                  <a:cubicBezTo>
                    <a:pt x="354" y="6"/>
                    <a:pt x="353" y="6"/>
                    <a:pt x="352" y="6"/>
                  </a:cubicBezTo>
                  <a:cubicBezTo>
                    <a:pt x="333" y="2"/>
                    <a:pt x="314" y="0"/>
                    <a:pt x="294" y="0"/>
                  </a:cubicBezTo>
                  <a:cubicBezTo>
                    <a:pt x="132" y="0"/>
                    <a:pt x="0" y="133"/>
                    <a:pt x="0" y="295"/>
                  </a:cubicBezTo>
                  <a:cubicBezTo>
                    <a:pt x="0" y="458"/>
                    <a:pt x="132" y="590"/>
                    <a:pt x="294" y="590"/>
                  </a:cubicBezTo>
                  <a:cubicBezTo>
                    <a:pt x="457" y="590"/>
                    <a:pt x="589" y="458"/>
                    <a:pt x="589" y="295"/>
                  </a:cubicBezTo>
                  <a:cubicBezTo>
                    <a:pt x="589" y="153"/>
                    <a:pt x="489" y="35"/>
                    <a:pt x="355" y="7"/>
                  </a:cubicBezTo>
                  <a:close/>
                  <a:moveTo>
                    <a:pt x="294" y="483"/>
                  </a:moveTo>
                  <a:cubicBezTo>
                    <a:pt x="191" y="483"/>
                    <a:pt x="107" y="399"/>
                    <a:pt x="107" y="295"/>
                  </a:cubicBezTo>
                  <a:cubicBezTo>
                    <a:pt x="107" y="227"/>
                    <a:pt x="144" y="167"/>
                    <a:pt x="199" y="134"/>
                  </a:cubicBezTo>
                  <a:cubicBezTo>
                    <a:pt x="193" y="149"/>
                    <a:pt x="193" y="166"/>
                    <a:pt x="202" y="180"/>
                  </a:cubicBezTo>
                  <a:cubicBezTo>
                    <a:pt x="216" y="206"/>
                    <a:pt x="249" y="215"/>
                    <a:pt x="275" y="201"/>
                  </a:cubicBezTo>
                  <a:cubicBezTo>
                    <a:pt x="310" y="181"/>
                    <a:pt x="341" y="154"/>
                    <a:pt x="366" y="122"/>
                  </a:cubicBezTo>
                  <a:cubicBezTo>
                    <a:pt x="434" y="150"/>
                    <a:pt x="482" y="217"/>
                    <a:pt x="482" y="295"/>
                  </a:cubicBezTo>
                  <a:cubicBezTo>
                    <a:pt x="482" y="399"/>
                    <a:pt x="398" y="483"/>
                    <a:pt x="294" y="483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17">
              <a:extLst>
                <a:ext uri="{FF2B5EF4-FFF2-40B4-BE49-F238E27FC236}">
                  <a16:creationId xmlns:a16="http://schemas.microsoft.com/office/drawing/2014/main" id="{184981A8-B035-4FC7-BBA7-44FD43E4A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85"/>
              <a:ext cx="759" cy="213"/>
            </a:xfrm>
            <a:custGeom>
              <a:avLst/>
              <a:gdLst>
                <a:gd name="T0" fmla="*/ 328 w 382"/>
                <a:gd name="T1" fmla="*/ 107 h 107"/>
                <a:gd name="T2" fmla="*/ 53 w 382"/>
                <a:gd name="T3" fmla="*/ 107 h 107"/>
                <a:gd name="T4" fmla="*/ 0 w 382"/>
                <a:gd name="T5" fmla="*/ 53 h 107"/>
                <a:gd name="T6" fmla="*/ 53 w 382"/>
                <a:gd name="T7" fmla="*/ 0 h 107"/>
                <a:gd name="T8" fmla="*/ 328 w 382"/>
                <a:gd name="T9" fmla="*/ 0 h 107"/>
                <a:gd name="T10" fmla="*/ 382 w 382"/>
                <a:gd name="T11" fmla="*/ 53 h 107"/>
                <a:gd name="T12" fmla="*/ 328 w 382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7">
                  <a:moveTo>
                    <a:pt x="328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8" y="0"/>
                    <a:pt x="382" y="24"/>
                    <a:pt x="382" y="53"/>
                  </a:cubicBezTo>
                  <a:cubicBezTo>
                    <a:pt x="382" y="83"/>
                    <a:pt x="358" y="107"/>
                    <a:pt x="32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18">
              <a:extLst>
                <a:ext uri="{FF2B5EF4-FFF2-40B4-BE49-F238E27FC236}">
                  <a16:creationId xmlns:a16="http://schemas.microsoft.com/office/drawing/2014/main" id="{5900D28C-5471-4A90-933B-2A44FB621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85"/>
              <a:ext cx="415" cy="213"/>
            </a:xfrm>
            <a:custGeom>
              <a:avLst/>
              <a:gdLst>
                <a:gd name="T0" fmla="*/ 155 w 209"/>
                <a:gd name="T1" fmla="*/ 107 h 107"/>
                <a:gd name="T2" fmla="*/ 53 w 209"/>
                <a:gd name="T3" fmla="*/ 107 h 107"/>
                <a:gd name="T4" fmla="*/ 0 w 209"/>
                <a:gd name="T5" fmla="*/ 53 h 107"/>
                <a:gd name="T6" fmla="*/ 53 w 209"/>
                <a:gd name="T7" fmla="*/ 0 h 107"/>
                <a:gd name="T8" fmla="*/ 155 w 209"/>
                <a:gd name="T9" fmla="*/ 0 h 107"/>
                <a:gd name="T10" fmla="*/ 209 w 209"/>
                <a:gd name="T11" fmla="*/ 53 h 107"/>
                <a:gd name="T12" fmla="*/ 155 w 209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7">
                  <a:moveTo>
                    <a:pt x="155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85" y="0"/>
                    <a:pt x="209" y="24"/>
                    <a:pt x="209" y="53"/>
                  </a:cubicBezTo>
                  <a:cubicBezTo>
                    <a:pt x="209" y="83"/>
                    <a:pt x="185" y="107"/>
                    <a:pt x="155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19">
              <a:extLst>
                <a:ext uri="{FF2B5EF4-FFF2-40B4-BE49-F238E27FC236}">
                  <a16:creationId xmlns:a16="http://schemas.microsoft.com/office/drawing/2014/main" id="{350B58A3-8C8D-4BEB-999B-DE2B64C4C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140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20">
              <a:extLst>
                <a:ext uri="{FF2B5EF4-FFF2-40B4-BE49-F238E27FC236}">
                  <a16:creationId xmlns:a16="http://schemas.microsoft.com/office/drawing/2014/main" id="{BC4E19A8-D07E-470D-B0EF-92C8CE86E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92" name="CaixaDeTexto 91">
            <a:extLst>
              <a:ext uri="{FF2B5EF4-FFF2-40B4-BE49-F238E27FC236}">
                <a16:creationId xmlns:a16="http://schemas.microsoft.com/office/drawing/2014/main" id="{8CDC5B94-B8BE-41D8-BC51-F6BF3D897FFA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transforma a realidade do país</a:t>
            </a:r>
          </a:p>
        </p:txBody>
      </p:sp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4205022392"/>
              </p:ext>
            </p:extLst>
          </p:nvPr>
        </p:nvGraphicFramePr>
        <p:xfrm>
          <a:off x="5796007" y="1370608"/>
          <a:ext cx="2551198" cy="28112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2" name="CaixaDeTexto 171">
            <a:extLst>
              <a:ext uri="{FF2B5EF4-FFF2-40B4-BE49-F238E27FC236}">
                <a16:creationId xmlns:a16="http://schemas.microsoft.com/office/drawing/2014/main" id="{E15156E8-A171-4511-BDE2-9E1BDB42E1B7}"/>
              </a:ext>
            </a:extLst>
          </p:cNvPr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P34. O(A) Sr.(a) acredita que o empreendedorismo transforma a realidade do país? (RU - ESP)</a:t>
            </a:r>
          </a:p>
        </p:txBody>
      </p:sp>
      <p:graphicFrame>
        <p:nvGraphicFramePr>
          <p:cNvPr id="176" name="Gráfico 175">
            <a:extLst>
              <a:ext uri="{FF2B5EF4-FFF2-40B4-BE49-F238E27FC236}">
                <a16:creationId xmlns:a16="http://schemas.microsoft.com/office/drawing/2014/main" id="{067A6C18-CF41-431F-B32A-3A4CE56856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1901799"/>
              </p:ext>
            </p:extLst>
          </p:nvPr>
        </p:nvGraphicFramePr>
        <p:xfrm>
          <a:off x="1342645" y="3633517"/>
          <a:ext cx="3806456" cy="2489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8" name="Tabela 177">
            <a:extLst>
              <a:ext uri="{FF2B5EF4-FFF2-40B4-BE49-F238E27FC236}">
                <a16:creationId xmlns:a16="http://schemas.microsoft.com/office/drawing/2014/main" id="{27D6DB8C-2A1F-4E40-A622-787A397A87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4541154"/>
              </p:ext>
            </p:extLst>
          </p:nvPr>
        </p:nvGraphicFramePr>
        <p:xfrm>
          <a:off x="1473227" y="6034671"/>
          <a:ext cx="3590484" cy="26161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984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84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84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8414">
                  <a:extLst>
                    <a:ext uri="{9D8B030D-6E8A-4147-A177-3AD203B41FA5}">
                      <a16:colId xmlns:a16="http://schemas.microsoft.com/office/drawing/2014/main" val="298229036"/>
                    </a:ext>
                  </a:extLst>
                </a:gridCol>
                <a:gridCol w="598414">
                  <a:extLst>
                    <a:ext uri="{9D8B030D-6E8A-4147-A177-3AD203B41FA5}">
                      <a16:colId xmlns:a16="http://schemas.microsoft.com/office/drawing/2014/main" val="2315922196"/>
                    </a:ext>
                  </a:extLst>
                </a:gridCol>
                <a:gridCol w="598414">
                  <a:extLst>
                    <a:ext uri="{9D8B030D-6E8A-4147-A177-3AD203B41FA5}">
                      <a16:colId xmlns:a16="http://schemas.microsoft.com/office/drawing/2014/main" val="368685982"/>
                    </a:ext>
                  </a:extLst>
                </a:gridCol>
              </a:tblGrid>
              <a:tr h="26161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2.141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3.530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2.991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1.608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" name="Agrupar 1">
            <a:extLst>
              <a:ext uri="{FF2B5EF4-FFF2-40B4-BE49-F238E27FC236}">
                <a16:creationId xmlns:a16="http://schemas.microsoft.com/office/drawing/2014/main" id="{72AC587C-45C6-428F-AD78-FA1AD8231893}"/>
              </a:ext>
            </a:extLst>
          </p:cNvPr>
          <p:cNvGrpSpPr/>
          <p:nvPr/>
        </p:nvGrpSpPr>
        <p:grpSpPr>
          <a:xfrm>
            <a:off x="8284184" y="2242923"/>
            <a:ext cx="1017132" cy="712814"/>
            <a:chOff x="8326914" y="2242923"/>
            <a:chExt cx="1017132" cy="712814"/>
          </a:xfrm>
        </p:grpSpPr>
        <p:sp>
          <p:nvSpPr>
            <p:cNvPr id="6" name="Seta: Divisa 5">
              <a:extLst>
                <a:ext uri="{FF2B5EF4-FFF2-40B4-BE49-F238E27FC236}">
                  <a16:creationId xmlns:a16="http://schemas.microsoft.com/office/drawing/2014/main" id="{C2CF0BB1-20BE-4483-AED3-EC501724484F}"/>
                </a:ext>
              </a:extLst>
            </p:cNvPr>
            <p:cNvSpPr/>
            <p:nvPr/>
          </p:nvSpPr>
          <p:spPr>
            <a:xfrm rot="1678388">
              <a:off x="8510934" y="2242923"/>
              <a:ext cx="487557" cy="427221"/>
            </a:xfrm>
            <a:prstGeom prst="chevron">
              <a:avLst/>
            </a:prstGeom>
            <a:solidFill>
              <a:srgbClr val="FF8F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  <p:sp>
          <p:nvSpPr>
            <p:cNvPr id="179" name="Espaço Reservado para Conteúdo 2">
              <a:extLst>
                <a:ext uri="{FF2B5EF4-FFF2-40B4-BE49-F238E27FC236}">
                  <a16:creationId xmlns:a16="http://schemas.microsoft.com/office/drawing/2014/main" id="{1C6DA1DF-2792-4659-94C6-809F339B1190}"/>
                </a:ext>
              </a:extLst>
            </p:cNvPr>
            <p:cNvSpPr txBox="1">
              <a:spLocks/>
            </p:cNvSpPr>
            <p:nvPr/>
          </p:nvSpPr>
          <p:spPr>
            <a:xfrm>
              <a:off x="8326914" y="2694126"/>
              <a:ext cx="1017132" cy="261611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just">
                <a:buClr>
                  <a:schemeClr val="bg2">
                    <a:lumMod val="90000"/>
                  </a:schemeClr>
                </a:buClr>
                <a:buNone/>
              </a:pPr>
              <a:r>
                <a:rPr lang="pt-BR" sz="1600" b="1" dirty="0">
                  <a:solidFill>
                    <a:srgbClr val="FF8F8F"/>
                  </a:solidFill>
                </a:rPr>
                <a:t>motivos</a:t>
              </a:r>
            </a:p>
          </p:txBody>
        </p:sp>
      </p:grpSp>
      <p:graphicFrame>
        <p:nvGraphicFramePr>
          <p:cNvPr id="9" name="Tabela 8">
            <a:extLst>
              <a:ext uri="{FF2B5EF4-FFF2-40B4-BE49-F238E27FC236}">
                <a16:creationId xmlns:a16="http://schemas.microsoft.com/office/drawing/2014/main" id="{907AC547-D97E-46A1-9639-3F41744A2E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522562"/>
              </p:ext>
            </p:extLst>
          </p:nvPr>
        </p:nvGraphicFramePr>
        <p:xfrm>
          <a:off x="9301316" y="2391229"/>
          <a:ext cx="2635762" cy="269093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00242">
                  <a:extLst>
                    <a:ext uri="{9D8B030D-6E8A-4147-A177-3AD203B41FA5}">
                      <a16:colId xmlns:a16="http://schemas.microsoft.com/office/drawing/2014/main" val="2367392260"/>
                    </a:ext>
                  </a:extLst>
                </a:gridCol>
                <a:gridCol w="535520">
                  <a:extLst>
                    <a:ext uri="{9D8B030D-6E8A-4147-A177-3AD203B41FA5}">
                      <a16:colId xmlns:a16="http://schemas.microsoft.com/office/drawing/2014/main" val="1617474948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l" rtl="0" fontAlgn="t"/>
                      <a:r>
                        <a:rPr lang="pt-BR" sz="1050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sabe/ sem resposta</a:t>
                      </a: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49296098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rtl="0" fontAlgn="t"/>
                      <a:r>
                        <a:rPr lang="pt-BR" sz="1050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burocracia/ linhas de crédito/ empréstimos caros/ impostos/ leis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5244236"/>
                  </a:ext>
                </a:extLst>
              </a:tr>
              <a:tr h="264697">
                <a:tc>
                  <a:txBody>
                    <a:bodyPr/>
                    <a:lstStyle/>
                    <a:p>
                      <a:pPr algn="l" rtl="0" fontAlgn="t"/>
                      <a:r>
                        <a:rPr lang="pt-BR" sz="1050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falta de apoio ao empreendedor</a:t>
                      </a: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98624085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rtl="0" fontAlgn="t"/>
                      <a:r>
                        <a:rPr lang="pt-BR" sz="1050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há outros fatores envolvidos, não apenas empreendedorismo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52942"/>
                  </a:ext>
                </a:extLst>
              </a:tr>
              <a:tr h="281953">
                <a:tc>
                  <a:txBody>
                    <a:bodyPr/>
                    <a:lstStyle/>
                    <a:p>
                      <a:pPr algn="l" rtl="0" fontAlgn="t"/>
                      <a:r>
                        <a:rPr lang="pt-BR" sz="1050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questões políticas/ governo</a:t>
                      </a: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09774398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rtl="0" fontAlgn="t"/>
                      <a:r>
                        <a:rPr lang="pt-BR" sz="1050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despreparo/ falta de vontade de empreender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174654"/>
                  </a:ext>
                </a:extLst>
              </a:tr>
              <a:tr h="241187">
                <a:tc>
                  <a:txBody>
                    <a:bodyPr/>
                    <a:lstStyle/>
                    <a:p>
                      <a:pPr algn="l" rtl="0" fontAlgn="t"/>
                      <a:r>
                        <a:rPr lang="pt-BR" sz="1050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situação atual do país</a:t>
                      </a: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625090264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rtl="0" fontAlgn="t"/>
                      <a:r>
                        <a:rPr lang="pt-BR" sz="1050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(críticas ao) Sebrae não ajuda/ não se posiciona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85947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rtl="0" fontAlgn="t"/>
                      <a:r>
                        <a:rPr lang="pt-BR" sz="1050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muda/ transforma nada</a:t>
                      </a: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046363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rtl="0" fontAlgn="t"/>
                      <a:r>
                        <a:rPr lang="pt-BR" sz="1050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 inferiores a 5 menções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0959"/>
                  </a:ext>
                </a:extLst>
              </a:tr>
            </a:tbl>
          </a:graphicData>
        </a:graphic>
      </p:graphicFrame>
      <p:sp>
        <p:nvSpPr>
          <p:cNvPr id="34" name="CaixaDeTexto 33">
            <a:extLst>
              <a:ext uri="{FF2B5EF4-FFF2-40B4-BE49-F238E27FC236}">
                <a16:creationId xmlns:a16="http://schemas.microsoft.com/office/drawing/2014/main" id="{B402ACE6-5019-419F-8ACB-809677FE54C7}"/>
              </a:ext>
            </a:extLst>
          </p:cNvPr>
          <p:cNvSpPr txBox="1"/>
          <p:nvPr/>
        </p:nvSpPr>
        <p:spPr>
          <a:xfrm>
            <a:off x="11225873" y="1991950"/>
            <a:ext cx="815223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500" i="1" dirty="0">
                <a:solidFill>
                  <a:srgbClr val="016FAC"/>
                </a:solidFill>
              </a:rPr>
              <a:t>citações</a:t>
            </a:r>
          </a:p>
        </p:txBody>
      </p:sp>
    </p:spTree>
    <p:extLst>
      <p:ext uri="{BB962C8B-B14F-4D97-AF65-F5344CB8AC3E}">
        <p14:creationId xmlns:p14="http://schemas.microsoft.com/office/powerpoint/2010/main" val="130442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/>
      <p:bldP spid="10" grpId="0"/>
      <p:bldP spid="29" grpId="0"/>
      <p:bldP spid="74" grpId="0"/>
      <p:bldGraphic spid="11" grpId="0">
        <p:bldAsOne/>
      </p:bldGraphic>
      <p:bldGraphic spid="176" grpId="0">
        <p:bldAsOne/>
      </p:bldGraphic>
      <p:bldP spid="34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Gráfico 17"/>
          <p:cNvGraphicFramePr/>
          <p:nvPr>
            <p:extLst>
              <p:ext uri="{D42A27DB-BD31-4B8C-83A1-F6EECF244321}">
                <p14:modId xmlns:p14="http://schemas.microsoft.com/office/powerpoint/2010/main" val="1500873901"/>
              </p:ext>
            </p:extLst>
          </p:nvPr>
        </p:nvGraphicFramePr>
        <p:xfrm>
          <a:off x="2848159" y="1602249"/>
          <a:ext cx="7966682" cy="37524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Gráfico 20"/>
          <p:cNvGraphicFramePr/>
          <p:nvPr>
            <p:extLst>
              <p:ext uri="{D42A27DB-BD31-4B8C-83A1-F6EECF244321}">
                <p14:modId xmlns:p14="http://schemas.microsoft.com/office/powerpoint/2010/main" val="145294636"/>
              </p:ext>
            </p:extLst>
          </p:nvPr>
        </p:nvGraphicFramePr>
        <p:xfrm>
          <a:off x="3635659" y="2546277"/>
          <a:ext cx="8221379" cy="24857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CaixaDeTexto 1"/>
          <p:cNvSpPr txBox="1"/>
          <p:nvPr/>
        </p:nvSpPr>
        <p:spPr>
          <a:xfrm>
            <a:off x="629783" y="5961269"/>
            <a:ext cx="23091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50" dirty="0">
                <a:solidFill>
                  <a:schemeClr val="accent3">
                    <a:lumMod val="75000"/>
                  </a:schemeClr>
                </a:solidFill>
              </a:rPr>
              <a:t>base: 11.012 entrevistas</a:t>
            </a: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6" name="CaixaDeTexto 25"/>
          <p:cNvSpPr txBox="1"/>
          <p:nvPr/>
        </p:nvSpPr>
        <p:spPr>
          <a:xfrm>
            <a:off x="963614" y="6450177"/>
            <a:ext cx="53494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P1. Há quanto tempo o(a) Sr.(a) é dono do seu negócio ou empreende?</a:t>
            </a:r>
          </a:p>
        </p:txBody>
      </p:sp>
      <p:grpSp>
        <p:nvGrpSpPr>
          <p:cNvPr id="27" name="+info"/>
          <p:cNvGrpSpPr/>
          <p:nvPr/>
        </p:nvGrpSpPr>
        <p:grpSpPr>
          <a:xfrm>
            <a:off x="11169725" y="5946132"/>
            <a:ext cx="687313" cy="266523"/>
            <a:chOff x="1403657" y="5709442"/>
            <a:chExt cx="687313" cy="266523"/>
          </a:xfrm>
        </p:grpSpPr>
        <p:grpSp>
          <p:nvGrpSpPr>
            <p:cNvPr id="28" name="Grupo 27"/>
            <p:cNvGrpSpPr/>
            <p:nvPr/>
          </p:nvGrpSpPr>
          <p:grpSpPr>
            <a:xfrm>
              <a:off x="1403657" y="5709442"/>
              <a:ext cx="266523" cy="266523"/>
              <a:chOff x="2112783" y="5153205"/>
              <a:chExt cx="318908" cy="318908"/>
            </a:xfrm>
            <a:solidFill>
              <a:schemeClr val="accent1"/>
            </a:solidFill>
          </p:grpSpPr>
          <p:sp>
            <p:nvSpPr>
              <p:cNvPr id="30" name="Elipse 29"/>
              <p:cNvSpPr/>
              <p:nvPr/>
            </p:nvSpPr>
            <p:spPr>
              <a:xfrm>
                <a:off x="2149987" y="5190985"/>
                <a:ext cx="243170" cy="243168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31" name="Group 4"/>
              <p:cNvGrpSpPr>
                <a:grpSpLocks noChangeAspect="1"/>
              </p:cNvGrpSpPr>
              <p:nvPr/>
            </p:nvGrpSpPr>
            <p:grpSpPr bwMode="auto">
              <a:xfrm>
                <a:off x="2112783" y="5153205"/>
                <a:ext cx="318908" cy="318908"/>
                <a:chOff x="514" y="2184"/>
                <a:chExt cx="1773" cy="1773"/>
              </a:xfrm>
              <a:grpFill/>
            </p:grpSpPr>
            <p:sp>
              <p:nvSpPr>
                <p:cNvPr id="32" name="Freeform 5"/>
                <p:cNvSpPr>
                  <a:spLocks noEditPoints="1"/>
                </p:cNvSpPr>
                <p:nvPr/>
              </p:nvSpPr>
              <p:spPr bwMode="auto">
                <a:xfrm>
                  <a:off x="514" y="2184"/>
                  <a:ext cx="1773" cy="1773"/>
                </a:xfrm>
                <a:custGeom>
                  <a:avLst/>
                  <a:gdLst>
                    <a:gd name="T0" fmla="*/ 3049 w 3572"/>
                    <a:gd name="T1" fmla="*/ 523 h 3572"/>
                    <a:gd name="T2" fmla="*/ 1786 w 3572"/>
                    <a:gd name="T3" fmla="*/ 0 h 3572"/>
                    <a:gd name="T4" fmla="*/ 523 w 3572"/>
                    <a:gd name="T5" fmla="*/ 523 h 3572"/>
                    <a:gd name="T6" fmla="*/ 0 w 3572"/>
                    <a:gd name="T7" fmla="*/ 1786 h 3572"/>
                    <a:gd name="T8" fmla="*/ 523 w 3572"/>
                    <a:gd name="T9" fmla="*/ 3049 h 3572"/>
                    <a:gd name="T10" fmla="*/ 1786 w 3572"/>
                    <a:gd name="T11" fmla="*/ 3572 h 3572"/>
                    <a:gd name="T12" fmla="*/ 3049 w 3572"/>
                    <a:gd name="T13" fmla="*/ 3049 h 3572"/>
                    <a:gd name="T14" fmla="*/ 3572 w 3572"/>
                    <a:gd name="T15" fmla="*/ 1786 h 3572"/>
                    <a:gd name="T16" fmla="*/ 3049 w 3572"/>
                    <a:gd name="T17" fmla="*/ 523 h 3572"/>
                    <a:gd name="T18" fmla="*/ 1786 w 3572"/>
                    <a:gd name="T19" fmla="*/ 3430 h 3572"/>
                    <a:gd name="T20" fmla="*/ 142 w 3572"/>
                    <a:gd name="T21" fmla="*/ 1786 h 3572"/>
                    <a:gd name="T22" fmla="*/ 1786 w 3572"/>
                    <a:gd name="T23" fmla="*/ 142 h 3572"/>
                    <a:gd name="T24" fmla="*/ 3430 w 3572"/>
                    <a:gd name="T25" fmla="*/ 1786 h 3572"/>
                    <a:gd name="T26" fmla="*/ 1786 w 3572"/>
                    <a:gd name="T27" fmla="*/ 3430 h 35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572" h="3572">
                      <a:moveTo>
                        <a:pt x="3049" y="523"/>
                      </a:moveTo>
                      <a:cubicBezTo>
                        <a:pt x="2711" y="186"/>
                        <a:pt x="2263" y="0"/>
                        <a:pt x="1786" y="0"/>
                      </a:cubicBezTo>
                      <a:cubicBezTo>
                        <a:pt x="1309" y="0"/>
                        <a:pt x="861" y="186"/>
                        <a:pt x="523" y="523"/>
                      </a:cubicBezTo>
                      <a:cubicBezTo>
                        <a:pt x="186" y="861"/>
                        <a:pt x="0" y="1309"/>
                        <a:pt x="0" y="1786"/>
                      </a:cubicBezTo>
                      <a:cubicBezTo>
                        <a:pt x="0" y="2263"/>
                        <a:pt x="186" y="2711"/>
                        <a:pt x="523" y="3049"/>
                      </a:cubicBezTo>
                      <a:cubicBezTo>
                        <a:pt x="861" y="3386"/>
                        <a:pt x="1309" y="3572"/>
                        <a:pt x="1786" y="3572"/>
                      </a:cubicBezTo>
                      <a:cubicBezTo>
                        <a:pt x="2263" y="3572"/>
                        <a:pt x="2711" y="3386"/>
                        <a:pt x="3049" y="3049"/>
                      </a:cubicBezTo>
                      <a:cubicBezTo>
                        <a:pt x="3386" y="2711"/>
                        <a:pt x="3572" y="2263"/>
                        <a:pt x="3572" y="1786"/>
                      </a:cubicBezTo>
                      <a:cubicBezTo>
                        <a:pt x="3572" y="1309"/>
                        <a:pt x="3386" y="861"/>
                        <a:pt x="3049" y="523"/>
                      </a:cubicBezTo>
                      <a:close/>
                      <a:moveTo>
                        <a:pt x="1786" y="3430"/>
                      </a:moveTo>
                      <a:cubicBezTo>
                        <a:pt x="880" y="3430"/>
                        <a:pt x="142" y="2692"/>
                        <a:pt x="142" y="1786"/>
                      </a:cubicBezTo>
                      <a:cubicBezTo>
                        <a:pt x="142" y="880"/>
                        <a:pt x="880" y="142"/>
                        <a:pt x="1786" y="142"/>
                      </a:cubicBezTo>
                      <a:cubicBezTo>
                        <a:pt x="2692" y="142"/>
                        <a:pt x="3430" y="880"/>
                        <a:pt x="3430" y="1786"/>
                      </a:cubicBezTo>
                      <a:cubicBezTo>
                        <a:pt x="3430" y="2692"/>
                        <a:pt x="2692" y="3430"/>
                        <a:pt x="1786" y="34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3" name="Freeform 6"/>
                <p:cNvSpPr>
                  <a:spLocks noEditPoints="1"/>
                </p:cNvSpPr>
                <p:nvPr/>
              </p:nvSpPr>
              <p:spPr bwMode="auto">
                <a:xfrm>
                  <a:off x="705" y="2374"/>
                  <a:ext cx="1392" cy="1392"/>
                </a:xfrm>
                <a:custGeom>
                  <a:avLst/>
                  <a:gdLst>
                    <a:gd name="T0" fmla="*/ 1402 w 2804"/>
                    <a:gd name="T1" fmla="*/ 0 h 2804"/>
                    <a:gd name="T2" fmla="*/ 0 w 2804"/>
                    <a:gd name="T3" fmla="*/ 1402 h 2804"/>
                    <a:gd name="T4" fmla="*/ 1402 w 2804"/>
                    <a:gd name="T5" fmla="*/ 2804 h 2804"/>
                    <a:gd name="T6" fmla="*/ 2804 w 2804"/>
                    <a:gd name="T7" fmla="*/ 1402 h 2804"/>
                    <a:gd name="T8" fmla="*/ 1402 w 2804"/>
                    <a:gd name="T9" fmla="*/ 0 h 2804"/>
                    <a:gd name="T10" fmla="*/ 1402 w 2804"/>
                    <a:gd name="T11" fmla="*/ 2661 h 2804"/>
                    <a:gd name="T12" fmla="*/ 143 w 2804"/>
                    <a:gd name="T13" fmla="*/ 1402 h 2804"/>
                    <a:gd name="T14" fmla="*/ 1402 w 2804"/>
                    <a:gd name="T15" fmla="*/ 143 h 2804"/>
                    <a:gd name="T16" fmla="*/ 2661 w 2804"/>
                    <a:gd name="T17" fmla="*/ 1402 h 2804"/>
                    <a:gd name="T18" fmla="*/ 1402 w 2804"/>
                    <a:gd name="T19" fmla="*/ 2661 h 2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04" h="2804">
                      <a:moveTo>
                        <a:pt x="1402" y="0"/>
                      </a:moveTo>
                      <a:cubicBezTo>
                        <a:pt x="629" y="0"/>
                        <a:pt x="0" y="629"/>
                        <a:pt x="0" y="1402"/>
                      </a:cubicBezTo>
                      <a:cubicBezTo>
                        <a:pt x="0" y="2175"/>
                        <a:pt x="629" y="2804"/>
                        <a:pt x="1402" y="2804"/>
                      </a:cubicBezTo>
                      <a:cubicBezTo>
                        <a:pt x="2175" y="2804"/>
                        <a:pt x="2804" y="2175"/>
                        <a:pt x="2804" y="1402"/>
                      </a:cubicBezTo>
                      <a:cubicBezTo>
                        <a:pt x="2804" y="629"/>
                        <a:pt x="2175" y="0"/>
                        <a:pt x="1402" y="0"/>
                      </a:cubicBezTo>
                      <a:close/>
                      <a:moveTo>
                        <a:pt x="1402" y="2661"/>
                      </a:moveTo>
                      <a:cubicBezTo>
                        <a:pt x="708" y="2661"/>
                        <a:pt x="143" y="2096"/>
                        <a:pt x="143" y="1402"/>
                      </a:cubicBezTo>
                      <a:cubicBezTo>
                        <a:pt x="143" y="708"/>
                        <a:pt x="708" y="143"/>
                        <a:pt x="1402" y="143"/>
                      </a:cubicBezTo>
                      <a:cubicBezTo>
                        <a:pt x="2096" y="143"/>
                        <a:pt x="2661" y="708"/>
                        <a:pt x="2661" y="1402"/>
                      </a:cubicBezTo>
                      <a:cubicBezTo>
                        <a:pt x="2661" y="2096"/>
                        <a:pt x="2096" y="2661"/>
                        <a:pt x="1402" y="2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4" name="Freeform 7"/>
                <p:cNvSpPr>
                  <a:spLocks noEditPoints="1"/>
                </p:cNvSpPr>
                <p:nvPr/>
              </p:nvSpPr>
              <p:spPr bwMode="auto">
                <a:xfrm>
                  <a:off x="1256" y="2537"/>
                  <a:ext cx="290" cy="290"/>
                </a:xfrm>
                <a:custGeom>
                  <a:avLst/>
                  <a:gdLst>
                    <a:gd name="T0" fmla="*/ 292 w 584"/>
                    <a:gd name="T1" fmla="*/ 0 h 583"/>
                    <a:gd name="T2" fmla="*/ 0 w 584"/>
                    <a:gd name="T3" fmla="*/ 291 h 583"/>
                    <a:gd name="T4" fmla="*/ 292 w 584"/>
                    <a:gd name="T5" fmla="*/ 583 h 583"/>
                    <a:gd name="T6" fmla="*/ 584 w 584"/>
                    <a:gd name="T7" fmla="*/ 291 h 583"/>
                    <a:gd name="T8" fmla="*/ 292 w 584"/>
                    <a:gd name="T9" fmla="*/ 0 h 583"/>
                    <a:gd name="T10" fmla="*/ 292 w 584"/>
                    <a:gd name="T11" fmla="*/ 441 h 583"/>
                    <a:gd name="T12" fmla="*/ 143 w 584"/>
                    <a:gd name="T13" fmla="*/ 291 h 583"/>
                    <a:gd name="T14" fmla="*/ 292 w 584"/>
                    <a:gd name="T15" fmla="*/ 142 h 583"/>
                    <a:gd name="T16" fmla="*/ 441 w 584"/>
                    <a:gd name="T17" fmla="*/ 291 h 583"/>
                    <a:gd name="T18" fmla="*/ 292 w 584"/>
                    <a:gd name="T19" fmla="*/ 441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84" h="583">
                      <a:moveTo>
                        <a:pt x="292" y="0"/>
                      </a:moveTo>
                      <a:cubicBezTo>
                        <a:pt x="131" y="0"/>
                        <a:pt x="0" y="131"/>
                        <a:pt x="0" y="291"/>
                      </a:cubicBezTo>
                      <a:cubicBezTo>
                        <a:pt x="0" y="452"/>
                        <a:pt x="131" y="583"/>
                        <a:pt x="292" y="583"/>
                      </a:cubicBezTo>
                      <a:cubicBezTo>
                        <a:pt x="453" y="583"/>
                        <a:pt x="584" y="452"/>
                        <a:pt x="584" y="291"/>
                      </a:cubicBezTo>
                      <a:cubicBezTo>
                        <a:pt x="584" y="131"/>
                        <a:pt x="453" y="0"/>
                        <a:pt x="292" y="0"/>
                      </a:cubicBezTo>
                      <a:close/>
                      <a:moveTo>
                        <a:pt x="292" y="441"/>
                      </a:moveTo>
                      <a:cubicBezTo>
                        <a:pt x="210" y="441"/>
                        <a:pt x="143" y="374"/>
                        <a:pt x="143" y="291"/>
                      </a:cubicBezTo>
                      <a:cubicBezTo>
                        <a:pt x="143" y="209"/>
                        <a:pt x="210" y="142"/>
                        <a:pt x="292" y="142"/>
                      </a:cubicBezTo>
                      <a:cubicBezTo>
                        <a:pt x="374" y="142"/>
                        <a:pt x="441" y="209"/>
                        <a:pt x="441" y="291"/>
                      </a:cubicBezTo>
                      <a:cubicBezTo>
                        <a:pt x="441" y="374"/>
                        <a:pt x="374" y="441"/>
                        <a:pt x="292" y="4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5" name="Freeform 8"/>
                <p:cNvSpPr>
                  <a:spLocks noEditPoints="1"/>
                </p:cNvSpPr>
                <p:nvPr/>
              </p:nvSpPr>
              <p:spPr bwMode="auto">
                <a:xfrm>
                  <a:off x="1256" y="2878"/>
                  <a:ext cx="290" cy="715"/>
                </a:xfrm>
                <a:custGeom>
                  <a:avLst/>
                  <a:gdLst>
                    <a:gd name="T0" fmla="*/ 417 w 584"/>
                    <a:gd name="T1" fmla="*/ 0 h 1440"/>
                    <a:gd name="T2" fmla="*/ 167 w 584"/>
                    <a:gd name="T3" fmla="*/ 0 h 1440"/>
                    <a:gd name="T4" fmla="*/ 0 w 584"/>
                    <a:gd name="T5" fmla="*/ 167 h 1440"/>
                    <a:gd name="T6" fmla="*/ 0 w 584"/>
                    <a:gd name="T7" fmla="*/ 1273 h 1440"/>
                    <a:gd name="T8" fmla="*/ 167 w 584"/>
                    <a:gd name="T9" fmla="*/ 1440 h 1440"/>
                    <a:gd name="T10" fmla="*/ 417 w 584"/>
                    <a:gd name="T11" fmla="*/ 1440 h 1440"/>
                    <a:gd name="T12" fmla="*/ 584 w 584"/>
                    <a:gd name="T13" fmla="*/ 1273 h 1440"/>
                    <a:gd name="T14" fmla="*/ 584 w 584"/>
                    <a:gd name="T15" fmla="*/ 167 h 1440"/>
                    <a:gd name="T16" fmla="*/ 417 w 584"/>
                    <a:gd name="T17" fmla="*/ 0 h 1440"/>
                    <a:gd name="T18" fmla="*/ 441 w 584"/>
                    <a:gd name="T19" fmla="*/ 1273 h 1440"/>
                    <a:gd name="T20" fmla="*/ 417 w 584"/>
                    <a:gd name="T21" fmla="*/ 1298 h 1440"/>
                    <a:gd name="T22" fmla="*/ 167 w 584"/>
                    <a:gd name="T23" fmla="*/ 1298 h 1440"/>
                    <a:gd name="T24" fmla="*/ 143 w 584"/>
                    <a:gd name="T25" fmla="*/ 1273 h 1440"/>
                    <a:gd name="T26" fmla="*/ 143 w 584"/>
                    <a:gd name="T27" fmla="*/ 167 h 1440"/>
                    <a:gd name="T28" fmla="*/ 167 w 584"/>
                    <a:gd name="T29" fmla="*/ 142 h 1440"/>
                    <a:gd name="T30" fmla="*/ 417 w 584"/>
                    <a:gd name="T31" fmla="*/ 142 h 1440"/>
                    <a:gd name="T32" fmla="*/ 441 w 584"/>
                    <a:gd name="T33" fmla="*/ 167 h 1440"/>
                    <a:gd name="T34" fmla="*/ 441 w 584"/>
                    <a:gd name="T35" fmla="*/ 1273 h 1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84" h="1440">
                      <a:moveTo>
                        <a:pt x="417" y="0"/>
                      </a:move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75" y="0"/>
                        <a:pt x="0" y="75"/>
                        <a:pt x="0" y="167"/>
                      </a:cubicBezTo>
                      <a:cubicBezTo>
                        <a:pt x="0" y="1273"/>
                        <a:pt x="0" y="1273"/>
                        <a:pt x="0" y="1273"/>
                      </a:cubicBezTo>
                      <a:cubicBezTo>
                        <a:pt x="0" y="1365"/>
                        <a:pt x="75" y="1440"/>
                        <a:pt x="167" y="1440"/>
                      </a:cubicBezTo>
                      <a:cubicBezTo>
                        <a:pt x="417" y="1440"/>
                        <a:pt x="417" y="1440"/>
                        <a:pt x="417" y="1440"/>
                      </a:cubicBezTo>
                      <a:cubicBezTo>
                        <a:pt x="509" y="1440"/>
                        <a:pt x="584" y="1365"/>
                        <a:pt x="584" y="1273"/>
                      </a:cubicBezTo>
                      <a:cubicBezTo>
                        <a:pt x="584" y="167"/>
                        <a:pt x="584" y="167"/>
                        <a:pt x="584" y="167"/>
                      </a:cubicBezTo>
                      <a:cubicBezTo>
                        <a:pt x="584" y="75"/>
                        <a:pt x="509" y="0"/>
                        <a:pt x="417" y="0"/>
                      </a:cubicBezTo>
                      <a:close/>
                      <a:moveTo>
                        <a:pt x="441" y="1273"/>
                      </a:moveTo>
                      <a:cubicBezTo>
                        <a:pt x="441" y="1287"/>
                        <a:pt x="430" y="1298"/>
                        <a:pt x="417" y="1298"/>
                      </a:cubicBezTo>
                      <a:cubicBezTo>
                        <a:pt x="167" y="1298"/>
                        <a:pt x="167" y="1298"/>
                        <a:pt x="167" y="1298"/>
                      </a:cubicBezTo>
                      <a:cubicBezTo>
                        <a:pt x="154" y="1298"/>
                        <a:pt x="143" y="1287"/>
                        <a:pt x="143" y="1273"/>
                      </a:cubicBezTo>
                      <a:cubicBezTo>
                        <a:pt x="143" y="167"/>
                        <a:pt x="143" y="167"/>
                        <a:pt x="143" y="167"/>
                      </a:cubicBezTo>
                      <a:cubicBezTo>
                        <a:pt x="143" y="153"/>
                        <a:pt x="154" y="142"/>
                        <a:pt x="167" y="142"/>
                      </a:cubicBezTo>
                      <a:cubicBezTo>
                        <a:pt x="417" y="142"/>
                        <a:pt x="417" y="142"/>
                        <a:pt x="417" y="142"/>
                      </a:cubicBezTo>
                      <a:cubicBezTo>
                        <a:pt x="430" y="142"/>
                        <a:pt x="441" y="153"/>
                        <a:pt x="441" y="167"/>
                      </a:cubicBezTo>
                      <a:lnTo>
                        <a:pt x="441" y="12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6" name="Freeform 9"/>
                <p:cNvSpPr>
                  <a:spLocks/>
                </p:cNvSpPr>
                <p:nvPr/>
              </p:nvSpPr>
              <p:spPr bwMode="auto">
                <a:xfrm>
                  <a:off x="1754" y="2779"/>
                  <a:ext cx="249" cy="719"/>
                </a:xfrm>
                <a:custGeom>
                  <a:avLst/>
                  <a:gdLst>
                    <a:gd name="T0" fmla="*/ 348 w 500"/>
                    <a:gd name="T1" fmla="*/ 49 h 1447"/>
                    <a:gd name="T2" fmla="*/ 252 w 500"/>
                    <a:gd name="T3" fmla="*/ 17 h 1447"/>
                    <a:gd name="T4" fmla="*/ 221 w 500"/>
                    <a:gd name="T5" fmla="*/ 113 h 1447"/>
                    <a:gd name="T6" fmla="*/ 28 w 500"/>
                    <a:gd name="T7" fmla="*/ 1326 h 1447"/>
                    <a:gd name="T8" fmla="*/ 28 w 500"/>
                    <a:gd name="T9" fmla="*/ 1426 h 1447"/>
                    <a:gd name="T10" fmla="*/ 78 w 500"/>
                    <a:gd name="T11" fmla="*/ 1447 h 1447"/>
                    <a:gd name="T12" fmla="*/ 128 w 500"/>
                    <a:gd name="T13" fmla="*/ 1426 h 1447"/>
                    <a:gd name="T14" fmla="*/ 463 w 500"/>
                    <a:gd name="T15" fmla="*/ 765 h 1447"/>
                    <a:gd name="T16" fmla="*/ 348 w 500"/>
                    <a:gd name="T17" fmla="*/ 49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00" h="1447">
                      <a:moveTo>
                        <a:pt x="348" y="49"/>
                      </a:moveTo>
                      <a:cubicBezTo>
                        <a:pt x="330" y="14"/>
                        <a:pt x="287" y="0"/>
                        <a:pt x="252" y="17"/>
                      </a:cubicBezTo>
                      <a:cubicBezTo>
                        <a:pt x="217" y="35"/>
                        <a:pt x="203" y="78"/>
                        <a:pt x="221" y="113"/>
                      </a:cubicBezTo>
                      <a:cubicBezTo>
                        <a:pt x="426" y="517"/>
                        <a:pt x="348" y="1005"/>
                        <a:pt x="28" y="1326"/>
                      </a:cubicBezTo>
                      <a:cubicBezTo>
                        <a:pt x="0" y="1353"/>
                        <a:pt x="0" y="1398"/>
                        <a:pt x="28" y="1426"/>
                      </a:cubicBezTo>
                      <a:cubicBezTo>
                        <a:pt x="41" y="1440"/>
                        <a:pt x="60" y="1447"/>
                        <a:pt x="78" y="1447"/>
                      </a:cubicBezTo>
                      <a:cubicBezTo>
                        <a:pt x="96" y="1447"/>
                        <a:pt x="114" y="1440"/>
                        <a:pt x="128" y="1426"/>
                      </a:cubicBezTo>
                      <a:cubicBezTo>
                        <a:pt x="309" y="1245"/>
                        <a:pt x="425" y="1017"/>
                        <a:pt x="463" y="765"/>
                      </a:cubicBezTo>
                      <a:cubicBezTo>
                        <a:pt x="500" y="518"/>
                        <a:pt x="460" y="270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7" name="Freeform 10"/>
                <p:cNvSpPr>
                  <a:spLocks/>
                </p:cNvSpPr>
                <p:nvPr/>
              </p:nvSpPr>
              <p:spPr bwMode="auto">
                <a:xfrm>
                  <a:off x="1754" y="2639"/>
                  <a:ext cx="99" cy="96"/>
                </a:xfrm>
                <a:custGeom>
                  <a:avLst/>
                  <a:gdLst>
                    <a:gd name="T0" fmla="*/ 171 w 198"/>
                    <a:gd name="T1" fmla="*/ 73 h 192"/>
                    <a:gd name="T2" fmla="*/ 128 w 198"/>
                    <a:gd name="T3" fmla="*/ 28 h 192"/>
                    <a:gd name="T4" fmla="*/ 28 w 198"/>
                    <a:gd name="T5" fmla="*/ 28 h 192"/>
                    <a:gd name="T6" fmla="*/ 28 w 198"/>
                    <a:gd name="T7" fmla="*/ 128 h 192"/>
                    <a:gd name="T8" fmla="*/ 66 w 198"/>
                    <a:gd name="T9" fmla="*/ 169 h 192"/>
                    <a:gd name="T10" fmla="*/ 119 w 198"/>
                    <a:gd name="T11" fmla="*/ 192 h 192"/>
                    <a:gd name="T12" fmla="*/ 166 w 198"/>
                    <a:gd name="T13" fmla="*/ 174 h 192"/>
                    <a:gd name="T14" fmla="*/ 171 w 198"/>
                    <a:gd name="T15" fmla="*/ 7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92">
                      <a:moveTo>
                        <a:pt x="171" y="73"/>
                      </a:moveTo>
                      <a:cubicBezTo>
                        <a:pt x="157" y="58"/>
                        <a:pt x="143" y="43"/>
                        <a:pt x="128" y="28"/>
                      </a:cubicBezTo>
                      <a:cubicBezTo>
                        <a:pt x="100" y="0"/>
                        <a:pt x="55" y="0"/>
                        <a:pt x="28" y="28"/>
                      </a:cubicBezTo>
                      <a:cubicBezTo>
                        <a:pt x="0" y="56"/>
                        <a:pt x="0" y="101"/>
                        <a:pt x="28" y="128"/>
                      </a:cubicBezTo>
                      <a:cubicBezTo>
                        <a:pt x="41" y="141"/>
                        <a:pt x="53" y="155"/>
                        <a:pt x="66" y="169"/>
                      </a:cubicBezTo>
                      <a:cubicBezTo>
                        <a:pt x="80" y="184"/>
                        <a:pt x="99" y="192"/>
                        <a:pt x="119" y="192"/>
                      </a:cubicBezTo>
                      <a:cubicBezTo>
                        <a:pt x="135" y="192"/>
                        <a:pt x="153" y="186"/>
                        <a:pt x="166" y="174"/>
                      </a:cubicBezTo>
                      <a:cubicBezTo>
                        <a:pt x="195" y="147"/>
                        <a:pt x="198" y="103"/>
                        <a:pt x="17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</p:grpSp>
        <p:sp>
          <p:nvSpPr>
            <p:cNvPr id="29" name="CaixaDeTexto 28"/>
            <p:cNvSpPr txBox="1"/>
            <p:nvPr/>
          </p:nvSpPr>
          <p:spPr>
            <a:xfrm>
              <a:off x="1604940" y="5714355"/>
              <a:ext cx="48603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b="1" dirty="0">
                  <a:solidFill>
                    <a:srgbClr val="4071AC"/>
                  </a:solidFill>
                </a:rPr>
                <a:t>+</a:t>
              </a:r>
              <a:r>
                <a:rPr lang="pt-BR" sz="1050" b="1" dirty="0" err="1">
                  <a:solidFill>
                    <a:srgbClr val="4071AC"/>
                  </a:solidFill>
                </a:rPr>
                <a:t>info</a:t>
              </a:r>
              <a:endParaRPr lang="pt-BR" sz="1050" b="1" dirty="0">
                <a:solidFill>
                  <a:srgbClr val="4071AC"/>
                </a:solidFill>
              </a:endParaRPr>
            </a:p>
          </p:txBody>
        </p:sp>
      </p:grpSp>
      <p:grpSp>
        <p:nvGrpSpPr>
          <p:cNvPr id="40" name="legenda 2015"/>
          <p:cNvGrpSpPr/>
          <p:nvPr/>
        </p:nvGrpSpPr>
        <p:grpSpPr>
          <a:xfrm>
            <a:off x="10068877" y="747879"/>
            <a:ext cx="601447" cy="338554"/>
            <a:chOff x="10348919" y="2496860"/>
            <a:chExt cx="601447" cy="338554"/>
          </a:xfrm>
        </p:grpSpPr>
        <p:sp>
          <p:nvSpPr>
            <p:cNvPr id="44" name="CaixaDeTexto 43"/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2015</a:t>
              </a:r>
              <a:endParaRPr lang="pt-BR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cxnSp>
          <p:nvCxnSpPr>
            <p:cNvPr id="45" name="Conector reto 44"/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legenda 2014"/>
          <p:cNvGrpSpPr/>
          <p:nvPr/>
        </p:nvGrpSpPr>
        <p:grpSpPr>
          <a:xfrm>
            <a:off x="11135524" y="747879"/>
            <a:ext cx="601447" cy="338554"/>
            <a:chOff x="10348919" y="3202127"/>
            <a:chExt cx="601447" cy="338554"/>
          </a:xfrm>
        </p:grpSpPr>
        <p:sp>
          <p:nvSpPr>
            <p:cNvPr id="47" name="CaixaDeTexto 46"/>
            <p:cNvSpPr txBox="1"/>
            <p:nvPr/>
          </p:nvSpPr>
          <p:spPr>
            <a:xfrm>
              <a:off x="10348919" y="3202127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2014</a:t>
              </a:r>
              <a:endParaRPr lang="pt-BR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cxnSp>
          <p:nvCxnSpPr>
            <p:cNvPr id="48" name="Conector reto 47"/>
            <p:cNvCxnSpPr/>
            <p:nvPr/>
          </p:nvCxnSpPr>
          <p:spPr>
            <a:xfrm>
              <a:off x="10479186" y="3224987"/>
              <a:ext cx="363954" cy="0"/>
            </a:xfrm>
            <a:prstGeom prst="line">
              <a:avLst/>
            </a:prstGeom>
            <a:ln w="57150">
              <a:solidFill>
                <a:srgbClr val="BF9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disparo historico"/>
          <p:cNvGrpSpPr/>
          <p:nvPr/>
        </p:nvGrpSpPr>
        <p:grpSpPr>
          <a:xfrm>
            <a:off x="702912" y="5354740"/>
            <a:ext cx="1069593" cy="497735"/>
            <a:chOff x="10807700" y="5128364"/>
            <a:chExt cx="1069593" cy="497735"/>
          </a:xfrm>
        </p:grpSpPr>
        <p:sp>
          <p:nvSpPr>
            <p:cNvPr id="50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51" name="Imagem 50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52" name="Retângulo 51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" name="Group 4">
            <a:extLst>
              <a:ext uri="{FF2B5EF4-FFF2-40B4-BE49-F238E27FC236}">
                <a16:creationId xmlns:a16="http://schemas.microsoft.com/office/drawing/2014/main" id="{7F65A987-2538-4A2C-9BAA-75421DFF89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306" y="156368"/>
            <a:ext cx="809625" cy="785813"/>
            <a:chOff x="326" y="142"/>
            <a:chExt cx="510" cy="495"/>
          </a:xfrm>
          <a:solidFill>
            <a:srgbClr val="00ACB8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FC720508-C274-45E2-AACD-8A6B345E0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295"/>
              <a:ext cx="84" cy="84"/>
            </a:xfrm>
            <a:custGeom>
              <a:avLst/>
              <a:gdLst>
                <a:gd name="T0" fmla="*/ 355 w 393"/>
                <a:gd name="T1" fmla="*/ 0 h 392"/>
                <a:gd name="T2" fmla="*/ 37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7 w 393"/>
                <a:gd name="T9" fmla="*/ 392 h 392"/>
                <a:gd name="T10" fmla="*/ 355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5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7" y="392"/>
                  </a:cubicBezTo>
                  <a:cubicBezTo>
                    <a:pt x="355" y="392"/>
                    <a:pt x="355" y="392"/>
                    <a:pt x="355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274FAF5A-7704-4C55-8E84-BE0EC803AA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" y="295"/>
              <a:ext cx="84" cy="84"/>
            </a:xfrm>
            <a:custGeom>
              <a:avLst/>
              <a:gdLst>
                <a:gd name="T0" fmla="*/ 356 w 393"/>
                <a:gd name="T1" fmla="*/ 0 h 392"/>
                <a:gd name="T2" fmla="*/ 38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8 w 393"/>
                <a:gd name="T9" fmla="*/ 392 h 392"/>
                <a:gd name="T10" fmla="*/ 356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6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6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8" y="392"/>
                  </a:cubicBezTo>
                  <a:cubicBezTo>
                    <a:pt x="356" y="392"/>
                    <a:pt x="356" y="392"/>
                    <a:pt x="356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6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lnTo>
                    <a:pt x="318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5CEC2745-6392-4863-BD39-1DC069DC3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397"/>
              <a:ext cx="84" cy="84"/>
            </a:xfrm>
            <a:custGeom>
              <a:avLst/>
              <a:gdLst>
                <a:gd name="T0" fmla="*/ 355 w 393"/>
                <a:gd name="T1" fmla="*/ 0 h 393"/>
                <a:gd name="T2" fmla="*/ 37 w 393"/>
                <a:gd name="T3" fmla="*/ 0 h 393"/>
                <a:gd name="T4" fmla="*/ 0 w 393"/>
                <a:gd name="T5" fmla="*/ 37 h 393"/>
                <a:gd name="T6" fmla="*/ 0 w 393"/>
                <a:gd name="T7" fmla="*/ 355 h 393"/>
                <a:gd name="T8" fmla="*/ 37 w 393"/>
                <a:gd name="T9" fmla="*/ 393 h 393"/>
                <a:gd name="T10" fmla="*/ 355 w 393"/>
                <a:gd name="T11" fmla="*/ 393 h 393"/>
                <a:gd name="T12" fmla="*/ 393 w 393"/>
                <a:gd name="T13" fmla="*/ 355 h 393"/>
                <a:gd name="T14" fmla="*/ 393 w 393"/>
                <a:gd name="T15" fmla="*/ 37 h 393"/>
                <a:gd name="T16" fmla="*/ 355 w 393"/>
                <a:gd name="T17" fmla="*/ 0 h 393"/>
                <a:gd name="T18" fmla="*/ 318 w 393"/>
                <a:gd name="T19" fmla="*/ 318 h 393"/>
                <a:gd name="T20" fmla="*/ 75 w 393"/>
                <a:gd name="T21" fmla="*/ 318 h 393"/>
                <a:gd name="T22" fmla="*/ 75 w 393"/>
                <a:gd name="T23" fmla="*/ 75 h 393"/>
                <a:gd name="T24" fmla="*/ 318 w 393"/>
                <a:gd name="T25" fmla="*/ 75 h 393"/>
                <a:gd name="T26" fmla="*/ 318 w 393"/>
                <a:gd name="T27" fmla="*/ 31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3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3"/>
                    <a:pt x="37" y="393"/>
                  </a:cubicBezTo>
                  <a:cubicBezTo>
                    <a:pt x="355" y="393"/>
                    <a:pt x="355" y="393"/>
                    <a:pt x="355" y="393"/>
                  </a:cubicBezTo>
                  <a:cubicBezTo>
                    <a:pt x="376" y="393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7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4195BD53-AC84-46DC-9C3D-52C185B423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" y="142"/>
              <a:ext cx="510" cy="495"/>
            </a:xfrm>
            <a:custGeom>
              <a:avLst/>
              <a:gdLst>
                <a:gd name="T0" fmla="*/ 1825 w 2382"/>
                <a:gd name="T1" fmla="*/ 276 h 2314"/>
                <a:gd name="T2" fmla="*/ 1626 w 2382"/>
                <a:gd name="T3" fmla="*/ 239 h 2314"/>
                <a:gd name="T4" fmla="*/ 1589 w 2382"/>
                <a:gd name="T5" fmla="*/ 0 h 2314"/>
                <a:gd name="T6" fmla="*/ 1392 w 2382"/>
                <a:gd name="T7" fmla="*/ 37 h 2314"/>
                <a:gd name="T8" fmla="*/ 1029 w 2382"/>
                <a:gd name="T9" fmla="*/ 239 h 2314"/>
                <a:gd name="T10" fmla="*/ 992 w 2382"/>
                <a:gd name="T11" fmla="*/ 0 h 2314"/>
                <a:gd name="T12" fmla="*/ 796 w 2382"/>
                <a:gd name="T13" fmla="*/ 37 h 2314"/>
                <a:gd name="T14" fmla="*/ 433 w 2382"/>
                <a:gd name="T15" fmla="*/ 239 h 2314"/>
                <a:gd name="T16" fmla="*/ 396 w 2382"/>
                <a:gd name="T17" fmla="*/ 0 h 2314"/>
                <a:gd name="T18" fmla="*/ 199 w 2382"/>
                <a:gd name="T19" fmla="*/ 37 h 2314"/>
                <a:gd name="T20" fmla="*/ 38 w 2382"/>
                <a:gd name="T21" fmla="*/ 239 h 2314"/>
                <a:gd name="T22" fmla="*/ 0 w 2382"/>
                <a:gd name="T23" fmla="*/ 1707 h 2314"/>
                <a:gd name="T24" fmla="*/ 1042 w 2382"/>
                <a:gd name="T25" fmla="*/ 1745 h 2314"/>
                <a:gd name="T26" fmla="*/ 1708 w 2382"/>
                <a:gd name="T27" fmla="*/ 2314 h 2314"/>
                <a:gd name="T28" fmla="*/ 1825 w 2382"/>
                <a:gd name="T29" fmla="*/ 977 h 2314"/>
                <a:gd name="T30" fmla="*/ 1467 w 2382"/>
                <a:gd name="T31" fmla="*/ 75 h 2314"/>
                <a:gd name="T32" fmla="*/ 1551 w 2382"/>
                <a:gd name="T33" fmla="*/ 276 h 2314"/>
                <a:gd name="T34" fmla="*/ 1467 w 2382"/>
                <a:gd name="T35" fmla="*/ 477 h 2314"/>
                <a:gd name="T36" fmla="*/ 870 w 2382"/>
                <a:gd name="T37" fmla="*/ 276 h 2314"/>
                <a:gd name="T38" fmla="*/ 955 w 2382"/>
                <a:gd name="T39" fmla="*/ 75 h 2314"/>
                <a:gd name="T40" fmla="*/ 955 w 2382"/>
                <a:gd name="T41" fmla="*/ 477 h 2314"/>
                <a:gd name="T42" fmla="*/ 870 w 2382"/>
                <a:gd name="T43" fmla="*/ 276 h 2314"/>
                <a:gd name="T44" fmla="*/ 274 w 2382"/>
                <a:gd name="T45" fmla="*/ 75 h 2314"/>
                <a:gd name="T46" fmla="*/ 358 w 2382"/>
                <a:gd name="T47" fmla="*/ 276 h 2314"/>
                <a:gd name="T48" fmla="*/ 274 w 2382"/>
                <a:gd name="T49" fmla="*/ 477 h 2314"/>
                <a:gd name="T50" fmla="*/ 1072 w 2382"/>
                <a:gd name="T51" fmla="*/ 1193 h 2314"/>
                <a:gd name="T52" fmla="*/ 716 w 2382"/>
                <a:gd name="T53" fmla="*/ 1230 h 2314"/>
                <a:gd name="T54" fmla="*/ 754 w 2382"/>
                <a:gd name="T55" fmla="*/ 1586 h 2314"/>
                <a:gd name="T56" fmla="*/ 1034 w 2382"/>
                <a:gd name="T57" fmla="*/ 1640 h 2314"/>
                <a:gd name="T58" fmla="*/ 75 w 2382"/>
                <a:gd name="T59" fmla="*/ 1670 h 2314"/>
                <a:gd name="T60" fmla="*/ 199 w 2382"/>
                <a:gd name="T61" fmla="*/ 313 h 2314"/>
                <a:gd name="T62" fmla="*/ 237 w 2382"/>
                <a:gd name="T63" fmla="*/ 552 h 2314"/>
                <a:gd name="T64" fmla="*/ 433 w 2382"/>
                <a:gd name="T65" fmla="*/ 514 h 2314"/>
                <a:gd name="T66" fmla="*/ 796 w 2382"/>
                <a:gd name="T67" fmla="*/ 313 h 2314"/>
                <a:gd name="T68" fmla="*/ 833 w 2382"/>
                <a:gd name="T69" fmla="*/ 552 h 2314"/>
                <a:gd name="T70" fmla="*/ 1029 w 2382"/>
                <a:gd name="T71" fmla="*/ 514 h 2314"/>
                <a:gd name="T72" fmla="*/ 1392 w 2382"/>
                <a:gd name="T73" fmla="*/ 313 h 2314"/>
                <a:gd name="T74" fmla="*/ 1430 w 2382"/>
                <a:gd name="T75" fmla="*/ 552 h 2314"/>
                <a:gd name="T76" fmla="*/ 1626 w 2382"/>
                <a:gd name="T77" fmla="*/ 514 h 2314"/>
                <a:gd name="T78" fmla="*/ 1750 w 2382"/>
                <a:gd name="T79" fmla="*/ 313 h 2314"/>
                <a:gd name="T80" fmla="*/ 1708 w 2382"/>
                <a:gd name="T81" fmla="*/ 967 h 2314"/>
                <a:gd name="T82" fmla="*/ 1586 w 2382"/>
                <a:gd name="T83" fmla="*/ 753 h 2314"/>
                <a:gd name="T84" fmla="*/ 1231 w 2382"/>
                <a:gd name="T85" fmla="*/ 716 h 2314"/>
                <a:gd name="T86" fmla="*/ 1193 w 2382"/>
                <a:gd name="T87" fmla="*/ 1071 h 2314"/>
                <a:gd name="T88" fmla="*/ 1295 w 2382"/>
                <a:gd name="T89" fmla="*/ 1108 h 2314"/>
                <a:gd name="T90" fmla="*/ 1109 w 2382"/>
                <a:gd name="T91" fmla="*/ 1332 h 2314"/>
                <a:gd name="T92" fmla="*/ 1072 w 2382"/>
                <a:gd name="T93" fmla="*/ 1193 h 2314"/>
                <a:gd name="T94" fmla="*/ 1034 w 2382"/>
                <a:gd name="T95" fmla="*/ 1511 h 2314"/>
                <a:gd name="T96" fmla="*/ 791 w 2382"/>
                <a:gd name="T97" fmla="*/ 1268 h 2314"/>
                <a:gd name="T98" fmla="*/ 1512 w 2382"/>
                <a:gd name="T99" fmla="*/ 790 h 2314"/>
                <a:gd name="T100" fmla="*/ 1415 w 2382"/>
                <a:gd name="T101" fmla="*/ 1034 h 2314"/>
                <a:gd name="T102" fmla="*/ 1268 w 2382"/>
                <a:gd name="T103" fmla="*/ 790 h 2314"/>
                <a:gd name="T104" fmla="*/ 1708 w 2382"/>
                <a:gd name="T105" fmla="*/ 2239 h 2314"/>
                <a:gd name="T106" fmla="*/ 1112 w 2382"/>
                <a:gd name="T107" fmla="*/ 1704 h 2314"/>
                <a:gd name="T108" fmla="*/ 1440 w 2382"/>
                <a:gd name="T109" fmla="*/ 1105 h 2314"/>
                <a:gd name="T110" fmla="*/ 1558 w 2382"/>
                <a:gd name="T111" fmla="*/ 1060 h 2314"/>
                <a:gd name="T112" fmla="*/ 1708 w 2382"/>
                <a:gd name="T113" fmla="*/ 1041 h 2314"/>
                <a:gd name="T114" fmla="*/ 1783 w 2382"/>
                <a:gd name="T115" fmla="*/ 1046 h 2314"/>
                <a:gd name="T116" fmla="*/ 1708 w 2382"/>
                <a:gd name="T117" fmla="*/ 2239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2" h="2314">
                  <a:moveTo>
                    <a:pt x="1825" y="977"/>
                  </a:moveTo>
                  <a:cubicBezTo>
                    <a:pt x="1825" y="276"/>
                    <a:pt x="1825" y="276"/>
                    <a:pt x="1825" y="276"/>
                  </a:cubicBezTo>
                  <a:cubicBezTo>
                    <a:pt x="1825" y="255"/>
                    <a:pt x="1808" y="239"/>
                    <a:pt x="1788" y="239"/>
                  </a:cubicBezTo>
                  <a:cubicBezTo>
                    <a:pt x="1626" y="239"/>
                    <a:pt x="1626" y="239"/>
                    <a:pt x="1626" y="239"/>
                  </a:cubicBezTo>
                  <a:cubicBezTo>
                    <a:pt x="1626" y="37"/>
                    <a:pt x="1626" y="37"/>
                    <a:pt x="1626" y="37"/>
                  </a:cubicBezTo>
                  <a:cubicBezTo>
                    <a:pt x="1626" y="17"/>
                    <a:pt x="1609" y="0"/>
                    <a:pt x="1589" y="0"/>
                  </a:cubicBezTo>
                  <a:cubicBezTo>
                    <a:pt x="1430" y="0"/>
                    <a:pt x="1430" y="0"/>
                    <a:pt x="1430" y="0"/>
                  </a:cubicBezTo>
                  <a:cubicBezTo>
                    <a:pt x="1409" y="0"/>
                    <a:pt x="1392" y="17"/>
                    <a:pt x="1392" y="37"/>
                  </a:cubicBezTo>
                  <a:cubicBezTo>
                    <a:pt x="1392" y="239"/>
                    <a:pt x="1392" y="239"/>
                    <a:pt x="1392" y="239"/>
                  </a:cubicBezTo>
                  <a:cubicBezTo>
                    <a:pt x="1029" y="239"/>
                    <a:pt x="1029" y="239"/>
                    <a:pt x="1029" y="239"/>
                  </a:cubicBezTo>
                  <a:cubicBezTo>
                    <a:pt x="1029" y="37"/>
                    <a:pt x="1029" y="37"/>
                    <a:pt x="1029" y="37"/>
                  </a:cubicBezTo>
                  <a:cubicBezTo>
                    <a:pt x="1029" y="17"/>
                    <a:pt x="1013" y="0"/>
                    <a:pt x="992" y="0"/>
                  </a:cubicBezTo>
                  <a:cubicBezTo>
                    <a:pt x="833" y="0"/>
                    <a:pt x="833" y="0"/>
                    <a:pt x="833" y="0"/>
                  </a:cubicBezTo>
                  <a:cubicBezTo>
                    <a:pt x="812" y="0"/>
                    <a:pt x="796" y="17"/>
                    <a:pt x="796" y="37"/>
                  </a:cubicBezTo>
                  <a:cubicBezTo>
                    <a:pt x="796" y="239"/>
                    <a:pt x="796" y="239"/>
                    <a:pt x="796" y="239"/>
                  </a:cubicBezTo>
                  <a:cubicBezTo>
                    <a:pt x="433" y="239"/>
                    <a:pt x="433" y="239"/>
                    <a:pt x="433" y="239"/>
                  </a:cubicBezTo>
                  <a:cubicBezTo>
                    <a:pt x="433" y="37"/>
                    <a:pt x="433" y="37"/>
                    <a:pt x="433" y="37"/>
                  </a:cubicBezTo>
                  <a:cubicBezTo>
                    <a:pt x="433" y="17"/>
                    <a:pt x="416" y="0"/>
                    <a:pt x="39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16" y="0"/>
                    <a:pt x="199" y="17"/>
                    <a:pt x="199" y="37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38" y="239"/>
                    <a:pt x="38" y="239"/>
                    <a:pt x="38" y="239"/>
                  </a:cubicBezTo>
                  <a:cubicBezTo>
                    <a:pt x="17" y="239"/>
                    <a:pt x="0" y="255"/>
                    <a:pt x="0" y="276"/>
                  </a:cubicBezTo>
                  <a:cubicBezTo>
                    <a:pt x="0" y="1707"/>
                    <a:pt x="0" y="1707"/>
                    <a:pt x="0" y="1707"/>
                  </a:cubicBezTo>
                  <a:cubicBezTo>
                    <a:pt x="0" y="1728"/>
                    <a:pt x="17" y="1745"/>
                    <a:pt x="38" y="1745"/>
                  </a:cubicBezTo>
                  <a:cubicBezTo>
                    <a:pt x="1042" y="1745"/>
                    <a:pt x="1042" y="1745"/>
                    <a:pt x="1042" y="1745"/>
                  </a:cubicBezTo>
                  <a:cubicBezTo>
                    <a:pt x="1066" y="1896"/>
                    <a:pt x="1141" y="2036"/>
                    <a:pt x="1256" y="2140"/>
                  </a:cubicBezTo>
                  <a:cubicBezTo>
                    <a:pt x="1380" y="2252"/>
                    <a:pt x="1540" y="2314"/>
                    <a:pt x="1708" y="2314"/>
                  </a:cubicBezTo>
                  <a:cubicBezTo>
                    <a:pt x="2079" y="2314"/>
                    <a:pt x="2382" y="2012"/>
                    <a:pt x="2382" y="1640"/>
                  </a:cubicBezTo>
                  <a:cubicBezTo>
                    <a:pt x="2382" y="1312"/>
                    <a:pt x="2144" y="1033"/>
                    <a:pt x="1825" y="977"/>
                  </a:cubicBezTo>
                  <a:close/>
                  <a:moveTo>
                    <a:pt x="1467" y="276"/>
                  </a:moveTo>
                  <a:cubicBezTo>
                    <a:pt x="1467" y="75"/>
                    <a:pt x="1467" y="75"/>
                    <a:pt x="1467" y="75"/>
                  </a:cubicBezTo>
                  <a:cubicBezTo>
                    <a:pt x="1551" y="75"/>
                    <a:pt x="1551" y="75"/>
                    <a:pt x="1551" y="75"/>
                  </a:cubicBezTo>
                  <a:cubicBezTo>
                    <a:pt x="1551" y="276"/>
                    <a:pt x="1551" y="276"/>
                    <a:pt x="1551" y="276"/>
                  </a:cubicBezTo>
                  <a:cubicBezTo>
                    <a:pt x="1551" y="477"/>
                    <a:pt x="1551" y="477"/>
                    <a:pt x="1551" y="477"/>
                  </a:cubicBezTo>
                  <a:cubicBezTo>
                    <a:pt x="1467" y="477"/>
                    <a:pt x="1467" y="477"/>
                    <a:pt x="1467" y="477"/>
                  </a:cubicBezTo>
                  <a:lnTo>
                    <a:pt x="1467" y="276"/>
                  </a:lnTo>
                  <a:close/>
                  <a:moveTo>
                    <a:pt x="870" y="276"/>
                  </a:moveTo>
                  <a:cubicBezTo>
                    <a:pt x="870" y="75"/>
                    <a:pt x="870" y="75"/>
                    <a:pt x="870" y="75"/>
                  </a:cubicBezTo>
                  <a:cubicBezTo>
                    <a:pt x="955" y="75"/>
                    <a:pt x="955" y="75"/>
                    <a:pt x="955" y="75"/>
                  </a:cubicBezTo>
                  <a:cubicBezTo>
                    <a:pt x="955" y="276"/>
                    <a:pt x="955" y="276"/>
                    <a:pt x="955" y="276"/>
                  </a:cubicBezTo>
                  <a:cubicBezTo>
                    <a:pt x="955" y="477"/>
                    <a:pt x="955" y="477"/>
                    <a:pt x="955" y="477"/>
                  </a:cubicBezTo>
                  <a:cubicBezTo>
                    <a:pt x="870" y="477"/>
                    <a:pt x="870" y="477"/>
                    <a:pt x="870" y="477"/>
                  </a:cubicBezTo>
                  <a:lnTo>
                    <a:pt x="870" y="276"/>
                  </a:lnTo>
                  <a:close/>
                  <a:moveTo>
                    <a:pt x="274" y="276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8" y="276"/>
                    <a:pt x="358" y="276"/>
                    <a:pt x="358" y="276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274" y="477"/>
                    <a:pt x="274" y="477"/>
                    <a:pt x="274" y="477"/>
                  </a:cubicBezTo>
                  <a:lnTo>
                    <a:pt x="274" y="276"/>
                  </a:lnTo>
                  <a:close/>
                  <a:moveTo>
                    <a:pt x="1072" y="1193"/>
                  </a:moveTo>
                  <a:cubicBezTo>
                    <a:pt x="754" y="1193"/>
                    <a:pt x="754" y="1193"/>
                    <a:pt x="754" y="1193"/>
                  </a:cubicBezTo>
                  <a:cubicBezTo>
                    <a:pt x="733" y="1193"/>
                    <a:pt x="716" y="1210"/>
                    <a:pt x="716" y="1230"/>
                  </a:cubicBezTo>
                  <a:cubicBezTo>
                    <a:pt x="716" y="1548"/>
                    <a:pt x="716" y="1548"/>
                    <a:pt x="716" y="1548"/>
                  </a:cubicBezTo>
                  <a:cubicBezTo>
                    <a:pt x="716" y="1569"/>
                    <a:pt x="733" y="1586"/>
                    <a:pt x="754" y="1586"/>
                  </a:cubicBezTo>
                  <a:cubicBezTo>
                    <a:pt x="1037" y="1586"/>
                    <a:pt x="1037" y="1586"/>
                    <a:pt x="1037" y="1586"/>
                  </a:cubicBezTo>
                  <a:cubicBezTo>
                    <a:pt x="1035" y="1604"/>
                    <a:pt x="1034" y="1622"/>
                    <a:pt x="1034" y="1640"/>
                  </a:cubicBezTo>
                  <a:cubicBezTo>
                    <a:pt x="1034" y="1650"/>
                    <a:pt x="1035" y="1660"/>
                    <a:pt x="1035" y="1670"/>
                  </a:cubicBezTo>
                  <a:cubicBezTo>
                    <a:pt x="75" y="1670"/>
                    <a:pt x="75" y="1670"/>
                    <a:pt x="75" y="1670"/>
                  </a:cubicBezTo>
                  <a:cubicBezTo>
                    <a:pt x="75" y="313"/>
                    <a:pt x="75" y="313"/>
                    <a:pt x="75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199" y="514"/>
                    <a:pt x="199" y="514"/>
                    <a:pt x="199" y="514"/>
                  </a:cubicBezTo>
                  <a:cubicBezTo>
                    <a:pt x="199" y="535"/>
                    <a:pt x="216" y="552"/>
                    <a:pt x="237" y="552"/>
                  </a:cubicBezTo>
                  <a:cubicBezTo>
                    <a:pt x="396" y="552"/>
                    <a:pt x="396" y="552"/>
                    <a:pt x="396" y="552"/>
                  </a:cubicBezTo>
                  <a:cubicBezTo>
                    <a:pt x="416" y="552"/>
                    <a:pt x="433" y="535"/>
                    <a:pt x="433" y="514"/>
                  </a:cubicBezTo>
                  <a:cubicBezTo>
                    <a:pt x="433" y="313"/>
                    <a:pt x="433" y="313"/>
                    <a:pt x="433" y="313"/>
                  </a:cubicBezTo>
                  <a:cubicBezTo>
                    <a:pt x="796" y="313"/>
                    <a:pt x="796" y="313"/>
                    <a:pt x="796" y="313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6" y="535"/>
                    <a:pt x="812" y="552"/>
                    <a:pt x="833" y="552"/>
                  </a:cubicBezTo>
                  <a:cubicBezTo>
                    <a:pt x="992" y="552"/>
                    <a:pt x="992" y="552"/>
                    <a:pt x="992" y="552"/>
                  </a:cubicBezTo>
                  <a:cubicBezTo>
                    <a:pt x="1013" y="552"/>
                    <a:pt x="1029" y="535"/>
                    <a:pt x="1029" y="514"/>
                  </a:cubicBezTo>
                  <a:cubicBezTo>
                    <a:pt x="1029" y="313"/>
                    <a:pt x="1029" y="313"/>
                    <a:pt x="1029" y="313"/>
                  </a:cubicBezTo>
                  <a:cubicBezTo>
                    <a:pt x="1392" y="313"/>
                    <a:pt x="1392" y="313"/>
                    <a:pt x="1392" y="313"/>
                  </a:cubicBezTo>
                  <a:cubicBezTo>
                    <a:pt x="1392" y="514"/>
                    <a:pt x="1392" y="514"/>
                    <a:pt x="1392" y="514"/>
                  </a:cubicBezTo>
                  <a:cubicBezTo>
                    <a:pt x="1392" y="535"/>
                    <a:pt x="1409" y="552"/>
                    <a:pt x="1430" y="552"/>
                  </a:cubicBezTo>
                  <a:cubicBezTo>
                    <a:pt x="1589" y="552"/>
                    <a:pt x="1589" y="552"/>
                    <a:pt x="1589" y="552"/>
                  </a:cubicBezTo>
                  <a:cubicBezTo>
                    <a:pt x="1609" y="552"/>
                    <a:pt x="1626" y="535"/>
                    <a:pt x="1626" y="514"/>
                  </a:cubicBezTo>
                  <a:cubicBezTo>
                    <a:pt x="1626" y="313"/>
                    <a:pt x="1626" y="313"/>
                    <a:pt x="1626" y="313"/>
                  </a:cubicBezTo>
                  <a:cubicBezTo>
                    <a:pt x="1750" y="313"/>
                    <a:pt x="1750" y="313"/>
                    <a:pt x="1750" y="313"/>
                  </a:cubicBezTo>
                  <a:cubicBezTo>
                    <a:pt x="1750" y="968"/>
                    <a:pt x="1750" y="968"/>
                    <a:pt x="1750" y="968"/>
                  </a:cubicBezTo>
                  <a:cubicBezTo>
                    <a:pt x="1736" y="967"/>
                    <a:pt x="1722" y="967"/>
                    <a:pt x="1708" y="967"/>
                  </a:cubicBezTo>
                  <a:cubicBezTo>
                    <a:pt x="1667" y="967"/>
                    <a:pt x="1626" y="971"/>
                    <a:pt x="1586" y="978"/>
                  </a:cubicBezTo>
                  <a:cubicBezTo>
                    <a:pt x="1586" y="753"/>
                    <a:pt x="1586" y="753"/>
                    <a:pt x="1586" y="753"/>
                  </a:cubicBezTo>
                  <a:cubicBezTo>
                    <a:pt x="1586" y="732"/>
                    <a:pt x="1570" y="716"/>
                    <a:pt x="1549" y="716"/>
                  </a:cubicBezTo>
                  <a:cubicBezTo>
                    <a:pt x="1231" y="716"/>
                    <a:pt x="1231" y="716"/>
                    <a:pt x="1231" y="716"/>
                  </a:cubicBezTo>
                  <a:cubicBezTo>
                    <a:pt x="1210" y="716"/>
                    <a:pt x="1193" y="732"/>
                    <a:pt x="1193" y="753"/>
                  </a:cubicBezTo>
                  <a:cubicBezTo>
                    <a:pt x="1193" y="1071"/>
                    <a:pt x="1193" y="1071"/>
                    <a:pt x="1193" y="1071"/>
                  </a:cubicBezTo>
                  <a:cubicBezTo>
                    <a:pt x="1193" y="1092"/>
                    <a:pt x="1210" y="1108"/>
                    <a:pt x="1231" y="1108"/>
                  </a:cubicBezTo>
                  <a:cubicBezTo>
                    <a:pt x="1295" y="1108"/>
                    <a:pt x="1295" y="1108"/>
                    <a:pt x="1295" y="1108"/>
                  </a:cubicBezTo>
                  <a:cubicBezTo>
                    <a:pt x="1233" y="1156"/>
                    <a:pt x="1180" y="1215"/>
                    <a:pt x="1138" y="1282"/>
                  </a:cubicBezTo>
                  <a:cubicBezTo>
                    <a:pt x="1127" y="1298"/>
                    <a:pt x="1118" y="1315"/>
                    <a:pt x="1109" y="1332"/>
                  </a:cubicBezTo>
                  <a:cubicBezTo>
                    <a:pt x="1109" y="1230"/>
                    <a:pt x="1109" y="1230"/>
                    <a:pt x="1109" y="1230"/>
                  </a:cubicBezTo>
                  <a:cubicBezTo>
                    <a:pt x="1109" y="1210"/>
                    <a:pt x="1092" y="1193"/>
                    <a:pt x="1072" y="1193"/>
                  </a:cubicBezTo>
                  <a:close/>
                  <a:moveTo>
                    <a:pt x="1034" y="1268"/>
                  </a:moveTo>
                  <a:cubicBezTo>
                    <a:pt x="1034" y="1511"/>
                    <a:pt x="1034" y="1511"/>
                    <a:pt x="1034" y="1511"/>
                  </a:cubicBezTo>
                  <a:cubicBezTo>
                    <a:pt x="791" y="1511"/>
                    <a:pt x="791" y="1511"/>
                    <a:pt x="791" y="1511"/>
                  </a:cubicBezTo>
                  <a:cubicBezTo>
                    <a:pt x="791" y="1268"/>
                    <a:pt x="791" y="1268"/>
                    <a:pt x="791" y="1268"/>
                  </a:cubicBezTo>
                  <a:lnTo>
                    <a:pt x="1034" y="1268"/>
                  </a:lnTo>
                  <a:close/>
                  <a:moveTo>
                    <a:pt x="1512" y="790"/>
                  </a:moveTo>
                  <a:cubicBezTo>
                    <a:pt x="1512" y="996"/>
                    <a:pt x="1512" y="996"/>
                    <a:pt x="1512" y="996"/>
                  </a:cubicBezTo>
                  <a:cubicBezTo>
                    <a:pt x="1479" y="1006"/>
                    <a:pt x="1446" y="1019"/>
                    <a:pt x="1415" y="1034"/>
                  </a:cubicBezTo>
                  <a:cubicBezTo>
                    <a:pt x="1268" y="1034"/>
                    <a:pt x="1268" y="1034"/>
                    <a:pt x="1268" y="1034"/>
                  </a:cubicBezTo>
                  <a:cubicBezTo>
                    <a:pt x="1268" y="790"/>
                    <a:pt x="1268" y="790"/>
                    <a:pt x="1268" y="790"/>
                  </a:cubicBezTo>
                  <a:lnTo>
                    <a:pt x="1512" y="790"/>
                  </a:lnTo>
                  <a:close/>
                  <a:moveTo>
                    <a:pt x="1708" y="2239"/>
                  </a:moveTo>
                  <a:cubicBezTo>
                    <a:pt x="1400" y="2239"/>
                    <a:pt x="1144" y="2009"/>
                    <a:pt x="1112" y="1704"/>
                  </a:cubicBezTo>
                  <a:cubicBezTo>
                    <a:pt x="1112" y="1704"/>
                    <a:pt x="1112" y="1704"/>
                    <a:pt x="1112" y="1704"/>
                  </a:cubicBezTo>
                  <a:cubicBezTo>
                    <a:pt x="1110" y="1683"/>
                    <a:pt x="1109" y="1661"/>
                    <a:pt x="1109" y="1640"/>
                  </a:cubicBezTo>
                  <a:cubicBezTo>
                    <a:pt x="1109" y="1412"/>
                    <a:pt x="1236" y="1207"/>
                    <a:pt x="1440" y="1105"/>
                  </a:cubicBezTo>
                  <a:cubicBezTo>
                    <a:pt x="1440" y="1105"/>
                    <a:pt x="1440" y="1105"/>
                    <a:pt x="1440" y="1105"/>
                  </a:cubicBezTo>
                  <a:cubicBezTo>
                    <a:pt x="1478" y="1086"/>
                    <a:pt x="1518" y="1071"/>
                    <a:pt x="1558" y="1060"/>
                  </a:cubicBezTo>
                  <a:cubicBezTo>
                    <a:pt x="1558" y="1060"/>
                    <a:pt x="1558" y="1060"/>
                    <a:pt x="1558" y="1060"/>
                  </a:cubicBezTo>
                  <a:cubicBezTo>
                    <a:pt x="1607" y="1048"/>
                    <a:pt x="1657" y="1041"/>
                    <a:pt x="1708" y="1041"/>
                  </a:cubicBezTo>
                  <a:cubicBezTo>
                    <a:pt x="1733" y="1041"/>
                    <a:pt x="1758" y="1043"/>
                    <a:pt x="1783" y="1046"/>
                  </a:cubicBezTo>
                  <a:cubicBezTo>
                    <a:pt x="1783" y="1046"/>
                    <a:pt x="1783" y="1046"/>
                    <a:pt x="1783" y="1046"/>
                  </a:cubicBezTo>
                  <a:cubicBezTo>
                    <a:pt x="2082" y="1083"/>
                    <a:pt x="2307" y="1339"/>
                    <a:pt x="2307" y="1640"/>
                  </a:cubicBezTo>
                  <a:cubicBezTo>
                    <a:pt x="2307" y="1971"/>
                    <a:pt x="2038" y="2239"/>
                    <a:pt x="1708" y="2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045C12F6-7E5A-49F2-92B0-E29A24A4F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447"/>
              <a:ext cx="23" cy="54"/>
            </a:xfrm>
            <a:custGeom>
              <a:avLst/>
              <a:gdLst>
                <a:gd name="T0" fmla="*/ 78 w 109"/>
                <a:gd name="T1" fmla="*/ 29 h 251"/>
                <a:gd name="T2" fmla="*/ 30 w 109"/>
                <a:gd name="T3" fmla="*/ 7 h 251"/>
                <a:gd name="T4" fmla="*/ 7 w 109"/>
                <a:gd name="T5" fmla="*/ 54 h 251"/>
                <a:gd name="T6" fmla="*/ 35 w 109"/>
                <a:gd name="T7" fmla="*/ 213 h 251"/>
                <a:gd name="T8" fmla="*/ 72 w 109"/>
                <a:gd name="T9" fmla="*/ 251 h 251"/>
                <a:gd name="T10" fmla="*/ 109 w 109"/>
                <a:gd name="T11" fmla="*/ 213 h 251"/>
                <a:gd name="T12" fmla="*/ 78 w 109"/>
                <a:gd name="T13" fmla="*/ 29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51">
                  <a:moveTo>
                    <a:pt x="78" y="29"/>
                  </a:moveTo>
                  <a:cubicBezTo>
                    <a:pt x="71" y="10"/>
                    <a:pt x="49" y="0"/>
                    <a:pt x="30" y="7"/>
                  </a:cubicBezTo>
                  <a:cubicBezTo>
                    <a:pt x="11" y="14"/>
                    <a:pt x="0" y="35"/>
                    <a:pt x="7" y="54"/>
                  </a:cubicBezTo>
                  <a:cubicBezTo>
                    <a:pt x="25" y="105"/>
                    <a:pt x="35" y="159"/>
                    <a:pt x="35" y="213"/>
                  </a:cubicBezTo>
                  <a:cubicBezTo>
                    <a:pt x="35" y="234"/>
                    <a:pt x="51" y="251"/>
                    <a:pt x="72" y="251"/>
                  </a:cubicBezTo>
                  <a:cubicBezTo>
                    <a:pt x="93" y="251"/>
                    <a:pt x="109" y="234"/>
                    <a:pt x="109" y="213"/>
                  </a:cubicBezTo>
                  <a:cubicBezTo>
                    <a:pt x="109" y="150"/>
                    <a:pt x="99" y="88"/>
                    <a:pt x="7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0FE05DEE-45D0-4761-9CF1-5319F04C5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379"/>
              <a:ext cx="79" cy="60"/>
            </a:xfrm>
            <a:custGeom>
              <a:avLst/>
              <a:gdLst>
                <a:gd name="T0" fmla="*/ 354 w 366"/>
                <a:gd name="T1" fmla="*/ 222 h 281"/>
                <a:gd name="T2" fmla="*/ 51 w 366"/>
                <a:gd name="T3" fmla="*/ 6 h 281"/>
                <a:gd name="T4" fmla="*/ 5 w 366"/>
                <a:gd name="T5" fmla="*/ 32 h 281"/>
                <a:gd name="T6" fmla="*/ 31 w 366"/>
                <a:gd name="T7" fmla="*/ 78 h 281"/>
                <a:gd name="T8" fmla="*/ 292 w 366"/>
                <a:gd name="T9" fmla="*/ 265 h 281"/>
                <a:gd name="T10" fmla="*/ 323 w 366"/>
                <a:gd name="T11" fmla="*/ 281 h 281"/>
                <a:gd name="T12" fmla="*/ 344 w 366"/>
                <a:gd name="T13" fmla="*/ 274 h 281"/>
                <a:gd name="T14" fmla="*/ 354 w 366"/>
                <a:gd name="T15" fmla="*/ 22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6" h="281">
                  <a:moveTo>
                    <a:pt x="354" y="222"/>
                  </a:moveTo>
                  <a:cubicBezTo>
                    <a:pt x="281" y="117"/>
                    <a:pt x="174" y="40"/>
                    <a:pt x="51" y="6"/>
                  </a:cubicBezTo>
                  <a:cubicBezTo>
                    <a:pt x="31" y="0"/>
                    <a:pt x="11" y="12"/>
                    <a:pt x="5" y="32"/>
                  </a:cubicBezTo>
                  <a:cubicBezTo>
                    <a:pt x="0" y="51"/>
                    <a:pt x="11" y="72"/>
                    <a:pt x="31" y="78"/>
                  </a:cubicBezTo>
                  <a:cubicBezTo>
                    <a:pt x="137" y="107"/>
                    <a:pt x="230" y="174"/>
                    <a:pt x="292" y="265"/>
                  </a:cubicBezTo>
                  <a:cubicBezTo>
                    <a:pt x="300" y="275"/>
                    <a:pt x="311" y="281"/>
                    <a:pt x="323" y="281"/>
                  </a:cubicBezTo>
                  <a:cubicBezTo>
                    <a:pt x="330" y="281"/>
                    <a:pt x="338" y="279"/>
                    <a:pt x="344" y="274"/>
                  </a:cubicBezTo>
                  <a:cubicBezTo>
                    <a:pt x="361" y="262"/>
                    <a:pt x="366" y="239"/>
                    <a:pt x="354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0B838027-96F1-48B2-A636-5B10874AE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" y="402"/>
              <a:ext cx="181" cy="181"/>
            </a:xfrm>
            <a:custGeom>
              <a:avLst/>
              <a:gdLst>
                <a:gd name="T0" fmla="*/ 422 w 844"/>
                <a:gd name="T1" fmla="*/ 0 h 845"/>
                <a:gd name="T2" fmla="*/ 0 w 844"/>
                <a:gd name="T3" fmla="*/ 422 h 845"/>
                <a:gd name="T4" fmla="*/ 422 w 844"/>
                <a:gd name="T5" fmla="*/ 845 h 845"/>
                <a:gd name="T6" fmla="*/ 844 w 844"/>
                <a:gd name="T7" fmla="*/ 422 h 845"/>
                <a:gd name="T8" fmla="*/ 422 w 844"/>
                <a:gd name="T9" fmla="*/ 0 h 845"/>
                <a:gd name="T10" fmla="*/ 422 w 844"/>
                <a:gd name="T11" fmla="*/ 770 h 845"/>
                <a:gd name="T12" fmla="*/ 74 w 844"/>
                <a:gd name="T13" fmla="*/ 422 h 845"/>
                <a:gd name="T14" fmla="*/ 422 w 844"/>
                <a:gd name="T15" fmla="*/ 75 h 845"/>
                <a:gd name="T16" fmla="*/ 770 w 844"/>
                <a:gd name="T17" fmla="*/ 422 h 845"/>
                <a:gd name="T18" fmla="*/ 422 w 844"/>
                <a:gd name="T19" fmla="*/ 77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4" h="845">
                  <a:moveTo>
                    <a:pt x="422" y="0"/>
                  </a:moveTo>
                  <a:cubicBezTo>
                    <a:pt x="189" y="0"/>
                    <a:pt x="0" y="190"/>
                    <a:pt x="0" y="422"/>
                  </a:cubicBezTo>
                  <a:cubicBezTo>
                    <a:pt x="0" y="655"/>
                    <a:pt x="189" y="845"/>
                    <a:pt x="422" y="845"/>
                  </a:cubicBezTo>
                  <a:cubicBezTo>
                    <a:pt x="655" y="845"/>
                    <a:pt x="844" y="655"/>
                    <a:pt x="844" y="422"/>
                  </a:cubicBezTo>
                  <a:cubicBezTo>
                    <a:pt x="844" y="190"/>
                    <a:pt x="655" y="0"/>
                    <a:pt x="422" y="0"/>
                  </a:cubicBezTo>
                  <a:close/>
                  <a:moveTo>
                    <a:pt x="422" y="770"/>
                  </a:moveTo>
                  <a:cubicBezTo>
                    <a:pt x="230" y="770"/>
                    <a:pt x="74" y="614"/>
                    <a:pt x="74" y="422"/>
                  </a:cubicBezTo>
                  <a:cubicBezTo>
                    <a:pt x="74" y="231"/>
                    <a:pt x="230" y="75"/>
                    <a:pt x="422" y="75"/>
                  </a:cubicBezTo>
                  <a:cubicBezTo>
                    <a:pt x="614" y="75"/>
                    <a:pt x="770" y="231"/>
                    <a:pt x="770" y="422"/>
                  </a:cubicBezTo>
                  <a:cubicBezTo>
                    <a:pt x="770" y="614"/>
                    <a:pt x="614" y="770"/>
                    <a:pt x="422" y="770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2E9BFA2A-7B61-4F25-9752-F5D2F7A2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444"/>
              <a:ext cx="62" cy="63"/>
            </a:xfrm>
            <a:custGeom>
              <a:avLst/>
              <a:gdLst>
                <a:gd name="T0" fmla="*/ 256 w 293"/>
                <a:gd name="T1" fmla="*/ 218 h 293"/>
                <a:gd name="T2" fmla="*/ 74 w 293"/>
                <a:gd name="T3" fmla="*/ 218 h 293"/>
                <a:gd name="T4" fmla="*/ 74 w 293"/>
                <a:gd name="T5" fmla="*/ 37 h 293"/>
                <a:gd name="T6" fmla="*/ 37 w 293"/>
                <a:gd name="T7" fmla="*/ 0 h 293"/>
                <a:gd name="T8" fmla="*/ 0 w 293"/>
                <a:gd name="T9" fmla="*/ 37 h 293"/>
                <a:gd name="T10" fmla="*/ 0 w 293"/>
                <a:gd name="T11" fmla="*/ 256 h 293"/>
                <a:gd name="T12" fmla="*/ 37 w 293"/>
                <a:gd name="T13" fmla="*/ 293 h 293"/>
                <a:gd name="T14" fmla="*/ 256 w 293"/>
                <a:gd name="T15" fmla="*/ 293 h 293"/>
                <a:gd name="T16" fmla="*/ 293 w 293"/>
                <a:gd name="T17" fmla="*/ 256 h 293"/>
                <a:gd name="T18" fmla="*/ 256 w 293"/>
                <a:gd name="T19" fmla="*/ 2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293">
                  <a:moveTo>
                    <a:pt x="256" y="218"/>
                  </a:moveTo>
                  <a:cubicBezTo>
                    <a:pt x="74" y="218"/>
                    <a:pt x="74" y="218"/>
                    <a:pt x="74" y="21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ubicBezTo>
                    <a:pt x="16" y="0"/>
                    <a:pt x="0" y="16"/>
                    <a:pt x="0" y="37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76"/>
                    <a:pt x="16" y="293"/>
                    <a:pt x="37" y="293"/>
                  </a:cubicBezTo>
                  <a:cubicBezTo>
                    <a:pt x="256" y="293"/>
                    <a:pt x="256" y="293"/>
                    <a:pt x="256" y="293"/>
                  </a:cubicBezTo>
                  <a:cubicBezTo>
                    <a:pt x="276" y="293"/>
                    <a:pt x="293" y="276"/>
                    <a:pt x="293" y="256"/>
                  </a:cubicBezTo>
                  <a:cubicBezTo>
                    <a:pt x="293" y="235"/>
                    <a:pt x="276" y="218"/>
                    <a:pt x="256" y="218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26EAB905-819F-4D2E-9CB3-18F8886015A1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tempo de atividade</a:t>
            </a:r>
          </a:p>
        </p:txBody>
      </p:sp>
      <p:grpSp>
        <p:nvGrpSpPr>
          <p:cNvPr id="56" name="legenda 2015"/>
          <p:cNvGrpSpPr/>
          <p:nvPr/>
        </p:nvGrpSpPr>
        <p:grpSpPr>
          <a:xfrm>
            <a:off x="9002230" y="747879"/>
            <a:ext cx="601447" cy="338554"/>
            <a:chOff x="10348919" y="2496860"/>
            <a:chExt cx="601447" cy="338554"/>
          </a:xfrm>
        </p:grpSpPr>
        <p:sp>
          <p:nvSpPr>
            <p:cNvPr id="57" name="CaixaDeTexto 56"/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2016</a:t>
              </a:r>
              <a:endParaRPr lang="pt-BR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cxnSp>
          <p:nvCxnSpPr>
            <p:cNvPr id="58" name="Conector reto 57"/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ED7D3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9" name="Imagem 5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85005" y="3182039"/>
            <a:ext cx="1575000" cy="1575000"/>
          </a:xfrm>
          <a:prstGeom prst="rect">
            <a:avLst/>
          </a:prstGeom>
        </p:spPr>
      </p:pic>
      <p:sp>
        <p:nvSpPr>
          <p:cNvPr id="60" name="CaixaDeTexto 59"/>
          <p:cNvSpPr txBox="1"/>
          <p:nvPr/>
        </p:nvSpPr>
        <p:spPr>
          <a:xfrm>
            <a:off x="574700" y="2040615"/>
            <a:ext cx="236425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tempo de empresa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61" name="legenda 2015"/>
          <p:cNvGrpSpPr/>
          <p:nvPr/>
        </p:nvGrpSpPr>
        <p:grpSpPr>
          <a:xfrm>
            <a:off x="7997727" y="747879"/>
            <a:ext cx="601447" cy="338554"/>
            <a:chOff x="10348919" y="2496860"/>
            <a:chExt cx="601447" cy="338554"/>
          </a:xfrm>
        </p:grpSpPr>
        <p:sp>
          <p:nvSpPr>
            <p:cNvPr id="62" name="CaixaDeTexto 61"/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2017</a:t>
              </a:r>
              <a:endParaRPr lang="pt-BR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cxnSp>
          <p:nvCxnSpPr>
            <p:cNvPr id="63" name="Conector reto 62"/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5B9BD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40710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0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8">
                                            <p:graphicEl>
                                              <a:chart seriesIdx="0" categoryIdx="0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1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8">
                                            <p:graphicEl>
                                              <a:chart seriesIdx="0" categoryIdx="1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2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8">
                                            <p:graphicEl>
                                              <a:chart seriesIdx="0" categoryIdx="2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3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8">
                                            <p:graphicEl>
                                              <a:chart seriesIdx="0" categoryIdx="3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</p:childTnLst>
        </p:cTn>
      </p:par>
    </p:tnLst>
    <p:bldLst>
      <p:bldGraphic spid="18" grpId="0">
        <p:bldSub>
          <a:bldChart bld="categoryEl"/>
        </p:bldSub>
      </p:bldGraphic>
      <p:bldGraphic spid="21" grpId="0">
        <p:bldAsOne/>
      </p:bldGraphic>
      <p:bldGraphic spid="21" grpId="1">
        <p:bldAsOne/>
      </p:bldGraphic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6" name="CaixaDeTexto 25"/>
          <p:cNvSpPr txBox="1"/>
          <p:nvPr/>
        </p:nvSpPr>
        <p:spPr>
          <a:xfrm>
            <a:off x="963614" y="6450177"/>
            <a:ext cx="53494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P1. Há quanto tempo o(a) Sr.(a) é dono do seu negócio ou empreende?</a:t>
            </a:r>
          </a:p>
        </p:txBody>
      </p:sp>
      <p:sp>
        <p:nvSpPr>
          <p:cNvPr id="39" name="CaixaDeTexto 38"/>
          <p:cNvSpPr txBox="1"/>
          <p:nvPr/>
        </p:nvSpPr>
        <p:spPr>
          <a:xfrm>
            <a:off x="4593945" y="4625851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41" name="Tabela 40"/>
          <p:cNvGraphicFramePr>
            <a:graphicFrameLocks noGrp="1"/>
          </p:cNvGraphicFramePr>
          <p:nvPr>
            <p:extLst/>
          </p:nvPr>
        </p:nvGraphicFramePr>
        <p:xfrm>
          <a:off x="4986295" y="4591302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5.338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3.755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1.919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4" name="CaixaDeTexto 43"/>
          <p:cNvSpPr txBox="1"/>
          <p:nvPr/>
        </p:nvSpPr>
        <p:spPr>
          <a:xfrm>
            <a:off x="5145254" y="1857487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45" name="Conector reto 44"/>
          <p:cNvCxnSpPr/>
          <p:nvPr/>
        </p:nvCxnSpPr>
        <p:spPr>
          <a:xfrm>
            <a:off x="6490378" y="2083724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62" name="Tabela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781499"/>
              </p:ext>
            </p:extLst>
          </p:nvPr>
        </p:nvGraphicFramePr>
        <p:xfrm>
          <a:off x="5010546" y="2915239"/>
          <a:ext cx="2674740" cy="167817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63" name="Tabela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315179"/>
              </p:ext>
            </p:extLst>
          </p:nvPr>
        </p:nvGraphicFramePr>
        <p:xfrm>
          <a:off x="3861623" y="3167812"/>
          <a:ext cx="1197294" cy="1425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72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-  de 2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2 a 4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5 a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+ de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4" name="Tabela 63"/>
          <p:cNvGraphicFramePr>
            <a:graphicFrameLocks noGrp="1"/>
          </p:cNvGraphicFramePr>
          <p:nvPr>
            <p:extLst/>
          </p:nvPr>
        </p:nvGraphicFramePr>
        <p:xfrm>
          <a:off x="8202703" y="4591302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5.848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5.164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5" name="CaixaDeTexto 64"/>
          <p:cNvSpPr txBox="1"/>
          <p:nvPr/>
        </p:nvSpPr>
        <p:spPr>
          <a:xfrm>
            <a:off x="8313319" y="1857487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66" name="Conector reto 65"/>
          <p:cNvCxnSpPr/>
          <p:nvPr/>
        </p:nvCxnSpPr>
        <p:spPr>
          <a:xfrm>
            <a:off x="10231779" y="2083724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83" name="Tabela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7723459"/>
              </p:ext>
            </p:extLst>
          </p:nvPr>
        </p:nvGraphicFramePr>
        <p:xfrm>
          <a:off x="8202704" y="2915239"/>
          <a:ext cx="2650490" cy="167817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67" name="Group 4">
            <a:extLst>
              <a:ext uri="{FF2B5EF4-FFF2-40B4-BE49-F238E27FC236}">
                <a16:creationId xmlns:a16="http://schemas.microsoft.com/office/drawing/2014/main" id="{FC7F8C60-97F7-47D9-AAE2-B1C4A64F374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306" y="156368"/>
            <a:ext cx="809625" cy="785813"/>
            <a:chOff x="326" y="142"/>
            <a:chExt cx="510" cy="495"/>
          </a:xfrm>
          <a:solidFill>
            <a:srgbClr val="00ACB8"/>
          </a:solidFill>
        </p:grpSpPr>
        <p:sp>
          <p:nvSpPr>
            <p:cNvPr id="68" name="Freeform 5">
              <a:extLst>
                <a:ext uri="{FF2B5EF4-FFF2-40B4-BE49-F238E27FC236}">
                  <a16:creationId xmlns:a16="http://schemas.microsoft.com/office/drawing/2014/main" id="{97095144-6839-401B-AD05-0C96F90AE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295"/>
              <a:ext cx="84" cy="84"/>
            </a:xfrm>
            <a:custGeom>
              <a:avLst/>
              <a:gdLst>
                <a:gd name="T0" fmla="*/ 355 w 393"/>
                <a:gd name="T1" fmla="*/ 0 h 392"/>
                <a:gd name="T2" fmla="*/ 37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7 w 393"/>
                <a:gd name="T9" fmla="*/ 392 h 392"/>
                <a:gd name="T10" fmla="*/ 355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5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7" y="392"/>
                  </a:cubicBezTo>
                  <a:cubicBezTo>
                    <a:pt x="355" y="392"/>
                    <a:pt x="355" y="392"/>
                    <a:pt x="355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">
              <a:extLst>
                <a:ext uri="{FF2B5EF4-FFF2-40B4-BE49-F238E27FC236}">
                  <a16:creationId xmlns:a16="http://schemas.microsoft.com/office/drawing/2014/main" id="{DD35F129-9DA9-4F51-9B06-6E7E7DA13B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" y="295"/>
              <a:ext cx="84" cy="84"/>
            </a:xfrm>
            <a:custGeom>
              <a:avLst/>
              <a:gdLst>
                <a:gd name="T0" fmla="*/ 356 w 393"/>
                <a:gd name="T1" fmla="*/ 0 h 392"/>
                <a:gd name="T2" fmla="*/ 38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8 w 393"/>
                <a:gd name="T9" fmla="*/ 392 h 392"/>
                <a:gd name="T10" fmla="*/ 356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6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6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8" y="392"/>
                  </a:cubicBezTo>
                  <a:cubicBezTo>
                    <a:pt x="356" y="392"/>
                    <a:pt x="356" y="392"/>
                    <a:pt x="356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6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lnTo>
                    <a:pt x="318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D03C6BD4-83C2-4271-8605-4B72D0D35F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397"/>
              <a:ext cx="84" cy="84"/>
            </a:xfrm>
            <a:custGeom>
              <a:avLst/>
              <a:gdLst>
                <a:gd name="T0" fmla="*/ 355 w 393"/>
                <a:gd name="T1" fmla="*/ 0 h 393"/>
                <a:gd name="T2" fmla="*/ 37 w 393"/>
                <a:gd name="T3" fmla="*/ 0 h 393"/>
                <a:gd name="T4" fmla="*/ 0 w 393"/>
                <a:gd name="T5" fmla="*/ 37 h 393"/>
                <a:gd name="T6" fmla="*/ 0 w 393"/>
                <a:gd name="T7" fmla="*/ 355 h 393"/>
                <a:gd name="T8" fmla="*/ 37 w 393"/>
                <a:gd name="T9" fmla="*/ 393 h 393"/>
                <a:gd name="T10" fmla="*/ 355 w 393"/>
                <a:gd name="T11" fmla="*/ 393 h 393"/>
                <a:gd name="T12" fmla="*/ 393 w 393"/>
                <a:gd name="T13" fmla="*/ 355 h 393"/>
                <a:gd name="T14" fmla="*/ 393 w 393"/>
                <a:gd name="T15" fmla="*/ 37 h 393"/>
                <a:gd name="T16" fmla="*/ 355 w 393"/>
                <a:gd name="T17" fmla="*/ 0 h 393"/>
                <a:gd name="T18" fmla="*/ 318 w 393"/>
                <a:gd name="T19" fmla="*/ 318 h 393"/>
                <a:gd name="T20" fmla="*/ 75 w 393"/>
                <a:gd name="T21" fmla="*/ 318 h 393"/>
                <a:gd name="T22" fmla="*/ 75 w 393"/>
                <a:gd name="T23" fmla="*/ 75 h 393"/>
                <a:gd name="T24" fmla="*/ 318 w 393"/>
                <a:gd name="T25" fmla="*/ 75 h 393"/>
                <a:gd name="T26" fmla="*/ 318 w 393"/>
                <a:gd name="T27" fmla="*/ 31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3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3"/>
                    <a:pt x="37" y="393"/>
                  </a:cubicBezTo>
                  <a:cubicBezTo>
                    <a:pt x="355" y="393"/>
                    <a:pt x="355" y="393"/>
                    <a:pt x="355" y="393"/>
                  </a:cubicBezTo>
                  <a:cubicBezTo>
                    <a:pt x="376" y="393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7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1178E695-2357-4493-9D4A-55543127F9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" y="142"/>
              <a:ext cx="510" cy="495"/>
            </a:xfrm>
            <a:custGeom>
              <a:avLst/>
              <a:gdLst>
                <a:gd name="T0" fmla="*/ 1825 w 2382"/>
                <a:gd name="T1" fmla="*/ 276 h 2314"/>
                <a:gd name="T2" fmla="*/ 1626 w 2382"/>
                <a:gd name="T3" fmla="*/ 239 h 2314"/>
                <a:gd name="T4" fmla="*/ 1589 w 2382"/>
                <a:gd name="T5" fmla="*/ 0 h 2314"/>
                <a:gd name="T6" fmla="*/ 1392 w 2382"/>
                <a:gd name="T7" fmla="*/ 37 h 2314"/>
                <a:gd name="T8" fmla="*/ 1029 w 2382"/>
                <a:gd name="T9" fmla="*/ 239 h 2314"/>
                <a:gd name="T10" fmla="*/ 992 w 2382"/>
                <a:gd name="T11" fmla="*/ 0 h 2314"/>
                <a:gd name="T12" fmla="*/ 796 w 2382"/>
                <a:gd name="T13" fmla="*/ 37 h 2314"/>
                <a:gd name="T14" fmla="*/ 433 w 2382"/>
                <a:gd name="T15" fmla="*/ 239 h 2314"/>
                <a:gd name="T16" fmla="*/ 396 w 2382"/>
                <a:gd name="T17" fmla="*/ 0 h 2314"/>
                <a:gd name="T18" fmla="*/ 199 w 2382"/>
                <a:gd name="T19" fmla="*/ 37 h 2314"/>
                <a:gd name="T20" fmla="*/ 38 w 2382"/>
                <a:gd name="T21" fmla="*/ 239 h 2314"/>
                <a:gd name="T22" fmla="*/ 0 w 2382"/>
                <a:gd name="T23" fmla="*/ 1707 h 2314"/>
                <a:gd name="T24" fmla="*/ 1042 w 2382"/>
                <a:gd name="T25" fmla="*/ 1745 h 2314"/>
                <a:gd name="T26" fmla="*/ 1708 w 2382"/>
                <a:gd name="T27" fmla="*/ 2314 h 2314"/>
                <a:gd name="T28" fmla="*/ 1825 w 2382"/>
                <a:gd name="T29" fmla="*/ 977 h 2314"/>
                <a:gd name="T30" fmla="*/ 1467 w 2382"/>
                <a:gd name="T31" fmla="*/ 75 h 2314"/>
                <a:gd name="T32" fmla="*/ 1551 w 2382"/>
                <a:gd name="T33" fmla="*/ 276 h 2314"/>
                <a:gd name="T34" fmla="*/ 1467 w 2382"/>
                <a:gd name="T35" fmla="*/ 477 h 2314"/>
                <a:gd name="T36" fmla="*/ 870 w 2382"/>
                <a:gd name="T37" fmla="*/ 276 h 2314"/>
                <a:gd name="T38" fmla="*/ 955 w 2382"/>
                <a:gd name="T39" fmla="*/ 75 h 2314"/>
                <a:gd name="T40" fmla="*/ 955 w 2382"/>
                <a:gd name="T41" fmla="*/ 477 h 2314"/>
                <a:gd name="T42" fmla="*/ 870 w 2382"/>
                <a:gd name="T43" fmla="*/ 276 h 2314"/>
                <a:gd name="T44" fmla="*/ 274 w 2382"/>
                <a:gd name="T45" fmla="*/ 75 h 2314"/>
                <a:gd name="T46" fmla="*/ 358 w 2382"/>
                <a:gd name="T47" fmla="*/ 276 h 2314"/>
                <a:gd name="T48" fmla="*/ 274 w 2382"/>
                <a:gd name="T49" fmla="*/ 477 h 2314"/>
                <a:gd name="T50" fmla="*/ 1072 w 2382"/>
                <a:gd name="T51" fmla="*/ 1193 h 2314"/>
                <a:gd name="T52" fmla="*/ 716 w 2382"/>
                <a:gd name="T53" fmla="*/ 1230 h 2314"/>
                <a:gd name="T54" fmla="*/ 754 w 2382"/>
                <a:gd name="T55" fmla="*/ 1586 h 2314"/>
                <a:gd name="T56" fmla="*/ 1034 w 2382"/>
                <a:gd name="T57" fmla="*/ 1640 h 2314"/>
                <a:gd name="T58" fmla="*/ 75 w 2382"/>
                <a:gd name="T59" fmla="*/ 1670 h 2314"/>
                <a:gd name="T60" fmla="*/ 199 w 2382"/>
                <a:gd name="T61" fmla="*/ 313 h 2314"/>
                <a:gd name="T62" fmla="*/ 237 w 2382"/>
                <a:gd name="T63" fmla="*/ 552 h 2314"/>
                <a:gd name="T64" fmla="*/ 433 w 2382"/>
                <a:gd name="T65" fmla="*/ 514 h 2314"/>
                <a:gd name="T66" fmla="*/ 796 w 2382"/>
                <a:gd name="T67" fmla="*/ 313 h 2314"/>
                <a:gd name="T68" fmla="*/ 833 w 2382"/>
                <a:gd name="T69" fmla="*/ 552 h 2314"/>
                <a:gd name="T70" fmla="*/ 1029 w 2382"/>
                <a:gd name="T71" fmla="*/ 514 h 2314"/>
                <a:gd name="T72" fmla="*/ 1392 w 2382"/>
                <a:gd name="T73" fmla="*/ 313 h 2314"/>
                <a:gd name="T74" fmla="*/ 1430 w 2382"/>
                <a:gd name="T75" fmla="*/ 552 h 2314"/>
                <a:gd name="T76" fmla="*/ 1626 w 2382"/>
                <a:gd name="T77" fmla="*/ 514 h 2314"/>
                <a:gd name="T78" fmla="*/ 1750 w 2382"/>
                <a:gd name="T79" fmla="*/ 313 h 2314"/>
                <a:gd name="T80" fmla="*/ 1708 w 2382"/>
                <a:gd name="T81" fmla="*/ 967 h 2314"/>
                <a:gd name="T82" fmla="*/ 1586 w 2382"/>
                <a:gd name="T83" fmla="*/ 753 h 2314"/>
                <a:gd name="T84" fmla="*/ 1231 w 2382"/>
                <a:gd name="T85" fmla="*/ 716 h 2314"/>
                <a:gd name="T86" fmla="*/ 1193 w 2382"/>
                <a:gd name="T87" fmla="*/ 1071 h 2314"/>
                <a:gd name="T88" fmla="*/ 1295 w 2382"/>
                <a:gd name="T89" fmla="*/ 1108 h 2314"/>
                <a:gd name="T90" fmla="*/ 1109 w 2382"/>
                <a:gd name="T91" fmla="*/ 1332 h 2314"/>
                <a:gd name="T92" fmla="*/ 1072 w 2382"/>
                <a:gd name="T93" fmla="*/ 1193 h 2314"/>
                <a:gd name="T94" fmla="*/ 1034 w 2382"/>
                <a:gd name="T95" fmla="*/ 1511 h 2314"/>
                <a:gd name="T96" fmla="*/ 791 w 2382"/>
                <a:gd name="T97" fmla="*/ 1268 h 2314"/>
                <a:gd name="T98" fmla="*/ 1512 w 2382"/>
                <a:gd name="T99" fmla="*/ 790 h 2314"/>
                <a:gd name="T100" fmla="*/ 1415 w 2382"/>
                <a:gd name="T101" fmla="*/ 1034 h 2314"/>
                <a:gd name="T102" fmla="*/ 1268 w 2382"/>
                <a:gd name="T103" fmla="*/ 790 h 2314"/>
                <a:gd name="T104" fmla="*/ 1708 w 2382"/>
                <a:gd name="T105" fmla="*/ 2239 h 2314"/>
                <a:gd name="T106" fmla="*/ 1112 w 2382"/>
                <a:gd name="T107" fmla="*/ 1704 h 2314"/>
                <a:gd name="T108" fmla="*/ 1440 w 2382"/>
                <a:gd name="T109" fmla="*/ 1105 h 2314"/>
                <a:gd name="T110" fmla="*/ 1558 w 2382"/>
                <a:gd name="T111" fmla="*/ 1060 h 2314"/>
                <a:gd name="T112" fmla="*/ 1708 w 2382"/>
                <a:gd name="T113" fmla="*/ 1041 h 2314"/>
                <a:gd name="T114" fmla="*/ 1783 w 2382"/>
                <a:gd name="T115" fmla="*/ 1046 h 2314"/>
                <a:gd name="T116" fmla="*/ 1708 w 2382"/>
                <a:gd name="T117" fmla="*/ 2239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2" h="2314">
                  <a:moveTo>
                    <a:pt x="1825" y="977"/>
                  </a:moveTo>
                  <a:cubicBezTo>
                    <a:pt x="1825" y="276"/>
                    <a:pt x="1825" y="276"/>
                    <a:pt x="1825" y="276"/>
                  </a:cubicBezTo>
                  <a:cubicBezTo>
                    <a:pt x="1825" y="255"/>
                    <a:pt x="1808" y="239"/>
                    <a:pt x="1788" y="239"/>
                  </a:cubicBezTo>
                  <a:cubicBezTo>
                    <a:pt x="1626" y="239"/>
                    <a:pt x="1626" y="239"/>
                    <a:pt x="1626" y="239"/>
                  </a:cubicBezTo>
                  <a:cubicBezTo>
                    <a:pt x="1626" y="37"/>
                    <a:pt x="1626" y="37"/>
                    <a:pt x="1626" y="37"/>
                  </a:cubicBezTo>
                  <a:cubicBezTo>
                    <a:pt x="1626" y="17"/>
                    <a:pt x="1609" y="0"/>
                    <a:pt x="1589" y="0"/>
                  </a:cubicBezTo>
                  <a:cubicBezTo>
                    <a:pt x="1430" y="0"/>
                    <a:pt x="1430" y="0"/>
                    <a:pt x="1430" y="0"/>
                  </a:cubicBezTo>
                  <a:cubicBezTo>
                    <a:pt x="1409" y="0"/>
                    <a:pt x="1392" y="17"/>
                    <a:pt x="1392" y="37"/>
                  </a:cubicBezTo>
                  <a:cubicBezTo>
                    <a:pt x="1392" y="239"/>
                    <a:pt x="1392" y="239"/>
                    <a:pt x="1392" y="239"/>
                  </a:cubicBezTo>
                  <a:cubicBezTo>
                    <a:pt x="1029" y="239"/>
                    <a:pt x="1029" y="239"/>
                    <a:pt x="1029" y="239"/>
                  </a:cubicBezTo>
                  <a:cubicBezTo>
                    <a:pt x="1029" y="37"/>
                    <a:pt x="1029" y="37"/>
                    <a:pt x="1029" y="37"/>
                  </a:cubicBezTo>
                  <a:cubicBezTo>
                    <a:pt x="1029" y="17"/>
                    <a:pt x="1013" y="0"/>
                    <a:pt x="992" y="0"/>
                  </a:cubicBezTo>
                  <a:cubicBezTo>
                    <a:pt x="833" y="0"/>
                    <a:pt x="833" y="0"/>
                    <a:pt x="833" y="0"/>
                  </a:cubicBezTo>
                  <a:cubicBezTo>
                    <a:pt x="812" y="0"/>
                    <a:pt x="796" y="17"/>
                    <a:pt x="796" y="37"/>
                  </a:cubicBezTo>
                  <a:cubicBezTo>
                    <a:pt x="796" y="239"/>
                    <a:pt x="796" y="239"/>
                    <a:pt x="796" y="239"/>
                  </a:cubicBezTo>
                  <a:cubicBezTo>
                    <a:pt x="433" y="239"/>
                    <a:pt x="433" y="239"/>
                    <a:pt x="433" y="239"/>
                  </a:cubicBezTo>
                  <a:cubicBezTo>
                    <a:pt x="433" y="37"/>
                    <a:pt x="433" y="37"/>
                    <a:pt x="433" y="37"/>
                  </a:cubicBezTo>
                  <a:cubicBezTo>
                    <a:pt x="433" y="17"/>
                    <a:pt x="416" y="0"/>
                    <a:pt x="39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16" y="0"/>
                    <a:pt x="199" y="17"/>
                    <a:pt x="199" y="37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38" y="239"/>
                    <a:pt x="38" y="239"/>
                    <a:pt x="38" y="239"/>
                  </a:cubicBezTo>
                  <a:cubicBezTo>
                    <a:pt x="17" y="239"/>
                    <a:pt x="0" y="255"/>
                    <a:pt x="0" y="276"/>
                  </a:cubicBezTo>
                  <a:cubicBezTo>
                    <a:pt x="0" y="1707"/>
                    <a:pt x="0" y="1707"/>
                    <a:pt x="0" y="1707"/>
                  </a:cubicBezTo>
                  <a:cubicBezTo>
                    <a:pt x="0" y="1728"/>
                    <a:pt x="17" y="1745"/>
                    <a:pt x="38" y="1745"/>
                  </a:cubicBezTo>
                  <a:cubicBezTo>
                    <a:pt x="1042" y="1745"/>
                    <a:pt x="1042" y="1745"/>
                    <a:pt x="1042" y="1745"/>
                  </a:cubicBezTo>
                  <a:cubicBezTo>
                    <a:pt x="1066" y="1896"/>
                    <a:pt x="1141" y="2036"/>
                    <a:pt x="1256" y="2140"/>
                  </a:cubicBezTo>
                  <a:cubicBezTo>
                    <a:pt x="1380" y="2252"/>
                    <a:pt x="1540" y="2314"/>
                    <a:pt x="1708" y="2314"/>
                  </a:cubicBezTo>
                  <a:cubicBezTo>
                    <a:pt x="2079" y="2314"/>
                    <a:pt x="2382" y="2012"/>
                    <a:pt x="2382" y="1640"/>
                  </a:cubicBezTo>
                  <a:cubicBezTo>
                    <a:pt x="2382" y="1312"/>
                    <a:pt x="2144" y="1033"/>
                    <a:pt x="1825" y="977"/>
                  </a:cubicBezTo>
                  <a:close/>
                  <a:moveTo>
                    <a:pt x="1467" y="276"/>
                  </a:moveTo>
                  <a:cubicBezTo>
                    <a:pt x="1467" y="75"/>
                    <a:pt x="1467" y="75"/>
                    <a:pt x="1467" y="75"/>
                  </a:cubicBezTo>
                  <a:cubicBezTo>
                    <a:pt x="1551" y="75"/>
                    <a:pt x="1551" y="75"/>
                    <a:pt x="1551" y="75"/>
                  </a:cubicBezTo>
                  <a:cubicBezTo>
                    <a:pt x="1551" y="276"/>
                    <a:pt x="1551" y="276"/>
                    <a:pt x="1551" y="276"/>
                  </a:cubicBezTo>
                  <a:cubicBezTo>
                    <a:pt x="1551" y="477"/>
                    <a:pt x="1551" y="477"/>
                    <a:pt x="1551" y="477"/>
                  </a:cubicBezTo>
                  <a:cubicBezTo>
                    <a:pt x="1467" y="477"/>
                    <a:pt x="1467" y="477"/>
                    <a:pt x="1467" y="477"/>
                  </a:cubicBezTo>
                  <a:lnTo>
                    <a:pt x="1467" y="276"/>
                  </a:lnTo>
                  <a:close/>
                  <a:moveTo>
                    <a:pt x="870" y="276"/>
                  </a:moveTo>
                  <a:cubicBezTo>
                    <a:pt x="870" y="75"/>
                    <a:pt x="870" y="75"/>
                    <a:pt x="870" y="75"/>
                  </a:cubicBezTo>
                  <a:cubicBezTo>
                    <a:pt x="955" y="75"/>
                    <a:pt x="955" y="75"/>
                    <a:pt x="955" y="75"/>
                  </a:cubicBezTo>
                  <a:cubicBezTo>
                    <a:pt x="955" y="276"/>
                    <a:pt x="955" y="276"/>
                    <a:pt x="955" y="276"/>
                  </a:cubicBezTo>
                  <a:cubicBezTo>
                    <a:pt x="955" y="477"/>
                    <a:pt x="955" y="477"/>
                    <a:pt x="955" y="477"/>
                  </a:cubicBezTo>
                  <a:cubicBezTo>
                    <a:pt x="870" y="477"/>
                    <a:pt x="870" y="477"/>
                    <a:pt x="870" y="477"/>
                  </a:cubicBezTo>
                  <a:lnTo>
                    <a:pt x="870" y="276"/>
                  </a:lnTo>
                  <a:close/>
                  <a:moveTo>
                    <a:pt x="274" y="276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8" y="276"/>
                    <a:pt x="358" y="276"/>
                    <a:pt x="358" y="276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274" y="477"/>
                    <a:pt x="274" y="477"/>
                    <a:pt x="274" y="477"/>
                  </a:cubicBezTo>
                  <a:lnTo>
                    <a:pt x="274" y="276"/>
                  </a:lnTo>
                  <a:close/>
                  <a:moveTo>
                    <a:pt x="1072" y="1193"/>
                  </a:moveTo>
                  <a:cubicBezTo>
                    <a:pt x="754" y="1193"/>
                    <a:pt x="754" y="1193"/>
                    <a:pt x="754" y="1193"/>
                  </a:cubicBezTo>
                  <a:cubicBezTo>
                    <a:pt x="733" y="1193"/>
                    <a:pt x="716" y="1210"/>
                    <a:pt x="716" y="1230"/>
                  </a:cubicBezTo>
                  <a:cubicBezTo>
                    <a:pt x="716" y="1548"/>
                    <a:pt x="716" y="1548"/>
                    <a:pt x="716" y="1548"/>
                  </a:cubicBezTo>
                  <a:cubicBezTo>
                    <a:pt x="716" y="1569"/>
                    <a:pt x="733" y="1586"/>
                    <a:pt x="754" y="1586"/>
                  </a:cubicBezTo>
                  <a:cubicBezTo>
                    <a:pt x="1037" y="1586"/>
                    <a:pt x="1037" y="1586"/>
                    <a:pt x="1037" y="1586"/>
                  </a:cubicBezTo>
                  <a:cubicBezTo>
                    <a:pt x="1035" y="1604"/>
                    <a:pt x="1034" y="1622"/>
                    <a:pt x="1034" y="1640"/>
                  </a:cubicBezTo>
                  <a:cubicBezTo>
                    <a:pt x="1034" y="1650"/>
                    <a:pt x="1035" y="1660"/>
                    <a:pt x="1035" y="1670"/>
                  </a:cubicBezTo>
                  <a:cubicBezTo>
                    <a:pt x="75" y="1670"/>
                    <a:pt x="75" y="1670"/>
                    <a:pt x="75" y="1670"/>
                  </a:cubicBezTo>
                  <a:cubicBezTo>
                    <a:pt x="75" y="313"/>
                    <a:pt x="75" y="313"/>
                    <a:pt x="75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199" y="514"/>
                    <a:pt x="199" y="514"/>
                    <a:pt x="199" y="514"/>
                  </a:cubicBezTo>
                  <a:cubicBezTo>
                    <a:pt x="199" y="535"/>
                    <a:pt x="216" y="552"/>
                    <a:pt x="237" y="552"/>
                  </a:cubicBezTo>
                  <a:cubicBezTo>
                    <a:pt x="396" y="552"/>
                    <a:pt x="396" y="552"/>
                    <a:pt x="396" y="552"/>
                  </a:cubicBezTo>
                  <a:cubicBezTo>
                    <a:pt x="416" y="552"/>
                    <a:pt x="433" y="535"/>
                    <a:pt x="433" y="514"/>
                  </a:cubicBezTo>
                  <a:cubicBezTo>
                    <a:pt x="433" y="313"/>
                    <a:pt x="433" y="313"/>
                    <a:pt x="433" y="313"/>
                  </a:cubicBezTo>
                  <a:cubicBezTo>
                    <a:pt x="796" y="313"/>
                    <a:pt x="796" y="313"/>
                    <a:pt x="796" y="313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6" y="535"/>
                    <a:pt x="812" y="552"/>
                    <a:pt x="833" y="552"/>
                  </a:cubicBezTo>
                  <a:cubicBezTo>
                    <a:pt x="992" y="552"/>
                    <a:pt x="992" y="552"/>
                    <a:pt x="992" y="552"/>
                  </a:cubicBezTo>
                  <a:cubicBezTo>
                    <a:pt x="1013" y="552"/>
                    <a:pt x="1029" y="535"/>
                    <a:pt x="1029" y="514"/>
                  </a:cubicBezTo>
                  <a:cubicBezTo>
                    <a:pt x="1029" y="313"/>
                    <a:pt x="1029" y="313"/>
                    <a:pt x="1029" y="313"/>
                  </a:cubicBezTo>
                  <a:cubicBezTo>
                    <a:pt x="1392" y="313"/>
                    <a:pt x="1392" y="313"/>
                    <a:pt x="1392" y="313"/>
                  </a:cubicBezTo>
                  <a:cubicBezTo>
                    <a:pt x="1392" y="514"/>
                    <a:pt x="1392" y="514"/>
                    <a:pt x="1392" y="514"/>
                  </a:cubicBezTo>
                  <a:cubicBezTo>
                    <a:pt x="1392" y="535"/>
                    <a:pt x="1409" y="552"/>
                    <a:pt x="1430" y="552"/>
                  </a:cubicBezTo>
                  <a:cubicBezTo>
                    <a:pt x="1589" y="552"/>
                    <a:pt x="1589" y="552"/>
                    <a:pt x="1589" y="552"/>
                  </a:cubicBezTo>
                  <a:cubicBezTo>
                    <a:pt x="1609" y="552"/>
                    <a:pt x="1626" y="535"/>
                    <a:pt x="1626" y="514"/>
                  </a:cubicBezTo>
                  <a:cubicBezTo>
                    <a:pt x="1626" y="313"/>
                    <a:pt x="1626" y="313"/>
                    <a:pt x="1626" y="313"/>
                  </a:cubicBezTo>
                  <a:cubicBezTo>
                    <a:pt x="1750" y="313"/>
                    <a:pt x="1750" y="313"/>
                    <a:pt x="1750" y="313"/>
                  </a:cubicBezTo>
                  <a:cubicBezTo>
                    <a:pt x="1750" y="968"/>
                    <a:pt x="1750" y="968"/>
                    <a:pt x="1750" y="968"/>
                  </a:cubicBezTo>
                  <a:cubicBezTo>
                    <a:pt x="1736" y="967"/>
                    <a:pt x="1722" y="967"/>
                    <a:pt x="1708" y="967"/>
                  </a:cubicBezTo>
                  <a:cubicBezTo>
                    <a:pt x="1667" y="967"/>
                    <a:pt x="1626" y="971"/>
                    <a:pt x="1586" y="978"/>
                  </a:cubicBezTo>
                  <a:cubicBezTo>
                    <a:pt x="1586" y="753"/>
                    <a:pt x="1586" y="753"/>
                    <a:pt x="1586" y="753"/>
                  </a:cubicBezTo>
                  <a:cubicBezTo>
                    <a:pt x="1586" y="732"/>
                    <a:pt x="1570" y="716"/>
                    <a:pt x="1549" y="716"/>
                  </a:cubicBezTo>
                  <a:cubicBezTo>
                    <a:pt x="1231" y="716"/>
                    <a:pt x="1231" y="716"/>
                    <a:pt x="1231" y="716"/>
                  </a:cubicBezTo>
                  <a:cubicBezTo>
                    <a:pt x="1210" y="716"/>
                    <a:pt x="1193" y="732"/>
                    <a:pt x="1193" y="753"/>
                  </a:cubicBezTo>
                  <a:cubicBezTo>
                    <a:pt x="1193" y="1071"/>
                    <a:pt x="1193" y="1071"/>
                    <a:pt x="1193" y="1071"/>
                  </a:cubicBezTo>
                  <a:cubicBezTo>
                    <a:pt x="1193" y="1092"/>
                    <a:pt x="1210" y="1108"/>
                    <a:pt x="1231" y="1108"/>
                  </a:cubicBezTo>
                  <a:cubicBezTo>
                    <a:pt x="1295" y="1108"/>
                    <a:pt x="1295" y="1108"/>
                    <a:pt x="1295" y="1108"/>
                  </a:cubicBezTo>
                  <a:cubicBezTo>
                    <a:pt x="1233" y="1156"/>
                    <a:pt x="1180" y="1215"/>
                    <a:pt x="1138" y="1282"/>
                  </a:cubicBezTo>
                  <a:cubicBezTo>
                    <a:pt x="1127" y="1298"/>
                    <a:pt x="1118" y="1315"/>
                    <a:pt x="1109" y="1332"/>
                  </a:cubicBezTo>
                  <a:cubicBezTo>
                    <a:pt x="1109" y="1230"/>
                    <a:pt x="1109" y="1230"/>
                    <a:pt x="1109" y="1230"/>
                  </a:cubicBezTo>
                  <a:cubicBezTo>
                    <a:pt x="1109" y="1210"/>
                    <a:pt x="1092" y="1193"/>
                    <a:pt x="1072" y="1193"/>
                  </a:cubicBezTo>
                  <a:close/>
                  <a:moveTo>
                    <a:pt x="1034" y="1268"/>
                  </a:moveTo>
                  <a:cubicBezTo>
                    <a:pt x="1034" y="1511"/>
                    <a:pt x="1034" y="1511"/>
                    <a:pt x="1034" y="1511"/>
                  </a:cubicBezTo>
                  <a:cubicBezTo>
                    <a:pt x="791" y="1511"/>
                    <a:pt x="791" y="1511"/>
                    <a:pt x="791" y="1511"/>
                  </a:cubicBezTo>
                  <a:cubicBezTo>
                    <a:pt x="791" y="1268"/>
                    <a:pt x="791" y="1268"/>
                    <a:pt x="791" y="1268"/>
                  </a:cubicBezTo>
                  <a:lnTo>
                    <a:pt x="1034" y="1268"/>
                  </a:lnTo>
                  <a:close/>
                  <a:moveTo>
                    <a:pt x="1512" y="790"/>
                  </a:moveTo>
                  <a:cubicBezTo>
                    <a:pt x="1512" y="996"/>
                    <a:pt x="1512" y="996"/>
                    <a:pt x="1512" y="996"/>
                  </a:cubicBezTo>
                  <a:cubicBezTo>
                    <a:pt x="1479" y="1006"/>
                    <a:pt x="1446" y="1019"/>
                    <a:pt x="1415" y="1034"/>
                  </a:cubicBezTo>
                  <a:cubicBezTo>
                    <a:pt x="1268" y="1034"/>
                    <a:pt x="1268" y="1034"/>
                    <a:pt x="1268" y="1034"/>
                  </a:cubicBezTo>
                  <a:cubicBezTo>
                    <a:pt x="1268" y="790"/>
                    <a:pt x="1268" y="790"/>
                    <a:pt x="1268" y="790"/>
                  </a:cubicBezTo>
                  <a:lnTo>
                    <a:pt x="1512" y="790"/>
                  </a:lnTo>
                  <a:close/>
                  <a:moveTo>
                    <a:pt x="1708" y="2239"/>
                  </a:moveTo>
                  <a:cubicBezTo>
                    <a:pt x="1400" y="2239"/>
                    <a:pt x="1144" y="2009"/>
                    <a:pt x="1112" y="1704"/>
                  </a:cubicBezTo>
                  <a:cubicBezTo>
                    <a:pt x="1112" y="1704"/>
                    <a:pt x="1112" y="1704"/>
                    <a:pt x="1112" y="1704"/>
                  </a:cubicBezTo>
                  <a:cubicBezTo>
                    <a:pt x="1110" y="1683"/>
                    <a:pt x="1109" y="1661"/>
                    <a:pt x="1109" y="1640"/>
                  </a:cubicBezTo>
                  <a:cubicBezTo>
                    <a:pt x="1109" y="1412"/>
                    <a:pt x="1236" y="1207"/>
                    <a:pt x="1440" y="1105"/>
                  </a:cubicBezTo>
                  <a:cubicBezTo>
                    <a:pt x="1440" y="1105"/>
                    <a:pt x="1440" y="1105"/>
                    <a:pt x="1440" y="1105"/>
                  </a:cubicBezTo>
                  <a:cubicBezTo>
                    <a:pt x="1478" y="1086"/>
                    <a:pt x="1518" y="1071"/>
                    <a:pt x="1558" y="1060"/>
                  </a:cubicBezTo>
                  <a:cubicBezTo>
                    <a:pt x="1558" y="1060"/>
                    <a:pt x="1558" y="1060"/>
                    <a:pt x="1558" y="1060"/>
                  </a:cubicBezTo>
                  <a:cubicBezTo>
                    <a:pt x="1607" y="1048"/>
                    <a:pt x="1657" y="1041"/>
                    <a:pt x="1708" y="1041"/>
                  </a:cubicBezTo>
                  <a:cubicBezTo>
                    <a:pt x="1733" y="1041"/>
                    <a:pt x="1758" y="1043"/>
                    <a:pt x="1783" y="1046"/>
                  </a:cubicBezTo>
                  <a:cubicBezTo>
                    <a:pt x="1783" y="1046"/>
                    <a:pt x="1783" y="1046"/>
                    <a:pt x="1783" y="1046"/>
                  </a:cubicBezTo>
                  <a:cubicBezTo>
                    <a:pt x="2082" y="1083"/>
                    <a:pt x="2307" y="1339"/>
                    <a:pt x="2307" y="1640"/>
                  </a:cubicBezTo>
                  <a:cubicBezTo>
                    <a:pt x="2307" y="1971"/>
                    <a:pt x="2038" y="2239"/>
                    <a:pt x="1708" y="2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A1AB6B19-3C8B-449A-B9F7-6E2B90B88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447"/>
              <a:ext cx="23" cy="54"/>
            </a:xfrm>
            <a:custGeom>
              <a:avLst/>
              <a:gdLst>
                <a:gd name="T0" fmla="*/ 78 w 109"/>
                <a:gd name="T1" fmla="*/ 29 h 251"/>
                <a:gd name="T2" fmla="*/ 30 w 109"/>
                <a:gd name="T3" fmla="*/ 7 h 251"/>
                <a:gd name="T4" fmla="*/ 7 w 109"/>
                <a:gd name="T5" fmla="*/ 54 h 251"/>
                <a:gd name="T6" fmla="*/ 35 w 109"/>
                <a:gd name="T7" fmla="*/ 213 h 251"/>
                <a:gd name="T8" fmla="*/ 72 w 109"/>
                <a:gd name="T9" fmla="*/ 251 h 251"/>
                <a:gd name="T10" fmla="*/ 109 w 109"/>
                <a:gd name="T11" fmla="*/ 213 h 251"/>
                <a:gd name="T12" fmla="*/ 78 w 109"/>
                <a:gd name="T13" fmla="*/ 29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51">
                  <a:moveTo>
                    <a:pt x="78" y="29"/>
                  </a:moveTo>
                  <a:cubicBezTo>
                    <a:pt x="71" y="10"/>
                    <a:pt x="49" y="0"/>
                    <a:pt x="30" y="7"/>
                  </a:cubicBezTo>
                  <a:cubicBezTo>
                    <a:pt x="11" y="14"/>
                    <a:pt x="0" y="35"/>
                    <a:pt x="7" y="54"/>
                  </a:cubicBezTo>
                  <a:cubicBezTo>
                    <a:pt x="25" y="105"/>
                    <a:pt x="35" y="159"/>
                    <a:pt x="35" y="213"/>
                  </a:cubicBezTo>
                  <a:cubicBezTo>
                    <a:pt x="35" y="234"/>
                    <a:pt x="51" y="251"/>
                    <a:pt x="72" y="251"/>
                  </a:cubicBezTo>
                  <a:cubicBezTo>
                    <a:pt x="93" y="251"/>
                    <a:pt x="109" y="234"/>
                    <a:pt x="109" y="213"/>
                  </a:cubicBezTo>
                  <a:cubicBezTo>
                    <a:pt x="109" y="150"/>
                    <a:pt x="99" y="88"/>
                    <a:pt x="7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6D852A33-62EF-41F4-A50F-4F6E98101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379"/>
              <a:ext cx="79" cy="60"/>
            </a:xfrm>
            <a:custGeom>
              <a:avLst/>
              <a:gdLst>
                <a:gd name="T0" fmla="*/ 354 w 366"/>
                <a:gd name="T1" fmla="*/ 222 h 281"/>
                <a:gd name="T2" fmla="*/ 51 w 366"/>
                <a:gd name="T3" fmla="*/ 6 h 281"/>
                <a:gd name="T4" fmla="*/ 5 w 366"/>
                <a:gd name="T5" fmla="*/ 32 h 281"/>
                <a:gd name="T6" fmla="*/ 31 w 366"/>
                <a:gd name="T7" fmla="*/ 78 h 281"/>
                <a:gd name="T8" fmla="*/ 292 w 366"/>
                <a:gd name="T9" fmla="*/ 265 h 281"/>
                <a:gd name="T10" fmla="*/ 323 w 366"/>
                <a:gd name="T11" fmla="*/ 281 h 281"/>
                <a:gd name="T12" fmla="*/ 344 w 366"/>
                <a:gd name="T13" fmla="*/ 274 h 281"/>
                <a:gd name="T14" fmla="*/ 354 w 366"/>
                <a:gd name="T15" fmla="*/ 22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6" h="281">
                  <a:moveTo>
                    <a:pt x="354" y="222"/>
                  </a:moveTo>
                  <a:cubicBezTo>
                    <a:pt x="281" y="117"/>
                    <a:pt x="174" y="40"/>
                    <a:pt x="51" y="6"/>
                  </a:cubicBezTo>
                  <a:cubicBezTo>
                    <a:pt x="31" y="0"/>
                    <a:pt x="11" y="12"/>
                    <a:pt x="5" y="32"/>
                  </a:cubicBezTo>
                  <a:cubicBezTo>
                    <a:pt x="0" y="51"/>
                    <a:pt x="11" y="72"/>
                    <a:pt x="31" y="78"/>
                  </a:cubicBezTo>
                  <a:cubicBezTo>
                    <a:pt x="137" y="107"/>
                    <a:pt x="230" y="174"/>
                    <a:pt x="292" y="265"/>
                  </a:cubicBezTo>
                  <a:cubicBezTo>
                    <a:pt x="300" y="275"/>
                    <a:pt x="311" y="281"/>
                    <a:pt x="323" y="281"/>
                  </a:cubicBezTo>
                  <a:cubicBezTo>
                    <a:pt x="330" y="281"/>
                    <a:pt x="338" y="279"/>
                    <a:pt x="344" y="274"/>
                  </a:cubicBezTo>
                  <a:cubicBezTo>
                    <a:pt x="361" y="262"/>
                    <a:pt x="366" y="239"/>
                    <a:pt x="354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10881411-F696-49BC-9045-416D8F0ACA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" y="402"/>
              <a:ext cx="181" cy="181"/>
            </a:xfrm>
            <a:custGeom>
              <a:avLst/>
              <a:gdLst>
                <a:gd name="T0" fmla="*/ 422 w 844"/>
                <a:gd name="T1" fmla="*/ 0 h 845"/>
                <a:gd name="T2" fmla="*/ 0 w 844"/>
                <a:gd name="T3" fmla="*/ 422 h 845"/>
                <a:gd name="T4" fmla="*/ 422 w 844"/>
                <a:gd name="T5" fmla="*/ 845 h 845"/>
                <a:gd name="T6" fmla="*/ 844 w 844"/>
                <a:gd name="T7" fmla="*/ 422 h 845"/>
                <a:gd name="T8" fmla="*/ 422 w 844"/>
                <a:gd name="T9" fmla="*/ 0 h 845"/>
                <a:gd name="T10" fmla="*/ 422 w 844"/>
                <a:gd name="T11" fmla="*/ 770 h 845"/>
                <a:gd name="T12" fmla="*/ 74 w 844"/>
                <a:gd name="T13" fmla="*/ 422 h 845"/>
                <a:gd name="T14" fmla="*/ 422 w 844"/>
                <a:gd name="T15" fmla="*/ 75 h 845"/>
                <a:gd name="T16" fmla="*/ 770 w 844"/>
                <a:gd name="T17" fmla="*/ 422 h 845"/>
                <a:gd name="T18" fmla="*/ 422 w 844"/>
                <a:gd name="T19" fmla="*/ 77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4" h="845">
                  <a:moveTo>
                    <a:pt x="422" y="0"/>
                  </a:moveTo>
                  <a:cubicBezTo>
                    <a:pt x="189" y="0"/>
                    <a:pt x="0" y="190"/>
                    <a:pt x="0" y="422"/>
                  </a:cubicBezTo>
                  <a:cubicBezTo>
                    <a:pt x="0" y="655"/>
                    <a:pt x="189" y="845"/>
                    <a:pt x="422" y="845"/>
                  </a:cubicBezTo>
                  <a:cubicBezTo>
                    <a:pt x="655" y="845"/>
                    <a:pt x="844" y="655"/>
                    <a:pt x="844" y="422"/>
                  </a:cubicBezTo>
                  <a:cubicBezTo>
                    <a:pt x="844" y="190"/>
                    <a:pt x="655" y="0"/>
                    <a:pt x="422" y="0"/>
                  </a:cubicBezTo>
                  <a:close/>
                  <a:moveTo>
                    <a:pt x="422" y="770"/>
                  </a:moveTo>
                  <a:cubicBezTo>
                    <a:pt x="230" y="770"/>
                    <a:pt x="74" y="614"/>
                    <a:pt x="74" y="422"/>
                  </a:cubicBezTo>
                  <a:cubicBezTo>
                    <a:pt x="74" y="231"/>
                    <a:pt x="230" y="75"/>
                    <a:pt x="422" y="75"/>
                  </a:cubicBezTo>
                  <a:cubicBezTo>
                    <a:pt x="614" y="75"/>
                    <a:pt x="770" y="231"/>
                    <a:pt x="770" y="422"/>
                  </a:cubicBezTo>
                  <a:cubicBezTo>
                    <a:pt x="770" y="614"/>
                    <a:pt x="614" y="770"/>
                    <a:pt x="422" y="770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5DEF10D9-FA58-4E12-B1A8-E00B1E234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444"/>
              <a:ext cx="62" cy="63"/>
            </a:xfrm>
            <a:custGeom>
              <a:avLst/>
              <a:gdLst>
                <a:gd name="T0" fmla="*/ 256 w 293"/>
                <a:gd name="T1" fmla="*/ 218 h 293"/>
                <a:gd name="T2" fmla="*/ 74 w 293"/>
                <a:gd name="T3" fmla="*/ 218 h 293"/>
                <a:gd name="T4" fmla="*/ 74 w 293"/>
                <a:gd name="T5" fmla="*/ 37 h 293"/>
                <a:gd name="T6" fmla="*/ 37 w 293"/>
                <a:gd name="T7" fmla="*/ 0 h 293"/>
                <a:gd name="T8" fmla="*/ 0 w 293"/>
                <a:gd name="T9" fmla="*/ 37 h 293"/>
                <a:gd name="T10" fmla="*/ 0 w 293"/>
                <a:gd name="T11" fmla="*/ 256 h 293"/>
                <a:gd name="T12" fmla="*/ 37 w 293"/>
                <a:gd name="T13" fmla="*/ 293 h 293"/>
                <a:gd name="T14" fmla="*/ 256 w 293"/>
                <a:gd name="T15" fmla="*/ 293 h 293"/>
                <a:gd name="T16" fmla="*/ 293 w 293"/>
                <a:gd name="T17" fmla="*/ 256 h 293"/>
                <a:gd name="T18" fmla="*/ 256 w 293"/>
                <a:gd name="T19" fmla="*/ 2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293">
                  <a:moveTo>
                    <a:pt x="256" y="218"/>
                  </a:moveTo>
                  <a:cubicBezTo>
                    <a:pt x="74" y="218"/>
                    <a:pt x="74" y="218"/>
                    <a:pt x="74" y="21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ubicBezTo>
                    <a:pt x="16" y="0"/>
                    <a:pt x="0" y="16"/>
                    <a:pt x="0" y="37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76"/>
                    <a:pt x="16" y="293"/>
                    <a:pt x="37" y="293"/>
                  </a:cubicBezTo>
                  <a:cubicBezTo>
                    <a:pt x="256" y="293"/>
                    <a:pt x="256" y="293"/>
                    <a:pt x="256" y="293"/>
                  </a:cubicBezTo>
                  <a:cubicBezTo>
                    <a:pt x="276" y="293"/>
                    <a:pt x="293" y="276"/>
                    <a:pt x="293" y="256"/>
                  </a:cubicBezTo>
                  <a:cubicBezTo>
                    <a:pt x="293" y="235"/>
                    <a:pt x="276" y="218"/>
                    <a:pt x="256" y="218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CaixaDeTexto 76">
            <a:extLst>
              <a:ext uri="{FF2B5EF4-FFF2-40B4-BE49-F238E27FC236}">
                <a16:creationId xmlns:a16="http://schemas.microsoft.com/office/drawing/2014/main" id="{FC36AA8D-7B40-4087-A98A-E51D7DD71274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tempo de atividade</a:t>
            </a:r>
          </a:p>
        </p:txBody>
      </p:sp>
      <p:grpSp>
        <p:nvGrpSpPr>
          <p:cNvPr id="78" name="Group 4">
            <a:extLst>
              <a:ext uri="{FF2B5EF4-FFF2-40B4-BE49-F238E27FC236}">
                <a16:creationId xmlns:a16="http://schemas.microsoft.com/office/drawing/2014/main" id="{166EDC0A-080E-404B-9D64-A19DEF4B041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601954" y="2402943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79" name="Freeform 5">
              <a:extLst>
                <a:ext uri="{FF2B5EF4-FFF2-40B4-BE49-F238E27FC236}">
                  <a16:creationId xmlns:a16="http://schemas.microsoft.com/office/drawing/2014/main" id="{57705454-EC45-4184-9D24-267553DEF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6">
              <a:extLst>
                <a:ext uri="{FF2B5EF4-FFF2-40B4-BE49-F238E27FC236}">
                  <a16:creationId xmlns:a16="http://schemas.microsoft.com/office/drawing/2014/main" id="{63210173-B7DA-4358-8C9A-036019453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7">
              <a:extLst>
                <a:ext uri="{FF2B5EF4-FFF2-40B4-BE49-F238E27FC236}">
                  <a16:creationId xmlns:a16="http://schemas.microsoft.com/office/drawing/2014/main" id="{AA886606-5D1F-4EE1-A8E4-0D3BA12ECA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8">
              <a:extLst>
                <a:ext uri="{FF2B5EF4-FFF2-40B4-BE49-F238E27FC236}">
                  <a16:creationId xmlns:a16="http://schemas.microsoft.com/office/drawing/2014/main" id="{22697315-E1D0-41AF-A457-996CE6B02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16BE2A86-01F8-4F8F-B063-4DC23F3D8F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6FFFB257-38A7-4E08-99A2-490EB05860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1" name="Grupo 34">
            <a:extLst>
              <a:ext uri="{FF2B5EF4-FFF2-40B4-BE49-F238E27FC236}">
                <a16:creationId xmlns:a16="http://schemas.microsoft.com/office/drawing/2014/main" id="{8ACB1C48-F338-4A7B-8888-C20858B45794}"/>
              </a:ext>
            </a:extLst>
          </p:cNvPr>
          <p:cNvGrpSpPr/>
          <p:nvPr/>
        </p:nvGrpSpPr>
        <p:grpSpPr>
          <a:xfrm>
            <a:off x="10018200" y="2432199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92" name="Freeform 15">
              <a:extLst>
                <a:ext uri="{FF2B5EF4-FFF2-40B4-BE49-F238E27FC236}">
                  <a16:creationId xmlns:a16="http://schemas.microsoft.com/office/drawing/2014/main" id="{2E9A65FD-7344-4714-B869-3EF66531B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Freeform 16">
              <a:extLst>
                <a:ext uri="{FF2B5EF4-FFF2-40B4-BE49-F238E27FC236}">
                  <a16:creationId xmlns:a16="http://schemas.microsoft.com/office/drawing/2014/main" id="{09BED80F-A584-4CD5-8FFE-D814FC1C30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4" name="Freeform 17">
              <a:extLst>
                <a:ext uri="{FF2B5EF4-FFF2-40B4-BE49-F238E27FC236}">
                  <a16:creationId xmlns:a16="http://schemas.microsoft.com/office/drawing/2014/main" id="{0EB07960-FDED-48E4-8CE8-EE81C6478E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18">
              <a:extLst>
                <a:ext uri="{FF2B5EF4-FFF2-40B4-BE49-F238E27FC236}">
                  <a16:creationId xmlns:a16="http://schemas.microsoft.com/office/drawing/2014/main" id="{112C0EBE-D7CA-4089-9246-914895A81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19">
              <a:extLst>
                <a:ext uri="{FF2B5EF4-FFF2-40B4-BE49-F238E27FC236}">
                  <a16:creationId xmlns:a16="http://schemas.microsoft.com/office/drawing/2014/main" id="{E4976AA1-892C-4084-92CB-F0FC9672F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7" name="Group 35">
            <a:extLst>
              <a:ext uri="{FF2B5EF4-FFF2-40B4-BE49-F238E27FC236}">
                <a16:creationId xmlns:a16="http://schemas.microsoft.com/office/drawing/2014/main" id="{F30D7520-C12F-481E-82DB-85EBB769C5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20957" y="2345688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98" name="Rectangle 40">
              <a:extLst>
                <a:ext uri="{FF2B5EF4-FFF2-40B4-BE49-F238E27FC236}">
                  <a16:creationId xmlns:a16="http://schemas.microsoft.com/office/drawing/2014/main" id="{4E5B0415-3E57-42BF-A1A4-FC5E5FAC1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41">
              <a:extLst>
                <a:ext uri="{FF2B5EF4-FFF2-40B4-BE49-F238E27FC236}">
                  <a16:creationId xmlns:a16="http://schemas.microsoft.com/office/drawing/2014/main" id="{DF5E01CD-F644-4A7D-92CE-13E7FA5F7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42">
              <a:extLst>
                <a:ext uri="{FF2B5EF4-FFF2-40B4-BE49-F238E27FC236}">
                  <a16:creationId xmlns:a16="http://schemas.microsoft.com/office/drawing/2014/main" id="{90643A8B-D9D0-404F-AA2A-C4A3EB672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43">
              <a:extLst>
                <a:ext uri="{FF2B5EF4-FFF2-40B4-BE49-F238E27FC236}">
                  <a16:creationId xmlns:a16="http://schemas.microsoft.com/office/drawing/2014/main" id="{2FA2CCC1-31C4-48E9-B96F-07708D361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44">
              <a:extLst>
                <a:ext uri="{FF2B5EF4-FFF2-40B4-BE49-F238E27FC236}">
                  <a16:creationId xmlns:a16="http://schemas.microsoft.com/office/drawing/2014/main" id="{260647C3-8212-4CE1-9D32-2DD5C1266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45">
              <a:extLst>
                <a:ext uri="{FF2B5EF4-FFF2-40B4-BE49-F238E27FC236}">
                  <a16:creationId xmlns:a16="http://schemas.microsoft.com/office/drawing/2014/main" id="{5E769839-D639-4F67-9507-78C91242E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46">
              <a:extLst>
                <a:ext uri="{FF2B5EF4-FFF2-40B4-BE49-F238E27FC236}">
                  <a16:creationId xmlns:a16="http://schemas.microsoft.com/office/drawing/2014/main" id="{BE74826E-0C6D-4B7D-9ADA-F6D1EDFE8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47">
              <a:extLst>
                <a:ext uri="{FF2B5EF4-FFF2-40B4-BE49-F238E27FC236}">
                  <a16:creationId xmlns:a16="http://schemas.microsoft.com/office/drawing/2014/main" id="{DF4A904D-9D3D-4A97-B753-5F2CE121D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48">
              <a:extLst>
                <a:ext uri="{FF2B5EF4-FFF2-40B4-BE49-F238E27FC236}">
                  <a16:creationId xmlns:a16="http://schemas.microsoft.com/office/drawing/2014/main" id="{FC852C66-1485-4321-98E2-E3D54660D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49">
              <a:extLst>
                <a:ext uri="{FF2B5EF4-FFF2-40B4-BE49-F238E27FC236}">
                  <a16:creationId xmlns:a16="http://schemas.microsoft.com/office/drawing/2014/main" id="{83596049-E2B9-4D10-B6C3-EA80CDCEC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50">
              <a:extLst>
                <a:ext uri="{FF2B5EF4-FFF2-40B4-BE49-F238E27FC236}">
                  <a16:creationId xmlns:a16="http://schemas.microsoft.com/office/drawing/2014/main" id="{B1DCA84F-55AA-4739-B828-49422E4F1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51">
              <a:extLst>
                <a:ext uri="{FF2B5EF4-FFF2-40B4-BE49-F238E27FC236}">
                  <a16:creationId xmlns:a16="http://schemas.microsoft.com/office/drawing/2014/main" id="{5CEBC0FE-F61C-4724-ADD7-9A6E609C5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52">
              <a:extLst>
                <a:ext uri="{FF2B5EF4-FFF2-40B4-BE49-F238E27FC236}">
                  <a16:creationId xmlns:a16="http://schemas.microsoft.com/office/drawing/2014/main" id="{719E1C25-0180-4BDE-A0A1-7A74F86BC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53">
              <a:extLst>
                <a:ext uri="{FF2B5EF4-FFF2-40B4-BE49-F238E27FC236}">
                  <a16:creationId xmlns:a16="http://schemas.microsoft.com/office/drawing/2014/main" id="{71EDB1DB-7750-4F4E-BBE5-730ECF0A4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54">
              <a:extLst>
                <a:ext uri="{FF2B5EF4-FFF2-40B4-BE49-F238E27FC236}">
                  <a16:creationId xmlns:a16="http://schemas.microsoft.com/office/drawing/2014/main" id="{6BA3DEA2-5C1B-4F30-99F2-8473A8D41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55">
              <a:extLst>
                <a:ext uri="{FF2B5EF4-FFF2-40B4-BE49-F238E27FC236}">
                  <a16:creationId xmlns:a16="http://schemas.microsoft.com/office/drawing/2014/main" id="{1DCEEF93-33E6-4072-A3B8-0A56D140B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56">
              <a:extLst>
                <a:ext uri="{FF2B5EF4-FFF2-40B4-BE49-F238E27FC236}">
                  <a16:creationId xmlns:a16="http://schemas.microsoft.com/office/drawing/2014/main" id="{B0654BDF-FBBC-43DC-B74F-9A46DC292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57">
              <a:extLst>
                <a:ext uri="{FF2B5EF4-FFF2-40B4-BE49-F238E27FC236}">
                  <a16:creationId xmlns:a16="http://schemas.microsoft.com/office/drawing/2014/main" id="{47349593-AC7F-4DAF-8617-AE440D2E3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58">
              <a:extLst>
                <a:ext uri="{FF2B5EF4-FFF2-40B4-BE49-F238E27FC236}">
                  <a16:creationId xmlns:a16="http://schemas.microsoft.com/office/drawing/2014/main" id="{52E325CD-C4D9-48B4-AA82-F7C01D54D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59">
              <a:extLst>
                <a:ext uri="{FF2B5EF4-FFF2-40B4-BE49-F238E27FC236}">
                  <a16:creationId xmlns:a16="http://schemas.microsoft.com/office/drawing/2014/main" id="{C3560B9F-8B46-4781-96B4-26CCD0201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60">
              <a:extLst>
                <a:ext uri="{FF2B5EF4-FFF2-40B4-BE49-F238E27FC236}">
                  <a16:creationId xmlns:a16="http://schemas.microsoft.com/office/drawing/2014/main" id="{7B5306F2-89CB-4559-9A22-2B905DC8F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61">
              <a:extLst>
                <a:ext uri="{FF2B5EF4-FFF2-40B4-BE49-F238E27FC236}">
                  <a16:creationId xmlns:a16="http://schemas.microsoft.com/office/drawing/2014/main" id="{0DC5CD56-8546-4874-A6EF-F5DA3C567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62">
              <a:extLst>
                <a:ext uri="{FF2B5EF4-FFF2-40B4-BE49-F238E27FC236}">
                  <a16:creationId xmlns:a16="http://schemas.microsoft.com/office/drawing/2014/main" id="{0C5E88F0-6397-48FB-993E-1BC6F2AC1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63">
              <a:extLst>
                <a:ext uri="{FF2B5EF4-FFF2-40B4-BE49-F238E27FC236}">
                  <a16:creationId xmlns:a16="http://schemas.microsoft.com/office/drawing/2014/main" id="{B67D7151-E3B7-4DDF-AC81-A9E47AEC0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64">
              <a:extLst>
                <a:ext uri="{FF2B5EF4-FFF2-40B4-BE49-F238E27FC236}">
                  <a16:creationId xmlns:a16="http://schemas.microsoft.com/office/drawing/2014/main" id="{A0DB61A8-FAD1-4FBC-BA12-9BF556F62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65">
              <a:extLst>
                <a:ext uri="{FF2B5EF4-FFF2-40B4-BE49-F238E27FC236}">
                  <a16:creationId xmlns:a16="http://schemas.microsoft.com/office/drawing/2014/main" id="{B97507E5-1AB9-4B3C-8BEF-EB959F027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Freeform 66">
              <a:extLst>
                <a:ext uri="{FF2B5EF4-FFF2-40B4-BE49-F238E27FC236}">
                  <a16:creationId xmlns:a16="http://schemas.microsoft.com/office/drawing/2014/main" id="{E4D1BFD5-4B1D-4AC5-8643-677BC475BA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25" name="Group 69">
            <a:extLst>
              <a:ext uri="{FF2B5EF4-FFF2-40B4-BE49-F238E27FC236}">
                <a16:creationId xmlns:a16="http://schemas.microsoft.com/office/drawing/2014/main" id="{7DC48FF3-1511-4B8E-BC05-AD7D73AB723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08724" y="2480649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26" name="Rectangle 74">
              <a:extLst>
                <a:ext uri="{FF2B5EF4-FFF2-40B4-BE49-F238E27FC236}">
                  <a16:creationId xmlns:a16="http://schemas.microsoft.com/office/drawing/2014/main" id="{A4D7452D-39FF-40B2-A079-1C4FD5BE9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75">
              <a:extLst>
                <a:ext uri="{FF2B5EF4-FFF2-40B4-BE49-F238E27FC236}">
                  <a16:creationId xmlns:a16="http://schemas.microsoft.com/office/drawing/2014/main" id="{B82ECD17-8601-408F-89DE-6E521FDAD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76">
              <a:extLst>
                <a:ext uri="{FF2B5EF4-FFF2-40B4-BE49-F238E27FC236}">
                  <a16:creationId xmlns:a16="http://schemas.microsoft.com/office/drawing/2014/main" id="{448F3595-25A9-40D9-A5DD-AE17CAEA6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Freeform 77">
              <a:extLst>
                <a:ext uri="{FF2B5EF4-FFF2-40B4-BE49-F238E27FC236}">
                  <a16:creationId xmlns:a16="http://schemas.microsoft.com/office/drawing/2014/main" id="{DB38978C-4FB7-4FED-827E-8D438474D9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78">
              <a:extLst>
                <a:ext uri="{FF2B5EF4-FFF2-40B4-BE49-F238E27FC236}">
                  <a16:creationId xmlns:a16="http://schemas.microsoft.com/office/drawing/2014/main" id="{7DBC914D-E14F-4066-97A9-30811193A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79">
              <a:extLst>
                <a:ext uri="{FF2B5EF4-FFF2-40B4-BE49-F238E27FC236}">
                  <a16:creationId xmlns:a16="http://schemas.microsoft.com/office/drawing/2014/main" id="{A8B36AD3-C2D5-4974-87C1-1AE8F7C49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80">
              <a:extLst>
                <a:ext uri="{FF2B5EF4-FFF2-40B4-BE49-F238E27FC236}">
                  <a16:creationId xmlns:a16="http://schemas.microsoft.com/office/drawing/2014/main" id="{F2DE11F4-C35A-4025-9C2B-9C6D0AD8F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81">
              <a:extLst>
                <a:ext uri="{FF2B5EF4-FFF2-40B4-BE49-F238E27FC236}">
                  <a16:creationId xmlns:a16="http://schemas.microsoft.com/office/drawing/2014/main" id="{B482C6EE-0822-4874-9F57-C8FD399B1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82">
              <a:extLst>
                <a:ext uri="{FF2B5EF4-FFF2-40B4-BE49-F238E27FC236}">
                  <a16:creationId xmlns:a16="http://schemas.microsoft.com/office/drawing/2014/main" id="{254E83FC-EDA1-4EA3-959C-1A924756A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83">
              <a:extLst>
                <a:ext uri="{FF2B5EF4-FFF2-40B4-BE49-F238E27FC236}">
                  <a16:creationId xmlns:a16="http://schemas.microsoft.com/office/drawing/2014/main" id="{025D8B07-3698-4C41-8D6C-E249E08C3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84">
              <a:extLst>
                <a:ext uri="{FF2B5EF4-FFF2-40B4-BE49-F238E27FC236}">
                  <a16:creationId xmlns:a16="http://schemas.microsoft.com/office/drawing/2014/main" id="{539855C1-3BF7-40BB-B07F-2CDCC16FF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85">
              <a:extLst>
                <a:ext uri="{FF2B5EF4-FFF2-40B4-BE49-F238E27FC236}">
                  <a16:creationId xmlns:a16="http://schemas.microsoft.com/office/drawing/2014/main" id="{B0F8FEA0-28AA-4870-81F5-DEC84A3C8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86">
              <a:extLst>
                <a:ext uri="{FF2B5EF4-FFF2-40B4-BE49-F238E27FC236}">
                  <a16:creationId xmlns:a16="http://schemas.microsoft.com/office/drawing/2014/main" id="{69E4799D-CB31-4F32-ADC3-61468A486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87">
              <a:extLst>
                <a:ext uri="{FF2B5EF4-FFF2-40B4-BE49-F238E27FC236}">
                  <a16:creationId xmlns:a16="http://schemas.microsoft.com/office/drawing/2014/main" id="{BDA96F44-F7E3-4203-8326-55D2F7BA5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88">
              <a:extLst>
                <a:ext uri="{FF2B5EF4-FFF2-40B4-BE49-F238E27FC236}">
                  <a16:creationId xmlns:a16="http://schemas.microsoft.com/office/drawing/2014/main" id="{B7BE6636-48FA-47AC-B89C-8301E517E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89">
              <a:extLst>
                <a:ext uri="{FF2B5EF4-FFF2-40B4-BE49-F238E27FC236}">
                  <a16:creationId xmlns:a16="http://schemas.microsoft.com/office/drawing/2014/main" id="{4E926E84-8E64-4E66-8D39-6D50D49F0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90">
              <a:extLst>
                <a:ext uri="{FF2B5EF4-FFF2-40B4-BE49-F238E27FC236}">
                  <a16:creationId xmlns:a16="http://schemas.microsoft.com/office/drawing/2014/main" id="{FE93022A-6EB9-45B3-909A-6E6D0E18F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43" name="Group 93">
            <a:extLst>
              <a:ext uri="{FF2B5EF4-FFF2-40B4-BE49-F238E27FC236}">
                <a16:creationId xmlns:a16="http://schemas.microsoft.com/office/drawing/2014/main" id="{3AB5D082-2EBA-41BB-8903-9430DB8A28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46316" y="2420818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44" name="Rectangle 95">
              <a:extLst>
                <a:ext uri="{FF2B5EF4-FFF2-40B4-BE49-F238E27FC236}">
                  <a16:creationId xmlns:a16="http://schemas.microsoft.com/office/drawing/2014/main" id="{FAE4E7E1-97E5-4381-80AB-D99A478B5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96">
              <a:extLst>
                <a:ext uri="{FF2B5EF4-FFF2-40B4-BE49-F238E27FC236}">
                  <a16:creationId xmlns:a16="http://schemas.microsoft.com/office/drawing/2014/main" id="{35C38C1B-6975-4828-B9FD-AAA7062AE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97">
              <a:extLst>
                <a:ext uri="{FF2B5EF4-FFF2-40B4-BE49-F238E27FC236}">
                  <a16:creationId xmlns:a16="http://schemas.microsoft.com/office/drawing/2014/main" id="{A3CCEF53-3B07-440A-B52A-A97F1F498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98">
              <a:extLst>
                <a:ext uri="{FF2B5EF4-FFF2-40B4-BE49-F238E27FC236}">
                  <a16:creationId xmlns:a16="http://schemas.microsoft.com/office/drawing/2014/main" id="{6E0CC080-FD6F-4E40-94F5-9DD77F001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99">
              <a:extLst>
                <a:ext uri="{FF2B5EF4-FFF2-40B4-BE49-F238E27FC236}">
                  <a16:creationId xmlns:a16="http://schemas.microsoft.com/office/drawing/2014/main" id="{9D56E15C-66F1-4D56-98A2-1C5267F56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100">
              <a:extLst>
                <a:ext uri="{FF2B5EF4-FFF2-40B4-BE49-F238E27FC236}">
                  <a16:creationId xmlns:a16="http://schemas.microsoft.com/office/drawing/2014/main" id="{40953C32-E13A-45D9-BD28-8AAA899B0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101">
              <a:extLst>
                <a:ext uri="{FF2B5EF4-FFF2-40B4-BE49-F238E27FC236}">
                  <a16:creationId xmlns:a16="http://schemas.microsoft.com/office/drawing/2014/main" id="{256E24D2-4B65-44B1-A55C-E989CCF03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102">
              <a:extLst>
                <a:ext uri="{FF2B5EF4-FFF2-40B4-BE49-F238E27FC236}">
                  <a16:creationId xmlns:a16="http://schemas.microsoft.com/office/drawing/2014/main" id="{45C58BDB-0800-4A7A-9977-443B86119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103">
              <a:extLst>
                <a:ext uri="{FF2B5EF4-FFF2-40B4-BE49-F238E27FC236}">
                  <a16:creationId xmlns:a16="http://schemas.microsoft.com/office/drawing/2014/main" id="{8300CC2D-6719-431F-B3B7-2916AD251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104">
              <a:extLst>
                <a:ext uri="{FF2B5EF4-FFF2-40B4-BE49-F238E27FC236}">
                  <a16:creationId xmlns:a16="http://schemas.microsoft.com/office/drawing/2014/main" id="{87DD2645-72E0-4861-9AF7-2E158840E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105">
              <a:extLst>
                <a:ext uri="{FF2B5EF4-FFF2-40B4-BE49-F238E27FC236}">
                  <a16:creationId xmlns:a16="http://schemas.microsoft.com/office/drawing/2014/main" id="{01B1A6DC-E6A4-4000-90DF-7A951AF75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106">
              <a:extLst>
                <a:ext uri="{FF2B5EF4-FFF2-40B4-BE49-F238E27FC236}">
                  <a16:creationId xmlns:a16="http://schemas.microsoft.com/office/drawing/2014/main" id="{CFC49F42-76D9-4747-B689-8B6F29DE5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107">
              <a:extLst>
                <a:ext uri="{FF2B5EF4-FFF2-40B4-BE49-F238E27FC236}">
                  <a16:creationId xmlns:a16="http://schemas.microsoft.com/office/drawing/2014/main" id="{55C42DC2-0BAF-4537-85FF-4FBFFCC99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108">
              <a:extLst>
                <a:ext uri="{FF2B5EF4-FFF2-40B4-BE49-F238E27FC236}">
                  <a16:creationId xmlns:a16="http://schemas.microsoft.com/office/drawing/2014/main" id="{AFAF19B1-E6BD-4955-8CDB-CA4049DC0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109">
              <a:extLst>
                <a:ext uri="{FF2B5EF4-FFF2-40B4-BE49-F238E27FC236}">
                  <a16:creationId xmlns:a16="http://schemas.microsoft.com/office/drawing/2014/main" id="{7DA4ACD7-612D-456F-A138-3FA7D18AD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110">
              <a:extLst>
                <a:ext uri="{FF2B5EF4-FFF2-40B4-BE49-F238E27FC236}">
                  <a16:creationId xmlns:a16="http://schemas.microsoft.com/office/drawing/2014/main" id="{CA7DCEC1-1D04-45B9-A0F8-548726F72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Oval 111">
              <a:extLst>
                <a:ext uri="{FF2B5EF4-FFF2-40B4-BE49-F238E27FC236}">
                  <a16:creationId xmlns:a16="http://schemas.microsoft.com/office/drawing/2014/main" id="{43B485C9-A111-404C-88B1-28C966DAC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Freeform 112">
              <a:extLst>
                <a:ext uri="{FF2B5EF4-FFF2-40B4-BE49-F238E27FC236}">
                  <a16:creationId xmlns:a16="http://schemas.microsoft.com/office/drawing/2014/main" id="{5956A862-1CA9-4C4D-BC1E-77CE3AC6C5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Freeform 113">
              <a:extLst>
                <a:ext uri="{FF2B5EF4-FFF2-40B4-BE49-F238E27FC236}">
                  <a16:creationId xmlns:a16="http://schemas.microsoft.com/office/drawing/2014/main" id="{B37A77CD-8F58-482E-B580-7E7922AA1D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64" name="+ informações"/>
          <p:cNvGrpSpPr/>
          <p:nvPr/>
        </p:nvGrpSpPr>
        <p:grpSpPr>
          <a:xfrm>
            <a:off x="442914" y="5793306"/>
            <a:ext cx="1402473" cy="346250"/>
            <a:chOff x="7300120" y="5125288"/>
            <a:chExt cx="1748287" cy="431624"/>
          </a:xfrm>
        </p:grpSpPr>
        <p:sp>
          <p:nvSpPr>
            <p:cNvPr id="165" name="Forma livre 164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6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6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7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7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7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48106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"/>
                  </p:tgtEl>
                </p:cond>
              </p:nextCondLst>
            </p:seq>
          </p:childTnLst>
        </p:cTn>
      </p:par>
    </p:tnLst>
    <p:bldLst>
      <p:bldP spid="39" grpId="0"/>
      <p:bldP spid="39" grpId="1"/>
      <p:bldP spid="44" grpId="0"/>
      <p:bldP spid="65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6" name="CaixaDeTexto 25"/>
          <p:cNvSpPr txBox="1"/>
          <p:nvPr/>
        </p:nvSpPr>
        <p:spPr>
          <a:xfrm>
            <a:off x="963614" y="6450177"/>
            <a:ext cx="53494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P1. Há quanto tempo o(a) Sr.(a) é dono do seu negócio ou empreende?</a:t>
            </a:r>
          </a:p>
        </p:txBody>
      </p:sp>
      <p:graphicFrame>
        <p:nvGraphicFramePr>
          <p:cNvPr id="38" name="Tabela 37"/>
          <p:cNvGraphicFramePr>
            <a:graphicFrameLocks noGrp="1"/>
          </p:cNvGraphicFramePr>
          <p:nvPr>
            <p:extLst/>
          </p:nvPr>
        </p:nvGraphicFramePr>
        <p:xfrm>
          <a:off x="3372285" y="2005450"/>
          <a:ext cx="1238562" cy="141231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2385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- de 2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2 a 4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5 a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+ de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9" name="Tabela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495510"/>
              </p:ext>
            </p:extLst>
          </p:nvPr>
        </p:nvGraphicFramePr>
        <p:xfrm>
          <a:off x="4705786" y="1707763"/>
          <a:ext cx="7045200" cy="171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226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405965838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</a:tbl>
          </a:graphicData>
        </a:graphic>
      </p:graphicFrame>
      <p:grpSp>
        <p:nvGrpSpPr>
          <p:cNvPr id="40" name="Grupo 39"/>
          <p:cNvGrpSpPr/>
          <p:nvPr/>
        </p:nvGrpSpPr>
        <p:grpSpPr>
          <a:xfrm>
            <a:off x="446114" y="1255960"/>
            <a:ext cx="509565" cy="512052"/>
            <a:chOff x="-6355795" y="3146860"/>
            <a:chExt cx="3903662" cy="3922713"/>
          </a:xfrm>
          <a:noFill/>
        </p:grpSpPr>
        <p:grpSp>
          <p:nvGrpSpPr>
            <p:cNvPr id="41" name="Grupo 40"/>
            <p:cNvGrpSpPr/>
            <p:nvPr/>
          </p:nvGrpSpPr>
          <p:grpSpPr>
            <a:xfrm>
              <a:off x="-5128658" y="4434323"/>
              <a:ext cx="1563687" cy="1649413"/>
              <a:chOff x="8328025" y="2344738"/>
              <a:chExt cx="1563687" cy="1649413"/>
            </a:xfrm>
            <a:grpFill/>
          </p:grpSpPr>
          <p:sp>
            <p:nvSpPr>
              <p:cNvPr id="79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0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4" name="Grupo 43"/>
            <p:cNvGrpSpPr/>
            <p:nvPr/>
          </p:nvGrpSpPr>
          <p:grpSpPr>
            <a:xfrm>
              <a:off x="-4241245" y="5121710"/>
              <a:ext cx="1304924" cy="1079501"/>
              <a:chOff x="9215438" y="3032125"/>
              <a:chExt cx="1304924" cy="1079501"/>
            </a:xfrm>
            <a:grpFill/>
          </p:grpSpPr>
          <p:sp>
            <p:nvSpPr>
              <p:cNvPr id="75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6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7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8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5" name="Grupo 44"/>
            <p:cNvGrpSpPr/>
            <p:nvPr/>
          </p:nvGrpSpPr>
          <p:grpSpPr>
            <a:xfrm>
              <a:off x="-4719083" y="5967848"/>
              <a:ext cx="931862" cy="1101725"/>
              <a:chOff x="8737600" y="3878263"/>
              <a:chExt cx="931862" cy="1101725"/>
            </a:xfrm>
            <a:grpFill/>
          </p:grpSpPr>
          <p:sp>
            <p:nvSpPr>
              <p:cNvPr id="72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3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4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6" name="Grupo 45"/>
            <p:cNvGrpSpPr/>
            <p:nvPr/>
          </p:nvGrpSpPr>
          <p:grpSpPr>
            <a:xfrm>
              <a:off x="-3782458" y="3808848"/>
              <a:ext cx="1330325" cy="1692275"/>
              <a:chOff x="9674225" y="1719263"/>
              <a:chExt cx="1330325" cy="1692275"/>
            </a:xfrm>
            <a:grpFill/>
          </p:grpSpPr>
          <p:sp>
            <p:nvSpPr>
              <p:cNvPr id="63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5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7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9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7" name="Grupo 46"/>
            <p:cNvGrpSpPr/>
            <p:nvPr/>
          </p:nvGrpSpPr>
          <p:grpSpPr>
            <a:xfrm>
              <a:off x="-6355795" y="3146860"/>
              <a:ext cx="2798762" cy="1889125"/>
              <a:chOff x="7100888" y="1057275"/>
              <a:chExt cx="2798762" cy="1889125"/>
            </a:xfrm>
            <a:grpFill/>
          </p:grpSpPr>
          <p:sp>
            <p:nvSpPr>
              <p:cNvPr id="4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82" name="CaixaDeTexto 81"/>
          <p:cNvSpPr txBox="1"/>
          <p:nvPr/>
        </p:nvSpPr>
        <p:spPr>
          <a:xfrm>
            <a:off x="1027987" y="1308874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063546" y="1583922"/>
            <a:ext cx="8544389" cy="0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upo 3"/>
          <p:cNvGrpSpPr/>
          <p:nvPr/>
        </p:nvGrpSpPr>
        <p:grpSpPr>
          <a:xfrm>
            <a:off x="725245" y="2511335"/>
            <a:ext cx="2459037" cy="2471038"/>
            <a:chOff x="7269163" y="1814738"/>
            <a:chExt cx="3903662" cy="3922713"/>
          </a:xfrm>
        </p:grpSpPr>
        <p:grpSp>
          <p:nvGrpSpPr>
            <p:cNvPr id="114" name="Grupo 113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15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18" name="Grupo 117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1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3" name="Grupo 122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7" name="Grupo 126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28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9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1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2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4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5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6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37" name="Grupo 136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3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graphicFrame>
        <p:nvGraphicFramePr>
          <p:cNvPr id="154" name="Tabela 153"/>
          <p:cNvGraphicFramePr>
            <a:graphicFrameLocks noGrp="1"/>
          </p:cNvGraphicFramePr>
          <p:nvPr>
            <p:extLst/>
          </p:nvPr>
        </p:nvGraphicFramePr>
        <p:xfrm>
          <a:off x="3372285" y="4226461"/>
          <a:ext cx="1238562" cy="141231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2385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- de 2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2 a 4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5 a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+ de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9" name="Tabela 108"/>
          <p:cNvGraphicFramePr>
            <a:graphicFrameLocks noGrp="1"/>
          </p:cNvGraphicFramePr>
          <p:nvPr>
            <p:extLst/>
          </p:nvPr>
        </p:nvGraphicFramePr>
        <p:xfrm>
          <a:off x="4714211" y="3734277"/>
          <a:ext cx="2598750" cy="194254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25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50254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</a:tbl>
          </a:graphicData>
        </a:graphic>
      </p:graphicFrame>
      <p:sp>
        <p:nvSpPr>
          <p:cNvPr id="106" name="CaixaDeTexto 105"/>
          <p:cNvSpPr txBox="1"/>
          <p:nvPr/>
        </p:nvSpPr>
        <p:spPr>
          <a:xfrm>
            <a:off x="4228374" y="3393008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07" name="Tabela 106"/>
          <p:cNvGraphicFramePr>
            <a:graphicFrameLocks noGrp="1"/>
          </p:cNvGraphicFramePr>
          <p:nvPr>
            <p:extLst/>
          </p:nvPr>
        </p:nvGraphicFramePr>
        <p:xfrm>
          <a:off x="4724782" y="3358459"/>
          <a:ext cx="702620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13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513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8" name="CaixaDeTexto 107"/>
          <p:cNvSpPr txBox="1"/>
          <p:nvPr/>
        </p:nvSpPr>
        <p:spPr>
          <a:xfrm>
            <a:off x="4228374" y="5669329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11" name="Tabela 110"/>
          <p:cNvGraphicFramePr>
            <a:graphicFrameLocks noGrp="1"/>
          </p:cNvGraphicFramePr>
          <p:nvPr>
            <p:extLst/>
          </p:nvPr>
        </p:nvGraphicFramePr>
        <p:xfrm>
          <a:off x="4724786" y="5634780"/>
          <a:ext cx="2596195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10" name="Group 4">
            <a:extLst>
              <a:ext uri="{FF2B5EF4-FFF2-40B4-BE49-F238E27FC236}">
                <a16:creationId xmlns:a16="http://schemas.microsoft.com/office/drawing/2014/main" id="{9E29B84B-C70B-49B9-9EED-45AFEACF347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306" y="156368"/>
            <a:ext cx="809625" cy="785813"/>
            <a:chOff x="326" y="142"/>
            <a:chExt cx="510" cy="495"/>
          </a:xfrm>
          <a:solidFill>
            <a:srgbClr val="00ACB8"/>
          </a:solidFill>
        </p:grpSpPr>
        <p:sp>
          <p:nvSpPr>
            <p:cNvPr id="112" name="Freeform 5">
              <a:extLst>
                <a:ext uri="{FF2B5EF4-FFF2-40B4-BE49-F238E27FC236}">
                  <a16:creationId xmlns:a16="http://schemas.microsoft.com/office/drawing/2014/main" id="{553DDF98-97C6-4224-99DD-2031AE1B6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295"/>
              <a:ext cx="84" cy="84"/>
            </a:xfrm>
            <a:custGeom>
              <a:avLst/>
              <a:gdLst>
                <a:gd name="T0" fmla="*/ 355 w 393"/>
                <a:gd name="T1" fmla="*/ 0 h 392"/>
                <a:gd name="T2" fmla="*/ 37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7 w 393"/>
                <a:gd name="T9" fmla="*/ 392 h 392"/>
                <a:gd name="T10" fmla="*/ 355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5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7" y="392"/>
                  </a:cubicBezTo>
                  <a:cubicBezTo>
                    <a:pt x="355" y="392"/>
                    <a:pt x="355" y="392"/>
                    <a:pt x="355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6">
              <a:extLst>
                <a:ext uri="{FF2B5EF4-FFF2-40B4-BE49-F238E27FC236}">
                  <a16:creationId xmlns:a16="http://schemas.microsoft.com/office/drawing/2014/main" id="{3D935BF3-1B7C-4940-9FEA-CA340DD67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" y="295"/>
              <a:ext cx="84" cy="84"/>
            </a:xfrm>
            <a:custGeom>
              <a:avLst/>
              <a:gdLst>
                <a:gd name="T0" fmla="*/ 356 w 393"/>
                <a:gd name="T1" fmla="*/ 0 h 392"/>
                <a:gd name="T2" fmla="*/ 38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8 w 393"/>
                <a:gd name="T9" fmla="*/ 392 h 392"/>
                <a:gd name="T10" fmla="*/ 356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6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6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8" y="392"/>
                  </a:cubicBezTo>
                  <a:cubicBezTo>
                    <a:pt x="356" y="392"/>
                    <a:pt x="356" y="392"/>
                    <a:pt x="356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6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lnTo>
                    <a:pt x="318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3" name="Freeform 7">
              <a:extLst>
                <a:ext uri="{FF2B5EF4-FFF2-40B4-BE49-F238E27FC236}">
                  <a16:creationId xmlns:a16="http://schemas.microsoft.com/office/drawing/2014/main" id="{ACAE615F-5FD6-4A11-92AA-28F81116C9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397"/>
              <a:ext cx="84" cy="84"/>
            </a:xfrm>
            <a:custGeom>
              <a:avLst/>
              <a:gdLst>
                <a:gd name="T0" fmla="*/ 355 w 393"/>
                <a:gd name="T1" fmla="*/ 0 h 393"/>
                <a:gd name="T2" fmla="*/ 37 w 393"/>
                <a:gd name="T3" fmla="*/ 0 h 393"/>
                <a:gd name="T4" fmla="*/ 0 w 393"/>
                <a:gd name="T5" fmla="*/ 37 h 393"/>
                <a:gd name="T6" fmla="*/ 0 w 393"/>
                <a:gd name="T7" fmla="*/ 355 h 393"/>
                <a:gd name="T8" fmla="*/ 37 w 393"/>
                <a:gd name="T9" fmla="*/ 393 h 393"/>
                <a:gd name="T10" fmla="*/ 355 w 393"/>
                <a:gd name="T11" fmla="*/ 393 h 393"/>
                <a:gd name="T12" fmla="*/ 393 w 393"/>
                <a:gd name="T13" fmla="*/ 355 h 393"/>
                <a:gd name="T14" fmla="*/ 393 w 393"/>
                <a:gd name="T15" fmla="*/ 37 h 393"/>
                <a:gd name="T16" fmla="*/ 355 w 393"/>
                <a:gd name="T17" fmla="*/ 0 h 393"/>
                <a:gd name="T18" fmla="*/ 318 w 393"/>
                <a:gd name="T19" fmla="*/ 318 h 393"/>
                <a:gd name="T20" fmla="*/ 75 w 393"/>
                <a:gd name="T21" fmla="*/ 318 h 393"/>
                <a:gd name="T22" fmla="*/ 75 w 393"/>
                <a:gd name="T23" fmla="*/ 75 h 393"/>
                <a:gd name="T24" fmla="*/ 318 w 393"/>
                <a:gd name="T25" fmla="*/ 75 h 393"/>
                <a:gd name="T26" fmla="*/ 318 w 393"/>
                <a:gd name="T27" fmla="*/ 31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3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3"/>
                    <a:pt x="37" y="393"/>
                  </a:cubicBezTo>
                  <a:cubicBezTo>
                    <a:pt x="355" y="393"/>
                    <a:pt x="355" y="393"/>
                    <a:pt x="355" y="393"/>
                  </a:cubicBezTo>
                  <a:cubicBezTo>
                    <a:pt x="376" y="393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7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5" name="Freeform 8">
              <a:extLst>
                <a:ext uri="{FF2B5EF4-FFF2-40B4-BE49-F238E27FC236}">
                  <a16:creationId xmlns:a16="http://schemas.microsoft.com/office/drawing/2014/main" id="{F6A2D0EA-79ED-4FB9-9536-0A0BE3F72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" y="142"/>
              <a:ext cx="510" cy="495"/>
            </a:xfrm>
            <a:custGeom>
              <a:avLst/>
              <a:gdLst>
                <a:gd name="T0" fmla="*/ 1825 w 2382"/>
                <a:gd name="T1" fmla="*/ 276 h 2314"/>
                <a:gd name="T2" fmla="*/ 1626 w 2382"/>
                <a:gd name="T3" fmla="*/ 239 h 2314"/>
                <a:gd name="T4" fmla="*/ 1589 w 2382"/>
                <a:gd name="T5" fmla="*/ 0 h 2314"/>
                <a:gd name="T6" fmla="*/ 1392 w 2382"/>
                <a:gd name="T7" fmla="*/ 37 h 2314"/>
                <a:gd name="T8" fmla="*/ 1029 w 2382"/>
                <a:gd name="T9" fmla="*/ 239 h 2314"/>
                <a:gd name="T10" fmla="*/ 992 w 2382"/>
                <a:gd name="T11" fmla="*/ 0 h 2314"/>
                <a:gd name="T12" fmla="*/ 796 w 2382"/>
                <a:gd name="T13" fmla="*/ 37 h 2314"/>
                <a:gd name="T14" fmla="*/ 433 w 2382"/>
                <a:gd name="T15" fmla="*/ 239 h 2314"/>
                <a:gd name="T16" fmla="*/ 396 w 2382"/>
                <a:gd name="T17" fmla="*/ 0 h 2314"/>
                <a:gd name="T18" fmla="*/ 199 w 2382"/>
                <a:gd name="T19" fmla="*/ 37 h 2314"/>
                <a:gd name="T20" fmla="*/ 38 w 2382"/>
                <a:gd name="T21" fmla="*/ 239 h 2314"/>
                <a:gd name="T22" fmla="*/ 0 w 2382"/>
                <a:gd name="T23" fmla="*/ 1707 h 2314"/>
                <a:gd name="T24" fmla="*/ 1042 w 2382"/>
                <a:gd name="T25" fmla="*/ 1745 h 2314"/>
                <a:gd name="T26" fmla="*/ 1708 w 2382"/>
                <a:gd name="T27" fmla="*/ 2314 h 2314"/>
                <a:gd name="T28" fmla="*/ 1825 w 2382"/>
                <a:gd name="T29" fmla="*/ 977 h 2314"/>
                <a:gd name="T30" fmla="*/ 1467 w 2382"/>
                <a:gd name="T31" fmla="*/ 75 h 2314"/>
                <a:gd name="T32" fmla="*/ 1551 w 2382"/>
                <a:gd name="T33" fmla="*/ 276 h 2314"/>
                <a:gd name="T34" fmla="*/ 1467 w 2382"/>
                <a:gd name="T35" fmla="*/ 477 h 2314"/>
                <a:gd name="T36" fmla="*/ 870 w 2382"/>
                <a:gd name="T37" fmla="*/ 276 h 2314"/>
                <a:gd name="T38" fmla="*/ 955 w 2382"/>
                <a:gd name="T39" fmla="*/ 75 h 2314"/>
                <a:gd name="T40" fmla="*/ 955 w 2382"/>
                <a:gd name="T41" fmla="*/ 477 h 2314"/>
                <a:gd name="T42" fmla="*/ 870 w 2382"/>
                <a:gd name="T43" fmla="*/ 276 h 2314"/>
                <a:gd name="T44" fmla="*/ 274 w 2382"/>
                <a:gd name="T45" fmla="*/ 75 h 2314"/>
                <a:gd name="T46" fmla="*/ 358 w 2382"/>
                <a:gd name="T47" fmla="*/ 276 h 2314"/>
                <a:gd name="T48" fmla="*/ 274 w 2382"/>
                <a:gd name="T49" fmla="*/ 477 h 2314"/>
                <a:gd name="T50" fmla="*/ 1072 w 2382"/>
                <a:gd name="T51" fmla="*/ 1193 h 2314"/>
                <a:gd name="T52" fmla="*/ 716 w 2382"/>
                <a:gd name="T53" fmla="*/ 1230 h 2314"/>
                <a:gd name="T54" fmla="*/ 754 w 2382"/>
                <a:gd name="T55" fmla="*/ 1586 h 2314"/>
                <a:gd name="T56" fmla="*/ 1034 w 2382"/>
                <a:gd name="T57" fmla="*/ 1640 h 2314"/>
                <a:gd name="T58" fmla="*/ 75 w 2382"/>
                <a:gd name="T59" fmla="*/ 1670 h 2314"/>
                <a:gd name="T60" fmla="*/ 199 w 2382"/>
                <a:gd name="T61" fmla="*/ 313 h 2314"/>
                <a:gd name="T62" fmla="*/ 237 w 2382"/>
                <a:gd name="T63" fmla="*/ 552 h 2314"/>
                <a:gd name="T64" fmla="*/ 433 w 2382"/>
                <a:gd name="T65" fmla="*/ 514 h 2314"/>
                <a:gd name="T66" fmla="*/ 796 w 2382"/>
                <a:gd name="T67" fmla="*/ 313 h 2314"/>
                <a:gd name="T68" fmla="*/ 833 w 2382"/>
                <a:gd name="T69" fmla="*/ 552 h 2314"/>
                <a:gd name="T70" fmla="*/ 1029 w 2382"/>
                <a:gd name="T71" fmla="*/ 514 h 2314"/>
                <a:gd name="T72" fmla="*/ 1392 w 2382"/>
                <a:gd name="T73" fmla="*/ 313 h 2314"/>
                <a:gd name="T74" fmla="*/ 1430 w 2382"/>
                <a:gd name="T75" fmla="*/ 552 h 2314"/>
                <a:gd name="T76" fmla="*/ 1626 w 2382"/>
                <a:gd name="T77" fmla="*/ 514 h 2314"/>
                <a:gd name="T78" fmla="*/ 1750 w 2382"/>
                <a:gd name="T79" fmla="*/ 313 h 2314"/>
                <a:gd name="T80" fmla="*/ 1708 w 2382"/>
                <a:gd name="T81" fmla="*/ 967 h 2314"/>
                <a:gd name="T82" fmla="*/ 1586 w 2382"/>
                <a:gd name="T83" fmla="*/ 753 h 2314"/>
                <a:gd name="T84" fmla="*/ 1231 w 2382"/>
                <a:gd name="T85" fmla="*/ 716 h 2314"/>
                <a:gd name="T86" fmla="*/ 1193 w 2382"/>
                <a:gd name="T87" fmla="*/ 1071 h 2314"/>
                <a:gd name="T88" fmla="*/ 1295 w 2382"/>
                <a:gd name="T89" fmla="*/ 1108 h 2314"/>
                <a:gd name="T90" fmla="*/ 1109 w 2382"/>
                <a:gd name="T91" fmla="*/ 1332 h 2314"/>
                <a:gd name="T92" fmla="*/ 1072 w 2382"/>
                <a:gd name="T93" fmla="*/ 1193 h 2314"/>
                <a:gd name="T94" fmla="*/ 1034 w 2382"/>
                <a:gd name="T95" fmla="*/ 1511 h 2314"/>
                <a:gd name="T96" fmla="*/ 791 w 2382"/>
                <a:gd name="T97" fmla="*/ 1268 h 2314"/>
                <a:gd name="T98" fmla="*/ 1512 w 2382"/>
                <a:gd name="T99" fmla="*/ 790 h 2314"/>
                <a:gd name="T100" fmla="*/ 1415 w 2382"/>
                <a:gd name="T101" fmla="*/ 1034 h 2314"/>
                <a:gd name="T102" fmla="*/ 1268 w 2382"/>
                <a:gd name="T103" fmla="*/ 790 h 2314"/>
                <a:gd name="T104" fmla="*/ 1708 w 2382"/>
                <a:gd name="T105" fmla="*/ 2239 h 2314"/>
                <a:gd name="T106" fmla="*/ 1112 w 2382"/>
                <a:gd name="T107" fmla="*/ 1704 h 2314"/>
                <a:gd name="T108" fmla="*/ 1440 w 2382"/>
                <a:gd name="T109" fmla="*/ 1105 h 2314"/>
                <a:gd name="T110" fmla="*/ 1558 w 2382"/>
                <a:gd name="T111" fmla="*/ 1060 h 2314"/>
                <a:gd name="T112" fmla="*/ 1708 w 2382"/>
                <a:gd name="T113" fmla="*/ 1041 h 2314"/>
                <a:gd name="T114" fmla="*/ 1783 w 2382"/>
                <a:gd name="T115" fmla="*/ 1046 h 2314"/>
                <a:gd name="T116" fmla="*/ 1708 w 2382"/>
                <a:gd name="T117" fmla="*/ 2239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2" h="2314">
                  <a:moveTo>
                    <a:pt x="1825" y="977"/>
                  </a:moveTo>
                  <a:cubicBezTo>
                    <a:pt x="1825" y="276"/>
                    <a:pt x="1825" y="276"/>
                    <a:pt x="1825" y="276"/>
                  </a:cubicBezTo>
                  <a:cubicBezTo>
                    <a:pt x="1825" y="255"/>
                    <a:pt x="1808" y="239"/>
                    <a:pt x="1788" y="239"/>
                  </a:cubicBezTo>
                  <a:cubicBezTo>
                    <a:pt x="1626" y="239"/>
                    <a:pt x="1626" y="239"/>
                    <a:pt x="1626" y="239"/>
                  </a:cubicBezTo>
                  <a:cubicBezTo>
                    <a:pt x="1626" y="37"/>
                    <a:pt x="1626" y="37"/>
                    <a:pt x="1626" y="37"/>
                  </a:cubicBezTo>
                  <a:cubicBezTo>
                    <a:pt x="1626" y="17"/>
                    <a:pt x="1609" y="0"/>
                    <a:pt x="1589" y="0"/>
                  </a:cubicBezTo>
                  <a:cubicBezTo>
                    <a:pt x="1430" y="0"/>
                    <a:pt x="1430" y="0"/>
                    <a:pt x="1430" y="0"/>
                  </a:cubicBezTo>
                  <a:cubicBezTo>
                    <a:pt x="1409" y="0"/>
                    <a:pt x="1392" y="17"/>
                    <a:pt x="1392" y="37"/>
                  </a:cubicBezTo>
                  <a:cubicBezTo>
                    <a:pt x="1392" y="239"/>
                    <a:pt x="1392" y="239"/>
                    <a:pt x="1392" y="239"/>
                  </a:cubicBezTo>
                  <a:cubicBezTo>
                    <a:pt x="1029" y="239"/>
                    <a:pt x="1029" y="239"/>
                    <a:pt x="1029" y="239"/>
                  </a:cubicBezTo>
                  <a:cubicBezTo>
                    <a:pt x="1029" y="37"/>
                    <a:pt x="1029" y="37"/>
                    <a:pt x="1029" y="37"/>
                  </a:cubicBezTo>
                  <a:cubicBezTo>
                    <a:pt x="1029" y="17"/>
                    <a:pt x="1013" y="0"/>
                    <a:pt x="992" y="0"/>
                  </a:cubicBezTo>
                  <a:cubicBezTo>
                    <a:pt x="833" y="0"/>
                    <a:pt x="833" y="0"/>
                    <a:pt x="833" y="0"/>
                  </a:cubicBezTo>
                  <a:cubicBezTo>
                    <a:pt x="812" y="0"/>
                    <a:pt x="796" y="17"/>
                    <a:pt x="796" y="37"/>
                  </a:cubicBezTo>
                  <a:cubicBezTo>
                    <a:pt x="796" y="239"/>
                    <a:pt x="796" y="239"/>
                    <a:pt x="796" y="239"/>
                  </a:cubicBezTo>
                  <a:cubicBezTo>
                    <a:pt x="433" y="239"/>
                    <a:pt x="433" y="239"/>
                    <a:pt x="433" y="239"/>
                  </a:cubicBezTo>
                  <a:cubicBezTo>
                    <a:pt x="433" y="37"/>
                    <a:pt x="433" y="37"/>
                    <a:pt x="433" y="37"/>
                  </a:cubicBezTo>
                  <a:cubicBezTo>
                    <a:pt x="433" y="17"/>
                    <a:pt x="416" y="0"/>
                    <a:pt x="39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16" y="0"/>
                    <a:pt x="199" y="17"/>
                    <a:pt x="199" y="37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38" y="239"/>
                    <a:pt x="38" y="239"/>
                    <a:pt x="38" y="239"/>
                  </a:cubicBezTo>
                  <a:cubicBezTo>
                    <a:pt x="17" y="239"/>
                    <a:pt x="0" y="255"/>
                    <a:pt x="0" y="276"/>
                  </a:cubicBezTo>
                  <a:cubicBezTo>
                    <a:pt x="0" y="1707"/>
                    <a:pt x="0" y="1707"/>
                    <a:pt x="0" y="1707"/>
                  </a:cubicBezTo>
                  <a:cubicBezTo>
                    <a:pt x="0" y="1728"/>
                    <a:pt x="17" y="1745"/>
                    <a:pt x="38" y="1745"/>
                  </a:cubicBezTo>
                  <a:cubicBezTo>
                    <a:pt x="1042" y="1745"/>
                    <a:pt x="1042" y="1745"/>
                    <a:pt x="1042" y="1745"/>
                  </a:cubicBezTo>
                  <a:cubicBezTo>
                    <a:pt x="1066" y="1896"/>
                    <a:pt x="1141" y="2036"/>
                    <a:pt x="1256" y="2140"/>
                  </a:cubicBezTo>
                  <a:cubicBezTo>
                    <a:pt x="1380" y="2252"/>
                    <a:pt x="1540" y="2314"/>
                    <a:pt x="1708" y="2314"/>
                  </a:cubicBezTo>
                  <a:cubicBezTo>
                    <a:pt x="2079" y="2314"/>
                    <a:pt x="2382" y="2012"/>
                    <a:pt x="2382" y="1640"/>
                  </a:cubicBezTo>
                  <a:cubicBezTo>
                    <a:pt x="2382" y="1312"/>
                    <a:pt x="2144" y="1033"/>
                    <a:pt x="1825" y="977"/>
                  </a:cubicBezTo>
                  <a:close/>
                  <a:moveTo>
                    <a:pt x="1467" y="276"/>
                  </a:moveTo>
                  <a:cubicBezTo>
                    <a:pt x="1467" y="75"/>
                    <a:pt x="1467" y="75"/>
                    <a:pt x="1467" y="75"/>
                  </a:cubicBezTo>
                  <a:cubicBezTo>
                    <a:pt x="1551" y="75"/>
                    <a:pt x="1551" y="75"/>
                    <a:pt x="1551" y="75"/>
                  </a:cubicBezTo>
                  <a:cubicBezTo>
                    <a:pt x="1551" y="276"/>
                    <a:pt x="1551" y="276"/>
                    <a:pt x="1551" y="276"/>
                  </a:cubicBezTo>
                  <a:cubicBezTo>
                    <a:pt x="1551" y="477"/>
                    <a:pt x="1551" y="477"/>
                    <a:pt x="1551" y="477"/>
                  </a:cubicBezTo>
                  <a:cubicBezTo>
                    <a:pt x="1467" y="477"/>
                    <a:pt x="1467" y="477"/>
                    <a:pt x="1467" y="477"/>
                  </a:cubicBezTo>
                  <a:lnTo>
                    <a:pt x="1467" y="276"/>
                  </a:lnTo>
                  <a:close/>
                  <a:moveTo>
                    <a:pt x="870" y="276"/>
                  </a:moveTo>
                  <a:cubicBezTo>
                    <a:pt x="870" y="75"/>
                    <a:pt x="870" y="75"/>
                    <a:pt x="870" y="75"/>
                  </a:cubicBezTo>
                  <a:cubicBezTo>
                    <a:pt x="955" y="75"/>
                    <a:pt x="955" y="75"/>
                    <a:pt x="955" y="75"/>
                  </a:cubicBezTo>
                  <a:cubicBezTo>
                    <a:pt x="955" y="276"/>
                    <a:pt x="955" y="276"/>
                    <a:pt x="955" y="276"/>
                  </a:cubicBezTo>
                  <a:cubicBezTo>
                    <a:pt x="955" y="477"/>
                    <a:pt x="955" y="477"/>
                    <a:pt x="955" y="477"/>
                  </a:cubicBezTo>
                  <a:cubicBezTo>
                    <a:pt x="870" y="477"/>
                    <a:pt x="870" y="477"/>
                    <a:pt x="870" y="477"/>
                  </a:cubicBezTo>
                  <a:lnTo>
                    <a:pt x="870" y="276"/>
                  </a:lnTo>
                  <a:close/>
                  <a:moveTo>
                    <a:pt x="274" y="276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8" y="276"/>
                    <a:pt x="358" y="276"/>
                    <a:pt x="358" y="276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274" y="477"/>
                    <a:pt x="274" y="477"/>
                    <a:pt x="274" y="477"/>
                  </a:cubicBezTo>
                  <a:lnTo>
                    <a:pt x="274" y="276"/>
                  </a:lnTo>
                  <a:close/>
                  <a:moveTo>
                    <a:pt x="1072" y="1193"/>
                  </a:moveTo>
                  <a:cubicBezTo>
                    <a:pt x="754" y="1193"/>
                    <a:pt x="754" y="1193"/>
                    <a:pt x="754" y="1193"/>
                  </a:cubicBezTo>
                  <a:cubicBezTo>
                    <a:pt x="733" y="1193"/>
                    <a:pt x="716" y="1210"/>
                    <a:pt x="716" y="1230"/>
                  </a:cubicBezTo>
                  <a:cubicBezTo>
                    <a:pt x="716" y="1548"/>
                    <a:pt x="716" y="1548"/>
                    <a:pt x="716" y="1548"/>
                  </a:cubicBezTo>
                  <a:cubicBezTo>
                    <a:pt x="716" y="1569"/>
                    <a:pt x="733" y="1586"/>
                    <a:pt x="754" y="1586"/>
                  </a:cubicBezTo>
                  <a:cubicBezTo>
                    <a:pt x="1037" y="1586"/>
                    <a:pt x="1037" y="1586"/>
                    <a:pt x="1037" y="1586"/>
                  </a:cubicBezTo>
                  <a:cubicBezTo>
                    <a:pt x="1035" y="1604"/>
                    <a:pt x="1034" y="1622"/>
                    <a:pt x="1034" y="1640"/>
                  </a:cubicBezTo>
                  <a:cubicBezTo>
                    <a:pt x="1034" y="1650"/>
                    <a:pt x="1035" y="1660"/>
                    <a:pt x="1035" y="1670"/>
                  </a:cubicBezTo>
                  <a:cubicBezTo>
                    <a:pt x="75" y="1670"/>
                    <a:pt x="75" y="1670"/>
                    <a:pt x="75" y="1670"/>
                  </a:cubicBezTo>
                  <a:cubicBezTo>
                    <a:pt x="75" y="313"/>
                    <a:pt x="75" y="313"/>
                    <a:pt x="75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199" y="514"/>
                    <a:pt x="199" y="514"/>
                    <a:pt x="199" y="514"/>
                  </a:cubicBezTo>
                  <a:cubicBezTo>
                    <a:pt x="199" y="535"/>
                    <a:pt x="216" y="552"/>
                    <a:pt x="237" y="552"/>
                  </a:cubicBezTo>
                  <a:cubicBezTo>
                    <a:pt x="396" y="552"/>
                    <a:pt x="396" y="552"/>
                    <a:pt x="396" y="552"/>
                  </a:cubicBezTo>
                  <a:cubicBezTo>
                    <a:pt x="416" y="552"/>
                    <a:pt x="433" y="535"/>
                    <a:pt x="433" y="514"/>
                  </a:cubicBezTo>
                  <a:cubicBezTo>
                    <a:pt x="433" y="313"/>
                    <a:pt x="433" y="313"/>
                    <a:pt x="433" y="313"/>
                  </a:cubicBezTo>
                  <a:cubicBezTo>
                    <a:pt x="796" y="313"/>
                    <a:pt x="796" y="313"/>
                    <a:pt x="796" y="313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6" y="535"/>
                    <a:pt x="812" y="552"/>
                    <a:pt x="833" y="552"/>
                  </a:cubicBezTo>
                  <a:cubicBezTo>
                    <a:pt x="992" y="552"/>
                    <a:pt x="992" y="552"/>
                    <a:pt x="992" y="552"/>
                  </a:cubicBezTo>
                  <a:cubicBezTo>
                    <a:pt x="1013" y="552"/>
                    <a:pt x="1029" y="535"/>
                    <a:pt x="1029" y="514"/>
                  </a:cubicBezTo>
                  <a:cubicBezTo>
                    <a:pt x="1029" y="313"/>
                    <a:pt x="1029" y="313"/>
                    <a:pt x="1029" y="313"/>
                  </a:cubicBezTo>
                  <a:cubicBezTo>
                    <a:pt x="1392" y="313"/>
                    <a:pt x="1392" y="313"/>
                    <a:pt x="1392" y="313"/>
                  </a:cubicBezTo>
                  <a:cubicBezTo>
                    <a:pt x="1392" y="514"/>
                    <a:pt x="1392" y="514"/>
                    <a:pt x="1392" y="514"/>
                  </a:cubicBezTo>
                  <a:cubicBezTo>
                    <a:pt x="1392" y="535"/>
                    <a:pt x="1409" y="552"/>
                    <a:pt x="1430" y="552"/>
                  </a:cubicBezTo>
                  <a:cubicBezTo>
                    <a:pt x="1589" y="552"/>
                    <a:pt x="1589" y="552"/>
                    <a:pt x="1589" y="552"/>
                  </a:cubicBezTo>
                  <a:cubicBezTo>
                    <a:pt x="1609" y="552"/>
                    <a:pt x="1626" y="535"/>
                    <a:pt x="1626" y="514"/>
                  </a:cubicBezTo>
                  <a:cubicBezTo>
                    <a:pt x="1626" y="313"/>
                    <a:pt x="1626" y="313"/>
                    <a:pt x="1626" y="313"/>
                  </a:cubicBezTo>
                  <a:cubicBezTo>
                    <a:pt x="1750" y="313"/>
                    <a:pt x="1750" y="313"/>
                    <a:pt x="1750" y="313"/>
                  </a:cubicBezTo>
                  <a:cubicBezTo>
                    <a:pt x="1750" y="968"/>
                    <a:pt x="1750" y="968"/>
                    <a:pt x="1750" y="968"/>
                  </a:cubicBezTo>
                  <a:cubicBezTo>
                    <a:pt x="1736" y="967"/>
                    <a:pt x="1722" y="967"/>
                    <a:pt x="1708" y="967"/>
                  </a:cubicBezTo>
                  <a:cubicBezTo>
                    <a:pt x="1667" y="967"/>
                    <a:pt x="1626" y="971"/>
                    <a:pt x="1586" y="978"/>
                  </a:cubicBezTo>
                  <a:cubicBezTo>
                    <a:pt x="1586" y="753"/>
                    <a:pt x="1586" y="753"/>
                    <a:pt x="1586" y="753"/>
                  </a:cubicBezTo>
                  <a:cubicBezTo>
                    <a:pt x="1586" y="732"/>
                    <a:pt x="1570" y="716"/>
                    <a:pt x="1549" y="716"/>
                  </a:cubicBezTo>
                  <a:cubicBezTo>
                    <a:pt x="1231" y="716"/>
                    <a:pt x="1231" y="716"/>
                    <a:pt x="1231" y="716"/>
                  </a:cubicBezTo>
                  <a:cubicBezTo>
                    <a:pt x="1210" y="716"/>
                    <a:pt x="1193" y="732"/>
                    <a:pt x="1193" y="753"/>
                  </a:cubicBezTo>
                  <a:cubicBezTo>
                    <a:pt x="1193" y="1071"/>
                    <a:pt x="1193" y="1071"/>
                    <a:pt x="1193" y="1071"/>
                  </a:cubicBezTo>
                  <a:cubicBezTo>
                    <a:pt x="1193" y="1092"/>
                    <a:pt x="1210" y="1108"/>
                    <a:pt x="1231" y="1108"/>
                  </a:cubicBezTo>
                  <a:cubicBezTo>
                    <a:pt x="1295" y="1108"/>
                    <a:pt x="1295" y="1108"/>
                    <a:pt x="1295" y="1108"/>
                  </a:cubicBezTo>
                  <a:cubicBezTo>
                    <a:pt x="1233" y="1156"/>
                    <a:pt x="1180" y="1215"/>
                    <a:pt x="1138" y="1282"/>
                  </a:cubicBezTo>
                  <a:cubicBezTo>
                    <a:pt x="1127" y="1298"/>
                    <a:pt x="1118" y="1315"/>
                    <a:pt x="1109" y="1332"/>
                  </a:cubicBezTo>
                  <a:cubicBezTo>
                    <a:pt x="1109" y="1230"/>
                    <a:pt x="1109" y="1230"/>
                    <a:pt x="1109" y="1230"/>
                  </a:cubicBezTo>
                  <a:cubicBezTo>
                    <a:pt x="1109" y="1210"/>
                    <a:pt x="1092" y="1193"/>
                    <a:pt x="1072" y="1193"/>
                  </a:cubicBezTo>
                  <a:close/>
                  <a:moveTo>
                    <a:pt x="1034" y="1268"/>
                  </a:moveTo>
                  <a:cubicBezTo>
                    <a:pt x="1034" y="1511"/>
                    <a:pt x="1034" y="1511"/>
                    <a:pt x="1034" y="1511"/>
                  </a:cubicBezTo>
                  <a:cubicBezTo>
                    <a:pt x="791" y="1511"/>
                    <a:pt x="791" y="1511"/>
                    <a:pt x="791" y="1511"/>
                  </a:cubicBezTo>
                  <a:cubicBezTo>
                    <a:pt x="791" y="1268"/>
                    <a:pt x="791" y="1268"/>
                    <a:pt x="791" y="1268"/>
                  </a:cubicBezTo>
                  <a:lnTo>
                    <a:pt x="1034" y="1268"/>
                  </a:lnTo>
                  <a:close/>
                  <a:moveTo>
                    <a:pt x="1512" y="790"/>
                  </a:moveTo>
                  <a:cubicBezTo>
                    <a:pt x="1512" y="996"/>
                    <a:pt x="1512" y="996"/>
                    <a:pt x="1512" y="996"/>
                  </a:cubicBezTo>
                  <a:cubicBezTo>
                    <a:pt x="1479" y="1006"/>
                    <a:pt x="1446" y="1019"/>
                    <a:pt x="1415" y="1034"/>
                  </a:cubicBezTo>
                  <a:cubicBezTo>
                    <a:pt x="1268" y="1034"/>
                    <a:pt x="1268" y="1034"/>
                    <a:pt x="1268" y="1034"/>
                  </a:cubicBezTo>
                  <a:cubicBezTo>
                    <a:pt x="1268" y="790"/>
                    <a:pt x="1268" y="790"/>
                    <a:pt x="1268" y="790"/>
                  </a:cubicBezTo>
                  <a:lnTo>
                    <a:pt x="1512" y="790"/>
                  </a:lnTo>
                  <a:close/>
                  <a:moveTo>
                    <a:pt x="1708" y="2239"/>
                  </a:moveTo>
                  <a:cubicBezTo>
                    <a:pt x="1400" y="2239"/>
                    <a:pt x="1144" y="2009"/>
                    <a:pt x="1112" y="1704"/>
                  </a:cubicBezTo>
                  <a:cubicBezTo>
                    <a:pt x="1112" y="1704"/>
                    <a:pt x="1112" y="1704"/>
                    <a:pt x="1112" y="1704"/>
                  </a:cubicBezTo>
                  <a:cubicBezTo>
                    <a:pt x="1110" y="1683"/>
                    <a:pt x="1109" y="1661"/>
                    <a:pt x="1109" y="1640"/>
                  </a:cubicBezTo>
                  <a:cubicBezTo>
                    <a:pt x="1109" y="1412"/>
                    <a:pt x="1236" y="1207"/>
                    <a:pt x="1440" y="1105"/>
                  </a:cubicBezTo>
                  <a:cubicBezTo>
                    <a:pt x="1440" y="1105"/>
                    <a:pt x="1440" y="1105"/>
                    <a:pt x="1440" y="1105"/>
                  </a:cubicBezTo>
                  <a:cubicBezTo>
                    <a:pt x="1478" y="1086"/>
                    <a:pt x="1518" y="1071"/>
                    <a:pt x="1558" y="1060"/>
                  </a:cubicBezTo>
                  <a:cubicBezTo>
                    <a:pt x="1558" y="1060"/>
                    <a:pt x="1558" y="1060"/>
                    <a:pt x="1558" y="1060"/>
                  </a:cubicBezTo>
                  <a:cubicBezTo>
                    <a:pt x="1607" y="1048"/>
                    <a:pt x="1657" y="1041"/>
                    <a:pt x="1708" y="1041"/>
                  </a:cubicBezTo>
                  <a:cubicBezTo>
                    <a:pt x="1733" y="1041"/>
                    <a:pt x="1758" y="1043"/>
                    <a:pt x="1783" y="1046"/>
                  </a:cubicBezTo>
                  <a:cubicBezTo>
                    <a:pt x="1783" y="1046"/>
                    <a:pt x="1783" y="1046"/>
                    <a:pt x="1783" y="1046"/>
                  </a:cubicBezTo>
                  <a:cubicBezTo>
                    <a:pt x="2082" y="1083"/>
                    <a:pt x="2307" y="1339"/>
                    <a:pt x="2307" y="1640"/>
                  </a:cubicBezTo>
                  <a:cubicBezTo>
                    <a:pt x="2307" y="1971"/>
                    <a:pt x="2038" y="2239"/>
                    <a:pt x="1708" y="2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6" name="Freeform 9">
              <a:extLst>
                <a:ext uri="{FF2B5EF4-FFF2-40B4-BE49-F238E27FC236}">
                  <a16:creationId xmlns:a16="http://schemas.microsoft.com/office/drawing/2014/main" id="{2ED5629D-8C6E-480F-94CF-E82707E74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447"/>
              <a:ext cx="23" cy="54"/>
            </a:xfrm>
            <a:custGeom>
              <a:avLst/>
              <a:gdLst>
                <a:gd name="T0" fmla="*/ 78 w 109"/>
                <a:gd name="T1" fmla="*/ 29 h 251"/>
                <a:gd name="T2" fmla="*/ 30 w 109"/>
                <a:gd name="T3" fmla="*/ 7 h 251"/>
                <a:gd name="T4" fmla="*/ 7 w 109"/>
                <a:gd name="T5" fmla="*/ 54 h 251"/>
                <a:gd name="T6" fmla="*/ 35 w 109"/>
                <a:gd name="T7" fmla="*/ 213 h 251"/>
                <a:gd name="T8" fmla="*/ 72 w 109"/>
                <a:gd name="T9" fmla="*/ 251 h 251"/>
                <a:gd name="T10" fmla="*/ 109 w 109"/>
                <a:gd name="T11" fmla="*/ 213 h 251"/>
                <a:gd name="T12" fmla="*/ 78 w 109"/>
                <a:gd name="T13" fmla="*/ 29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51">
                  <a:moveTo>
                    <a:pt x="78" y="29"/>
                  </a:moveTo>
                  <a:cubicBezTo>
                    <a:pt x="71" y="10"/>
                    <a:pt x="49" y="0"/>
                    <a:pt x="30" y="7"/>
                  </a:cubicBezTo>
                  <a:cubicBezTo>
                    <a:pt x="11" y="14"/>
                    <a:pt x="0" y="35"/>
                    <a:pt x="7" y="54"/>
                  </a:cubicBezTo>
                  <a:cubicBezTo>
                    <a:pt x="25" y="105"/>
                    <a:pt x="35" y="159"/>
                    <a:pt x="35" y="213"/>
                  </a:cubicBezTo>
                  <a:cubicBezTo>
                    <a:pt x="35" y="234"/>
                    <a:pt x="51" y="251"/>
                    <a:pt x="72" y="251"/>
                  </a:cubicBezTo>
                  <a:cubicBezTo>
                    <a:pt x="93" y="251"/>
                    <a:pt x="109" y="234"/>
                    <a:pt x="109" y="213"/>
                  </a:cubicBezTo>
                  <a:cubicBezTo>
                    <a:pt x="109" y="150"/>
                    <a:pt x="99" y="88"/>
                    <a:pt x="7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7" name="Freeform 10">
              <a:extLst>
                <a:ext uri="{FF2B5EF4-FFF2-40B4-BE49-F238E27FC236}">
                  <a16:creationId xmlns:a16="http://schemas.microsoft.com/office/drawing/2014/main" id="{2834CA0F-DF29-4A2B-8524-0C09261EA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379"/>
              <a:ext cx="79" cy="60"/>
            </a:xfrm>
            <a:custGeom>
              <a:avLst/>
              <a:gdLst>
                <a:gd name="T0" fmla="*/ 354 w 366"/>
                <a:gd name="T1" fmla="*/ 222 h 281"/>
                <a:gd name="T2" fmla="*/ 51 w 366"/>
                <a:gd name="T3" fmla="*/ 6 h 281"/>
                <a:gd name="T4" fmla="*/ 5 w 366"/>
                <a:gd name="T5" fmla="*/ 32 h 281"/>
                <a:gd name="T6" fmla="*/ 31 w 366"/>
                <a:gd name="T7" fmla="*/ 78 h 281"/>
                <a:gd name="T8" fmla="*/ 292 w 366"/>
                <a:gd name="T9" fmla="*/ 265 h 281"/>
                <a:gd name="T10" fmla="*/ 323 w 366"/>
                <a:gd name="T11" fmla="*/ 281 h 281"/>
                <a:gd name="T12" fmla="*/ 344 w 366"/>
                <a:gd name="T13" fmla="*/ 274 h 281"/>
                <a:gd name="T14" fmla="*/ 354 w 366"/>
                <a:gd name="T15" fmla="*/ 22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6" h="281">
                  <a:moveTo>
                    <a:pt x="354" y="222"/>
                  </a:moveTo>
                  <a:cubicBezTo>
                    <a:pt x="281" y="117"/>
                    <a:pt x="174" y="40"/>
                    <a:pt x="51" y="6"/>
                  </a:cubicBezTo>
                  <a:cubicBezTo>
                    <a:pt x="31" y="0"/>
                    <a:pt x="11" y="12"/>
                    <a:pt x="5" y="32"/>
                  </a:cubicBezTo>
                  <a:cubicBezTo>
                    <a:pt x="0" y="51"/>
                    <a:pt x="11" y="72"/>
                    <a:pt x="31" y="78"/>
                  </a:cubicBezTo>
                  <a:cubicBezTo>
                    <a:pt x="137" y="107"/>
                    <a:pt x="230" y="174"/>
                    <a:pt x="292" y="265"/>
                  </a:cubicBezTo>
                  <a:cubicBezTo>
                    <a:pt x="300" y="275"/>
                    <a:pt x="311" y="281"/>
                    <a:pt x="323" y="281"/>
                  </a:cubicBezTo>
                  <a:cubicBezTo>
                    <a:pt x="330" y="281"/>
                    <a:pt x="338" y="279"/>
                    <a:pt x="344" y="274"/>
                  </a:cubicBezTo>
                  <a:cubicBezTo>
                    <a:pt x="361" y="262"/>
                    <a:pt x="366" y="239"/>
                    <a:pt x="354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8" name="Freeform 11">
              <a:extLst>
                <a:ext uri="{FF2B5EF4-FFF2-40B4-BE49-F238E27FC236}">
                  <a16:creationId xmlns:a16="http://schemas.microsoft.com/office/drawing/2014/main" id="{CBD3237F-3C9B-4338-8684-8E4DD5D61C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" y="402"/>
              <a:ext cx="181" cy="181"/>
            </a:xfrm>
            <a:custGeom>
              <a:avLst/>
              <a:gdLst>
                <a:gd name="T0" fmla="*/ 422 w 844"/>
                <a:gd name="T1" fmla="*/ 0 h 845"/>
                <a:gd name="T2" fmla="*/ 0 w 844"/>
                <a:gd name="T3" fmla="*/ 422 h 845"/>
                <a:gd name="T4" fmla="*/ 422 w 844"/>
                <a:gd name="T5" fmla="*/ 845 h 845"/>
                <a:gd name="T6" fmla="*/ 844 w 844"/>
                <a:gd name="T7" fmla="*/ 422 h 845"/>
                <a:gd name="T8" fmla="*/ 422 w 844"/>
                <a:gd name="T9" fmla="*/ 0 h 845"/>
                <a:gd name="T10" fmla="*/ 422 w 844"/>
                <a:gd name="T11" fmla="*/ 770 h 845"/>
                <a:gd name="T12" fmla="*/ 74 w 844"/>
                <a:gd name="T13" fmla="*/ 422 h 845"/>
                <a:gd name="T14" fmla="*/ 422 w 844"/>
                <a:gd name="T15" fmla="*/ 75 h 845"/>
                <a:gd name="T16" fmla="*/ 770 w 844"/>
                <a:gd name="T17" fmla="*/ 422 h 845"/>
                <a:gd name="T18" fmla="*/ 422 w 844"/>
                <a:gd name="T19" fmla="*/ 77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4" h="845">
                  <a:moveTo>
                    <a:pt x="422" y="0"/>
                  </a:moveTo>
                  <a:cubicBezTo>
                    <a:pt x="189" y="0"/>
                    <a:pt x="0" y="190"/>
                    <a:pt x="0" y="422"/>
                  </a:cubicBezTo>
                  <a:cubicBezTo>
                    <a:pt x="0" y="655"/>
                    <a:pt x="189" y="845"/>
                    <a:pt x="422" y="845"/>
                  </a:cubicBezTo>
                  <a:cubicBezTo>
                    <a:pt x="655" y="845"/>
                    <a:pt x="844" y="655"/>
                    <a:pt x="844" y="422"/>
                  </a:cubicBezTo>
                  <a:cubicBezTo>
                    <a:pt x="844" y="190"/>
                    <a:pt x="655" y="0"/>
                    <a:pt x="422" y="0"/>
                  </a:cubicBezTo>
                  <a:close/>
                  <a:moveTo>
                    <a:pt x="422" y="770"/>
                  </a:moveTo>
                  <a:cubicBezTo>
                    <a:pt x="230" y="770"/>
                    <a:pt x="74" y="614"/>
                    <a:pt x="74" y="422"/>
                  </a:cubicBezTo>
                  <a:cubicBezTo>
                    <a:pt x="74" y="231"/>
                    <a:pt x="230" y="75"/>
                    <a:pt x="422" y="75"/>
                  </a:cubicBezTo>
                  <a:cubicBezTo>
                    <a:pt x="614" y="75"/>
                    <a:pt x="770" y="231"/>
                    <a:pt x="770" y="422"/>
                  </a:cubicBezTo>
                  <a:cubicBezTo>
                    <a:pt x="770" y="614"/>
                    <a:pt x="614" y="770"/>
                    <a:pt x="422" y="770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9" name="Freeform 12">
              <a:extLst>
                <a:ext uri="{FF2B5EF4-FFF2-40B4-BE49-F238E27FC236}">
                  <a16:creationId xmlns:a16="http://schemas.microsoft.com/office/drawing/2014/main" id="{69A6ADAA-F44C-4074-9339-10AC88C81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444"/>
              <a:ext cx="62" cy="63"/>
            </a:xfrm>
            <a:custGeom>
              <a:avLst/>
              <a:gdLst>
                <a:gd name="T0" fmla="*/ 256 w 293"/>
                <a:gd name="T1" fmla="*/ 218 h 293"/>
                <a:gd name="T2" fmla="*/ 74 w 293"/>
                <a:gd name="T3" fmla="*/ 218 h 293"/>
                <a:gd name="T4" fmla="*/ 74 w 293"/>
                <a:gd name="T5" fmla="*/ 37 h 293"/>
                <a:gd name="T6" fmla="*/ 37 w 293"/>
                <a:gd name="T7" fmla="*/ 0 h 293"/>
                <a:gd name="T8" fmla="*/ 0 w 293"/>
                <a:gd name="T9" fmla="*/ 37 h 293"/>
                <a:gd name="T10" fmla="*/ 0 w 293"/>
                <a:gd name="T11" fmla="*/ 256 h 293"/>
                <a:gd name="T12" fmla="*/ 37 w 293"/>
                <a:gd name="T13" fmla="*/ 293 h 293"/>
                <a:gd name="T14" fmla="*/ 256 w 293"/>
                <a:gd name="T15" fmla="*/ 293 h 293"/>
                <a:gd name="T16" fmla="*/ 293 w 293"/>
                <a:gd name="T17" fmla="*/ 256 h 293"/>
                <a:gd name="T18" fmla="*/ 256 w 293"/>
                <a:gd name="T19" fmla="*/ 2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293">
                  <a:moveTo>
                    <a:pt x="256" y="218"/>
                  </a:moveTo>
                  <a:cubicBezTo>
                    <a:pt x="74" y="218"/>
                    <a:pt x="74" y="218"/>
                    <a:pt x="74" y="21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ubicBezTo>
                    <a:pt x="16" y="0"/>
                    <a:pt x="0" y="16"/>
                    <a:pt x="0" y="37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76"/>
                    <a:pt x="16" y="293"/>
                    <a:pt x="37" y="293"/>
                  </a:cubicBezTo>
                  <a:cubicBezTo>
                    <a:pt x="256" y="293"/>
                    <a:pt x="256" y="293"/>
                    <a:pt x="256" y="293"/>
                  </a:cubicBezTo>
                  <a:cubicBezTo>
                    <a:pt x="276" y="293"/>
                    <a:pt x="293" y="276"/>
                    <a:pt x="293" y="256"/>
                  </a:cubicBezTo>
                  <a:cubicBezTo>
                    <a:pt x="293" y="235"/>
                    <a:pt x="276" y="218"/>
                    <a:pt x="256" y="218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0" name="CaixaDeTexto 159">
            <a:extLst>
              <a:ext uri="{FF2B5EF4-FFF2-40B4-BE49-F238E27FC236}">
                <a16:creationId xmlns:a16="http://schemas.microsoft.com/office/drawing/2014/main" id="{A79118D3-AC79-4C4F-AFCF-3AD8DDE778C6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tempo de atividade</a:t>
            </a:r>
          </a:p>
        </p:txBody>
      </p:sp>
      <p:grpSp>
        <p:nvGrpSpPr>
          <p:cNvPr id="161" name="+ informações"/>
          <p:cNvGrpSpPr/>
          <p:nvPr/>
        </p:nvGrpSpPr>
        <p:grpSpPr>
          <a:xfrm>
            <a:off x="442914" y="5793306"/>
            <a:ext cx="1402473" cy="346250"/>
            <a:chOff x="7300120" y="5125288"/>
            <a:chExt cx="1748287" cy="431624"/>
          </a:xfrm>
        </p:grpSpPr>
        <p:sp>
          <p:nvSpPr>
            <p:cNvPr id="162" name="Forma livre 161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6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6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2852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1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"/>
                  </p:tgtEl>
                </p:cond>
              </p:nextCondLst>
            </p:seq>
          </p:childTnLst>
        </p:cTn>
      </p:par>
    </p:tnLst>
    <p:bldLst>
      <p:bldP spid="82" grpId="0"/>
      <p:bldP spid="106" grpId="0"/>
      <p:bldP spid="106" grpId="1"/>
      <p:bldP spid="108" grpId="0"/>
      <p:bldP spid="108" grpId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áfico 10"/>
          <p:cNvGraphicFramePr/>
          <p:nvPr>
            <p:extLst/>
          </p:nvPr>
        </p:nvGraphicFramePr>
        <p:xfrm>
          <a:off x="3265759" y="1902063"/>
          <a:ext cx="3778578" cy="35593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Gráfico 9"/>
          <p:cNvGraphicFramePr/>
          <p:nvPr>
            <p:extLst/>
          </p:nvPr>
        </p:nvGraphicFramePr>
        <p:xfrm>
          <a:off x="525347" y="1648742"/>
          <a:ext cx="6444492" cy="3683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6372037" y="718052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4" name="Conector reto 13"/>
          <p:cNvCxnSpPr/>
          <p:nvPr/>
        </p:nvCxnSpPr>
        <p:spPr>
          <a:xfrm>
            <a:off x="7717161" y="918107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1" name="Tabela 30"/>
          <p:cNvGraphicFramePr>
            <a:graphicFrameLocks noGrp="1"/>
          </p:cNvGraphicFramePr>
          <p:nvPr>
            <p:extLst/>
          </p:nvPr>
        </p:nvGraphicFramePr>
        <p:xfrm>
          <a:off x="6225292" y="1662650"/>
          <a:ext cx="2674740" cy="36706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97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9372745" y="718052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38" name="Conector reto 37"/>
          <p:cNvCxnSpPr/>
          <p:nvPr/>
        </p:nvCxnSpPr>
        <p:spPr>
          <a:xfrm>
            <a:off x="11291205" y="91810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9" name="Tabela 38"/>
          <p:cNvGraphicFramePr>
            <a:graphicFrameLocks noGrp="1"/>
          </p:cNvGraphicFramePr>
          <p:nvPr>
            <p:extLst/>
          </p:nvPr>
        </p:nvGraphicFramePr>
        <p:xfrm>
          <a:off x="9262130" y="1667534"/>
          <a:ext cx="2650490" cy="36647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1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56" name="disparo historico"/>
          <p:cNvGrpSpPr/>
          <p:nvPr/>
        </p:nvGrpSpPr>
        <p:grpSpPr>
          <a:xfrm>
            <a:off x="256637" y="5779122"/>
            <a:ext cx="1069593" cy="497735"/>
            <a:chOff x="10807700" y="5128364"/>
            <a:chExt cx="1069593" cy="497735"/>
          </a:xfrm>
        </p:grpSpPr>
        <p:sp>
          <p:nvSpPr>
            <p:cNvPr id="57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58" name="Imagem 57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59" name="Retângulo 58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5" name="Group 4">
            <a:extLst>
              <a:ext uri="{FF2B5EF4-FFF2-40B4-BE49-F238E27FC236}">
                <a16:creationId xmlns:a16="http://schemas.microsoft.com/office/drawing/2014/main" id="{3FB3F56F-7FEC-422D-837B-FFEBA2A5502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651263" y="1249872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60" name="Freeform 5">
              <a:extLst>
                <a:ext uri="{FF2B5EF4-FFF2-40B4-BE49-F238E27FC236}">
                  <a16:creationId xmlns:a16="http://schemas.microsoft.com/office/drawing/2014/main" id="{249F69D8-A914-42CA-81BD-409F856098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6">
              <a:extLst>
                <a:ext uri="{FF2B5EF4-FFF2-40B4-BE49-F238E27FC236}">
                  <a16:creationId xmlns:a16="http://schemas.microsoft.com/office/drawing/2014/main" id="{A93BEDFD-2E09-49B9-8F51-C3A86189C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7">
              <a:extLst>
                <a:ext uri="{FF2B5EF4-FFF2-40B4-BE49-F238E27FC236}">
                  <a16:creationId xmlns:a16="http://schemas.microsoft.com/office/drawing/2014/main" id="{0B67D1D9-7EA7-42B3-8495-4A112CA57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8">
              <a:extLst>
                <a:ext uri="{FF2B5EF4-FFF2-40B4-BE49-F238E27FC236}">
                  <a16:creationId xmlns:a16="http://schemas.microsoft.com/office/drawing/2014/main" id="{6A558CC9-85A9-4CF7-8020-FDAC347B0F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9">
              <a:extLst>
                <a:ext uri="{FF2B5EF4-FFF2-40B4-BE49-F238E27FC236}">
                  <a16:creationId xmlns:a16="http://schemas.microsoft.com/office/drawing/2014/main" id="{87BF802E-2B22-41E2-B10F-812127C5DC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0">
              <a:extLst>
                <a:ext uri="{FF2B5EF4-FFF2-40B4-BE49-F238E27FC236}">
                  <a16:creationId xmlns:a16="http://schemas.microsoft.com/office/drawing/2014/main" id="{48FE4700-A6C9-4C7F-AACC-4DCE56412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Grupo 34">
            <a:extLst>
              <a:ext uri="{FF2B5EF4-FFF2-40B4-BE49-F238E27FC236}">
                <a16:creationId xmlns:a16="http://schemas.microsoft.com/office/drawing/2014/main" id="{AB235326-2BCD-42DF-9D71-89DF2F732460}"/>
              </a:ext>
            </a:extLst>
          </p:cNvPr>
          <p:cNvGrpSpPr/>
          <p:nvPr/>
        </p:nvGrpSpPr>
        <p:grpSpPr>
          <a:xfrm>
            <a:off x="11091199" y="1233390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67" name="Freeform 15">
              <a:extLst>
                <a:ext uri="{FF2B5EF4-FFF2-40B4-BE49-F238E27FC236}">
                  <a16:creationId xmlns:a16="http://schemas.microsoft.com/office/drawing/2014/main" id="{F3A9F23A-F2AB-4E5E-B4F4-638C77DA4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16">
              <a:extLst>
                <a:ext uri="{FF2B5EF4-FFF2-40B4-BE49-F238E27FC236}">
                  <a16:creationId xmlns:a16="http://schemas.microsoft.com/office/drawing/2014/main" id="{413EA17A-EF93-4D9A-8DCE-8FB9383CA4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9" name="Freeform 17">
              <a:extLst>
                <a:ext uri="{FF2B5EF4-FFF2-40B4-BE49-F238E27FC236}">
                  <a16:creationId xmlns:a16="http://schemas.microsoft.com/office/drawing/2014/main" id="{7A7D1F76-27FB-4554-9CB8-8D0A22AD7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18">
              <a:extLst>
                <a:ext uri="{FF2B5EF4-FFF2-40B4-BE49-F238E27FC236}">
                  <a16:creationId xmlns:a16="http://schemas.microsoft.com/office/drawing/2014/main" id="{A31BD27D-37A2-4A41-8946-26D663FD5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19">
              <a:extLst>
                <a:ext uri="{FF2B5EF4-FFF2-40B4-BE49-F238E27FC236}">
                  <a16:creationId xmlns:a16="http://schemas.microsoft.com/office/drawing/2014/main" id="{31D5AE00-2F84-4F47-9EB5-C856A2C8A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2" name="Group 35">
            <a:extLst>
              <a:ext uri="{FF2B5EF4-FFF2-40B4-BE49-F238E27FC236}">
                <a16:creationId xmlns:a16="http://schemas.microsoft.com/office/drawing/2014/main" id="{7605EB4D-F5FB-41AD-9590-942F758DDDE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46678" y="1161863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73" name="Rectangle 40">
              <a:extLst>
                <a:ext uri="{FF2B5EF4-FFF2-40B4-BE49-F238E27FC236}">
                  <a16:creationId xmlns:a16="http://schemas.microsoft.com/office/drawing/2014/main" id="{30FE357F-7072-4AFB-B80C-AC5603A65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4" name="Rectangle 41">
              <a:extLst>
                <a:ext uri="{FF2B5EF4-FFF2-40B4-BE49-F238E27FC236}">
                  <a16:creationId xmlns:a16="http://schemas.microsoft.com/office/drawing/2014/main" id="{304C67BB-C7A6-4BCE-9084-838F4C0A3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5" name="Rectangle 42">
              <a:extLst>
                <a:ext uri="{FF2B5EF4-FFF2-40B4-BE49-F238E27FC236}">
                  <a16:creationId xmlns:a16="http://schemas.microsoft.com/office/drawing/2014/main" id="{7D8ADA84-147F-408B-826E-CC739C660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6" name="Rectangle 43">
              <a:extLst>
                <a:ext uri="{FF2B5EF4-FFF2-40B4-BE49-F238E27FC236}">
                  <a16:creationId xmlns:a16="http://schemas.microsoft.com/office/drawing/2014/main" id="{AA1BEE95-3862-40AA-A500-F2787A53D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7" name="Rectangle 44">
              <a:extLst>
                <a:ext uri="{FF2B5EF4-FFF2-40B4-BE49-F238E27FC236}">
                  <a16:creationId xmlns:a16="http://schemas.microsoft.com/office/drawing/2014/main" id="{D75F9D54-FB4F-41CC-8335-ABD8D6FCE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8" name="Rectangle 45">
              <a:extLst>
                <a:ext uri="{FF2B5EF4-FFF2-40B4-BE49-F238E27FC236}">
                  <a16:creationId xmlns:a16="http://schemas.microsoft.com/office/drawing/2014/main" id="{C8DAE582-52FE-444F-A4B4-A6E8A0565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9" name="Rectangle 46">
              <a:extLst>
                <a:ext uri="{FF2B5EF4-FFF2-40B4-BE49-F238E27FC236}">
                  <a16:creationId xmlns:a16="http://schemas.microsoft.com/office/drawing/2014/main" id="{C639F5F2-4888-46F2-9DB8-FF1D247EC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0" name="Rectangle 47">
              <a:extLst>
                <a:ext uri="{FF2B5EF4-FFF2-40B4-BE49-F238E27FC236}">
                  <a16:creationId xmlns:a16="http://schemas.microsoft.com/office/drawing/2014/main" id="{2406CCD4-CB5B-413F-8162-CCC86A2CC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1" name="Rectangle 48">
              <a:extLst>
                <a:ext uri="{FF2B5EF4-FFF2-40B4-BE49-F238E27FC236}">
                  <a16:creationId xmlns:a16="http://schemas.microsoft.com/office/drawing/2014/main" id="{08ABAB96-2ACD-4BA6-BF50-09891F27E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2" name="Rectangle 49">
              <a:extLst>
                <a:ext uri="{FF2B5EF4-FFF2-40B4-BE49-F238E27FC236}">
                  <a16:creationId xmlns:a16="http://schemas.microsoft.com/office/drawing/2014/main" id="{5A70BB3F-612F-4389-AC60-C9E9AC87C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3" name="Rectangle 50">
              <a:extLst>
                <a:ext uri="{FF2B5EF4-FFF2-40B4-BE49-F238E27FC236}">
                  <a16:creationId xmlns:a16="http://schemas.microsoft.com/office/drawing/2014/main" id="{B01B0253-4B7C-4B59-9732-68BB1FF0F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4" name="Rectangle 51">
              <a:extLst>
                <a:ext uri="{FF2B5EF4-FFF2-40B4-BE49-F238E27FC236}">
                  <a16:creationId xmlns:a16="http://schemas.microsoft.com/office/drawing/2014/main" id="{66ECAF05-C8E9-4520-AAC4-5AEB0BE0B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5" name="Rectangle 52">
              <a:extLst>
                <a:ext uri="{FF2B5EF4-FFF2-40B4-BE49-F238E27FC236}">
                  <a16:creationId xmlns:a16="http://schemas.microsoft.com/office/drawing/2014/main" id="{7C27E5A5-761A-44D4-BDB2-4ABF279E7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53">
              <a:extLst>
                <a:ext uri="{FF2B5EF4-FFF2-40B4-BE49-F238E27FC236}">
                  <a16:creationId xmlns:a16="http://schemas.microsoft.com/office/drawing/2014/main" id="{FFF1C084-4B02-4E99-B552-1888E9D9A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54">
              <a:extLst>
                <a:ext uri="{FF2B5EF4-FFF2-40B4-BE49-F238E27FC236}">
                  <a16:creationId xmlns:a16="http://schemas.microsoft.com/office/drawing/2014/main" id="{570562E8-91DB-4332-BEEE-8DFCF7135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55">
              <a:extLst>
                <a:ext uri="{FF2B5EF4-FFF2-40B4-BE49-F238E27FC236}">
                  <a16:creationId xmlns:a16="http://schemas.microsoft.com/office/drawing/2014/main" id="{4839B6CB-4E6E-4EEE-B40F-2AFC9ABC6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56">
              <a:extLst>
                <a:ext uri="{FF2B5EF4-FFF2-40B4-BE49-F238E27FC236}">
                  <a16:creationId xmlns:a16="http://schemas.microsoft.com/office/drawing/2014/main" id="{03B99A99-265E-4C3B-9972-590710E44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57">
              <a:extLst>
                <a:ext uri="{FF2B5EF4-FFF2-40B4-BE49-F238E27FC236}">
                  <a16:creationId xmlns:a16="http://schemas.microsoft.com/office/drawing/2014/main" id="{15E3E1CD-AA2E-44F3-A080-B83BA7AD0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58">
              <a:extLst>
                <a:ext uri="{FF2B5EF4-FFF2-40B4-BE49-F238E27FC236}">
                  <a16:creationId xmlns:a16="http://schemas.microsoft.com/office/drawing/2014/main" id="{6A4949F7-3481-421A-8CAA-DC0B9255C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59">
              <a:extLst>
                <a:ext uri="{FF2B5EF4-FFF2-40B4-BE49-F238E27FC236}">
                  <a16:creationId xmlns:a16="http://schemas.microsoft.com/office/drawing/2014/main" id="{6F3A43B0-5FDB-4402-A5A7-5CB4950A4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60">
              <a:extLst>
                <a:ext uri="{FF2B5EF4-FFF2-40B4-BE49-F238E27FC236}">
                  <a16:creationId xmlns:a16="http://schemas.microsoft.com/office/drawing/2014/main" id="{31236FE3-D335-467C-BB9D-CED913E98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61">
              <a:extLst>
                <a:ext uri="{FF2B5EF4-FFF2-40B4-BE49-F238E27FC236}">
                  <a16:creationId xmlns:a16="http://schemas.microsoft.com/office/drawing/2014/main" id="{D7E1970B-E882-4E99-8D77-2D61D91FB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62">
              <a:extLst>
                <a:ext uri="{FF2B5EF4-FFF2-40B4-BE49-F238E27FC236}">
                  <a16:creationId xmlns:a16="http://schemas.microsoft.com/office/drawing/2014/main" id="{C82E40F7-AB11-41F7-B10B-E859519FF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63">
              <a:extLst>
                <a:ext uri="{FF2B5EF4-FFF2-40B4-BE49-F238E27FC236}">
                  <a16:creationId xmlns:a16="http://schemas.microsoft.com/office/drawing/2014/main" id="{B1F3791B-1076-42B0-8012-97352F59D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64">
              <a:extLst>
                <a:ext uri="{FF2B5EF4-FFF2-40B4-BE49-F238E27FC236}">
                  <a16:creationId xmlns:a16="http://schemas.microsoft.com/office/drawing/2014/main" id="{E854FF5D-3FEA-4319-81C9-7F475E6B1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65">
              <a:extLst>
                <a:ext uri="{FF2B5EF4-FFF2-40B4-BE49-F238E27FC236}">
                  <a16:creationId xmlns:a16="http://schemas.microsoft.com/office/drawing/2014/main" id="{983B6994-13B7-44FA-B904-8B19C9DE5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Freeform 66">
              <a:extLst>
                <a:ext uri="{FF2B5EF4-FFF2-40B4-BE49-F238E27FC236}">
                  <a16:creationId xmlns:a16="http://schemas.microsoft.com/office/drawing/2014/main" id="{C74328EF-1FF2-49B4-9694-F7B11534D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00" name="Group 69">
            <a:extLst>
              <a:ext uri="{FF2B5EF4-FFF2-40B4-BE49-F238E27FC236}">
                <a16:creationId xmlns:a16="http://schemas.microsoft.com/office/drawing/2014/main" id="{0F87A0E9-CF0A-46A1-A7F7-99FD6CC69A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34445" y="1296824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01" name="Rectangle 74">
              <a:extLst>
                <a:ext uri="{FF2B5EF4-FFF2-40B4-BE49-F238E27FC236}">
                  <a16:creationId xmlns:a16="http://schemas.microsoft.com/office/drawing/2014/main" id="{1F8607C5-9FE4-4DA5-A584-DC6EA81BB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75">
              <a:extLst>
                <a:ext uri="{FF2B5EF4-FFF2-40B4-BE49-F238E27FC236}">
                  <a16:creationId xmlns:a16="http://schemas.microsoft.com/office/drawing/2014/main" id="{1CF34683-7814-421A-BCC6-3523DD74D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76">
              <a:extLst>
                <a:ext uri="{FF2B5EF4-FFF2-40B4-BE49-F238E27FC236}">
                  <a16:creationId xmlns:a16="http://schemas.microsoft.com/office/drawing/2014/main" id="{DD669A8D-8068-47FA-80FC-C3EA39B3E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Freeform 77">
              <a:extLst>
                <a:ext uri="{FF2B5EF4-FFF2-40B4-BE49-F238E27FC236}">
                  <a16:creationId xmlns:a16="http://schemas.microsoft.com/office/drawing/2014/main" id="{50CDD65C-E16E-446F-A70F-DC2C955CF8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78">
              <a:extLst>
                <a:ext uri="{FF2B5EF4-FFF2-40B4-BE49-F238E27FC236}">
                  <a16:creationId xmlns:a16="http://schemas.microsoft.com/office/drawing/2014/main" id="{8661EF98-07FC-446F-A41B-A56155D0E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79">
              <a:extLst>
                <a:ext uri="{FF2B5EF4-FFF2-40B4-BE49-F238E27FC236}">
                  <a16:creationId xmlns:a16="http://schemas.microsoft.com/office/drawing/2014/main" id="{833DBD04-9AC4-4DE5-A1DC-52C9B00B8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80">
              <a:extLst>
                <a:ext uri="{FF2B5EF4-FFF2-40B4-BE49-F238E27FC236}">
                  <a16:creationId xmlns:a16="http://schemas.microsoft.com/office/drawing/2014/main" id="{E270464A-A485-4EE9-8A3A-04C4AD6E6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81">
              <a:extLst>
                <a:ext uri="{FF2B5EF4-FFF2-40B4-BE49-F238E27FC236}">
                  <a16:creationId xmlns:a16="http://schemas.microsoft.com/office/drawing/2014/main" id="{C6A59FE4-BF10-4B61-907D-86B3CAFE0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82">
              <a:extLst>
                <a:ext uri="{FF2B5EF4-FFF2-40B4-BE49-F238E27FC236}">
                  <a16:creationId xmlns:a16="http://schemas.microsoft.com/office/drawing/2014/main" id="{EA9E64E7-B15B-4E87-8908-E8F105DCC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83">
              <a:extLst>
                <a:ext uri="{FF2B5EF4-FFF2-40B4-BE49-F238E27FC236}">
                  <a16:creationId xmlns:a16="http://schemas.microsoft.com/office/drawing/2014/main" id="{8B939D1A-A36F-4833-9A79-541C94EE6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84">
              <a:extLst>
                <a:ext uri="{FF2B5EF4-FFF2-40B4-BE49-F238E27FC236}">
                  <a16:creationId xmlns:a16="http://schemas.microsoft.com/office/drawing/2014/main" id="{EB1C0E38-783F-4876-B75D-96B551C9F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85">
              <a:extLst>
                <a:ext uri="{FF2B5EF4-FFF2-40B4-BE49-F238E27FC236}">
                  <a16:creationId xmlns:a16="http://schemas.microsoft.com/office/drawing/2014/main" id="{4A69D3D9-FBC5-4DFC-A77E-81B2A0FBE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86">
              <a:extLst>
                <a:ext uri="{FF2B5EF4-FFF2-40B4-BE49-F238E27FC236}">
                  <a16:creationId xmlns:a16="http://schemas.microsoft.com/office/drawing/2014/main" id="{855B7876-DD6C-42DE-B240-F7755A07D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87">
              <a:extLst>
                <a:ext uri="{FF2B5EF4-FFF2-40B4-BE49-F238E27FC236}">
                  <a16:creationId xmlns:a16="http://schemas.microsoft.com/office/drawing/2014/main" id="{8E6E8CEA-3017-4559-BECC-58F1B5417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88">
              <a:extLst>
                <a:ext uri="{FF2B5EF4-FFF2-40B4-BE49-F238E27FC236}">
                  <a16:creationId xmlns:a16="http://schemas.microsoft.com/office/drawing/2014/main" id="{D571F4DD-9523-4B92-9450-6B8ACDB7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89">
              <a:extLst>
                <a:ext uri="{FF2B5EF4-FFF2-40B4-BE49-F238E27FC236}">
                  <a16:creationId xmlns:a16="http://schemas.microsoft.com/office/drawing/2014/main" id="{AF0837E5-149B-4CD0-8C22-E0D7852B6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90">
              <a:extLst>
                <a:ext uri="{FF2B5EF4-FFF2-40B4-BE49-F238E27FC236}">
                  <a16:creationId xmlns:a16="http://schemas.microsoft.com/office/drawing/2014/main" id="{841798E6-A54B-4728-B544-A4D7E33CF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8" name="Group 93">
            <a:extLst>
              <a:ext uri="{FF2B5EF4-FFF2-40B4-BE49-F238E27FC236}">
                <a16:creationId xmlns:a16="http://schemas.microsoft.com/office/drawing/2014/main" id="{937BA698-F5E4-4828-B8A0-1FBED767F6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72037" y="1236993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19" name="Rectangle 95">
              <a:extLst>
                <a:ext uri="{FF2B5EF4-FFF2-40B4-BE49-F238E27FC236}">
                  <a16:creationId xmlns:a16="http://schemas.microsoft.com/office/drawing/2014/main" id="{8C265441-15FA-4A34-AF21-9C9ED7179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96">
              <a:extLst>
                <a:ext uri="{FF2B5EF4-FFF2-40B4-BE49-F238E27FC236}">
                  <a16:creationId xmlns:a16="http://schemas.microsoft.com/office/drawing/2014/main" id="{54EEE713-16EA-43D1-A883-B7EA8DE52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97">
              <a:extLst>
                <a:ext uri="{FF2B5EF4-FFF2-40B4-BE49-F238E27FC236}">
                  <a16:creationId xmlns:a16="http://schemas.microsoft.com/office/drawing/2014/main" id="{448ACDB6-A42C-40F8-A400-123E8872A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98">
              <a:extLst>
                <a:ext uri="{FF2B5EF4-FFF2-40B4-BE49-F238E27FC236}">
                  <a16:creationId xmlns:a16="http://schemas.microsoft.com/office/drawing/2014/main" id="{2D932445-DA1D-46EE-961E-A852E5118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99">
              <a:extLst>
                <a:ext uri="{FF2B5EF4-FFF2-40B4-BE49-F238E27FC236}">
                  <a16:creationId xmlns:a16="http://schemas.microsoft.com/office/drawing/2014/main" id="{6894DB42-D718-4DEB-815D-4BFD72D17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100">
              <a:extLst>
                <a:ext uri="{FF2B5EF4-FFF2-40B4-BE49-F238E27FC236}">
                  <a16:creationId xmlns:a16="http://schemas.microsoft.com/office/drawing/2014/main" id="{31C81411-A86D-4DEB-A457-0458D2652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101">
              <a:extLst>
                <a:ext uri="{FF2B5EF4-FFF2-40B4-BE49-F238E27FC236}">
                  <a16:creationId xmlns:a16="http://schemas.microsoft.com/office/drawing/2014/main" id="{6EFB36DF-69B4-4610-8A7D-9E272710B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102">
              <a:extLst>
                <a:ext uri="{FF2B5EF4-FFF2-40B4-BE49-F238E27FC236}">
                  <a16:creationId xmlns:a16="http://schemas.microsoft.com/office/drawing/2014/main" id="{9866DC85-B79D-4F8B-A034-F23250F26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103">
              <a:extLst>
                <a:ext uri="{FF2B5EF4-FFF2-40B4-BE49-F238E27FC236}">
                  <a16:creationId xmlns:a16="http://schemas.microsoft.com/office/drawing/2014/main" id="{25284C48-30E5-4F0E-8663-04C83FEDF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104">
              <a:extLst>
                <a:ext uri="{FF2B5EF4-FFF2-40B4-BE49-F238E27FC236}">
                  <a16:creationId xmlns:a16="http://schemas.microsoft.com/office/drawing/2014/main" id="{E2BAD621-6CDC-4E83-AE43-E8F4B8443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105">
              <a:extLst>
                <a:ext uri="{FF2B5EF4-FFF2-40B4-BE49-F238E27FC236}">
                  <a16:creationId xmlns:a16="http://schemas.microsoft.com/office/drawing/2014/main" id="{056AFB21-50FB-4BFB-ADFD-2EB4CD440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106">
              <a:extLst>
                <a:ext uri="{FF2B5EF4-FFF2-40B4-BE49-F238E27FC236}">
                  <a16:creationId xmlns:a16="http://schemas.microsoft.com/office/drawing/2014/main" id="{B689D3AA-BB80-4DA6-88D6-4EAD625AF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107">
              <a:extLst>
                <a:ext uri="{FF2B5EF4-FFF2-40B4-BE49-F238E27FC236}">
                  <a16:creationId xmlns:a16="http://schemas.microsoft.com/office/drawing/2014/main" id="{77490F97-A46B-46E8-BD34-2317215EC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108">
              <a:extLst>
                <a:ext uri="{FF2B5EF4-FFF2-40B4-BE49-F238E27FC236}">
                  <a16:creationId xmlns:a16="http://schemas.microsoft.com/office/drawing/2014/main" id="{B58B33B1-CEDF-4E84-BD91-A38C17680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109">
              <a:extLst>
                <a:ext uri="{FF2B5EF4-FFF2-40B4-BE49-F238E27FC236}">
                  <a16:creationId xmlns:a16="http://schemas.microsoft.com/office/drawing/2014/main" id="{9084027F-01E5-4369-9B25-F5ED7DCE4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110">
              <a:extLst>
                <a:ext uri="{FF2B5EF4-FFF2-40B4-BE49-F238E27FC236}">
                  <a16:creationId xmlns:a16="http://schemas.microsoft.com/office/drawing/2014/main" id="{7CC89A92-C694-4827-8086-6A5ACB16B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Oval 111">
              <a:extLst>
                <a:ext uri="{FF2B5EF4-FFF2-40B4-BE49-F238E27FC236}">
                  <a16:creationId xmlns:a16="http://schemas.microsoft.com/office/drawing/2014/main" id="{9A997430-A8CB-43D2-914E-D0FD1D8B4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Freeform 112">
              <a:extLst>
                <a:ext uri="{FF2B5EF4-FFF2-40B4-BE49-F238E27FC236}">
                  <a16:creationId xmlns:a16="http://schemas.microsoft.com/office/drawing/2014/main" id="{96D65926-F7E0-4F34-8F89-41A691569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Freeform 113">
              <a:extLst>
                <a:ext uri="{FF2B5EF4-FFF2-40B4-BE49-F238E27FC236}">
                  <a16:creationId xmlns:a16="http://schemas.microsoft.com/office/drawing/2014/main" id="{F6A0C4AF-522F-4DF9-925C-2A26D02C04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" name="Group 4">
            <a:extLst>
              <a:ext uri="{FF2B5EF4-FFF2-40B4-BE49-F238E27FC236}">
                <a16:creationId xmlns:a16="http://schemas.microsoft.com/office/drawing/2014/main" id="{ECD442DE-25FB-43FB-A292-AB0CF96115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1880" y="223770"/>
            <a:ext cx="745272" cy="696274"/>
            <a:chOff x="1526" y="-2"/>
            <a:chExt cx="4624" cy="4320"/>
          </a:xfrm>
          <a:solidFill>
            <a:srgbClr val="00ACB8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E0C94E6-827E-4F32-9E8C-5D73E3754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3848"/>
              <a:ext cx="246" cy="470"/>
            </a:xfrm>
            <a:custGeom>
              <a:avLst/>
              <a:gdLst>
                <a:gd name="T0" fmla="*/ 93 w 127"/>
                <a:gd name="T1" fmla="*/ 5 h 242"/>
                <a:gd name="T2" fmla="*/ 45 w 127"/>
                <a:gd name="T3" fmla="*/ 34 h 242"/>
                <a:gd name="T4" fmla="*/ 5 w 127"/>
                <a:gd name="T5" fmla="*/ 193 h 242"/>
                <a:gd name="T6" fmla="*/ 34 w 127"/>
                <a:gd name="T7" fmla="*/ 241 h 242"/>
                <a:gd name="T8" fmla="*/ 44 w 127"/>
                <a:gd name="T9" fmla="*/ 242 h 242"/>
                <a:gd name="T10" fmla="*/ 82 w 127"/>
                <a:gd name="T11" fmla="*/ 212 h 242"/>
                <a:gd name="T12" fmla="*/ 122 w 127"/>
                <a:gd name="T13" fmla="*/ 53 h 242"/>
                <a:gd name="T14" fmla="*/ 93 w 127"/>
                <a:gd name="T15" fmla="*/ 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242">
                  <a:moveTo>
                    <a:pt x="93" y="5"/>
                  </a:moveTo>
                  <a:cubicBezTo>
                    <a:pt x="72" y="0"/>
                    <a:pt x="50" y="13"/>
                    <a:pt x="45" y="34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0" y="214"/>
                    <a:pt x="13" y="236"/>
                    <a:pt x="34" y="241"/>
                  </a:cubicBezTo>
                  <a:cubicBezTo>
                    <a:pt x="37" y="242"/>
                    <a:pt x="40" y="242"/>
                    <a:pt x="44" y="242"/>
                  </a:cubicBezTo>
                  <a:cubicBezTo>
                    <a:pt x="61" y="242"/>
                    <a:pt x="78" y="230"/>
                    <a:pt x="82" y="212"/>
                  </a:cubicBezTo>
                  <a:cubicBezTo>
                    <a:pt x="122" y="53"/>
                    <a:pt x="122" y="53"/>
                    <a:pt x="122" y="53"/>
                  </a:cubicBezTo>
                  <a:cubicBezTo>
                    <a:pt x="127" y="32"/>
                    <a:pt x="114" y="11"/>
                    <a:pt x="9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EB8D8D3-4986-4E40-AC22-CE7E3977D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156"/>
              <a:ext cx="3248" cy="1157"/>
            </a:xfrm>
            <a:custGeom>
              <a:avLst/>
              <a:gdLst>
                <a:gd name="T0" fmla="*/ 1191 w 1673"/>
                <a:gd name="T1" fmla="*/ 595 h 595"/>
                <a:gd name="T2" fmla="*/ 1206 w 1673"/>
                <a:gd name="T3" fmla="*/ 592 h 595"/>
                <a:gd name="T4" fmla="*/ 1643 w 1673"/>
                <a:gd name="T5" fmla="*/ 412 h 595"/>
                <a:gd name="T6" fmla="*/ 1664 w 1673"/>
                <a:gd name="T7" fmla="*/ 360 h 595"/>
                <a:gd name="T8" fmla="*/ 1612 w 1673"/>
                <a:gd name="T9" fmla="*/ 338 h 595"/>
                <a:gd name="T10" fmla="*/ 1191 w 1673"/>
                <a:gd name="T11" fmla="*/ 513 h 595"/>
                <a:gd name="T12" fmla="*/ 80 w 1673"/>
                <a:gd name="T13" fmla="*/ 53 h 595"/>
                <a:gd name="T14" fmla="*/ 80 w 1673"/>
                <a:gd name="T15" fmla="*/ 40 h 595"/>
                <a:gd name="T16" fmla="*/ 40 w 1673"/>
                <a:gd name="T17" fmla="*/ 0 h 595"/>
                <a:gd name="T18" fmla="*/ 0 w 1673"/>
                <a:gd name="T19" fmla="*/ 40 h 595"/>
                <a:gd name="T20" fmla="*/ 0 w 1673"/>
                <a:gd name="T21" fmla="*/ 79 h 595"/>
                <a:gd name="T22" fmla="*/ 25 w 1673"/>
                <a:gd name="T23" fmla="*/ 116 h 595"/>
                <a:gd name="T24" fmla="*/ 1176 w 1673"/>
                <a:gd name="T25" fmla="*/ 592 h 595"/>
                <a:gd name="T26" fmla="*/ 1191 w 1673"/>
                <a:gd name="T27" fmla="*/ 595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73" h="595">
                  <a:moveTo>
                    <a:pt x="1191" y="595"/>
                  </a:moveTo>
                  <a:cubicBezTo>
                    <a:pt x="1196" y="595"/>
                    <a:pt x="1201" y="594"/>
                    <a:pt x="1206" y="592"/>
                  </a:cubicBezTo>
                  <a:cubicBezTo>
                    <a:pt x="1643" y="412"/>
                    <a:pt x="1643" y="412"/>
                    <a:pt x="1643" y="412"/>
                  </a:cubicBezTo>
                  <a:cubicBezTo>
                    <a:pt x="1663" y="403"/>
                    <a:pt x="1673" y="380"/>
                    <a:pt x="1664" y="360"/>
                  </a:cubicBezTo>
                  <a:cubicBezTo>
                    <a:pt x="1656" y="340"/>
                    <a:pt x="1633" y="330"/>
                    <a:pt x="1612" y="338"/>
                  </a:cubicBezTo>
                  <a:cubicBezTo>
                    <a:pt x="1191" y="513"/>
                    <a:pt x="1191" y="513"/>
                    <a:pt x="1191" y="51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96"/>
                    <a:pt x="10" y="110"/>
                    <a:pt x="25" y="116"/>
                  </a:cubicBezTo>
                  <a:cubicBezTo>
                    <a:pt x="1176" y="592"/>
                    <a:pt x="1176" y="592"/>
                    <a:pt x="1176" y="592"/>
                  </a:cubicBezTo>
                  <a:cubicBezTo>
                    <a:pt x="1181" y="594"/>
                    <a:pt x="1186" y="595"/>
                    <a:pt x="1191" y="5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8F71F1A4-4B68-4C3B-9D6B-2D11FF585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28"/>
              <a:ext cx="2477" cy="1465"/>
            </a:xfrm>
            <a:custGeom>
              <a:avLst/>
              <a:gdLst>
                <a:gd name="T0" fmla="*/ 1266 w 1276"/>
                <a:gd name="T1" fmla="*/ 605 h 754"/>
                <a:gd name="T2" fmla="*/ 1213 w 1276"/>
                <a:gd name="T3" fmla="*/ 587 h 754"/>
                <a:gd name="T4" fmla="*/ 834 w 1276"/>
                <a:gd name="T5" fmla="*/ 673 h 754"/>
                <a:gd name="T6" fmla="*/ 834 w 1276"/>
                <a:gd name="T7" fmla="*/ 317 h 754"/>
                <a:gd name="T8" fmla="*/ 794 w 1276"/>
                <a:gd name="T9" fmla="*/ 278 h 754"/>
                <a:gd name="T10" fmla="*/ 754 w 1276"/>
                <a:gd name="T11" fmla="*/ 317 h 754"/>
                <a:gd name="T12" fmla="*/ 754 w 1276"/>
                <a:gd name="T13" fmla="*/ 673 h 754"/>
                <a:gd name="T14" fmla="*/ 80 w 1276"/>
                <a:gd name="T15" fmla="*/ 309 h 754"/>
                <a:gd name="T16" fmla="*/ 80 w 1276"/>
                <a:gd name="T17" fmla="*/ 40 h 754"/>
                <a:gd name="T18" fmla="*/ 40 w 1276"/>
                <a:gd name="T19" fmla="*/ 0 h 754"/>
                <a:gd name="T20" fmla="*/ 0 w 1276"/>
                <a:gd name="T21" fmla="*/ 40 h 754"/>
                <a:gd name="T22" fmla="*/ 0 w 1276"/>
                <a:gd name="T23" fmla="*/ 317 h 754"/>
                <a:gd name="T24" fmla="*/ 3 w 1276"/>
                <a:gd name="T25" fmla="*/ 332 h 754"/>
                <a:gd name="T26" fmla="*/ 794 w 1276"/>
                <a:gd name="T27" fmla="*/ 754 h 754"/>
                <a:gd name="T28" fmla="*/ 1248 w 1276"/>
                <a:gd name="T29" fmla="*/ 658 h 754"/>
                <a:gd name="T30" fmla="*/ 1266 w 1276"/>
                <a:gd name="T31" fmla="*/ 605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" h="754">
                  <a:moveTo>
                    <a:pt x="1266" y="605"/>
                  </a:moveTo>
                  <a:cubicBezTo>
                    <a:pt x="1256" y="585"/>
                    <a:pt x="1233" y="577"/>
                    <a:pt x="1213" y="587"/>
                  </a:cubicBezTo>
                  <a:cubicBezTo>
                    <a:pt x="1138" y="624"/>
                    <a:pt x="1012" y="668"/>
                    <a:pt x="834" y="673"/>
                  </a:cubicBezTo>
                  <a:cubicBezTo>
                    <a:pt x="834" y="317"/>
                    <a:pt x="834" y="317"/>
                    <a:pt x="834" y="317"/>
                  </a:cubicBezTo>
                  <a:cubicBezTo>
                    <a:pt x="834" y="296"/>
                    <a:pt x="816" y="278"/>
                    <a:pt x="794" y="278"/>
                  </a:cubicBezTo>
                  <a:cubicBezTo>
                    <a:pt x="772" y="278"/>
                    <a:pt x="754" y="296"/>
                    <a:pt x="754" y="317"/>
                  </a:cubicBezTo>
                  <a:cubicBezTo>
                    <a:pt x="754" y="673"/>
                    <a:pt x="754" y="673"/>
                    <a:pt x="754" y="673"/>
                  </a:cubicBezTo>
                  <a:cubicBezTo>
                    <a:pt x="262" y="657"/>
                    <a:pt x="103" y="359"/>
                    <a:pt x="80" y="30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322"/>
                    <a:pt x="1" y="327"/>
                    <a:pt x="3" y="332"/>
                  </a:cubicBezTo>
                  <a:cubicBezTo>
                    <a:pt x="10" y="349"/>
                    <a:pt x="179" y="754"/>
                    <a:pt x="794" y="754"/>
                  </a:cubicBezTo>
                  <a:cubicBezTo>
                    <a:pt x="1009" y="754"/>
                    <a:pt x="1160" y="702"/>
                    <a:pt x="1248" y="658"/>
                  </a:cubicBezTo>
                  <a:cubicBezTo>
                    <a:pt x="1268" y="648"/>
                    <a:pt x="1276" y="625"/>
                    <a:pt x="1266" y="6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E763C7D-F4E6-4B6F-8EB2-0A2E650CE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3933"/>
              <a:ext cx="154" cy="385"/>
            </a:xfrm>
            <a:custGeom>
              <a:avLst/>
              <a:gdLst>
                <a:gd name="T0" fmla="*/ 39 w 79"/>
                <a:gd name="T1" fmla="*/ 0 h 198"/>
                <a:gd name="T2" fmla="*/ 0 w 79"/>
                <a:gd name="T3" fmla="*/ 39 h 198"/>
                <a:gd name="T4" fmla="*/ 0 w 79"/>
                <a:gd name="T5" fmla="*/ 158 h 198"/>
                <a:gd name="T6" fmla="*/ 39 w 79"/>
                <a:gd name="T7" fmla="*/ 198 h 198"/>
                <a:gd name="T8" fmla="*/ 79 w 79"/>
                <a:gd name="T9" fmla="*/ 158 h 198"/>
                <a:gd name="T10" fmla="*/ 79 w 79"/>
                <a:gd name="T11" fmla="*/ 39 h 198"/>
                <a:gd name="T12" fmla="*/ 39 w 79"/>
                <a:gd name="T1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98">
                  <a:moveTo>
                    <a:pt x="39" y="0"/>
                  </a:moveTo>
                  <a:cubicBezTo>
                    <a:pt x="17" y="0"/>
                    <a:pt x="0" y="18"/>
                    <a:pt x="0" y="3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80"/>
                    <a:pt x="17" y="198"/>
                    <a:pt x="39" y="198"/>
                  </a:cubicBezTo>
                  <a:cubicBezTo>
                    <a:pt x="61" y="198"/>
                    <a:pt x="79" y="180"/>
                    <a:pt x="79" y="158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7545067E-8CC3-4F84-8833-F94C75F779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6" y="-2"/>
              <a:ext cx="4624" cy="3858"/>
            </a:xfrm>
            <a:custGeom>
              <a:avLst/>
              <a:gdLst>
                <a:gd name="T0" fmla="*/ 2342 w 2382"/>
                <a:gd name="T1" fmla="*/ 596 h 1985"/>
                <a:gd name="T2" fmla="*/ 2302 w 2382"/>
                <a:gd name="T3" fmla="*/ 636 h 1985"/>
                <a:gd name="T4" fmla="*/ 2302 w 2382"/>
                <a:gd name="T5" fmla="*/ 649 h 1985"/>
                <a:gd name="T6" fmla="*/ 1826 w 2382"/>
                <a:gd name="T7" fmla="*/ 845 h 1985"/>
                <a:gd name="T8" fmla="*/ 1826 w 2382"/>
                <a:gd name="T9" fmla="*/ 773 h 1985"/>
                <a:gd name="T10" fmla="*/ 2357 w 2382"/>
                <a:gd name="T11" fmla="*/ 553 h 1985"/>
                <a:gd name="T12" fmla="*/ 2382 w 2382"/>
                <a:gd name="T13" fmla="*/ 517 h 1985"/>
                <a:gd name="T14" fmla="*/ 2357 w 2382"/>
                <a:gd name="T15" fmla="*/ 480 h 1985"/>
                <a:gd name="T16" fmla="*/ 1206 w 2382"/>
                <a:gd name="T17" fmla="*/ 4 h 1985"/>
                <a:gd name="T18" fmla="*/ 1176 w 2382"/>
                <a:gd name="T19" fmla="*/ 4 h 1985"/>
                <a:gd name="T20" fmla="*/ 25 w 2382"/>
                <a:gd name="T21" fmla="*/ 480 h 1985"/>
                <a:gd name="T22" fmla="*/ 0 w 2382"/>
                <a:gd name="T23" fmla="*/ 517 h 1985"/>
                <a:gd name="T24" fmla="*/ 25 w 2382"/>
                <a:gd name="T25" fmla="*/ 553 h 1985"/>
                <a:gd name="T26" fmla="*/ 1176 w 2382"/>
                <a:gd name="T27" fmla="*/ 1030 h 1985"/>
                <a:gd name="T28" fmla="*/ 1191 w 2382"/>
                <a:gd name="T29" fmla="*/ 1033 h 1985"/>
                <a:gd name="T30" fmla="*/ 1206 w 2382"/>
                <a:gd name="T31" fmla="*/ 1030 h 1985"/>
                <a:gd name="T32" fmla="*/ 1622 w 2382"/>
                <a:gd name="T33" fmla="*/ 857 h 1985"/>
                <a:gd name="T34" fmla="*/ 1644 w 2382"/>
                <a:gd name="T35" fmla="*/ 806 h 1985"/>
                <a:gd name="T36" fmla="*/ 1592 w 2382"/>
                <a:gd name="T37" fmla="*/ 784 h 1985"/>
                <a:gd name="T38" fmla="*/ 1191 w 2382"/>
                <a:gd name="T39" fmla="*/ 950 h 1985"/>
                <a:gd name="T40" fmla="*/ 144 w 2382"/>
                <a:gd name="T41" fmla="*/ 517 h 1985"/>
                <a:gd name="T42" fmla="*/ 1191 w 2382"/>
                <a:gd name="T43" fmla="*/ 83 h 1985"/>
                <a:gd name="T44" fmla="*/ 2238 w 2382"/>
                <a:gd name="T45" fmla="*/ 517 h 1985"/>
                <a:gd name="T46" fmla="*/ 1782 w 2382"/>
                <a:gd name="T47" fmla="*/ 705 h 1985"/>
                <a:gd name="T48" fmla="*/ 1346 w 2382"/>
                <a:gd name="T49" fmla="*/ 542 h 1985"/>
                <a:gd name="T50" fmla="*/ 1350 w 2382"/>
                <a:gd name="T51" fmla="*/ 517 h 1985"/>
                <a:gd name="T52" fmla="*/ 1191 w 2382"/>
                <a:gd name="T53" fmla="*/ 398 h 1985"/>
                <a:gd name="T54" fmla="*/ 1032 w 2382"/>
                <a:gd name="T55" fmla="*/ 517 h 1985"/>
                <a:gd name="T56" fmla="*/ 1191 w 2382"/>
                <a:gd name="T57" fmla="*/ 636 h 1985"/>
                <a:gd name="T58" fmla="*/ 1294 w 2382"/>
                <a:gd name="T59" fmla="*/ 607 h 1985"/>
                <a:gd name="T60" fmla="*/ 1747 w 2382"/>
                <a:gd name="T61" fmla="*/ 777 h 1985"/>
                <a:gd name="T62" fmla="*/ 1747 w 2382"/>
                <a:gd name="T63" fmla="*/ 904 h 1985"/>
                <a:gd name="T64" fmla="*/ 1747 w 2382"/>
                <a:gd name="T65" fmla="*/ 904 h 1985"/>
                <a:gd name="T66" fmla="*/ 1747 w 2382"/>
                <a:gd name="T67" fmla="*/ 1754 h 1985"/>
                <a:gd name="T68" fmla="*/ 1667 w 2382"/>
                <a:gd name="T69" fmla="*/ 1866 h 1985"/>
                <a:gd name="T70" fmla="*/ 1786 w 2382"/>
                <a:gd name="T71" fmla="*/ 1985 h 1985"/>
                <a:gd name="T72" fmla="*/ 1905 w 2382"/>
                <a:gd name="T73" fmla="*/ 1866 h 1985"/>
                <a:gd name="T74" fmla="*/ 1826 w 2382"/>
                <a:gd name="T75" fmla="*/ 1754 h 1985"/>
                <a:gd name="T76" fmla="*/ 1826 w 2382"/>
                <a:gd name="T77" fmla="*/ 1529 h 1985"/>
                <a:gd name="T78" fmla="*/ 1983 w 2382"/>
                <a:gd name="T79" fmla="*/ 1323 h 1985"/>
                <a:gd name="T80" fmla="*/ 1985 w 2382"/>
                <a:gd name="T81" fmla="*/ 1310 h 1985"/>
                <a:gd name="T82" fmla="*/ 1985 w 2382"/>
                <a:gd name="T83" fmla="*/ 1033 h 1985"/>
                <a:gd name="T84" fmla="*/ 1945 w 2382"/>
                <a:gd name="T85" fmla="*/ 993 h 1985"/>
                <a:gd name="T86" fmla="*/ 1905 w 2382"/>
                <a:gd name="T87" fmla="*/ 1033 h 1985"/>
                <a:gd name="T88" fmla="*/ 1905 w 2382"/>
                <a:gd name="T89" fmla="*/ 1303 h 1985"/>
                <a:gd name="T90" fmla="*/ 1826 w 2382"/>
                <a:gd name="T91" fmla="*/ 1423 h 1985"/>
                <a:gd name="T92" fmla="*/ 1826 w 2382"/>
                <a:gd name="T93" fmla="*/ 931 h 1985"/>
                <a:gd name="T94" fmla="*/ 2357 w 2382"/>
                <a:gd name="T95" fmla="*/ 712 h 1985"/>
                <a:gd name="T96" fmla="*/ 2382 w 2382"/>
                <a:gd name="T97" fmla="*/ 675 h 1985"/>
                <a:gd name="T98" fmla="*/ 2382 w 2382"/>
                <a:gd name="T99" fmla="*/ 636 h 1985"/>
                <a:gd name="T100" fmla="*/ 2342 w 2382"/>
                <a:gd name="T101" fmla="*/ 596 h 1985"/>
                <a:gd name="T102" fmla="*/ 1191 w 2382"/>
                <a:gd name="T103" fmla="*/ 556 h 1985"/>
                <a:gd name="T104" fmla="*/ 1112 w 2382"/>
                <a:gd name="T105" fmla="*/ 517 h 1985"/>
                <a:gd name="T106" fmla="*/ 1191 w 2382"/>
                <a:gd name="T107" fmla="*/ 477 h 1985"/>
                <a:gd name="T108" fmla="*/ 1270 w 2382"/>
                <a:gd name="T109" fmla="*/ 517 h 1985"/>
                <a:gd name="T110" fmla="*/ 1191 w 2382"/>
                <a:gd name="T111" fmla="*/ 556 h 1985"/>
                <a:gd name="T112" fmla="*/ 1786 w 2382"/>
                <a:gd name="T113" fmla="*/ 1906 h 1985"/>
                <a:gd name="T114" fmla="*/ 1747 w 2382"/>
                <a:gd name="T115" fmla="*/ 1866 h 1985"/>
                <a:gd name="T116" fmla="*/ 1786 w 2382"/>
                <a:gd name="T117" fmla="*/ 1826 h 1985"/>
                <a:gd name="T118" fmla="*/ 1826 w 2382"/>
                <a:gd name="T119" fmla="*/ 1866 h 1985"/>
                <a:gd name="T120" fmla="*/ 1786 w 2382"/>
                <a:gd name="T121" fmla="*/ 1906 h 1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2" h="1985">
                  <a:moveTo>
                    <a:pt x="2342" y="596"/>
                  </a:moveTo>
                  <a:cubicBezTo>
                    <a:pt x="2320" y="596"/>
                    <a:pt x="2302" y="614"/>
                    <a:pt x="2302" y="636"/>
                  </a:cubicBezTo>
                  <a:cubicBezTo>
                    <a:pt x="2302" y="649"/>
                    <a:pt x="2302" y="649"/>
                    <a:pt x="2302" y="649"/>
                  </a:cubicBezTo>
                  <a:cubicBezTo>
                    <a:pt x="1826" y="845"/>
                    <a:pt x="1826" y="845"/>
                    <a:pt x="1826" y="845"/>
                  </a:cubicBezTo>
                  <a:cubicBezTo>
                    <a:pt x="1826" y="773"/>
                    <a:pt x="1826" y="773"/>
                    <a:pt x="1826" y="773"/>
                  </a:cubicBezTo>
                  <a:cubicBezTo>
                    <a:pt x="2357" y="553"/>
                    <a:pt x="2357" y="553"/>
                    <a:pt x="2357" y="553"/>
                  </a:cubicBezTo>
                  <a:cubicBezTo>
                    <a:pt x="2372" y="547"/>
                    <a:pt x="2382" y="533"/>
                    <a:pt x="2382" y="517"/>
                  </a:cubicBezTo>
                  <a:cubicBezTo>
                    <a:pt x="2382" y="501"/>
                    <a:pt x="2372" y="486"/>
                    <a:pt x="2357" y="480"/>
                  </a:cubicBezTo>
                  <a:cubicBezTo>
                    <a:pt x="1206" y="4"/>
                    <a:pt x="1206" y="4"/>
                    <a:pt x="1206" y="4"/>
                  </a:cubicBezTo>
                  <a:cubicBezTo>
                    <a:pt x="1196" y="0"/>
                    <a:pt x="1186" y="0"/>
                    <a:pt x="1176" y="4"/>
                  </a:cubicBezTo>
                  <a:cubicBezTo>
                    <a:pt x="25" y="480"/>
                    <a:pt x="25" y="480"/>
                    <a:pt x="25" y="480"/>
                  </a:cubicBezTo>
                  <a:cubicBezTo>
                    <a:pt x="10" y="486"/>
                    <a:pt x="0" y="501"/>
                    <a:pt x="0" y="517"/>
                  </a:cubicBezTo>
                  <a:cubicBezTo>
                    <a:pt x="0" y="533"/>
                    <a:pt x="10" y="547"/>
                    <a:pt x="25" y="553"/>
                  </a:cubicBezTo>
                  <a:cubicBezTo>
                    <a:pt x="1176" y="1030"/>
                    <a:pt x="1176" y="1030"/>
                    <a:pt x="1176" y="1030"/>
                  </a:cubicBezTo>
                  <a:cubicBezTo>
                    <a:pt x="1181" y="1032"/>
                    <a:pt x="1186" y="1033"/>
                    <a:pt x="1191" y="1033"/>
                  </a:cubicBezTo>
                  <a:cubicBezTo>
                    <a:pt x="1196" y="1033"/>
                    <a:pt x="1201" y="1032"/>
                    <a:pt x="1206" y="1030"/>
                  </a:cubicBezTo>
                  <a:cubicBezTo>
                    <a:pt x="1622" y="857"/>
                    <a:pt x="1622" y="857"/>
                    <a:pt x="1622" y="857"/>
                  </a:cubicBezTo>
                  <a:cubicBezTo>
                    <a:pt x="1643" y="849"/>
                    <a:pt x="1652" y="826"/>
                    <a:pt x="1644" y="806"/>
                  </a:cubicBezTo>
                  <a:cubicBezTo>
                    <a:pt x="1635" y="785"/>
                    <a:pt x="1612" y="776"/>
                    <a:pt x="1592" y="784"/>
                  </a:cubicBezTo>
                  <a:cubicBezTo>
                    <a:pt x="1191" y="950"/>
                    <a:pt x="1191" y="950"/>
                    <a:pt x="1191" y="950"/>
                  </a:cubicBezTo>
                  <a:cubicBezTo>
                    <a:pt x="144" y="517"/>
                    <a:pt x="144" y="517"/>
                    <a:pt x="144" y="517"/>
                  </a:cubicBezTo>
                  <a:cubicBezTo>
                    <a:pt x="1191" y="83"/>
                    <a:pt x="1191" y="83"/>
                    <a:pt x="1191" y="83"/>
                  </a:cubicBezTo>
                  <a:cubicBezTo>
                    <a:pt x="2238" y="517"/>
                    <a:pt x="2238" y="517"/>
                    <a:pt x="2238" y="517"/>
                  </a:cubicBezTo>
                  <a:cubicBezTo>
                    <a:pt x="1782" y="705"/>
                    <a:pt x="1782" y="705"/>
                    <a:pt x="1782" y="705"/>
                  </a:cubicBezTo>
                  <a:cubicBezTo>
                    <a:pt x="1346" y="542"/>
                    <a:pt x="1346" y="542"/>
                    <a:pt x="1346" y="542"/>
                  </a:cubicBezTo>
                  <a:cubicBezTo>
                    <a:pt x="1348" y="534"/>
                    <a:pt x="1350" y="526"/>
                    <a:pt x="1350" y="517"/>
                  </a:cubicBezTo>
                  <a:cubicBezTo>
                    <a:pt x="1350" y="450"/>
                    <a:pt x="1280" y="398"/>
                    <a:pt x="1191" y="398"/>
                  </a:cubicBezTo>
                  <a:cubicBezTo>
                    <a:pt x="1102" y="398"/>
                    <a:pt x="1032" y="450"/>
                    <a:pt x="1032" y="517"/>
                  </a:cubicBezTo>
                  <a:cubicBezTo>
                    <a:pt x="1032" y="583"/>
                    <a:pt x="1102" y="636"/>
                    <a:pt x="1191" y="636"/>
                  </a:cubicBezTo>
                  <a:cubicBezTo>
                    <a:pt x="1231" y="636"/>
                    <a:pt x="1266" y="625"/>
                    <a:pt x="1294" y="607"/>
                  </a:cubicBezTo>
                  <a:cubicBezTo>
                    <a:pt x="1747" y="777"/>
                    <a:pt x="1747" y="777"/>
                    <a:pt x="1747" y="777"/>
                  </a:cubicBezTo>
                  <a:cubicBezTo>
                    <a:pt x="1747" y="904"/>
                    <a:pt x="1747" y="904"/>
                    <a:pt x="1747" y="904"/>
                  </a:cubicBezTo>
                  <a:cubicBezTo>
                    <a:pt x="1747" y="904"/>
                    <a:pt x="1747" y="904"/>
                    <a:pt x="1747" y="904"/>
                  </a:cubicBezTo>
                  <a:cubicBezTo>
                    <a:pt x="1747" y="1754"/>
                    <a:pt x="1747" y="1754"/>
                    <a:pt x="1747" y="1754"/>
                  </a:cubicBezTo>
                  <a:cubicBezTo>
                    <a:pt x="1701" y="1771"/>
                    <a:pt x="1667" y="1814"/>
                    <a:pt x="1667" y="1866"/>
                  </a:cubicBezTo>
                  <a:cubicBezTo>
                    <a:pt x="1667" y="1932"/>
                    <a:pt x="1721" y="1985"/>
                    <a:pt x="1786" y="1985"/>
                  </a:cubicBezTo>
                  <a:cubicBezTo>
                    <a:pt x="1852" y="1985"/>
                    <a:pt x="1905" y="1932"/>
                    <a:pt x="1905" y="1866"/>
                  </a:cubicBezTo>
                  <a:cubicBezTo>
                    <a:pt x="1905" y="1814"/>
                    <a:pt x="1872" y="1771"/>
                    <a:pt x="1826" y="1754"/>
                  </a:cubicBezTo>
                  <a:cubicBezTo>
                    <a:pt x="1826" y="1529"/>
                    <a:pt x="1826" y="1529"/>
                    <a:pt x="1826" y="1529"/>
                  </a:cubicBezTo>
                  <a:cubicBezTo>
                    <a:pt x="1940" y="1443"/>
                    <a:pt x="1981" y="1328"/>
                    <a:pt x="1983" y="1323"/>
                  </a:cubicBezTo>
                  <a:cubicBezTo>
                    <a:pt x="1984" y="1319"/>
                    <a:pt x="1985" y="1315"/>
                    <a:pt x="1985" y="1310"/>
                  </a:cubicBezTo>
                  <a:cubicBezTo>
                    <a:pt x="1985" y="1033"/>
                    <a:pt x="1985" y="1033"/>
                    <a:pt x="1985" y="1033"/>
                  </a:cubicBezTo>
                  <a:cubicBezTo>
                    <a:pt x="1985" y="1011"/>
                    <a:pt x="1967" y="993"/>
                    <a:pt x="1945" y="993"/>
                  </a:cubicBezTo>
                  <a:cubicBezTo>
                    <a:pt x="1923" y="993"/>
                    <a:pt x="1905" y="1011"/>
                    <a:pt x="1905" y="1033"/>
                  </a:cubicBezTo>
                  <a:cubicBezTo>
                    <a:pt x="1905" y="1303"/>
                    <a:pt x="1905" y="1303"/>
                    <a:pt x="1905" y="1303"/>
                  </a:cubicBezTo>
                  <a:cubicBezTo>
                    <a:pt x="1898" y="1320"/>
                    <a:pt x="1875" y="1372"/>
                    <a:pt x="1826" y="1423"/>
                  </a:cubicBezTo>
                  <a:cubicBezTo>
                    <a:pt x="1826" y="931"/>
                    <a:pt x="1826" y="931"/>
                    <a:pt x="1826" y="931"/>
                  </a:cubicBezTo>
                  <a:cubicBezTo>
                    <a:pt x="2357" y="712"/>
                    <a:pt x="2357" y="712"/>
                    <a:pt x="2357" y="712"/>
                  </a:cubicBezTo>
                  <a:cubicBezTo>
                    <a:pt x="2372" y="706"/>
                    <a:pt x="2382" y="692"/>
                    <a:pt x="2382" y="675"/>
                  </a:cubicBezTo>
                  <a:cubicBezTo>
                    <a:pt x="2382" y="636"/>
                    <a:pt x="2382" y="636"/>
                    <a:pt x="2382" y="636"/>
                  </a:cubicBezTo>
                  <a:cubicBezTo>
                    <a:pt x="2382" y="614"/>
                    <a:pt x="2364" y="596"/>
                    <a:pt x="2342" y="596"/>
                  </a:cubicBezTo>
                  <a:close/>
                  <a:moveTo>
                    <a:pt x="1191" y="556"/>
                  </a:moveTo>
                  <a:cubicBezTo>
                    <a:pt x="1143" y="556"/>
                    <a:pt x="1112" y="533"/>
                    <a:pt x="1112" y="517"/>
                  </a:cubicBezTo>
                  <a:cubicBezTo>
                    <a:pt x="1112" y="501"/>
                    <a:pt x="1143" y="477"/>
                    <a:pt x="1191" y="477"/>
                  </a:cubicBezTo>
                  <a:cubicBezTo>
                    <a:pt x="1239" y="477"/>
                    <a:pt x="1270" y="501"/>
                    <a:pt x="1270" y="517"/>
                  </a:cubicBezTo>
                  <a:cubicBezTo>
                    <a:pt x="1270" y="533"/>
                    <a:pt x="1239" y="556"/>
                    <a:pt x="1191" y="556"/>
                  </a:cubicBezTo>
                  <a:close/>
                  <a:moveTo>
                    <a:pt x="1786" y="1906"/>
                  </a:moveTo>
                  <a:cubicBezTo>
                    <a:pt x="1764" y="1906"/>
                    <a:pt x="1747" y="1888"/>
                    <a:pt x="1747" y="1866"/>
                  </a:cubicBezTo>
                  <a:cubicBezTo>
                    <a:pt x="1747" y="1844"/>
                    <a:pt x="1764" y="1826"/>
                    <a:pt x="1786" y="1826"/>
                  </a:cubicBezTo>
                  <a:cubicBezTo>
                    <a:pt x="1808" y="1826"/>
                    <a:pt x="1826" y="1844"/>
                    <a:pt x="1826" y="1866"/>
                  </a:cubicBezTo>
                  <a:cubicBezTo>
                    <a:pt x="1826" y="1888"/>
                    <a:pt x="1808" y="1906"/>
                    <a:pt x="1786" y="19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205AF04E-CD05-4C2B-8DD3-A91156652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848"/>
              <a:ext cx="246" cy="470"/>
            </a:xfrm>
            <a:custGeom>
              <a:avLst/>
              <a:gdLst>
                <a:gd name="T0" fmla="*/ 82 w 127"/>
                <a:gd name="T1" fmla="*/ 34 h 242"/>
                <a:gd name="T2" fmla="*/ 34 w 127"/>
                <a:gd name="T3" fmla="*/ 5 h 242"/>
                <a:gd name="T4" fmla="*/ 5 w 127"/>
                <a:gd name="T5" fmla="*/ 53 h 242"/>
                <a:gd name="T6" fmla="*/ 45 w 127"/>
                <a:gd name="T7" fmla="*/ 212 h 242"/>
                <a:gd name="T8" fmla="*/ 83 w 127"/>
                <a:gd name="T9" fmla="*/ 242 h 242"/>
                <a:gd name="T10" fmla="*/ 93 w 127"/>
                <a:gd name="T11" fmla="*/ 241 h 242"/>
                <a:gd name="T12" fmla="*/ 122 w 127"/>
                <a:gd name="T13" fmla="*/ 193 h 242"/>
                <a:gd name="T14" fmla="*/ 82 w 127"/>
                <a:gd name="T15" fmla="*/ 3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242">
                  <a:moveTo>
                    <a:pt x="82" y="34"/>
                  </a:moveTo>
                  <a:cubicBezTo>
                    <a:pt x="77" y="13"/>
                    <a:pt x="55" y="0"/>
                    <a:pt x="34" y="5"/>
                  </a:cubicBezTo>
                  <a:cubicBezTo>
                    <a:pt x="12" y="11"/>
                    <a:pt x="0" y="32"/>
                    <a:pt x="5" y="53"/>
                  </a:cubicBezTo>
                  <a:cubicBezTo>
                    <a:pt x="45" y="212"/>
                    <a:pt x="45" y="212"/>
                    <a:pt x="45" y="212"/>
                  </a:cubicBezTo>
                  <a:cubicBezTo>
                    <a:pt x="49" y="230"/>
                    <a:pt x="65" y="242"/>
                    <a:pt x="83" y="242"/>
                  </a:cubicBezTo>
                  <a:cubicBezTo>
                    <a:pt x="86" y="242"/>
                    <a:pt x="89" y="242"/>
                    <a:pt x="93" y="241"/>
                  </a:cubicBezTo>
                  <a:cubicBezTo>
                    <a:pt x="114" y="236"/>
                    <a:pt x="127" y="214"/>
                    <a:pt x="122" y="193"/>
                  </a:cubicBezTo>
                  <a:lnTo>
                    <a:pt x="82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9" name="CaixaDeTexto 138">
            <a:extLst>
              <a:ext uri="{FF2B5EF4-FFF2-40B4-BE49-F238E27FC236}">
                <a16:creationId xmlns:a16="http://schemas.microsoft.com/office/drawing/2014/main" id="{45AEA0FD-2AC8-4846-8F80-986ECFB86B78}"/>
              </a:ext>
            </a:extLst>
          </p:cNvPr>
          <p:cNvSpPr txBox="1"/>
          <p:nvPr/>
        </p:nvSpPr>
        <p:spPr>
          <a:xfrm>
            <a:off x="1446304" y="257077"/>
            <a:ext cx="28934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escolaridade</a:t>
            </a:r>
          </a:p>
        </p:txBody>
      </p:sp>
      <p:sp>
        <p:nvSpPr>
          <p:cNvPr id="141" name="CaixaDeTexto 140"/>
          <p:cNvSpPr txBox="1"/>
          <p:nvPr/>
        </p:nvSpPr>
        <p:spPr>
          <a:xfrm>
            <a:off x="1562473" y="5960972"/>
            <a:ext cx="23091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50" dirty="0">
                <a:solidFill>
                  <a:schemeClr val="accent3">
                    <a:lumMod val="75000"/>
                  </a:schemeClr>
                </a:solidFill>
              </a:rPr>
              <a:t>base: 10.966 entrevistas</a:t>
            </a:r>
          </a:p>
        </p:txBody>
      </p:sp>
      <p:graphicFrame>
        <p:nvGraphicFramePr>
          <p:cNvPr id="142" name="Tabela 141"/>
          <p:cNvGraphicFramePr>
            <a:graphicFrameLocks noGrp="1"/>
          </p:cNvGraphicFramePr>
          <p:nvPr>
            <p:extLst/>
          </p:nvPr>
        </p:nvGraphicFramePr>
        <p:xfrm>
          <a:off x="5522803" y="5344623"/>
          <a:ext cx="3221951" cy="553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7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374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875172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7551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3835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5.314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3.737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aphicFrame>
        <p:nvGraphicFramePr>
          <p:cNvPr id="143" name="Tabela 142"/>
          <p:cNvGraphicFramePr>
            <a:graphicFrameLocks noGrp="1"/>
          </p:cNvGraphicFramePr>
          <p:nvPr>
            <p:extLst/>
          </p:nvPr>
        </p:nvGraphicFramePr>
        <p:xfrm>
          <a:off x="9262131" y="5374039"/>
          <a:ext cx="2650488" cy="553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279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12276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38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5.140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pSp>
        <p:nvGrpSpPr>
          <p:cNvPr id="18" name="Grupo 17"/>
          <p:cNvGrpSpPr/>
          <p:nvPr/>
        </p:nvGrpSpPr>
        <p:grpSpPr>
          <a:xfrm>
            <a:off x="4428780" y="5894596"/>
            <a:ext cx="804232" cy="312510"/>
            <a:chOff x="4428780" y="5894596"/>
            <a:chExt cx="804232" cy="312510"/>
          </a:xfrm>
        </p:grpSpPr>
        <p:cxnSp>
          <p:nvCxnSpPr>
            <p:cNvPr id="15" name="Conector reto 14"/>
            <p:cNvCxnSpPr/>
            <p:nvPr/>
          </p:nvCxnSpPr>
          <p:spPr>
            <a:xfrm>
              <a:off x="4659406" y="5894596"/>
              <a:ext cx="342981" cy="0"/>
            </a:xfrm>
            <a:prstGeom prst="line">
              <a:avLst/>
            </a:prstGeom>
            <a:ln w="76200">
              <a:solidFill>
                <a:srgbClr val="B7E2D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CaixaDeTexto 15"/>
            <p:cNvSpPr txBox="1"/>
            <p:nvPr/>
          </p:nvSpPr>
          <p:spPr>
            <a:xfrm>
              <a:off x="4428780" y="5899329"/>
              <a:ext cx="8042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400" b="1" dirty="0">
                  <a:solidFill>
                    <a:schemeClr val="bg2">
                      <a:lumMod val="50000"/>
                    </a:schemeClr>
                  </a:solidFill>
                </a:rPr>
                <a:t>2017</a:t>
              </a:r>
            </a:p>
          </p:txBody>
        </p:sp>
      </p:grpSp>
      <p:sp>
        <p:nvSpPr>
          <p:cNvPr id="144" name="CaixaDeTexto 143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P35</a:t>
            </a:r>
            <a:r>
              <a:rPr lang="pt-BR" sz="1100" dirty="0">
                <a:solidFill>
                  <a:schemeClr val="bg1"/>
                </a:solidFill>
              </a:rPr>
              <a:t>. Qual a sua escolaridade? (RU – ESP)</a:t>
            </a:r>
          </a:p>
        </p:txBody>
      </p:sp>
    </p:spTree>
    <p:extLst>
      <p:ext uri="{BB962C8B-B14F-4D97-AF65-F5344CB8AC3E}">
        <p14:creationId xmlns:p14="http://schemas.microsoft.com/office/powerpoint/2010/main" val="3811578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750"/>
                            </p:stCondLst>
                            <p:childTnLst>
                              <p:par>
                                <p:cTn id="3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25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5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</p:childTnLst>
        </p:cTn>
      </p:par>
    </p:tnLst>
    <p:bldLst>
      <p:bldGraphic spid="11" grpId="0">
        <p:bldAsOne/>
      </p:bldGraphic>
      <p:bldGraphic spid="11" grpId="1">
        <p:bldAsOne/>
      </p:bldGraphic>
      <p:bldGraphic spid="10" grpId="0">
        <p:bldAsOne/>
      </p:bldGraphic>
      <p:bldP spid="13" grpId="0"/>
      <p:bldP spid="37" grpId="0"/>
      <p:bldP spid="141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ela 9"/>
          <p:cNvGraphicFramePr>
            <a:graphicFrameLocks noGrp="1"/>
          </p:cNvGraphicFramePr>
          <p:nvPr>
            <p:extLst/>
          </p:nvPr>
        </p:nvGraphicFramePr>
        <p:xfrm>
          <a:off x="595065" y="5054004"/>
          <a:ext cx="11261973" cy="553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553835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P35</a:t>
            </a:r>
            <a:r>
              <a:rPr lang="pt-BR" sz="1100" dirty="0">
                <a:solidFill>
                  <a:schemeClr val="bg1"/>
                </a:solidFill>
              </a:rPr>
              <a:t>. Qual a sua escolaridade? (RU – ESP)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/>
          </p:nvPr>
        </p:nvGraphicFramePr>
        <p:xfrm>
          <a:off x="546100" y="1485467"/>
          <a:ext cx="11310938" cy="35483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006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56506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45550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analfabeto| sem instrução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191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fundamental incompleto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3191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fundamental 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médio incompleto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médio 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superior incompleto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superior 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pós-graduado| doutorado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5619874" y="849122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12" name="Conector reto 11"/>
          <p:cNvCxnSpPr/>
          <p:nvPr/>
        </p:nvCxnSpPr>
        <p:spPr>
          <a:xfrm>
            <a:off x="7255404" y="1075359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>
            <a:off x="773572" y="1075359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4" name="Group 4">
            <a:extLst>
              <a:ext uri="{FF2B5EF4-FFF2-40B4-BE49-F238E27FC236}">
                <a16:creationId xmlns:a16="http://schemas.microsoft.com/office/drawing/2014/main" id="{D96F7CA7-0E3F-4766-85D2-520A169720F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1880" y="223770"/>
            <a:ext cx="745272" cy="696274"/>
            <a:chOff x="1526" y="-2"/>
            <a:chExt cx="4624" cy="4320"/>
          </a:xfrm>
          <a:solidFill>
            <a:srgbClr val="00ACB8"/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BB23B22B-DFB2-4FCF-B8F4-72D5B1D0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3848"/>
              <a:ext cx="246" cy="470"/>
            </a:xfrm>
            <a:custGeom>
              <a:avLst/>
              <a:gdLst>
                <a:gd name="T0" fmla="*/ 93 w 127"/>
                <a:gd name="T1" fmla="*/ 5 h 242"/>
                <a:gd name="T2" fmla="*/ 45 w 127"/>
                <a:gd name="T3" fmla="*/ 34 h 242"/>
                <a:gd name="T4" fmla="*/ 5 w 127"/>
                <a:gd name="T5" fmla="*/ 193 h 242"/>
                <a:gd name="T6" fmla="*/ 34 w 127"/>
                <a:gd name="T7" fmla="*/ 241 h 242"/>
                <a:gd name="T8" fmla="*/ 44 w 127"/>
                <a:gd name="T9" fmla="*/ 242 h 242"/>
                <a:gd name="T10" fmla="*/ 82 w 127"/>
                <a:gd name="T11" fmla="*/ 212 h 242"/>
                <a:gd name="T12" fmla="*/ 122 w 127"/>
                <a:gd name="T13" fmla="*/ 53 h 242"/>
                <a:gd name="T14" fmla="*/ 93 w 127"/>
                <a:gd name="T15" fmla="*/ 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242">
                  <a:moveTo>
                    <a:pt x="93" y="5"/>
                  </a:moveTo>
                  <a:cubicBezTo>
                    <a:pt x="72" y="0"/>
                    <a:pt x="50" y="13"/>
                    <a:pt x="45" y="34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0" y="214"/>
                    <a:pt x="13" y="236"/>
                    <a:pt x="34" y="241"/>
                  </a:cubicBezTo>
                  <a:cubicBezTo>
                    <a:pt x="37" y="242"/>
                    <a:pt x="40" y="242"/>
                    <a:pt x="44" y="242"/>
                  </a:cubicBezTo>
                  <a:cubicBezTo>
                    <a:pt x="61" y="242"/>
                    <a:pt x="78" y="230"/>
                    <a:pt x="82" y="212"/>
                  </a:cubicBezTo>
                  <a:cubicBezTo>
                    <a:pt x="122" y="53"/>
                    <a:pt x="122" y="53"/>
                    <a:pt x="122" y="53"/>
                  </a:cubicBezTo>
                  <a:cubicBezTo>
                    <a:pt x="127" y="32"/>
                    <a:pt x="114" y="11"/>
                    <a:pt x="9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5BABF4F8-217F-49F9-A73B-656986328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156"/>
              <a:ext cx="3248" cy="1157"/>
            </a:xfrm>
            <a:custGeom>
              <a:avLst/>
              <a:gdLst>
                <a:gd name="T0" fmla="*/ 1191 w 1673"/>
                <a:gd name="T1" fmla="*/ 595 h 595"/>
                <a:gd name="T2" fmla="*/ 1206 w 1673"/>
                <a:gd name="T3" fmla="*/ 592 h 595"/>
                <a:gd name="T4" fmla="*/ 1643 w 1673"/>
                <a:gd name="T5" fmla="*/ 412 h 595"/>
                <a:gd name="T6" fmla="*/ 1664 w 1673"/>
                <a:gd name="T7" fmla="*/ 360 h 595"/>
                <a:gd name="T8" fmla="*/ 1612 w 1673"/>
                <a:gd name="T9" fmla="*/ 338 h 595"/>
                <a:gd name="T10" fmla="*/ 1191 w 1673"/>
                <a:gd name="T11" fmla="*/ 513 h 595"/>
                <a:gd name="T12" fmla="*/ 80 w 1673"/>
                <a:gd name="T13" fmla="*/ 53 h 595"/>
                <a:gd name="T14" fmla="*/ 80 w 1673"/>
                <a:gd name="T15" fmla="*/ 40 h 595"/>
                <a:gd name="T16" fmla="*/ 40 w 1673"/>
                <a:gd name="T17" fmla="*/ 0 h 595"/>
                <a:gd name="T18" fmla="*/ 0 w 1673"/>
                <a:gd name="T19" fmla="*/ 40 h 595"/>
                <a:gd name="T20" fmla="*/ 0 w 1673"/>
                <a:gd name="T21" fmla="*/ 79 h 595"/>
                <a:gd name="T22" fmla="*/ 25 w 1673"/>
                <a:gd name="T23" fmla="*/ 116 h 595"/>
                <a:gd name="T24" fmla="*/ 1176 w 1673"/>
                <a:gd name="T25" fmla="*/ 592 h 595"/>
                <a:gd name="T26" fmla="*/ 1191 w 1673"/>
                <a:gd name="T27" fmla="*/ 595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73" h="595">
                  <a:moveTo>
                    <a:pt x="1191" y="595"/>
                  </a:moveTo>
                  <a:cubicBezTo>
                    <a:pt x="1196" y="595"/>
                    <a:pt x="1201" y="594"/>
                    <a:pt x="1206" y="592"/>
                  </a:cubicBezTo>
                  <a:cubicBezTo>
                    <a:pt x="1643" y="412"/>
                    <a:pt x="1643" y="412"/>
                    <a:pt x="1643" y="412"/>
                  </a:cubicBezTo>
                  <a:cubicBezTo>
                    <a:pt x="1663" y="403"/>
                    <a:pt x="1673" y="380"/>
                    <a:pt x="1664" y="360"/>
                  </a:cubicBezTo>
                  <a:cubicBezTo>
                    <a:pt x="1656" y="340"/>
                    <a:pt x="1633" y="330"/>
                    <a:pt x="1612" y="338"/>
                  </a:cubicBezTo>
                  <a:cubicBezTo>
                    <a:pt x="1191" y="513"/>
                    <a:pt x="1191" y="513"/>
                    <a:pt x="1191" y="51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96"/>
                    <a:pt x="10" y="110"/>
                    <a:pt x="25" y="116"/>
                  </a:cubicBezTo>
                  <a:cubicBezTo>
                    <a:pt x="1176" y="592"/>
                    <a:pt x="1176" y="592"/>
                    <a:pt x="1176" y="592"/>
                  </a:cubicBezTo>
                  <a:cubicBezTo>
                    <a:pt x="1181" y="594"/>
                    <a:pt x="1186" y="595"/>
                    <a:pt x="1191" y="5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CD6380DB-79F5-4799-821D-EE96F9C61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28"/>
              <a:ext cx="2477" cy="1465"/>
            </a:xfrm>
            <a:custGeom>
              <a:avLst/>
              <a:gdLst>
                <a:gd name="T0" fmla="*/ 1266 w 1276"/>
                <a:gd name="T1" fmla="*/ 605 h 754"/>
                <a:gd name="T2" fmla="*/ 1213 w 1276"/>
                <a:gd name="T3" fmla="*/ 587 h 754"/>
                <a:gd name="T4" fmla="*/ 834 w 1276"/>
                <a:gd name="T5" fmla="*/ 673 h 754"/>
                <a:gd name="T6" fmla="*/ 834 w 1276"/>
                <a:gd name="T7" fmla="*/ 317 h 754"/>
                <a:gd name="T8" fmla="*/ 794 w 1276"/>
                <a:gd name="T9" fmla="*/ 278 h 754"/>
                <a:gd name="T10" fmla="*/ 754 w 1276"/>
                <a:gd name="T11" fmla="*/ 317 h 754"/>
                <a:gd name="T12" fmla="*/ 754 w 1276"/>
                <a:gd name="T13" fmla="*/ 673 h 754"/>
                <a:gd name="T14" fmla="*/ 80 w 1276"/>
                <a:gd name="T15" fmla="*/ 309 h 754"/>
                <a:gd name="T16" fmla="*/ 80 w 1276"/>
                <a:gd name="T17" fmla="*/ 40 h 754"/>
                <a:gd name="T18" fmla="*/ 40 w 1276"/>
                <a:gd name="T19" fmla="*/ 0 h 754"/>
                <a:gd name="T20" fmla="*/ 0 w 1276"/>
                <a:gd name="T21" fmla="*/ 40 h 754"/>
                <a:gd name="T22" fmla="*/ 0 w 1276"/>
                <a:gd name="T23" fmla="*/ 317 h 754"/>
                <a:gd name="T24" fmla="*/ 3 w 1276"/>
                <a:gd name="T25" fmla="*/ 332 h 754"/>
                <a:gd name="T26" fmla="*/ 794 w 1276"/>
                <a:gd name="T27" fmla="*/ 754 h 754"/>
                <a:gd name="T28" fmla="*/ 1248 w 1276"/>
                <a:gd name="T29" fmla="*/ 658 h 754"/>
                <a:gd name="T30" fmla="*/ 1266 w 1276"/>
                <a:gd name="T31" fmla="*/ 605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" h="754">
                  <a:moveTo>
                    <a:pt x="1266" y="605"/>
                  </a:moveTo>
                  <a:cubicBezTo>
                    <a:pt x="1256" y="585"/>
                    <a:pt x="1233" y="577"/>
                    <a:pt x="1213" y="587"/>
                  </a:cubicBezTo>
                  <a:cubicBezTo>
                    <a:pt x="1138" y="624"/>
                    <a:pt x="1012" y="668"/>
                    <a:pt x="834" y="673"/>
                  </a:cubicBezTo>
                  <a:cubicBezTo>
                    <a:pt x="834" y="317"/>
                    <a:pt x="834" y="317"/>
                    <a:pt x="834" y="317"/>
                  </a:cubicBezTo>
                  <a:cubicBezTo>
                    <a:pt x="834" y="296"/>
                    <a:pt x="816" y="278"/>
                    <a:pt x="794" y="278"/>
                  </a:cubicBezTo>
                  <a:cubicBezTo>
                    <a:pt x="772" y="278"/>
                    <a:pt x="754" y="296"/>
                    <a:pt x="754" y="317"/>
                  </a:cubicBezTo>
                  <a:cubicBezTo>
                    <a:pt x="754" y="673"/>
                    <a:pt x="754" y="673"/>
                    <a:pt x="754" y="673"/>
                  </a:cubicBezTo>
                  <a:cubicBezTo>
                    <a:pt x="262" y="657"/>
                    <a:pt x="103" y="359"/>
                    <a:pt x="80" y="30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322"/>
                    <a:pt x="1" y="327"/>
                    <a:pt x="3" y="332"/>
                  </a:cubicBezTo>
                  <a:cubicBezTo>
                    <a:pt x="10" y="349"/>
                    <a:pt x="179" y="754"/>
                    <a:pt x="794" y="754"/>
                  </a:cubicBezTo>
                  <a:cubicBezTo>
                    <a:pt x="1009" y="754"/>
                    <a:pt x="1160" y="702"/>
                    <a:pt x="1248" y="658"/>
                  </a:cubicBezTo>
                  <a:cubicBezTo>
                    <a:pt x="1268" y="648"/>
                    <a:pt x="1276" y="625"/>
                    <a:pt x="1266" y="6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70B13EF0-FAA1-4EA5-9997-B636BFD37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3933"/>
              <a:ext cx="154" cy="385"/>
            </a:xfrm>
            <a:custGeom>
              <a:avLst/>
              <a:gdLst>
                <a:gd name="T0" fmla="*/ 39 w 79"/>
                <a:gd name="T1" fmla="*/ 0 h 198"/>
                <a:gd name="T2" fmla="*/ 0 w 79"/>
                <a:gd name="T3" fmla="*/ 39 h 198"/>
                <a:gd name="T4" fmla="*/ 0 w 79"/>
                <a:gd name="T5" fmla="*/ 158 h 198"/>
                <a:gd name="T6" fmla="*/ 39 w 79"/>
                <a:gd name="T7" fmla="*/ 198 h 198"/>
                <a:gd name="T8" fmla="*/ 79 w 79"/>
                <a:gd name="T9" fmla="*/ 158 h 198"/>
                <a:gd name="T10" fmla="*/ 79 w 79"/>
                <a:gd name="T11" fmla="*/ 39 h 198"/>
                <a:gd name="T12" fmla="*/ 39 w 79"/>
                <a:gd name="T1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98">
                  <a:moveTo>
                    <a:pt x="39" y="0"/>
                  </a:moveTo>
                  <a:cubicBezTo>
                    <a:pt x="17" y="0"/>
                    <a:pt x="0" y="18"/>
                    <a:pt x="0" y="3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80"/>
                    <a:pt x="17" y="198"/>
                    <a:pt x="39" y="198"/>
                  </a:cubicBezTo>
                  <a:cubicBezTo>
                    <a:pt x="61" y="198"/>
                    <a:pt x="79" y="180"/>
                    <a:pt x="79" y="158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0A19FDBC-F546-4994-A4C1-6EA9A93C50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6" y="-2"/>
              <a:ext cx="4624" cy="3858"/>
            </a:xfrm>
            <a:custGeom>
              <a:avLst/>
              <a:gdLst>
                <a:gd name="T0" fmla="*/ 2342 w 2382"/>
                <a:gd name="T1" fmla="*/ 596 h 1985"/>
                <a:gd name="T2" fmla="*/ 2302 w 2382"/>
                <a:gd name="T3" fmla="*/ 636 h 1985"/>
                <a:gd name="T4" fmla="*/ 2302 w 2382"/>
                <a:gd name="T5" fmla="*/ 649 h 1985"/>
                <a:gd name="T6" fmla="*/ 1826 w 2382"/>
                <a:gd name="T7" fmla="*/ 845 h 1985"/>
                <a:gd name="T8" fmla="*/ 1826 w 2382"/>
                <a:gd name="T9" fmla="*/ 773 h 1985"/>
                <a:gd name="T10" fmla="*/ 2357 w 2382"/>
                <a:gd name="T11" fmla="*/ 553 h 1985"/>
                <a:gd name="T12" fmla="*/ 2382 w 2382"/>
                <a:gd name="T13" fmla="*/ 517 h 1985"/>
                <a:gd name="T14" fmla="*/ 2357 w 2382"/>
                <a:gd name="T15" fmla="*/ 480 h 1985"/>
                <a:gd name="T16" fmla="*/ 1206 w 2382"/>
                <a:gd name="T17" fmla="*/ 4 h 1985"/>
                <a:gd name="T18" fmla="*/ 1176 w 2382"/>
                <a:gd name="T19" fmla="*/ 4 h 1985"/>
                <a:gd name="T20" fmla="*/ 25 w 2382"/>
                <a:gd name="T21" fmla="*/ 480 h 1985"/>
                <a:gd name="T22" fmla="*/ 0 w 2382"/>
                <a:gd name="T23" fmla="*/ 517 h 1985"/>
                <a:gd name="T24" fmla="*/ 25 w 2382"/>
                <a:gd name="T25" fmla="*/ 553 h 1985"/>
                <a:gd name="T26" fmla="*/ 1176 w 2382"/>
                <a:gd name="T27" fmla="*/ 1030 h 1985"/>
                <a:gd name="T28" fmla="*/ 1191 w 2382"/>
                <a:gd name="T29" fmla="*/ 1033 h 1985"/>
                <a:gd name="T30" fmla="*/ 1206 w 2382"/>
                <a:gd name="T31" fmla="*/ 1030 h 1985"/>
                <a:gd name="T32" fmla="*/ 1622 w 2382"/>
                <a:gd name="T33" fmla="*/ 857 h 1985"/>
                <a:gd name="T34" fmla="*/ 1644 w 2382"/>
                <a:gd name="T35" fmla="*/ 806 h 1985"/>
                <a:gd name="T36" fmla="*/ 1592 w 2382"/>
                <a:gd name="T37" fmla="*/ 784 h 1985"/>
                <a:gd name="T38" fmla="*/ 1191 w 2382"/>
                <a:gd name="T39" fmla="*/ 950 h 1985"/>
                <a:gd name="T40" fmla="*/ 144 w 2382"/>
                <a:gd name="T41" fmla="*/ 517 h 1985"/>
                <a:gd name="T42" fmla="*/ 1191 w 2382"/>
                <a:gd name="T43" fmla="*/ 83 h 1985"/>
                <a:gd name="T44" fmla="*/ 2238 w 2382"/>
                <a:gd name="T45" fmla="*/ 517 h 1985"/>
                <a:gd name="T46" fmla="*/ 1782 w 2382"/>
                <a:gd name="T47" fmla="*/ 705 h 1985"/>
                <a:gd name="T48" fmla="*/ 1346 w 2382"/>
                <a:gd name="T49" fmla="*/ 542 h 1985"/>
                <a:gd name="T50" fmla="*/ 1350 w 2382"/>
                <a:gd name="T51" fmla="*/ 517 h 1985"/>
                <a:gd name="T52" fmla="*/ 1191 w 2382"/>
                <a:gd name="T53" fmla="*/ 398 h 1985"/>
                <a:gd name="T54" fmla="*/ 1032 w 2382"/>
                <a:gd name="T55" fmla="*/ 517 h 1985"/>
                <a:gd name="T56" fmla="*/ 1191 w 2382"/>
                <a:gd name="T57" fmla="*/ 636 h 1985"/>
                <a:gd name="T58" fmla="*/ 1294 w 2382"/>
                <a:gd name="T59" fmla="*/ 607 h 1985"/>
                <a:gd name="T60" fmla="*/ 1747 w 2382"/>
                <a:gd name="T61" fmla="*/ 777 h 1985"/>
                <a:gd name="T62" fmla="*/ 1747 w 2382"/>
                <a:gd name="T63" fmla="*/ 904 h 1985"/>
                <a:gd name="T64" fmla="*/ 1747 w 2382"/>
                <a:gd name="T65" fmla="*/ 904 h 1985"/>
                <a:gd name="T66" fmla="*/ 1747 w 2382"/>
                <a:gd name="T67" fmla="*/ 1754 h 1985"/>
                <a:gd name="T68" fmla="*/ 1667 w 2382"/>
                <a:gd name="T69" fmla="*/ 1866 h 1985"/>
                <a:gd name="T70" fmla="*/ 1786 w 2382"/>
                <a:gd name="T71" fmla="*/ 1985 h 1985"/>
                <a:gd name="T72" fmla="*/ 1905 w 2382"/>
                <a:gd name="T73" fmla="*/ 1866 h 1985"/>
                <a:gd name="T74" fmla="*/ 1826 w 2382"/>
                <a:gd name="T75" fmla="*/ 1754 h 1985"/>
                <a:gd name="T76" fmla="*/ 1826 w 2382"/>
                <a:gd name="T77" fmla="*/ 1529 h 1985"/>
                <a:gd name="T78" fmla="*/ 1983 w 2382"/>
                <a:gd name="T79" fmla="*/ 1323 h 1985"/>
                <a:gd name="T80" fmla="*/ 1985 w 2382"/>
                <a:gd name="T81" fmla="*/ 1310 h 1985"/>
                <a:gd name="T82" fmla="*/ 1985 w 2382"/>
                <a:gd name="T83" fmla="*/ 1033 h 1985"/>
                <a:gd name="T84" fmla="*/ 1945 w 2382"/>
                <a:gd name="T85" fmla="*/ 993 h 1985"/>
                <a:gd name="T86" fmla="*/ 1905 w 2382"/>
                <a:gd name="T87" fmla="*/ 1033 h 1985"/>
                <a:gd name="T88" fmla="*/ 1905 w 2382"/>
                <a:gd name="T89" fmla="*/ 1303 h 1985"/>
                <a:gd name="T90" fmla="*/ 1826 w 2382"/>
                <a:gd name="T91" fmla="*/ 1423 h 1985"/>
                <a:gd name="T92" fmla="*/ 1826 w 2382"/>
                <a:gd name="T93" fmla="*/ 931 h 1985"/>
                <a:gd name="T94" fmla="*/ 2357 w 2382"/>
                <a:gd name="T95" fmla="*/ 712 h 1985"/>
                <a:gd name="T96" fmla="*/ 2382 w 2382"/>
                <a:gd name="T97" fmla="*/ 675 h 1985"/>
                <a:gd name="T98" fmla="*/ 2382 w 2382"/>
                <a:gd name="T99" fmla="*/ 636 h 1985"/>
                <a:gd name="T100" fmla="*/ 2342 w 2382"/>
                <a:gd name="T101" fmla="*/ 596 h 1985"/>
                <a:gd name="T102" fmla="*/ 1191 w 2382"/>
                <a:gd name="T103" fmla="*/ 556 h 1985"/>
                <a:gd name="T104" fmla="*/ 1112 w 2382"/>
                <a:gd name="T105" fmla="*/ 517 h 1985"/>
                <a:gd name="T106" fmla="*/ 1191 w 2382"/>
                <a:gd name="T107" fmla="*/ 477 h 1985"/>
                <a:gd name="T108" fmla="*/ 1270 w 2382"/>
                <a:gd name="T109" fmla="*/ 517 h 1985"/>
                <a:gd name="T110" fmla="*/ 1191 w 2382"/>
                <a:gd name="T111" fmla="*/ 556 h 1985"/>
                <a:gd name="T112" fmla="*/ 1786 w 2382"/>
                <a:gd name="T113" fmla="*/ 1906 h 1985"/>
                <a:gd name="T114" fmla="*/ 1747 w 2382"/>
                <a:gd name="T115" fmla="*/ 1866 h 1985"/>
                <a:gd name="T116" fmla="*/ 1786 w 2382"/>
                <a:gd name="T117" fmla="*/ 1826 h 1985"/>
                <a:gd name="T118" fmla="*/ 1826 w 2382"/>
                <a:gd name="T119" fmla="*/ 1866 h 1985"/>
                <a:gd name="T120" fmla="*/ 1786 w 2382"/>
                <a:gd name="T121" fmla="*/ 1906 h 1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2" h="1985">
                  <a:moveTo>
                    <a:pt x="2342" y="596"/>
                  </a:moveTo>
                  <a:cubicBezTo>
                    <a:pt x="2320" y="596"/>
                    <a:pt x="2302" y="614"/>
                    <a:pt x="2302" y="636"/>
                  </a:cubicBezTo>
                  <a:cubicBezTo>
                    <a:pt x="2302" y="649"/>
                    <a:pt x="2302" y="649"/>
                    <a:pt x="2302" y="649"/>
                  </a:cubicBezTo>
                  <a:cubicBezTo>
                    <a:pt x="1826" y="845"/>
                    <a:pt x="1826" y="845"/>
                    <a:pt x="1826" y="845"/>
                  </a:cubicBezTo>
                  <a:cubicBezTo>
                    <a:pt x="1826" y="773"/>
                    <a:pt x="1826" y="773"/>
                    <a:pt x="1826" y="773"/>
                  </a:cubicBezTo>
                  <a:cubicBezTo>
                    <a:pt x="2357" y="553"/>
                    <a:pt x="2357" y="553"/>
                    <a:pt x="2357" y="553"/>
                  </a:cubicBezTo>
                  <a:cubicBezTo>
                    <a:pt x="2372" y="547"/>
                    <a:pt x="2382" y="533"/>
                    <a:pt x="2382" y="517"/>
                  </a:cubicBezTo>
                  <a:cubicBezTo>
                    <a:pt x="2382" y="501"/>
                    <a:pt x="2372" y="486"/>
                    <a:pt x="2357" y="480"/>
                  </a:cubicBezTo>
                  <a:cubicBezTo>
                    <a:pt x="1206" y="4"/>
                    <a:pt x="1206" y="4"/>
                    <a:pt x="1206" y="4"/>
                  </a:cubicBezTo>
                  <a:cubicBezTo>
                    <a:pt x="1196" y="0"/>
                    <a:pt x="1186" y="0"/>
                    <a:pt x="1176" y="4"/>
                  </a:cubicBezTo>
                  <a:cubicBezTo>
                    <a:pt x="25" y="480"/>
                    <a:pt x="25" y="480"/>
                    <a:pt x="25" y="480"/>
                  </a:cubicBezTo>
                  <a:cubicBezTo>
                    <a:pt x="10" y="486"/>
                    <a:pt x="0" y="501"/>
                    <a:pt x="0" y="517"/>
                  </a:cubicBezTo>
                  <a:cubicBezTo>
                    <a:pt x="0" y="533"/>
                    <a:pt x="10" y="547"/>
                    <a:pt x="25" y="553"/>
                  </a:cubicBezTo>
                  <a:cubicBezTo>
                    <a:pt x="1176" y="1030"/>
                    <a:pt x="1176" y="1030"/>
                    <a:pt x="1176" y="1030"/>
                  </a:cubicBezTo>
                  <a:cubicBezTo>
                    <a:pt x="1181" y="1032"/>
                    <a:pt x="1186" y="1033"/>
                    <a:pt x="1191" y="1033"/>
                  </a:cubicBezTo>
                  <a:cubicBezTo>
                    <a:pt x="1196" y="1033"/>
                    <a:pt x="1201" y="1032"/>
                    <a:pt x="1206" y="1030"/>
                  </a:cubicBezTo>
                  <a:cubicBezTo>
                    <a:pt x="1622" y="857"/>
                    <a:pt x="1622" y="857"/>
                    <a:pt x="1622" y="857"/>
                  </a:cubicBezTo>
                  <a:cubicBezTo>
                    <a:pt x="1643" y="849"/>
                    <a:pt x="1652" y="826"/>
                    <a:pt x="1644" y="806"/>
                  </a:cubicBezTo>
                  <a:cubicBezTo>
                    <a:pt x="1635" y="785"/>
                    <a:pt x="1612" y="776"/>
                    <a:pt x="1592" y="784"/>
                  </a:cubicBezTo>
                  <a:cubicBezTo>
                    <a:pt x="1191" y="950"/>
                    <a:pt x="1191" y="950"/>
                    <a:pt x="1191" y="950"/>
                  </a:cubicBezTo>
                  <a:cubicBezTo>
                    <a:pt x="144" y="517"/>
                    <a:pt x="144" y="517"/>
                    <a:pt x="144" y="517"/>
                  </a:cubicBezTo>
                  <a:cubicBezTo>
                    <a:pt x="1191" y="83"/>
                    <a:pt x="1191" y="83"/>
                    <a:pt x="1191" y="83"/>
                  </a:cubicBezTo>
                  <a:cubicBezTo>
                    <a:pt x="2238" y="517"/>
                    <a:pt x="2238" y="517"/>
                    <a:pt x="2238" y="517"/>
                  </a:cubicBezTo>
                  <a:cubicBezTo>
                    <a:pt x="1782" y="705"/>
                    <a:pt x="1782" y="705"/>
                    <a:pt x="1782" y="705"/>
                  </a:cubicBezTo>
                  <a:cubicBezTo>
                    <a:pt x="1346" y="542"/>
                    <a:pt x="1346" y="542"/>
                    <a:pt x="1346" y="542"/>
                  </a:cubicBezTo>
                  <a:cubicBezTo>
                    <a:pt x="1348" y="534"/>
                    <a:pt x="1350" y="526"/>
                    <a:pt x="1350" y="517"/>
                  </a:cubicBezTo>
                  <a:cubicBezTo>
                    <a:pt x="1350" y="450"/>
                    <a:pt x="1280" y="398"/>
                    <a:pt x="1191" y="398"/>
                  </a:cubicBezTo>
                  <a:cubicBezTo>
                    <a:pt x="1102" y="398"/>
                    <a:pt x="1032" y="450"/>
                    <a:pt x="1032" y="517"/>
                  </a:cubicBezTo>
                  <a:cubicBezTo>
                    <a:pt x="1032" y="583"/>
                    <a:pt x="1102" y="636"/>
                    <a:pt x="1191" y="636"/>
                  </a:cubicBezTo>
                  <a:cubicBezTo>
                    <a:pt x="1231" y="636"/>
                    <a:pt x="1266" y="625"/>
                    <a:pt x="1294" y="607"/>
                  </a:cubicBezTo>
                  <a:cubicBezTo>
                    <a:pt x="1747" y="777"/>
                    <a:pt x="1747" y="777"/>
                    <a:pt x="1747" y="777"/>
                  </a:cubicBezTo>
                  <a:cubicBezTo>
                    <a:pt x="1747" y="904"/>
                    <a:pt x="1747" y="904"/>
                    <a:pt x="1747" y="904"/>
                  </a:cubicBezTo>
                  <a:cubicBezTo>
                    <a:pt x="1747" y="904"/>
                    <a:pt x="1747" y="904"/>
                    <a:pt x="1747" y="904"/>
                  </a:cubicBezTo>
                  <a:cubicBezTo>
                    <a:pt x="1747" y="1754"/>
                    <a:pt x="1747" y="1754"/>
                    <a:pt x="1747" y="1754"/>
                  </a:cubicBezTo>
                  <a:cubicBezTo>
                    <a:pt x="1701" y="1771"/>
                    <a:pt x="1667" y="1814"/>
                    <a:pt x="1667" y="1866"/>
                  </a:cubicBezTo>
                  <a:cubicBezTo>
                    <a:pt x="1667" y="1932"/>
                    <a:pt x="1721" y="1985"/>
                    <a:pt x="1786" y="1985"/>
                  </a:cubicBezTo>
                  <a:cubicBezTo>
                    <a:pt x="1852" y="1985"/>
                    <a:pt x="1905" y="1932"/>
                    <a:pt x="1905" y="1866"/>
                  </a:cubicBezTo>
                  <a:cubicBezTo>
                    <a:pt x="1905" y="1814"/>
                    <a:pt x="1872" y="1771"/>
                    <a:pt x="1826" y="1754"/>
                  </a:cubicBezTo>
                  <a:cubicBezTo>
                    <a:pt x="1826" y="1529"/>
                    <a:pt x="1826" y="1529"/>
                    <a:pt x="1826" y="1529"/>
                  </a:cubicBezTo>
                  <a:cubicBezTo>
                    <a:pt x="1940" y="1443"/>
                    <a:pt x="1981" y="1328"/>
                    <a:pt x="1983" y="1323"/>
                  </a:cubicBezTo>
                  <a:cubicBezTo>
                    <a:pt x="1984" y="1319"/>
                    <a:pt x="1985" y="1315"/>
                    <a:pt x="1985" y="1310"/>
                  </a:cubicBezTo>
                  <a:cubicBezTo>
                    <a:pt x="1985" y="1033"/>
                    <a:pt x="1985" y="1033"/>
                    <a:pt x="1985" y="1033"/>
                  </a:cubicBezTo>
                  <a:cubicBezTo>
                    <a:pt x="1985" y="1011"/>
                    <a:pt x="1967" y="993"/>
                    <a:pt x="1945" y="993"/>
                  </a:cubicBezTo>
                  <a:cubicBezTo>
                    <a:pt x="1923" y="993"/>
                    <a:pt x="1905" y="1011"/>
                    <a:pt x="1905" y="1033"/>
                  </a:cubicBezTo>
                  <a:cubicBezTo>
                    <a:pt x="1905" y="1303"/>
                    <a:pt x="1905" y="1303"/>
                    <a:pt x="1905" y="1303"/>
                  </a:cubicBezTo>
                  <a:cubicBezTo>
                    <a:pt x="1898" y="1320"/>
                    <a:pt x="1875" y="1372"/>
                    <a:pt x="1826" y="1423"/>
                  </a:cubicBezTo>
                  <a:cubicBezTo>
                    <a:pt x="1826" y="931"/>
                    <a:pt x="1826" y="931"/>
                    <a:pt x="1826" y="931"/>
                  </a:cubicBezTo>
                  <a:cubicBezTo>
                    <a:pt x="2357" y="712"/>
                    <a:pt x="2357" y="712"/>
                    <a:pt x="2357" y="712"/>
                  </a:cubicBezTo>
                  <a:cubicBezTo>
                    <a:pt x="2372" y="706"/>
                    <a:pt x="2382" y="692"/>
                    <a:pt x="2382" y="675"/>
                  </a:cubicBezTo>
                  <a:cubicBezTo>
                    <a:pt x="2382" y="636"/>
                    <a:pt x="2382" y="636"/>
                    <a:pt x="2382" y="636"/>
                  </a:cubicBezTo>
                  <a:cubicBezTo>
                    <a:pt x="2382" y="614"/>
                    <a:pt x="2364" y="596"/>
                    <a:pt x="2342" y="596"/>
                  </a:cubicBezTo>
                  <a:close/>
                  <a:moveTo>
                    <a:pt x="1191" y="556"/>
                  </a:moveTo>
                  <a:cubicBezTo>
                    <a:pt x="1143" y="556"/>
                    <a:pt x="1112" y="533"/>
                    <a:pt x="1112" y="517"/>
                  </a:cubicBezTo>
                  <a:cubicBezTo>
                    <a:pt x="1112" y="501"/>
                    <a:pt x="1143" y="477"/>
                    <a:pt x="1191" y="477"/>
                  </a:cubicBezTo>
                  <a:cubicBezTo>
                    <a:pt x="1239" y="477"/>
                    <a:pt x="1270" y="501"/>
                    <a:pt x="1270" y="517"/>
                  </a:cubicBezTo>
                  <a:cubicBezTo>
                    <a:pt x="1270" y="533"/>
                    <a:pt x="1239" y="556"/>
                    <a:pt x="1191" y="556"/>
                  </a:cubicBezTo>
                  <a:close/>
                  <a:moveTo>
                    <a:pt x="1786" y="1906"/>
                  </a:moveTo>
                  <a:cubicBezTo>
                    <a:pt x="1764" y="1906"/>
                    <a:pt x="1747" y="1888"/>
                    <a:pt x="1747" y="1866"/>
                  </a:cubicBezTo>
                  <a:cubicBezTo>
                    <a:pt x="1747" y="1844"/>
                    <a:pt x="1764" y="1826"/>
                    <a:pt x="1786" y="1826"/>
                  </a:cubicBezTo>
                  <a:cubicBezTo>
                    <a:pt x="1808" y="1826"/>
                    <a:pt x="1826" y="1844"/>
                    <a:pt x="1826" y="1866"/>
                  </a:cubicBezTo>
                  <a:cubicBezTo>
                    <a:pt x="1826" y="1888"/>
                    <a:pt x="1808" y="1906"/>
                    <a:pt x="1786" y="19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4AEEE62F-E258-4EA6-BE95-75A96D1F7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848"/>
              <a:ext cx="246" cy="470"/>
            </a:xfrm>
            <a:custGeom>
              <a:avLst/>
              <a:gdLst>
                <a:gd name="T0" fmla="*/ 82 w 127"/>
                <a:gd name="T1" fmla="*/ 34 h 242"/>
                <a:gd name="T2" fmla="*/ 34 w 127"/>
                <a:gd name="T3" fmla="*/ 5 h 242"/>
                <a:gd name="T4" fmla="*/ 5 w 127"/>
                <a:gd name="T5" fmla="*/ 53 h 242"/>
                <a:gd name="T6" fmla="*/ 45 w 127"/>
                <a:gd name="T7" fmla="*/ 212 h 242"/>
                <a:gd name="T8" fmla="*/ 83 w 127"/>
                <a:gd name="T9" fmla="*/ 242 h 242"/>
                <a:gd name="T10" fmla="*/ 93 w 127"/>
                <a:gd name="T11" fmla="*/ 241 h 242"/>
                <a:gd name="T12" fmla="*/ 122 w 127"/>
                <a:gd name="T13" fmla="*/ 193 h 242"/>
                <a:gd name="T14" fmla="*/ 82 w 127"/>
                <a:gd name="T15" fmla="*/ 3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242">
                  <a:moveTo>
                    <a:pt x="82" y="34"/>
                  </a:moveTo>
                  <a:cubicBezTo>
                    <a:pt x="77" y="13"/>
                    <a:pt x="55" y="0"/>
                    <a:pt x="34" y="5"/>
                  </a:cubicBezTo>
                  <a:cubicBezTo>
                    <a:pt x="12" y="11"/>
                    <a:pt x="0" y="32"/>
                    <a:pt x="5" y="53"/>
                  </a:cubicBezTo>
                  <a:cubicBezTo>
                    <a:pt x="45" y="212"/>
                    <a:pt x="45" y="212"/>
                    <a:pt x="45" y="212"/>
                  </a:cubicBezTo>
                  <a:cubicBezTo>
                    <a:pt x="49" y="230"/>
                    <a:pt x="65" y="242"/>
                    <a:pt x="83" y="242"/>
                  </a:cubicBezTo>
                  <a:cubicBezTo>
                    <a:pt x="86" y="242"/>
                    <a:pt x="89" y="242"/>
                    <a:pt x="93" y="241"/>
                  </a:cubicBezTo>
                  <a:cubicBezTo>
                    <a:pt x="114" y="236"/>
                    <a:pt x="127" y="214"/>
                    <a:pt x="122" y="193"/>
                  </a:cubicBezTo>
                  <a:lnTo>
                    <a:pt x="82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8A62031A-E415-4CB0-8565-E52D64BCE977}"/>
              </a:ext>
            </a:extLst>
          </p:cNvPr>
          <p:cNvSpPr txBox="1"/>
          <p:nvPr/>
        </p:nvSpPr>
        <p:spPr>
          <a:xfrm>
            <a:off x="1446304" y="257077"/>
            <a:ext cx="28934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escolaridade</a:t>
            </a:r>
          </a:p>
        </p:txBody>
      </p:sp>
    </p:spTree>
    <p:extLst>
      <p:ext uri="{BB962C8B-B14F-4D97-AF65-F5344CB8AC3E}">
        <p14:creationId xmlns:p14="http://schemas.microsoft.com/office/powerpoint/2010/main" val="4200938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26" name="CaixaDeTexto 25"/>
          <p:cNvSpPr txBox="1"/>
          <p:nvPr/>
        </p:nvSpPr>
        <p:spPr>
          <a:xfrm>
            <a:off x="978915" y="2012087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44" name="Grupo 43"/>
          <p:cNvGrpSpPr/>
          <p:nvPr/>
        </p:nvGrpSpPr>
        <p:grpSpPr>
          <a:xfrm>
            <a:off x="5951322" y="2391152"/>
            <a:ext cx="1435055" cy="523220"/>
            <a:chOff x="4981407" y="2348527"/>
            <a:chExt cx="1435055" cy="523220"/>
          </a:xfrm>
        </p:grpSpPr>
        <p:sp>
          <p:nvSpPr>
            <p:cNvPr id="29" name="CaixaDeTexto 28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não lembra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43" name="Grupo 42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1" name="Gráfico 40"/>
          <p:cNvGraphicFramePr/>
          <p:nvPr>
            <p:extLst/>
          </p:nvPr>
        </p:nvGraphicFramePr>
        <p:xfrm>
          <a:off x="8142746" y="1577077"/>
          <a:ext cx="3573496" cy="31612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7" name="Freeform 9"/>
          <p:cNvSpPr>
            <a:spLocks noEditPoints="1"/>
          </p:cNvSpPr>
          <p:nvPr/>
        </p:nvSpPr>
        <p:spPr bwMode="auto">
          <a:xfrm>
            <a:off x="6305489" y="1735866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/>
          </p:nvPr>
        </p:nvGraphicFramePr>
        <p:xfrm>
          <a:off x="7386377" y="1748957"/>
          <a:ext cx="928914" cy="2872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48%</a:t>
                      </a:r>
                      <a:endParaRPr lang="pt-BR" sz="20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FF8F8F"/>
                          </a:solidFill>
                          <a:effectLst/>
                        </a:rPr>
                        <a:t>36%</a:t>
                      </a:r>
                      <a:endParaRPr lang="pt-BR" sz="2000" b="1" i="0" u="none" strike="noStrike" dirty="0">
                        <a:solidFill>
                          <a:srgbClr val="FF8F8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12%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2%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7" name="CaixaDeTexto 56"/>
          <p:cNvSpPr txBox="1"/>
          <p:nvPr/>
        </p:nvSpPr>
        <p:spPr>
          <a:xfrm>
            <a:off x="4997368" y="3039089"/>
            <a:ext cx="23203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outros inferiores a 1%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6" name="CaixaDeTexto 45"/>
          <p:cNvSpPr txBox="1"/>
          <p:nvPr/>
        </p:nvSpPr>
        <p:spPr>
          <a:xfrm>
            <a:off x="10957966" y="5819793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11.040</a:t>
            </a:r>
            <a:endParaRPr lang="pt-BR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45" name="CaixaDeTexto 44">
            <a:extLst>
              <a:ext uri="{FF2B5EF4-FFF2-40B4-BE49-F238E27FC236}">
                <a16:creationId xmlns:a16="http://schemas.microsoft.com/office/drawing/2014/main" id="{B4A96DBC-AA97-4173-9421-35DC758662EC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3" name="Agrupar 2">
            <a:extLst>
              <a:ext uri="{FF2B5EF4-FFF2-40B4-BE49-F238E27FC236}">
                <a16:creationId xmlns:a16="http://schemas.microsoft.com/office/drawing/2014/main" id="{DA6FBB57-3762-48B5-A785-A1E3C04A96A4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2" name="Retângulo: Cantos Arredondados 1">
              <a:extLst>
                <a:ext uri="{FF2B5EF4-FFF2-40B4-BE49-F238E27FC236}">
                  <a16:creationId xmlns:a16="http://schemas.microsoft.com/office/drawing/2014/main" id="{9DED1501-CF22-437B-B93E-80122CBAD65E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8" name="Group 26">
              <a:extLst>
                <a:ext uri="{FF2B5EF4-FFF2-40B4-BE49-F238E27FC236}">
                  <a16:creationId xmlns:a16="http://schemas.microsoft.com/office/drawing/2014/main" id="{FB4CFB91-D989-47EE-B619-DC4CC2D300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49" name="Freeform 27">
                <a:extLst>
                  <a:ext uri="{FF2B5EF4-FFF2-40B4-BE49-F238E27FC236}">
                    <a16:creationId xmlns:a16="http://schemas.microsoft.com/office/drawing/2014/main" id="{1177F142-AB2B-4284-8C68-66A34DABCD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0" name="Oval 28">
                <a:extLst>
                  <a:ext uri="{FF2B5EF4-FFF2-40B4-BE49-F238E27FC236}">
                    <a16:creationId xmlns:a16="http://schemas.microsoft.com/office/drawing/2014/main" id="{8C2B3736-F88E-43AA-8274-D978C3895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1" name="Oval 29">
                <a:extLst>
                  <a:ext uri="{FF2B5EF4-FFF2-40B4-BE49-F238E27FC236}">
                    <a16:creationId xmlns:a16="http://schemas.microsoft.com/office/drawing/2014/main" id="{4F5D6761-1613-4385-B76C-2E9753D2C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2" name="Oval 30">
                <a:extLst>
                  <a:ext uri="{FF2B5EF4-FFF2-40B4-BE49-F238E27FC236}">
                    <a16:creationId xmlns:a16="http://schemas.microsoft.com/office/drawing/2014/main" id="{6FE6806C-8388-4900-B5D8-62051834E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3" name="Oval 31">
                <a:extLst>
                  <a:ext uri="{FF2B5EF4-FFF2-40B4-BE49-F238E27FC236}">
                    <a16:creationId xmlns:a16="http://schemas.microsoft.com/office/drawing/2014/main" id="{48967202-6835-4445-B7EE-2E22EFDC1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4" name="Oval 32">
                <a:extLst>
                  <a:ext uri="{FF2B5EF4-FFF2-40B4-BE49-F238E27FC236}">
                    <a16:creationId xmlns:a16="http://schemas.microsoft.com/office/drawing/2014/main" id="{1024E583-4B90-4097-B9B5-C3442C86C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5" name="Oval 33">
                <a:extLst>
                  <a:ext uri="{FF2B5EF4-FFF2-40B4-BE49-F238E27FC236}">
                    <a16:creationId xmlns:a16="http://schemas.microsoft.com/office/drawing/2014/main" id="{B4E92D39-080B-4111-8AB3-B1F2C4F2D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pic>
        <p:nvPicPr>
          <p:cNvPr id="1026" name="Picture 2" descr="Resultado de imagem para senai logo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88051" y="3661321"/>
            <a:ext cx="829656" cy="2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4" descr="http://www.go.senac.br/portal/assets/img/logo-senac-70-anos.png"/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569519" y="4158322"/>
            <a:ext cx="666720" cy="383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9205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00"/>
                            </p:stCondLst>
                            <p:childTnLst>
                              <p:par>
                                <p:cTn id="3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Graphic spid="41" grpId="0">
        <p:bldAsOne/>
      </p:bldGraphic>
      <p:bldP spid="47" grpId="0" animBg="1"/>
      <p:bldP spid="57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áfico 10"/>
          <p:cNvGraphicFramePr/>
          <p:nvPr>
            <p:extLst/>
          </p:nvPr>
        </p:nvGraphicFramePr>
        <p:xfrm>
          <a:off x="777877" y="1635617"/>
          <a:ext cx="5264000" cy="3538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" name="CaixaDeTexto 11"/>
          <p:cNvSpPr txBox="1"/>
          <p:nvPr/>
        </p:nvSpPr>
        <p:spPr>
          <a:xfrm>
            <a:off x="6372037" y="718052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3" name="Conector reto 12"/>
          <p:cNvCxnSpPr/>
          <p:nvPr/>
        </p:nvCxnSpPr>
        <p:spPr>
          <a:xfrm>
            <a:off x="7717161" y="918107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0" name="Tabela 29"/>
          <p:cNvGraphicFramePr>
            <a:graphicFrameLocks noGrp="1"/>
          </p:cNvGraphicFramePr>
          <p:nvPr>
            <p:extLst/>
          </p:nvPr>
        </p:nvGraphicFramePr>
        <p:xfrm>
          <a:off x="6178607" y="1635616"/>
          <a:ext cx="2674740" cy="35382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820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1" name="CaixaDeTexto 30"/>
          <p:cNvSpPr txBox="1"/>
          <p:nvPr/>
        </p:nvSpPr>
        <p:spPr>
          <a:xfrm>
            <a:off x="9372745" y="718052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37" name="Conector reto 36"/>
          <p:cNvCxnSpPr/>
          <p:nvPr/>
        </p:nvCxnSpPr>
        <p:spPr>
          <a:xfrm>
            <a:off x="11291205" y="91810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8" name="Tabela 37"/>
          <p:cNvGraphicFramePr>
            <a:graphicFrameLocks noGrp="1"/>
          </p:cNvGraphicFramePr>
          <p:nvPr>
            <p:extLst/>
          </p:nvPr>
        </p:nvGraphicFramePr>
        <p:xfrm>
          <a:off x="9262130" y="1638437"/>
          <a:ext cx="2650490" cy="35351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1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54" name="Group 4">
            <a:extLst>
              <a:ext uri="{FF2B5EF4-FFF2-40B4-BE49-F238E27FC236}">
                <a16:creationId xmlns:a16="http://schemas.microsoft.com/office/drawing/2014/main" id="{8CC5320F-AEEF-429A-A754-2977B6C78BB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57618" y="1205834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55" name="Freeform 5">
              <a:extLst>
                <a:ext uri="{FF2B5EF4-FFF2-40B4-BE49-F238E27FC236}">
                  <a16:creationId xmlns:a16="http://schemas.microsoft.com/office/drawing/2014/main" id="{066DC894-381B-404F-84CF-7125BD255D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6">
              <a:extLst>
                <a:ext uri="{FF2B5EF4-FFF2-40B4-BE49-F238E27FC236}">
                  <a16:creationId xmlns:a16="http://schemas.microsoft.com/office/drawing/2014/main" id="{228A5C81-66C1-4A4B-9B01-98547CC29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7">
              <a:extLst>
                <a:ext uri="{FF2B5EF4-FFF2-40B4-BE49-F238E27FC236}">
                  <a16:creationId xmlns:a16="http://schemas.microsoft.com/office/drawing/2014/main" id="{220DBCBC-D2E4-415A-BA4D-ED3B6CC6D8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8">
              <a:extLst>
                <a:ext uri="{FF2B5EF4-FFF2-40B4-BE49-F238E27FC236}">
                  <a16:creationId xmlns:a16="http://schemas.microsoft.com/office/drawing/2014/main" id="{ED559E16-B963-435C-8C22-4CAAE0C35E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9">
              <a:extLst>
                <a:ext uri="{FF2B5EF4-FFF2-40B4-BE49-F238E27FC236}">
                  <a16:creationId xmlns:a16="http://schemas.microsoft.com/office/drawing/2014/main" id="{795ACF34-2EA3-4FD7-82EE-6B70CC7FF8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">
              <a:extLst>
                <a:ext uri="{FF2B5EF4-FFF2-40B4-BE49-F238E27FC236}">
                  <a16:creationId xmlns:a16="http://schemas.microsoft.com/office/drawing/2014/main" id="{E0DCE6E9-302F-4830-90C4-90744B2976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1" name="Grupo 34">
            <a:extLst>
              <a:ext uri="{FF2B5EF4-FFF2-40B4-BE49-F238E27FC236}">
                <a16:creationId xmlns:a16="http://schemas.microsoft.com/office/drawing/2014/main" id="{7DDF015C-1223-4247-8DA6-E7A2A245E8F6}"/>
              </a:ext>
            </a:extLst>
          </p:cNvPr>
          <p:cNvGrpSpPr/>
          <p:nvPr/>
        </p:nvGrpSpPr>
        <p:grpSpPr>
          <a:xfrm>
            <a:off x="11077626" y="1160665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62" name="Freeform 15">
              <a:extLst>
                <a:ext uri="{FF2B5EF4-FFF2-40B4-BE49-F238E27FC236}">
                  <a16:creationId xmlns:a16="http://schemas.microsoft.com/office/drawing/2014/main" id="{A9C3E233-BD30-4EC4-ABFE-178DD26F4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6">
              <a:extLst>
                <a:ext uri="{FF2B5EF4-FFF2-40B4-BE49-F238E27FC236}">
                  <a16:creationId xmlns:a16="http://schemas.microsoft.com/office/drawing/2014/main" id="{E7EA4CAF-737B-4A10-802D-4854AA6D4C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4" name="Freeform 17">
              <a:extLst>
                <a:ext uri="{FF2B5EF4-FFF2-40B4-BE49-F238E27FC236}">
                  <a16:creationId xmlns:a16="http://schemas.microsoft.com/office/drawing/2014/main" id="{8B59A5C7-6C83-47A6-80FF-81788A527A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8">
              <a:extLst>
                <a:ext uri="{FF2B5EF4-FFF2-40B4-BE49-F238E27FC236}">
                  <a16:creationId xmlns:a16="http://schemas.microsoft.com/office/drawing/2014/main" id="{89AB4AC7-1154-4675-B5EB-4F2E49E1E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19">
              <a:extLst>
                <a:ext uri="{FF2B5EF4-FFF2-40B4-BE49-F238E27FC236}">
                  <a16:creationId xmlns:a16="http://schemas.microsoft.com/office/drawing/2014/main" id="{956AF22E-CFE6-44BD-9D88-8FE0F4D2B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7" name="Group 35">
            <a:extLst>
              <a:ext uri="{FF2B5EF4-FFF2-40B4-BE49-F238E27FC236}">
                <a16:creationId xmlns:a16="http://schemas.microsoft.com/office/drawing/2014/main" id="{4674E1D0-21DE-42E7-A90C-EE80E78592B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65256" y="1117960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68" name="Rectangle 40">
              <a:extLst>
                <a:ext uri="{FF2B5EF4-FFF2-40B4-BE49-F238E27FC236}">
                  <a16:creationId xmlns:a16="http://schemas.microsoft.com/office/drawing/2014/main" id="{B41E7B86-7AFC-44D5-B729-C114F7B18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9" name="Rectangle 41">
              <a:extLst>
                <a:ext uri="{FF2B5EF4-FFF2-40B4-BE49-F238E27FC236}">
                  <a16:creationId xmlns:a16="http://schemas.microsoft.com/office/drawing/2014/main" id="{36892D62-2DB6-4E14-A6D0-C58CDBB3E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0" name="Rectangle 42">
              <a:extLst>
                <a:ext uri="{FF2B5EF4-FFF2-40B4-BE49-F238E27FC236}">
                  <a16:creationId xmlns:a16="http://schemas.microsoft.com/office/drawing/2014/main" id="{66F9F6EE-A0A3-4227-BC40-30BAA9BEF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1" name="Rectangle 43">
              <a:extLst>
                <a:ext uri="{FF2B5EF4-FFF2-40B4-BE49-F238E27FC236}">
                  <a16:creationId xmlns:a16="http://schemas.microsoft.com/office/drawing/2014/main" id="{91DF33BA-9F85-4D62-9D61-C0281D731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2" name="Rectangle 44">
              <a:extLst>
                <a:ext uri="{FF2B5EF4-FFF2-40B4-BE49-F238E27FC236}">
                  <a16:creationId xmlns:a16="http://schemas.microsoft.com/office/drawing/2014/main" id="{91469A61-2EAD-4902-BCE2-549663519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3" name="Rectangle 45">
              <a:extLst>
                <a:ext uri="{FF2B5EF4-FFF2-40B4-BE49-F238E27FC236}">
                  <a16:creationId xmlns:a16="http://schemas.microsoft.com/office/drawing/2014/main" id="{DF982246-9BE1-4B03-B564-D9711DC36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4" name="Rectangle 46">
              <a:extLst>
                <a:ext uri="{FF2B5EF4-FFF2-40B4-BE49-F238E27FC236}">
                  <a16:creationId xmlns:a16="http://schemas.microsoft.com/office/drawing/2014/main" id="{6409CF0E-1954-4B90-B55E-8126B23F3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5" name="Rectangle 47">
              <a:extLst>
                <a:ext uri="{FF2B5EF4-FFF2-40B4-BE49-F238E27FC236}">
                  <a16:creationId xmlns:a16="http://schemas.microsoft.com/office/drawing/2014/main" id="{BBFBA89A-6BA4-4C24-B3F3-7DFA1BC43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6" name="Rectangle 48">
              <a:extLst>
                <a:ext uri="{FF2B5EF4-FFF2-40B4-BE49-F238E27FC236}">
                  <a16:creationId xmlns:a16="http://schemas.microsoft.com/office/drawing/2014/main" id="{CB51D37D-D714-4CE4-9F04-24BF784C7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7" name="Rectangle 49">
              <a:extLst>
                <a:ext uri="{FF2B5EF4-FFF2-40B4-BE49-F238E27FC236}">
                  <a16:creationId xmlns:a16="http://schemas.microsoft.com/office/drawing/2014/main" id="{EDB15100-EAB9-4850-93CC-AF207814A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8" name="Rectangle 50">
              <a:extLst>
                <a:ext uri="{FF2B5EF4-FFF2-40B4-BE49-F238E27FC236}">
                  <a16:creationId xmlns:a16="http://schemas.microsoft.com/office/drawing/2014/main" id="{ABE462F6-C859-4352-B841-E42BF94F7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9" name="Rectangle 51">
              <a:extLst>
                <a:ext uri="{FF2B5EF4-FFF2-40B4-BE49-F238E27FC236}">
                  <a16:creationId xmlns:a16="http://schemas.microsoft.com/office/drawing/2014/main" id="{67BD2970-A8E6-440E-A987-0F867BB9D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0" name="Rectangle 52">
              <a:extLst>
                <a:ext uri="{FF2B5EF4-FFF2-40B4-BE49-F238E27FC236}">
                  <a16:creationId xmlns:a16="http://schemas.microsoft.com/office/drawing/2014/main" id="{27D1D2ED-34DA-435A-A6EF-6D1455E35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1" name="Rectangle 53">
              <a:extLst>
                <a:ext uri="{FF2B5EF4-FFF2-40B4-BE49-F238E27FC236}">
                  <a16:creationId xmlns:a16="http://schemas.microsoft.com/office/drawing/2014/main" id="{5D4287D8-2742-4B35-B98E-4C727A75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2" name="Rectangle 54">
              <a:extLst>
                <a:ext uri="{FF2B5EF4-FFF2-40B4-BE49-F238E27FC236}">
                  <a16:creationId xmlns:a16="http://schemas.microsoft.com/office/drawing/2014/main" id="{A8E5A7B6-6C27-47C7-911E-FE22865C7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3" name="Rectangle 55">
              <a:extLst>
                <a:ext uri="{FF2B5EF4-FFF2-40B4-BE49-F238E27FC236}">
                  <a16:creationId xmlns:a16="http://schemas.microsoft.com/office/drawing/2014/main" id="{06C438E6-25DA-47CA-A9ED-B1647EE01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4" name="Rectangle 56">
              <a:extLst>
                <a:ext uri="{FF2B5EF4-FFF2-40B4-BE49-F238E27FC236}">
                  <a16:creationId xmlns:a16="http://schemas.microsoft.com/office/drawing/2014/main" id="{73493391-DA23-4043-A7AE-6CAAF662D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5" name="Rectangle 57">
              <a:extLst>
                <a:ext uri="{FF2B5EF4-FFF2-40B4-BE49-F238E27FC236}">
                  <a16:creationId xmlns:a16="http://schemas.microsoft.com/office/drawing/2014/main" id="{C3DBAD80-DD76-486E-8EC6-EAEF583F5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58">
              <a:extLst>
                <a:ext uri="{FF2B5EF4-FFF2-40B4-BE49-F238E27FC236}">
                  <a16:creationId xmlns:a16="http://schemas.microsoft.com/office/drawing/2014/main" id="{4025978C-E032-456F-B724-E50A62B13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59">
              <a:extLst>
                <a:ext uri="{FF2B5EF4-FFF2-40B4-BE49-F238E27FC236}">
                  <a16:creationId xmlns:a16="http://schemas.microsoft.com/office/drawing/2014/main" id="{9DC2C3C1-E5AB-4320-B97C-BB1B869F1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60">
              <a:extLst>
                <a:ext uri="{FF2B5EF4-FFF2-40B4-BE49-F238E27FC236}">
                  <a16:creationId xmlns:a16="http://schemas.microsoft.com/office/drawing/2014/main" id="{C03DA227-70CE-43B0-91E4-69A8BADF7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61">
              <a:extLst>
                <a:ext uri="{FF2B5EF4-FFF2-40B4-BE49-F238E27FC236}">
                  <a16:creationId xmlns:a16="http://schemas.microsoft.com/office/drawing/2014/main" id="{E530FAB7-B96B-4607-8623-EB5A83C4A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62">
              <a:extLst>
                <a:ext uri="{FF2B5EF4-FFF2-40B4-BE49-F238E27FC236}">
                  <a16:creationId xmlns:a16="http://schemas.microsoft.com/office/drawing/2014/main" id="{0A45FB06-BB9D-481E-A003-FB7FBEB98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63">
              <a:extLst>
                <a:ext uri="{FF2B5EF4-FFF2-40B4-BE49-F238E27FC236}">
                  <a16:creationId xmlns:a16="http://schemas.microsoft.com/office/drawing/2014/main" id="{19B7F293-0842-4EC3-BFE3-0B035B8D7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64">
              <a:extLst>
                <a:ext uri="{FF2B5EF4-FFF2-40B4-BE49-F238E27FC236}">
                  <a16:creationId xmlns:a16="http://schemas.microsoft.com/office/drawing/2014/main" id="{B52D658E-AAC2-4D45-8A65-902C1E912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65">
              <a:extLst>
                <a:ext uri="{FF2B5EF4-FFF2-40B4-BE49-F238E27FC236}">
                  <a16:creationId xmlns:a16="http://schemas.microsoft.com/office/drawing/2014/main" id="{48549F29-A72C-45F2-B36B-985ECF087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Freeform 66">
              <a:extLst>
                <a:ext uri="{FF2B5EF4-FFF2-40B4-BE49-F238E27FC236}">
                  <a16:creationId xmlns:a16="http://schemas.microsoft.com/office/drawing/2014/main" id="{ABFDB1EB-83D0-4821-B479-79C99B886F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95" name="Group 69">
            <a:extLst>
              <a:ext uri="{FF2B5EF4-FFF2-40B4-BE49-F238E27FC236}">
                <a16:creationId xmlns:a16="http://schemas.microsoft.com/office/drawing/2014/main" id="{D325DCC3-A8B4-49B7-B373-2B1FC19BDFD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53023" y="1252921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96" name="Rectangle 74">
              <a:extLst>
                <a:ext uri="{FF2B5EF4-FFF2-40B4-BE49-F238E27FC236}">
                  <a16:creationId xmlns:a16="http://schemas.microsoft.com/office/drawing/2014/main" id="{5B086282-7D49-4879-A123-7381C0F3F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75">
              <a:extLst>
                <a:ext uri="{FF2B5EF4-FFF2-40B4-BE49-F238E27FC236}">
                  <a16:creationId xmlns:a16="http://schemas.microsoft.com/office/drawing/2014/main" id="{6A7C6271-E763-42AB-A3B7-16B79536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76">
              <a:extLst>
                <a:ext uri="{FF2B5EF4-FFF2-40B4-BE49-F238E27FC236}">
                  <a16:creationId xmlns:a16="http://schemas.microsoft.com/office/drawing/2014/main" id="{469C82E9-C84F-49ED-966F-188F595E5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Freeform 77">
              <a:extLst>
                <a:ext uri="{FF2B5EF4-FFF2-40B4-BE49-F238E27FC236}">
                  <a16:creationId xmlns:a16="http://schemas.microsoft.com/office/drawing/2014/main" id="{EF897C1E-6728-4656-92B8-40488CEFF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78">
              <a:extLst>
                <a:ext uri="{FF2B5EF4-FFF2-40B4-BE49-F238E27FC236}">
                  <a16:creationId xmlns:a16="http://schemas.microsoft.com/office/drawing/2014/main" id="{771DCFD1-8087-42BB-A29E-01FA658A8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79">
              <a:extLst>
                <a:ext uri="{FF2B5EF4-FFF2-40B4-BE49-F238E27FC236}">
                  <a16:creationId xmlns:a16="http://schemas.microsoft.com/office/drawing/2014/main" id="{C3A2990E-3726-4A5F-9FF7-FF8ED49D7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80">
              <a:extLst>
                <a:ext uri="{FF2B5EF4-FFF2-40B4-BE49-F238E27FC236}">
                  <a16:creationId xmlns:a16="http://schemas.microsoft.com/office/drawing/2014/main" id="{B9F2BC2C-A785-41CB-98AA-713D7D065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81">
              <a:extLst>
                <a:ext uri="{FF2B5EF4-FFF2-40B4-BE49-F238E27FC236}">
                  <a16:creationId xmlns:a16="http://schemas.microsoft.com/office/drawing/2014/main" id="{84611FE7-8CDD-41A1-A532-D43301BAC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82">
              <a:extLst>
                <a:ext uri="{FF2B5EF4-FFF2-40B4-BE49-F238E27FC236}">
                  <a16:creationId xmlns:a16="http://schemas.microsoft.com/office/drawing/2014/main" id="{BFA77141-720B-41F3-9A04-CD9F2B1D2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83">
              <a:extLst>
                <a:ext uri="{FF2B5EF4-FFF2-40B4-BE49-F238E27FC236}">
                  <a16:creationId xmlns:a16="http://schemas.microsoft.com/office/drawing/2014/main" id="{37648332-9DD5-456E-BC5A-86A3C0A86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84">
              <a:extLst>
                <a:ext uri="{FF2B5EF4-FFF2-40B4-BE49-F238E27FC236}">
                  <a16:creationId xmlns:a16="http://schemas.microsoft.com/office/drawing/2014/main" id="{C38738BC-6B97-4EBF-916B-48CF7C5A5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85">
              <a:extLst>
                <a:ext uri="{FF2B5EF4-FFF2-40B4-BE49-F238E27FC236}">
                  <a16:creationId xmlns:a16="http://schemas.microsoft.com/office/drawing/2014/main" id="{F7266C80-55F5-4F4F-BA96-43395F27E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86">
              <a:extLst>
                <a:ext uri="{FF2B5EF4-FFF2-40B4-BE49-F238E27FC236}">
                  <a16:creationId xmlns:a16="http://schemas.microsoft.com/office/drawing/2014/main" id="{9F95B7E1-51C8-4FF2-B212-E7A1FF82C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87">
              <a:extLst>
                <a:ext uri="{FF2B5EF4-FFF2-40B4-BE49-F238E27FC236}">
                  <a16:creationId xmlns:a16="http://schemas.microsoft.com/office/drawing/2014/main" id="{B8E44C9F-8EFC-42C1-8356-13947E599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88">
              <a:extLst>
                <a:ext uri="{FF2B5EF4-FFF2-40B4-BE49-F238E27FC236}">
                  <a16:creationId xmlns:a16="http://schemas.microsoft.com/office/drawing/2014/main" id="{A6C7130D-0722-49C6-A819-D3ED16E22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89">
              <a:extLst>
                <a:ext uri="{FF2B5EF4-FFF2-40B4-BE49-F238E27FC236}">
                  <a16:creationId xmlns:a16="http://schemas.microsoft.com/office/drawing/2014/main" id="{9C33EDBA-85A5-4C58-B1E5-430C9068B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90">
              <a:extLst>
                <a:ext uri="{FF2B5EF4-FFF2-40B4-BE49-F238E27FC236}">
                  <a16:creationId xmlns:a16="http://schemas.microsoft.com/office/drawing/2014/main" id="{62687D57-2203-4959-939B-356794716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3" name="Group 93">
            <a:extLst>
              <a:ext uri="{FF2B5EF4-FFF2-40B4-BE49-F238E27FC236}">
                <a16:creationId xmlns:a16="http://schemas.microsoft.com/office/drawing/2014/main" id="{3C671B68-D904-4B87-868C-3A56782FCA2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90615" y="1193090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14" name="Rectangle 95">
              <a:extLst>
                <a:ext uri="{FF2B5EF4-FFF2-40B4-BE49-F238E27FC236}">
                  <a16:creationId xmlns:a16="http://schemas.microsoft.com/office/drawing/2014/main" id="{14E7D33D-A1B9-49E1-BE4F-00EE6D8B3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96">
              <a:extLst>
                <a:ext uri="{FF2B5EF4-FFF2-40B4-BE49-F238E27FC236}">
                  <a16:creationId xmlns:a16="http://schemas.microsoft.com/office/drawing/2014/main" id="{937AAA8E-FE6E-44C3-BBEC-1B678BA9A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97">
              <a:extLst>
                <a:ext uri="{FF2B5EF4-FFF2-40B4-BE49-F238E27FC236}">
                  <a16:creationId xmlns:a16="http://schemas.microsoft.com/office/drawing/2014/main" id="{033CD001-B29A-4884-B76E-E07635B58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98">
              <a:extLst>
                <a:ext uri="{FF2B5EF4-FFF2-40B4-BE49-F238E27FC236}">
                  <a16:creationId xmlns:a16="http://schemas.microsoft.com/office/drawing/2014/main" id="{BAEB3BA8-C604-434B-8DBE-B3A1E4D94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99">
              <a:extLst>
                <a:ext uri="{FF2B5EF4-FFF2-40B4-BE49-F238E27FC236}">
                  <a16:creationId xmlns:a16="http://schemas.microsoft.com/office/drawing/2014/main" id="{1BA840A7-96AC-454A-BF2C-BF643E482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100">
              <a:extLst>
                <a:ext uri="{FF2B5EF4-FFF2-40B4-BE49-F238E27FC236}">
                  <a16:creationId xmlns:a16="http://schemas.microsoft.com/office/drawing/2014/main" id="{6F26D212-D542-4E2F-A66E-9EBD595AD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101">
              <a:extLst>
                <a:ext uri="{FF2B5EF4-FFF2-40B4-BE49-F238E27FC236}">
                  <a16:creationId xmlns:a16="http://schemas.microsoft.com/office/drawing/2014/main" id="{6DB03D6B-9513-4AAF-943A-4CAAB5E47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102">
              <a:extLst>
                <a:ext uri="{FF2B5EF4-FFF2-40B4-BE49-F238E27FC236}">
                  <a16:creationId xmlns:a16="http://schemas.microsoft.com/office/drawing/2014/main" id="{FA726D67-3AAE-4B1E-BAA6-4E4757F3E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103">
              <a:extLst>
                <a:ext uri="{FF2B5EF4-FFF2-40B4-BE49-F238E27FC236}">
                  <a16:creationId xmlns:a16="http://schemas.microsoft.com/office/drawing/2014/main" id="{4014B34F-25E2-4623-9D80-CBF3E2AFD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104">
              <a:extLst>
                <a:ext uri="{FF2B5EF4-FFF2-40B4-BE49-F238E27FC236}">
                  <a16:creationId xmlns:a16="http://schemas.microsoft.com/office/drawing/2014/main" id="{636455D6-7340-446D-8628-580523559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105">
              <a:extLst>
                <a:ext uri="{FF2B5EF4-FFF2-40B4-BE49-F238E27FC236}">
                  <a16:creationId xmlns:a16="http://schemas.microsoft.com/office/drawing/2014/main" id="{D4A77F75-1963-4B70-B73E-6BDC5F272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106">
              <a:extLst>
                <a:ext uri="{FF2B5EF4-FFF2-40B4-BE49-F238E27FC236}">
                  <a16:creationId xmlns:a16="http://schemas.microsoft.com/office/drawing/2014/main" id="{0E80577B-1B64-46D6-8B23-BDC9A3A90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107">
              <a:extLst>
                <a:ext uri="{FF2B5EF4-FFF2-40B4-BE49-F238E27FC236}">
                  <a16:creationId xmlns:a16="http://schemas.microsoft.com/office/drawing/2014/main" id="{02C9F78B-A4C2-471A-B8AA-D6F45E0BE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108">
              <a:extLst>
                <a:ext uri="{FF2B5EF4-FFF2-40B4-BE49-F238E27FC236}">
                  <a16:creationId xmlns:a16="http://schemas.microsoft.com/office/drawing/2014/main" id="{E407A748-742D-4643-AB9B-2359B1F3E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109">
              <a:extLst>
                <a:ext uri="{FF2B5EF4-FFF2-40B4-BE49-F238E27FC236}">
                  <a16:creationId xmlns:a16="http://schemas.microsoft.com/office/drawing/2014/main" id="{0B41FA9C-53B2-4E94-9B14-B13CFF96B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110">
              <a:extLst>
                <a:ext uri="{FF2B5EF4-FFF2-40B4-BE49-F238E27FC236}">
                  <a16:creationId xmlns:a16="http://schemas.microsoft.com/office/drawing/2014/main" id="{9DFC2472-2C08-449C-8387-3E21CC35D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Oval 111">
              <a:extLst>
                <a:ext uri="{FF2B5EF4-FFF2-40B4-BE49-F238E27FC236}">
                  <a16:creationId xmlns:a16="http://schemas.microsoft.com/office/drawing/2014/main" id="{6FAF1E1D-6714-433A-A511-18BB31EB1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Freeform 112">
              <a:extLst>
                <a:ext uri="{FF2B5EF4-FFF2-40B4-BE49-F238E27FC236}">
                  <a16:creationId xmlns:a16="http://schemas.microsoft.com/office/drawing/2014/main" id="{185A9359-8503-401B-B8E2-90F72753EC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Freeform 113">
              <a:extLst>
                <a:ext uri="{FF2B5EF4-FFF2-40B4-BE49-F238E27FC236}">
                  <a16:creationId xmlns:a16="http://schemas.microsoft.com/office/drawing/2014/main" id="{357F96B6-BBD8-4152-BB6D-418DD72CEE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" name="Group 4">
            <a:extLst>
              <a:ext uri="{FF2B5EF4-FFF2-40B4-BE49-F238E27FC236}">
                <a16:creationId xmlns:a16="http://schemas.microsoft.com/office/drawing/2014/main" id="{8A56F205-3124-4BC7-8774-22A0A762142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0064" y="161950"/>
            <a:ext cx="555625" cy="774649"/>
            <a:chOff x="2288" y="0"/>
            <a:chExt cx="3100" cy="4322"/>
          </a:xfrm>
          <a:solidFill>
            <a:srgbClr val="00ACB8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50CAC55-E345-48FB-B184-3621373714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8" y="773"/>
              <a:ext cx="3100" cy="3549"/>
            </a:xfrm>
            <a:custGeom>
              <a:avLst/>
              <a:gdLst>
                <a:gd name="T0" fmla="*/ 1512 w 1710"/>
                <a:gd name="T1" fmla="*/ 935 h 1957"/>
                <a:gd name="T2" fmla="*/ 1272 w 1710"/>
                <a:gd name="T3" fmla="*/ 586 h 1957"/>
                <a:gd name="T4" fmla="*/ 994 w 1710"/>
                <a:gd name="T5" fmla="*/ 241 h 1957"/>
                <a:gd name="T6" fmla="*/ 893 w 1710"/>
                <a:gd name="T7" fmla="*/ 152 h 1957"/>
                <a:gd name="T8" fmla="*/ 855 w 1710"/>
                <a:gd name="T9" fmla="*/ 0 h 1957"/>
                <a:gd name="T10" fmla="*/ 817 w 1710"/>
                <a:gd name="T11" fmla="*/ 152 h 1957"/>
                <a:gd name="T12" fmla="*/ 716 w 1710"/>
                <a:gd name="T13" fmla="*/ 241 h 1957"/>
                <a:gd name="T14" fmla="*/ 438 w 1710"/>
                <a:gd name="T15" fmla="*/ 586 h 1957"/>
                <a:gd name="T16" fmla="*/ 198 w 1710"/>
                <a:gd name="T17" fmla="*/ 935 h 1957"/>
                <a:gd name="T18" fmla="*/ 123 w 1710"/>
                <a:gd name="T19" fmla="*/ 1336 h 1957"/>
                <a:gd name="T20" fmla="*/ 306 w 1710"/>
                <a:gd name="T21" fmla="*/ 1957 h 1957"/>
                <a:gd name="T22" fmla="*/ 1441 w 1710"/>
                <a:gd name="T23" fmla="*/ 1928 h 1957"/>
                <a:gd name="T24" fmla="*/ 1710 w 1710"/>
                <a:gd name="T25" fmla="*/ 1186 h 1957"/>
                <a:gd name="T26" fmla="*/ 804 w 1710"/>
                <a:gd name="T27" fmla="*/ 228 h 1957"/>
                <a:gd name="T28" fmla="*/ 918 w 1710"/>
                <a:gd name="T29" fmla="*/ 241 h 1957"/>
                <a:gd name="T30" fmla="*/ 792 w 1710"/>
                <a:gd name="T31" fmla="*/ 586 h 1957"/>
                <a:gd name="T32" fmla="*/ 1374 w 1710"/>
                <a:gd name="T33" fmla="*/ 1881 h 1957"/>
                <a:gd name="T34" fmla="*/ 202 w 1710"/>
                <a:gd name="T35" fmla="*/ 1339 h 1957"/>
                <a:gd name="T36" fmla="*/ 465 w 1710"/>
                <a:gd name="T37" fmla="*/ 1772 h 1957"/>
                <a:gd name="T38" fmla="*/ 509 w 1710"/>
                <a:gd name="T39" fmla="*/ 1804 h 1957"/>
                <a:gd name="T40" fmla="*/ 478 w 1710"/>
                <a:gd name="T41" fmla="*/ 1339 h 1957"/>
                <a:gd name="T42" fmla="*/ 700 w 1710"/>
                <a:gd name="T43" fmla="*/ 1768 h 1957"/>
                <a:gd name="T44" fmla="*/ 740 w 1710"/>
                <a:gd name="T45" fmla="*/ 1805 h 1957"/>
                <a:gd name="T46" fmla="*/ 755 w 1710"/>
                <a:gd name="T47" fmla="*/ 1339 h 1957"/>
                <a:gd name="T48" fmla="*/ 934 w 1710"/>
                <a:gd name="T49" fmla="*/ 1765 h 1957"/>
                <a:gd name="T50" fmla="*/ 972 w 1710"/>
                <a:gd name="T51" fmla="*/ 1805 h 1957"/>
                <a:gd name="T52" fmla="*/ 1031 w 1710"/>
                <a:gd name="T53" fmla="*/ 1339 h 1957"/>
                <a:gd name="T54" fmla="*/ 1169 w 1710"/>
                <a:gd name="T55" fmla="*/ 1761 h 1957"/>
                <a:gd name="T56" fmla="*/ 1207 w 1710"/>
                <a:gd name="T57" fmla="*/ 1805 h 1957"/>
                <a:gd name="T58" fmla="*/ 1309 w 1710"/>
                <a:gd name="T59" fmla="*/ 1339 h 1957"/>
                <a:gd name="T60" fmla="*/ 1374 w 1710"/>
                <a:gd name="T61" fmla="*/ 1881 h 1957"/>
                <a:gd name="T62" fmla="*/ 154 w 1710"/>
                <a:gd name="T63" fmla="*/ 1263 h 1957"/>
                <a:gd name="T64" fmla="*/ 257 w 1710"/>
                <a:gd name="T65" fmla="*/ 1004 h 1957"/>
                <a:gd name="T66" fmla="*/ 288 w 1710"/>
                <a:gd name="T67" fmla="*/ 945 h 1957"/>
                <a:gd name="T68" fmla="*/ 438 w 1710"/>
                <a:gd name="T69" fmla="*/ 662 h 1957"/>
                <a:gd name="T70" fmla="*/ 1453 w 1710"/>
                <a:gd name="T71" fmla="*/ 843 h 1957"/>
                <a:gd name="T72" fmla="*/ 409 w 1710"/>
                <a:gd name="T73" fmla="*/ 928 h 1957"/>
                <a:gd name="T74" fmla="*/ 409 w 1710"/>
                <a:gd name="T75" fmla="*/ 1004 h 1957"/>
                <a:gd name="T76" fmla="*/ 1634 w 1710"/>
                <a:gd name="T77" fmla="*/ 1186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10" h="1957">
                  <a:moveTo>
                    <a:pt x="1710" y="1186"/>
                  </a:moveTo>
                  <a:cubicBezTo>
                    <a:pt x="1710" y="1064"/>
                    <a:pt x="1625" y="962"/>
                    <a:pt x="1512" y="935"/>
                  </a:cubicBezTo>
                  <a:cubicBezTo>
                    <a:pt x="1523" y="906"/>
                    <a:pt x="1529" y="875"/>
                    <a:pt x="1529" y="843"/>
                  </a:cubicBezTo>
                  <a:cubicBezTo>
                    <a:pt x="1529" y="701"/>
                    <a:pt x="1414" y="586"/>
                    <a:pt x="1272" y="586"/>
                  </a:cubicBezTo>
                  <a:cubicBezTo>
                    <a:pt x="994" y="586"/>
                    <a:pt x="994" y="586"/>
                    <a:pt x="994" y="586"/>
                  </a:cubicBezTo>
                  <a:cubicBezTo>
                    <a:pt x="994" y="241"/>
                    <a:pt x="994" y="241"/>
                    <a:pt x="994" y="241"/>
                  </a:cubicBezTo>
                  <a:cubicBezTo>
                    <a:pt x="994" y="192"/>
                    <a:pt x="955" y="152"/>
                    <a:pt x="906" y="152"/>
                  </a:cubicBezTo>
                  <a:cubicBezTo>
                    <a:pt x="893" y="152"/>
                    <a:pt x="893" y="152"/>
                    <a:pt x="893" y="152"/>
                  </a:cubicBezTo>
                  <a:cubicBezTo>
                    <a:pt x="893" y="38"/>
                    <a:pt x="893" y="38"/>
                    <a:pt x="893" y="38"/>
                  </a:cubicBezTo>
                  <a:cubicBezTo>
                    <a:pt x="893" y="17"/>
                    <a:pt x="876" y="0"/>
                    <a:pt x="855" y="0"/>
                  </a:cubicBezTo>
                  <a:cubicBezTo>
                    <a:pt x="834" y="0"/>
                    <a:pt x="817" y="17"/>
                    <a:pt x="817" y="38"/>
                  </a:cubicBezTo>
                  <a:cubicBezTo>
                    <a:pt x="817" y="152"/>
                    <a:pt x="817" y="152"/>
                    <a:pt x="817" y="152"/>
                  </a:cubicBezTo>
                  <a:cubicBezTo>
                    <a:pt x="804" y="152"/>
                    <a:pt x="804" y="152"/>
                    <a:pt x="804" y="152"/>
                  </a:cubicBezTo>
                  <a:cubicBezTo>
                    <a:pt x="755" y="152"/>
                    <a:pt x="716" y="192"/>
                    <a:pt x="716" y="241"/>
                  </a:cubicBezTo>
                  <a:cubicBezTo>
                    <a:pt x="716" y="586"/>
                    <a:pt x="716" y="586"/>
                    <a:pt x="716" y="586"/>
                  </a:cubicBezTo>
                  <a:cubicBezTo>
                    <a:pt x="438" y="586"/>
                    <a:pt x="438" y="586"/>
                    <a:pt x="438" y="586"/>
                  </a:cubicBezTo>
                  <a:cubicBezTo>
                    <a:pt x="296" y="586"/>
                    <a:pt x="181" y="701"/>
                    <a:pt x="181" y="843"/>
                  </a:cubicBezTo>
                  <a:cubicBezTo>
                    <a:pt x="181" y="875"/>
                    <a:pt x="187" y="906"/>
                    <a:pt x="198" y="935"/>
                  </a:cubicBezTo>
                  <a:cubicBezTo>
                    <a:pt x="85" y="962"/>
                    <a:pt x="0" y="1064"/>
                    <a:pt x="0" y="1186"/>
                  </a:cubicBezTo>
                  <a:cubicBezTo>
                    <a:pt x="0" y="1260"/>
                    <a:pt x="53" y="1322"/>
                    <a:pt x="123" y="1336"/>
                  </a:cubicBezTo>
                  <a:cubicBezTo>
                    <a:pt x="269" y="1928"/>
                    <a:pt x="269" y="1928"/>
                    <a:pt x="269" y="1928"/>
                  </a:cubicBezTo>
                  <a:cubicBezTo>
                    <a:pt x="273" y="1945"/>
                    <a:pt x="288" y="1957"/>
                    <a:pt x="306" y="1957"/>
                  </a:cubicBezTo>
                  <a:cubicBezTo>
                    <a:pt x="1404" y="1957"/>
                    <a:pt x="1404" y="1957"/>
                    <a:pt x="1404" y="1957"/>
                  </a:cubicBezTo>
                  <a:cubicBezTo>
                    <a:pt x="1422" y="1957"/>
                    <a:pt x="1437" y="1945"/>
                    <a:pt x="1441" y="1928"/>
                  </a:cubicBezTo>
                  <a:cubicBezTo>
                    <a:pt x="1587" y="1336"/>
                    <a:pt x="1587" y="1336"/>
                    <a:pt x="1587" y="1336"/>
                  </a:cubicBezTo>
                  <a:cubicBezTo>
                    <a:pt x="1657" y="1322"/>
                    <a:pt x="1710" y="1260"/>
                    <a:pt x="1710" y="1186"/>
                  </a:cubicBezTo>
                  <a:close/>
                  <a:moveTo>
                    <a:pt x="792" y="241"/>
                  </a:moveTo>
                  <a:cubicBezTo>
                    <a:pt x="792" y="234"/>
                    <a:pt x="797" y="228"/>
                    <a:pt x="804" y="228"/>
                  </a:cubicBezTo>
                  <a:cubicBezTo>
                    <a:pt x="906" y="228"/>
                    <a:pt x="906" y="228"/>
                    <a:pt x="906" y="228"/>
                  </a:cubicBezTo>
                  <a:cubicBezTo>
                    <a:pt x="913" y="228"/>
                    <a:pt x="918" y="234"/>
                    <a:pt x="918" y="241"/>
                  </a:cubicBezTo>
                  <a:cubicBezTo>
                    <a:pt x="918" y="586"/>
                    <a:pt x="918" y="586"/>
                    <a:pt x="918" y="586"/>
                  </a:cubicBezTo>
                  <a:cubicBezTo>
                    <a:pt x="792" y="586"/>
                    <a:pt x="792" y="586"/>
                    <a:pt x="792" y="586"/>
                  </a:cubicBezTo>
                  <a:lnTo>
                    <a:pt x="792" y="241"/>
                  </a:lnTo>
                  <a:close/>
                  <a:moveTo>
                    <a:pt x="1374" y="1881"/>
                  </a:moveTo>
                  <a:cubicBezTo>
                    <a:pt x="336" y="1881"/>
                    <a:pt x="336" y="1881"/>
                    <a:pt x="336" y="1881"/>
                  </a:cubicBezTo>
                  <a:cubicBezTo>
                    <a:pt x="202" y="1339"/>
                    <a:pt x="202" y="1339"/>
                    <a:pt x="202" y="1339"/>
                  </a:cubicBezTo>
                  <a:cubicBezTo>
                    <a:pt x="401" y="1339"/>
                    <a:pt x="401" y="1339"/>
                    <a:pt x="401" y="1339"/>
                  </a:cubicBezTo>
                  <a:cubicBezTo>
                    <a:pt x="465" y="1772"/>
                    <a:pt x="465" y="1772"/>
                    <a:pt x="465" y="1772"/>
                  </a:cubicBezTo>
                  <a:cubicBezTo>
                    <a:pt x="468" y="1791"/>
                    <a:pt x="484" y="1805"/>
                    <a:pt x="503" y="1805"/>
                  </a:cubicBezTo>
                  <a:cubicBezTo>
                    <a:pt x="505" y="1805"/>
                    <a:pt x="507" y="1804"/>
                    <a:pt x="509" y="1804"/>
                  </a:cubicBezTo>
                  <a:cubicBezTo>
                    <a:pt x="529" y="1801"/>
                    <a:pt x="544" y="1782"/>
                    <a:pt x="541" y="1761"/>
                  </a:cubicBezTo>
                  <a:cubicBezTo>
                    <a:pt x="478" y="1339"/>
                    <a:pt x="478" y="1339"/>
                    <a:pt x="478" y="1339"/>
                  </a:cubicBezTo>
                  <a:cubicBezTo>
                    <a:pt x="679" y="1339"/>
                    <a:pt x="679" y="1339"/>
                    <a:pt x="679" y="1339"/>
                  </a:cubicBezTo>
                  <a:cubicBezTo>
                    <a:pt x="700" y="1768"/>
                    <a:pt x="700" y="1768"/>
                    <a:pt x="700" y="1768"/>
                  </a:cubicBezTo>
                  <a:cubicBezTo>
                    <a:pt x="701" y="1789"/>
                    <a:pt x="718" y="1805"/>
                    <a:pt x="738" y="1805"/>
                  </a:cubicBezTo>
                  <a:cubicBezTo>
                    <a:pt x="738" y="1805"/>
                    <a:pt x="739" y="1805"/>
                    <a:pt x="740" y="1805"/>
                  </a:cubicBezTo>
                  <a:cubicBezTo>
                    <a:pt x="760" y="1803"/>
                    <a:pt x="777" y="1786"/>
                    <a:pt x="776" y="1765"/>
                  </a:cubicBezTo>
                  <a:cubicBezTo>
                    <a:pt x="755" y="1339"/>
                    <a:pt x="755" y="1339"/>
                    <a:pt x="755" y="1339"/>
                  </a:cubicBezTo>
                  <a:cubicBezTo>
                    <a:pt x="955" y="1339"/>
                    <a:pt x="955" y="1339"/>
                    <a:pt x="955" y="1339"/>
                  </a:cubicBezTo>
                  <a:cubicBezTo>
                    <a:pt x="934" y="1765"/>
                    <a:pt x="934" y="1765"/>
                    <a:pt x="934" y="1765"/>
                  </a:cubicBezTo>
                  <a:cubicBezTo>
                    <a:pt x="933" y="1786"/>
                    <a:pt x="950" y="1803"/>
                    <a:pt x="970" y="1805"/>
                  </a:cubicBezTo>
                  <a:cubicBezTo>
                    <a:pt x="971" y="1805"/>
                    <a:pt x="972" y="1805"/>
                    <a:pt x="972" y="1805"/>
                  </a:cubicBezTo>
                  <a:cubicBezTo>
                    <a:pt x="992" y="1805"/>
                    <a:pt x="1009" y="1789"/>
                    <a:pt x="1010" y="1768"/>
                  </a:cubicBezTo>
                  <a:cubicBezTo>
                    <a:pt x="1031" y="1339"/>
                    <a:pt x="1031" y="1339"/>
                    <a:pt x="1031" y="1339"/>
                  </a:cubicBezTo>
                  <a:cubicBezTo>
                    <a:pt x="1232" y="1339"/>
                    <a:pt x="1232" y="1339"/>
                    <a:pt x="1232" y="1339"/>
                  </a:cubicBezTo>
                  <a:cubicBezTo>
                    <a:pt x="1169" y="1761"/>
                    <a:pt x="1169" y="1761"/>
                    <a:pt x="1169" y="1761"/>
                  </a:cubicBezTo>
                  <a:cubicBezTo>
                    <a:pt x="1166" y="1782"/>
                    <a:pt x="1181" y="1801"/>
                    <a:pt x="1201" y="1804"/>
                  </a:cubicBezTo>
                  <a:cubicBezTo>
                    <a:pt x="1203" y="1804"/>
                    <a:pt x="1205" y="1805"/>
                    <a:pt x="1207" y="1805"/>
                  </a:cubicBezTo>
                  <a:cubicBezTo>
                    <a:pt x="1226" y="1805"/>
                    <a:pt x="1242" y="1791"/>
                    <a:pt x="1245" y="1772"/>
                  </a:cubicBezTo>
                  <a:cubicBezTo>
                    <a:pt x="1309" y="1339"/>
                    <a:pt x="1309" y="1339"/>
                    <a:pt x="1309" y="1339"/>
                  </a:cubicBezTo>
                  <a:cubicBezTo>
                    <a:pt x="1508" y="1339"/>
                    <a:pt x="1508" y="1339"/>
                    <a:pt x="1508" y="1339"/>
                  </a:cubicBezTo>
                  <a:cubicBezTo>
                    <a:pt x="1374" y="1881"/>
                    <a:pt x="1374" y="1881"/>
                    <a:pt x="1374" y="1881"/>
                  </a:cubicBezTo>
                  <a:close/>
                  <a:moveTo>
                    <a:pt x="1556" y="1263"/>
                  </a:moveTo>
                  <a:cubicBezTo>
                    <a:pt x="154" y="1263"/>
                    <a:pt x="154" y="1263"/>
                    <a:pt x="154" y="1263"/>
                  </a:cubicBezTo>
                  <a:cubicBezTo>
                    <a:pt x="111" y="1263"/>
                    <a:pt x="76" y="1228"/>
                    <a:pt x="76" y="1186"/>
                  </a:cubicBezTo>
                  <a:cubicBezTo>
                    <a:pt x="76" y="1086"/>
                    <a:pt x="157" y="1004"/>
                    <a:pt x="257" y="1004"/>
                  </a:cubicBezTo>
                  <a:cubicBezTo>
                    <a:pt x="271" y="1004"/>
                    <a:pt x="284" y="997"/>
                    <a:pt x="291" y="984"/>
                  </a:cubicBezTo>
                  <a:cubicBezTo>
                    <a:pt x="297" y="972"/>
                    <a:pt x="296" y="957"/>
                    <a:pt x="288" y="945"/>
                  </a:cubicBezTo>
                  <a:cubicBezTo>
                    <a:pt x="268" y="915"/>
                    <a:pt x="257" y="880"/>
                    <a:pt x="257" y="843"/>
                  </a:cubicBezTo>
                  <a:cubicBezTo>
                    <a:pt x="257" y="743"/>
                    <a:pt x="338" y="662"/>
                    <a:pt x="438" y="662"/>
                  </a:cubicBezTo>
                  <a:cubicBezTo>
                    <a:pt x="1272" y="662"/>
                    <a:pt x="1272" y="662"/>
                    <a:pt x="1272" y="662"/>
                  </a:cubicBezTo>
                  <a:cubicBezTo>
                    <a:pt x="1372" y="662"/>
                    <a:pt x="1453" y="743"/>
                    <a:pt x="1453" y="843"/>
                  </a:cubicBezTo>
                  <a:cubicBezTo>
                    <a:pt x="1453" y="873"/>
                    <a:pt x="1445" y="902"/>
                    <a:pt x="1432" y="928"/>
                  </a:cubicBezTo>
                  <a:cubicBezTo>
                    <a:pt x="409" y="928"/>
                    <a:pt x="409" y="928"/>
                    <a:pt x="409" y="928"/>
                  </a:cubicBezTo>
                  <a:cubicBezTo>
                    <a:pt x="388" y="928"/>
                    <a:pt x="371" y="945"/>
                    <a:pt x="371" y="966"/>
                  </a:cubicBezTo>
                  <a:cubicBezTo>
                    <a:pt x="371" y="987"/>
                    <a:pt x="388" y="1004"/>
                    <a:pt x="409" y="1004"/>
                  </a:cubicBezTo>
                  <a:cubicBezTo>
                    <a:pt x="1453" y="1004"/>
                    <a:pt x="1453" y="1004"/>
                    <a:pt x="1453" y="1004"/>
                  </a:cubicBezTo>
                  <a:cubicBezTo>
                    <a:pt x="1553" y="1004"/>
                    <a:pt x="1634" y="1086"/>
                    <a:pt x="1634" y="1186"/>
                  </a:cubicBezTo>
                  <a:cubicBezTo>
                    <a:pt x="1634" y="1228"/>
                    <a:pt x="1599" y="1263"/>
                    <a:pt x="1556" y="12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97D07B1-A2A9-4D4F-A3A3-44A602CBE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0"/>
              <a:ext cx="878" cy="889"/>
            </a:xfrm>
            <a:custGeom>
              <a:avLst/>
              <a:gdLst>
                <a:gd name="T0" fmla="*/ 90 w 484"/>
                <a:gd name="T1" fmla="*/ 486 h 490"/>
                <a:gd name="T2" fmla="*/ 115 w 484"/>
                <a:gd name="T3" fmla="*/ 476 h 490"/>
                <a:gd name="T4" fmla="*/ 118 w 484"/>
                <a:gd name="T5" fmla="*/ 422 h 490"/>
                <a:gd name="T6" fmla="*/ 76 w 484"/>
                <a:gd name="T7" fmla="*/ 312 h 490"/>
                <a:gd name="T8" fmla="*/ 242 w 484"/>
                <a:gd name="T9" fmla="*/ 81 h 490"/>
                <a:gd name="T10" fmla="*/ 408 w 484"/>
                <a:gd name="T11" fmla="*/ 312 h 490"/>
                <a:gd name="T12" fmla="*/ 366 w 484"/>
                <a:gd name="T13" fmla="*/ 422 h 490"/>
                <a:gd name="T14" fmla="*/ 369 w 484"/>
                <a:gd name="T15" fmla="*/ 476 h 490"/>
                <a:gd name="T16" fmla="*/ 422 w 484"/>
                <a:gd name="T17" fmla="*/ 473 h 490"/>
                <a:gd name="T18" fmla="*/ 484 w 484"/>
                <a:gd name="T19" fmla="*/ 312 h 490"/>
                <a:gd name="T20" fmla="*/ 257 w 484"/>
                <a:gd name="T21" fmla="*/ 5 h 490"/>
                <a:gd name="T22" fmla="*/ 227 w 484"/>
                <a:gd name="T23" fmla="*/ 5 h 490"/>
                <a:gd name="T24" fmla="*/ 0 w 484"/>
                <a:gd name="T25" fmla="*/ 312 h 490"/>
                <a:gd name="T26" fmla="*/ 62 w 484"/>
                <a:gd name="T27" fmla="*/ 473 h 490"/>
                <a:gd name="T28" fmla="*/ 90 w 484"/>
                <a:gd name="T29" fmla="*/ 486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490">
                  <a:moveTo>
                    <a:pt x="90" y="486"/>
                  </a:moveTo>
                  <a:cubicBezTo>
                    <a:pt x="99" y="486"/>
                    <a:pt x="108" y="482"/>
                    <a:pt x="115" y="476"/>
                  </a:cubicBezTo>
                  <a:cubicBezTo>
                    <a:pt x="131" y="462"/>
                    <a:pt x="132" y="438"/>
                    <a:pt x="118" y="422"/>
                  </a:cubicBezTo>
                  <a:cubicBezTo>
                    <a:pt x="91" y="392"/>
                    <a:pt x="76" y="353"/>
                    <a:pt x="76" y="312"/>
                  </a:cubicBezTo>
                  <a:cubicBezTo>
                    <a:pt x="76" y="223"/>
                    <a:pt x="144" y="130"/>
                    <a:pt x="242" y="81"/>
                  </a:cubicBezTo>
                  <a:cubicBezTo>
                    <a:pt x="340" y="130"/>
                    <a:pt x="408" y="223"/>
                    <a:pt x="408" y="312"/>
                  </a:cubicBezTo>
                  <a:cubicBezTo>
                    <a:pt x="408" y="353"/>
                    <a:pt x="393" y="392"/>
                    <a:pt x="366" y="422"/>
                  </a:cubicBezTo>
                  <a:cubicBezTo>
                    <a:pt x="352" y="438"/>
                    <a:pt x="353" y="462"/>
                    <a:pt x="369" y="476"/>
                  </a:cubicBezTo>
                  <a:cubicBezTo>
                    <a:pt x="384" y="490"/>
                    <a:pt x="408" y="488"/>
                    <a:pt x="422" y="473"/>
                  </a:cubicBezTo>
                  <a:cubicBezTo>
                    <a:pt x="462" y="428"/>
                    <a:pt x="484" y="371"/>
                    <a:pt x="484" y="312"/>
                  </a:cubicBezTo>
                  <a:cubicBezTo>
                    <a:pt x="484" y="189"/>
                    <a:pt x="391" y="63"/>
                    <a:pt x="257" y="5"/>
                  </a:cubicBezTo>
                  <a:cubicBezTo>
                    <a:pt x="248" y="0"/>
                    <a:pt x="236" y="0"/>
                    <a:pt x="227" y="5"/>
                  </a:cubicBezTo>
                  <a:cubicBezTo>
                    <a:pt x="93" y="63"/>
                    <a:pt x="0" y="189"/>
                    <a:pt x="0" y="312"/>
                  </a:cubicBezTo>
                  <a:cubicBezTo>
                    <a:pt x="0" y="371"/>
                    <a:pt x="22" y="428"/>
                    <a:pt x="62" y="473"/>
                  </a:cubicBezTo>
                  <a:cubicBezTo>
                    <a:pt x="69" y="481"/>
                    <a:pt x="80" y="486"/>
                    <a:pt x="90" y="486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3" name="CaixaDeTexto 132">
            <a:extLst>
              <a:ext uri="{FF2B5EF4-FFF2-40B4-BE49-F238E27FC236}">
                <a16:creationId xmlns:a16="http://schemas.microsoft.com/office/drawing/2014/main" id="{59A526D9-35F4-47D1-BBE4-EA1D9985C6BE}"/>
              </a:ext>
            </a:extLst>
          </p:cNvPr>
          <p:cNvSpPr txBox="1"/>
          <p:nvPr/>
        </p:nvSpPr>
        <p:spPr>
          <a:xfrm>
            <a:off x="1459540" y="394887"/>
            <a:ext cx="28934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idade</a:t>
            </a:r>
          </a:p>
        </p:txBody>
      </p:sp>
      <p:sp>
        <p:nvSpPr>
          <p:cNvPr id="135" name="CaixaDeTexto 134"/>
          <p:cNvSpPr txBox="1"/>
          <p:nvPr/>
        </p:nvSpPr>
        <p:spPr>
          <a:xfrm>
            <a:off x="629783" y="5961269"/>
            <a:ext cx="23091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50" dirty="0">
                <a:solidFill>
                  <a:schemeClr val="accent3">
                    <a:lumMod val="75000"/>
                  </a:schemeClr>
                </a:solidFill>
              </a:rPr>
              <a:t>base: 10.964 entrevistas</a:t>
            </a:r>
          </a:p>
        </p:txBody>
      </p:sp>
      <p:graphicFrame>
        <p:nvGraphicFramePr>
          <p:cNvPr id="136" name="Tabela 135"/>
          <p:cNvGraphicFramePr>
            <a:graphicFrameLocks noGrp="1"/>
          </p:cNvGraphicFramePr>
          <p:nvPr>
            <p:extLst/>
          </p:nvPr>
        </p:nvGraphicFramePr>
        <p:xfrm>
          <a:off x="5522803" y="5173710"/>
          <a:ext cx="3221951" cy="553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7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374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875172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7551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3835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3.737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1.914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aphicFrame>
        <p:nvGraphicFramePr>
          <p:cNvPr id="137" name="Tabela 136"/>
          <p:cNvGraphicFramePr>
            <a:graphicFrameLocks noGrp="1"/>
          </p:cNvGraphicFramePr>
          <p:nvPr>
            <p:extLst/>
          </p:nvPr>
        </p:nvGraphicFramePr>
        <p:xfrm>
          <a:off x="9262131" y="5203126"/>
          <a:ext cx="2650488" cy="553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279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12276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38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5.825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5.139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sp>
        <p:nvSpPr>
          <p:cNvPr id="138" name="CaixaDeTexto 137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P36</a:t>
            </a:r>
            <a:r>
              <a:rPr lang="pt-BR" sz="1100" dirty="0">
                <a:solidFill>
                  <a:schemeClr val="bg1"/>
                </a:solidFill>
              </a:rPr>
              <a:t>. Qual a sua idade? (RU – ESP)</a:t>
            </a:r>
          </a:p>
        </p:txBody>
      </p:sp>
    </p:spTree>
    <p:extLst>
      <p:ext uri="{BB962C8B-B14F-4D97-AF65-F5344CB8AC3E}">
        <p14:creationId xmlns:p14="http://schemas.microsoft.com/office/powerpoint/2010/main" val="3658687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25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" grpId="0">
        <p:bldAsOne/>
      </p:bldGraphic>
      <p:bldP spid="12" grpId="0"/>
      <p:bldP spid="31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P36</a:t>
            </a:r>
            <a:r>
              <a:rPr lang="pt-BR" sz="1100" dirty="0">
                <a:solidFill>
                  <a:schemeClr val="bg1"/>
                </a:solidFill>
              </a:rPr>
              <a:t>. Qual a sua idade? (RU – ESP)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/>
          </p:nvPr>
        </p:nvGraphicFramePr>
        <p:xfrm>
          <a:off x="446186" y="1578297"/>
          <a:ext cx="11336284" cy="32208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16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307754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54651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até 24 anos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25 a 34 anos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35 a 44 anos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45 a 54 anos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55 a 64 anos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65 anos ou +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/>
          </p:nvPr>
        </p:nvGraphicFramePr>
        <p:xfrm>
          <a:off x="0" y="4827908"/>
          <a:ext cx="1177173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5630347" y="1024594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12" name="Conector reto 11"/>
          <p:cNvCxnSpPr/>
          <p:nvPr/>
        </p:nvCxnSpPr>
        <p:spPr>
          <a:xfrm>
            <a:off x="7265877" y="1250831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>
            <a:off x="784045" y="1250831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4" name="Group 4">
            <a:extLst>
              <a:ext uri="{FF2B5EF4-FFF2-40B4-BE49-F238E27FC236}">
                <a16:creationId xmlns:a16="http://schemas.microsoft.com/office/drawing/2014/main" id="{F740B3EA-36C0-43EB-8320-99187FBBA7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0064" y="161950"/>
            <a:ext cx="555625" cy="774649"/>
            <a:chOff x="2288" y="0"/>
            <a:chExt cx="3100" cy="4322"/>
          </a:xfrm>
          <a:solidFill>
            <a:srgbClr val="00ACB8"/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30036A5-A35B-453E-8DB9-88639F3EAC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8" y="773"/>
              <a:ext cx="3100" cy="3549"/>
            </a:xfrm>
            <a:custGeom>
              <a:avLst/>
              <a:gdLst>
                <a:gd name="T0" fmla="*/ 1512 w 1710"/>
                <a:gd name="T1" fmla="*/ 935 h 1957"/>
                <a:gd name="T2" fmla="*/ 1272 w 1710"/>
                <a:gd name="T3" fmla="*/ 586 h 1957"/>
                <a:gd name="T4" fmla="*/ 994 w 1710"/>
                <a:gd name="T5" fmla="*/ 241 h 1957"/>
                <a:gd name="T6" fmla="*/ 893 w 1710"/>
                <a:gd name="T7" fmla="*/ 152 h 1957"/>
                <a:gd name="T8" fmla="*/ 855 w 1710"/>
                <a:gd name="T9" fmla="*/ 0 h 1957"/>
                <a:gd name="T10" fmla="*/ 817 w 1710"/>
                <a:gd name="T11" fmla="*/ 152 h 1957"/>
                <a:gd name="T12" fmla="*/ 716 w 1710"/>
                <a:gd name="T13" fmla="*/ 241 h 1957"/>
                <a:gd name="T14" fmla="*/ 438 w 1710"/>
                <a:gd name="T15" fmla="*/ 586 h 1957"/>
                <a:gd name="T16" fmla="*/ 198 w 1710"/>
                <a:gd name="T17" fmla="*/ 935 h 1957"/>
                <a:gd name="T18" fmla="*/ 123 w 1710"/>
                <a:gd name="T19" fmla="*/ 1336 h 1957"/>
                <a:gd name="T20" fmla="*/ 306 w 1710"/>
                <a:gd name="T21" fmla="*/ 1957 h 1957"/>
                <a:gd name="T22" fmla="*/ 1441 w 1710"/>
                <a:gd name="T23" fmla="*/ 1928 h 1957"/>
                <a:gd name="T24" fmla="*/ 1710 w 1710"/>
                <a:gd name="T25" fmla="*/ 1186 h 1957"/>
                <a:gd name="T26" fmla="*/ 804 w 1710"/>
                <a:gd name="T27" fmla="*/ 228 h 1957"/>
                <a:gd name="T28" fmla="*/ 918 w 1710"/>
                <a:gd name="T29" fmla="*/ 241 h 1957"/>
                <a:gd name="T30" fmla="*/ 792 w 1710"/>
                <a:gd name="T31" fmla="*/ 586 h 1957"/>
                <a:gd name="T32" fmla="*/ 1374 w 1710"/>
                <a:gd name="T33" fmla="*/ 1881 h 1957"/>
                <a:gd name="T34" fmla="*/ 202 w 1710"/>
                <a:gd name="T35" fmla="*/ 1339 h 1957"/>
                <a:gd name="T36" fmla="*/ 465 w 1710"/>
                <a:gd name="T37" fmla="*/ 1772 h 1957"/>
                <a:gd name="T38" fmla="*/ 509 w 1710"/>
                <a:gd name="T39" fmla="*/ 1804 h 1957"/>
                <a:gd name="T40" fmla="*/ 478 w 1710"/>
                <a:gd name="T41" fmla="*/ 1339 h 1957"/>
                <a:gd name="T42" fmla="*/ 700 w 1710"/>
                <a:gd name="T43" fmla="*/ 1768 h 1957"/>
                <a:gd name="T44" fmla="*/ 740 w 1710"/>
                <a:gd name="T45" fmla="*/ 1805 h 1957"/>
                <a:gd name="T46" fmla="*/ 755 w 1710"/>
                <a:gd name="T47" fmla="*/ 1339 h 1957"/>
                <a:gd name="T48" fmla="*/ 934 w 1710"/>
                <a:gd name="T49" fmla="*/ 1765 h 1957"/>
                <a:gd name="T50" fmla="*/ 972 w 1710"/>
                <a:gd name="T51" fmla="*/ 1805 h 1957"/>
                <a:gd name="T52" fmla="*/ 1031 w 1710"/>
                <a:gd name="T53" fmla="*/ 1339 h 1957"/>
                <a:gd name="T54" fmla="*/ 1169 w 1710"/>
                <a:gd name="T55" fmla="*/ 1761 h 1957"/>
                <a:gd name="T56" fmla="*/ 1207 w 1710"/>
                <a:gd name="T57" fmla="*/ 1805 h 1957"/>
                <a:gd name="T58" fmla="*/ 1309 w 1710"/>
                <a:gd name="T59" fmla="*/ 1339 h 1957"/>
                <a:gd name="T60" fmla="*/ 1374 w 1710"/>
                <a:gd name="T61" fmla="*/ 1881 h 1957"/>
                <a:gd name="T62" fmla="*/ 154 w 1710"/>
                <a:gd name="T63" fmla="*/ 1263 h 1957"/>
                <a:gd name="T64" fmla="*/ 257 w 1710"/>
                <a:gd name="T65" fmla="*/ 1004 h 1957"/>
                <a:gd name="T66" fmla="*/ 288 w 1710"/>
                <a:gd name="T67" fmla="*/ 945 h 1957"/>
                <a:gd name="T68" fmla="*/ 438 w 1710"/>
                <a:gd name="T69" fmla="*/ 662 h 1957"/>
                <a:gd name="T70" fmla="*/ 1453 w 1710"/>
                <a:gd name="T71" fmla="*/ 843 h 1957"/>
                <a:gd name="T72" fmla="*/ 409 w 1710"/>
                <a:gd name="T73" fmla="*/ 928 h 1957"/>
                <a:gd name="T74" fmla="*/ 409 w 1710"/>
                <a:gd name="T75" fmla="*/ 1004 h 1957"/>
                <a:gd name="T76" fmla="*/ 1634 w 1710"/>
                <a:gd name="T77" fmla="*/ 1186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10" h="1957">
                  <a:moveTo>
                    <a:pt x="1710" y="1186"/>
                  </a:moveTo>
                  <a:cubicBezTo>
                    <a:pt x="1710" y="1064"/>
                    <a:pt x="1625" y="962"/>
                    <a:pt x="1512" y="935"/>
                  </a:cubicBezTo>
                  <a:cubicBezTo>
                    <a:pt x="1523" y="906"/>
                    <a:pt x="1529" y="875"/>
                    <a:pt x="1529" y="843"/>
                  </a:cubicBezTo>
                  <a:cubicBezTo>
                    <a:pt x="1529" y="701"/>
                    <a:pt x="1414" y="586"/>
                    <a:pt x="1272" y="586"/>
                  </a:cubicBezTo>
                  <a:cubicBezTo>
                    <a:pt x="994" y="586"/>
                    <a:pt x="994" y="586"/>
                    <a:pt x="994" y="586"/>
                  </a:cubicBezTo>
                  <a:cubicBezTo>
                    <a:pt x="994" y="241"/>
                    <a:pt x="994" y="241"/>
                    <a:pt x="994" y="241"/>
                  </a:cubicBezTo>
                  <a:cubicBezTo>
                    <a:pt x="994" y="192"/>
                    <a:pt x="955" y="152"/>
                    <a:pt x="906" y="152"/>
                  </a:cubicBezTo>
                  <a:cubicBezTo>
                    <a:pt x="893" y="152"/>
                    <a:pt x="893" y="152"/>
                    <a:pt x="893" y="152"/>
                  </a:cubicBezTo>
                  <a:cubicBezTo>
                    <a:pt x="893" y="38"/>
                    <a:pt x="893" y="38"/>
                    <a:pt x="893" y="38"/>
                  </a:cubicBezTo>
                  <a:cubicBezTo>
                    <a:pt x="893" y="17"/>
                    <a:pt x="876" y="0"/>
                    <a:pt x="855" y="0"/>
                  </a:cubicBezTo>
                  <a:cubicBezTo>
                    <a:pt x="834" y="0"/>
                    <a:pt x="817" y="17"/>
                    <a:pt x="817" y="38"/>
                  </a:cubicBezTo>
                  <a:cubicBezTo>
                    <a:pt x="817" y="152"/>
                    <a:pt x="817" y="152"/>
                    <a:pt x="817" y="152"/>
                  </a:cubicBezTo>
                  <a:cubicBezTo>
                    <a:pt x="804" y="152"/>
                    <a:pt x="804" y="152"/>
                    <a:pt x="804" y="152"/>
                  </a:cubicBezTo>
                  <a:cubicBezTo>
                    <a:pt x="755" y="152"/>
                    <a:pt x="716" y="192"/>
                    <a:pt x="716" y="241"/>
                  </a:cubicBezTo>
                  <a:cubicBezTo>
                    <a:pt x="716" y="586"/>
                    <a:pt x="716" y="586"/>
                    <a:pt x="716" y="586"/>
                  </a:cubicBezTo>
                  <a:cubicBezTo>
                    <a:pt x="438" y="586"/>
                    <a:pt x="438" y="586"/>
                    <a:pt x="438" y="586"/>
                  </a:cubicBezTo>
                  <a:cubicBezTo>
                    <a:pt x="296" y="586"/>
                    <a:pt x="181" y="701"/>
                    <a:pt x="181" y="843"/>
                  </a:cubicBezTo>
                  <a:cubicBezTo>
                    <a:pt x="181" y="875"/>
                    <a:pt x="187" y="906"/>
                    <a:pt x="198" y="935"/>
                  </a:cubicBezTo>
                  <a:cubicBezTo>
                    <a:pt x="85" y="962"/>
                    <a:pt x="0" y="1064"/>
                    <a:pt x="0" y="1186"/>
                  </a:cubicBezTo>
                  <a:cubicBezTo>
                    <a:pt x="0" y="1260"/>
                    <a:pt x="53" y="1322"/>
                    <a:pt x="123" y="1336"/>
                  </a:cubicBezTo>
                  <a:cubicBezTo>
                    <a:pt x="269" y="1928"/>
                    <a:pt x="269" y="1928"/>
                    <a:pt x="269" y="1928"/>
                  </a:cubicBezTo>
                  <a:cubicBezTo>
                    <a:pt x="273" y="1945"/>
                    <a:pt x="288" y="1957"/>
                    <a:pt x="306" y="1957"/>
                  </a:cubicBezTo>
                  <a:cubicBezTo>
                    <a:pt x="1404" y="1957"/>
                    <a:pt x="1404" y="1957"/>
                    <a:pt x="1404" y="1957"/>
                  </a:cubicBezTo>
                  <a:cubicBezTo>
                    <a:pt x="1422" y="1957"/>
                    <a:pt x="1437" y="1945"/>
                    <a:pt x="1441" y="1928"/>
                  </a:cubicBezTo>
                  <a:cubicBezTo>
                    <a:pt x="1587" y="1336"/>
                    <a:pt x="1587" y="1336"/>
                    <a:pt x="1587" y="1336"/>
                  </a:cubicBezTo>
                  <a:cubicBezTo>
                    <a:pt x="1657" y="1322"/>
                    <a:pt x="1710" y="1260"/>
                    <a:pt x="1710" y="1186"/>
                  </a:cubicBezTo>
                  <a:close/>
                  <a:moveTo>
                    <a:pt x="792" y="241"/>
                  </a:moveTo>
                  <a:cubicBezTo>
                    <a:pt x="792" y="234"/>
                    <a:pt x="797" y="228"/>
                    <a:pt x="804" y="228"/>
                  </a:cubicBezTo>
                  <a:cubicBezTo>
                    <a:pt x="906" y="228"/>
                    <a:pt x="906" y="228"/>
                    <a:pt x="906" y="228"/>
                  </a:cubicBezTo>
                  <a:cubicBezTo>
                    <a:pt x="913" y="228"/>
                    <a:pt x="918" y="234"/>
                    <a:pt x="918" y="241"/>
                  </a:cubicBezTo>
                  <a:cubicBezTo>
                    <a:pt x="918" y="586"/>
                    <a:pt x="918" y="586"/>
                    <a:pt x="918" y="586"/>
                  </a:cubicBezTo>
                  <a:cubicBezTo>
                    <a:pt x="792" y="586"/>
                    <a:pt x="792" y="586"/>
                    <a:pt x="792" y="586"/>
                  </a:cubicBezTo>
                  <a:lnTo>
                    <a:pt x="792" y="241"/>
                  </a:lnTo>
                  <a:close/>
                  <a:moveTo>
                    <a:pt x="1374" y="1881"/>
                  </a:moveTo>
                  <a:cubicBezTo>
                    <a:pt x="336" y="1881"/>
                    <a:pt x="336" y="1881"/>
                    <a:pt x="336" y="1881"/>
                  </a:cubicBezTo>
                  <a:cubicBezTo>
                    <a:pt x="202" y="1339"/>
                    <a:pt x="202" y="1339"/>
                    <a:pt x="202" y="1339"/>
                  </a:cubicBezTo>
                  <a:cubicBezTo>
                    <a:pt x="401" y="1339"/>
                    <a:pt x="401" y="1339"/>
                    <a:pt x="401" y="1339"/>
                  </a:cubicBezTo>
                  <a:cubicBezTo>
                    <a:pt x="465" y="1772"/>
                    <a:pt x="465" y="1772"/>
                    <a:pt x="465" y="1772"/>
                  </a:cubicBezTo>
                  <a:cubicBezTo>
                    <a:pt x="468" y="1791"/>
                    <a:pt x="484" y="1805"/>
                    <a:pt x="503" y="1805"/>
                  </a:cubicBezTo>
                  <a:cubicBezTo>
                    <a:pt x="505" y="1805"/>
                    <a:pt x="507" y="1804"/>
                    <a:pt x="509" y="1804"/>
                  </a:cubicBezTo>
                  <a:cubicBezTo>
                    <a:pt x="529" y="1801"/>
                    <a:pt x="544" y="1782"/>
                    <a:pt x="541" y="1761"/>
                  </a:cubicBezTo>
                  <a:cubicBezTo>
                    <a:pt x="478" y="1339"/>
                    <a:pt x="478" y="1339"/>
                    <a:pt x="478" y="1339"/>
                  </a:cubicBezTo>
                  <a:cubicBezTo>
                    <a:pt x="679" y="1339"/>
                    <a:pt x="679" y="1339"/>
                    <a:pt x="679" y="1339"/>
                  </a:cubicBezTo>
                  <a:cubicBezTo>
                    <a:pt x="700" y="1768"/>
                    <a:pt x="700" y="1768"/>
                    <a:pt x="700" y="1768"/>
                  </a:cubicBezTo>
                  <a:cubicBezTo>
                    <a:pt x="701" y="1789"/>
                    <a:pt x="718" y="1805"/>
                    <a:pt x="738" y="1805"/>
                  </a:cubicBezTo>
                  <a:cubicBezTo>
                    <a:pt x="738" y="1805"/>
                    <a:pt x="739" y="1805"/>
                    <a:pt x="740" y="1805"/>
                  </a:cubicBezTo>
                  <a:cubicBezTo>
                    <a:pt x="760" y="1803"/>
                    <a:pt x="777" y="1786"/>
                    <a:pt x="776" y="1765"/>
                  </a:cubicBezTo>
                  <a:cubicBezTo>
                    <a:pt x="755" y="1339"/>
                    <a:pt x="755" y="1339"/>
                    <a:pt x="755" y="1339"/>
                  </a:cubicBezTo>
                  <a:cubicBezTo>
                    <a:pt x="955" y="1339"/>
                    <a:pt x="955" y="1339"/>
                    <a:pt x="955" y="1339"/>
                  </a:cubicBezTo>
                  <a:cubicBezTo>
                    <a:pt x="934" y="1765"/>
                    <a:pt x="934" y="1765"/>
                    <a:pt x="934" y="1765"/>
                  </a:cubicBezTo>
                  <a:cubicBezTo>
                    <a:pt x="933" y="1786"/>
                    <a:pt x="950" y="1803"/>
                    <a:pt x="970" y="1805"/>
                  </a:cubicBezTo>
                  <a:cubicBezTo>
                    <a:pt x="971" y="1805"/>
                    <a:pt x="972" y="1805"/>
                    <a:pt x="972" y="1805"/>
                  </a:cubicBezTo>
                  <a:cubicBezTo>
                    <a:pt x="992" y="1805"/>
                    <a:pt x="1009" y="1789"/>
                    <a:pt x="1010" y="1768"/>
                  </a:cubicBezTo>
                  <a:cubicBezTo>
                    <a:pt x="1031" y="1339"/>
                    <a:pt x="1031" y="1339"/>
                    <a:pt x="1031" y="1339"/>
                  </a:cubicBezTo>
                  <a:cubicBezTo>
                    <a:pt x="1232" y="1339"/>
                    <a:pt x="1232" y="1339"/>
                    <a:pt x="1232" y="1339"/>
                  </a:cubicBezTo>
                  <a:cubicBezTo>
                    <a:pt x="1169" y="1761"/>
                    <a:pt x="1169" y="1761"/>
                    <a:pt x="1169" y="1761"/>
                  </a:cubicBezTo>
                  <a:cubicBezTo>
                    <a:pt x="1166" y="1782"/>
                    <a:pt x="1181" y="1801"/>
                    <a:pt x="1201" y="1804"/>
                  </a:cubicBezTo>
                  <a:cubicBezTo>
                    <a:pt x="1203" y="1804"/>
                    <a:pt x="1205" y="1805"/>
                    <a:pt x="1207" y="1805"/>
                  </a:cubicBezTo>
                  <a:cubicBezTo>
                    <a:pt x="1226" y="1805"/>
                    <a:pt x="1242" y="1791"/>
                    <a:pt x="1245" y="1772"/>
                  </a:cubicBezTo>
                  <a:cubicBezTo>
                    <a:pt x="1309" y="1339"/>
                    <a:pt x="1309" y="1339"/>
                    <a:pt x="1309" y="1339"/>
                  </a:cubicBezTo>
                  <a:cubicBezTo>
                    <a:pt x="1508" y="1339"/>
                    <a:pt x="1508" y="1339"/>
                    <a:pt x="1508" y="1339"/>
                  </a:cubicBezTo>
                  <a:cubicBezTo>
                    <a:pt x="1374" y="1881"/>
                    <a:pt x="1374" y="1881"/>
                    <a:pt x="1374" y="1881"/>
                  </a:cubicBezTo>
                  <a:close/>
                  <a:moveTo>
                    <a:pt x="1556" y="1263"/>
                  </a:moveTo>
                  <a:cubicBezTo>
                    <a:pt x="154" y="1263"/>
                    <a:pt x="154" y="1263"/>
                    <a:pt x="154" y="1263"/>
                  </a:cubicBezTo>
                  <a:cubicBezTo>
                    <a:pt x="111" y="1263"/>
                    <a:pt x="76" y="1228"/>
                    <a:pt x="76" y="1186"/>
                  </a:cubicBezTo>
                  <a:cubicBezTo>
                    <a:pt x="76" y="1086"/>
                    <a:pt x="157" y="1004"/>
                    <a:pt x="257" y="1004"/>
                  </a:cubicBezTo>
                  <a:cubicBezTo>
                    <a:pt x="271" y="1004"/>
                    <a:pt x="284" y="997"/>
                    <a:pt x="291" y="984"/>
                  </a:cubicBezTo>
                  <a:cubicBezTo>
                    <a:pt x="297" y="972"/>
                    <a:pt x="296" y="957"/>
                    <a:pt x="288" y="945"/>
                  </a:cubicBezTo>
                  <a:cubicBezTo>
                    <a:pt x="268" y="915"/>
                    <a:pt x="257" y="880"/>
                    <a:pt x="257" y="843"/>
                  </a:cubicBezTo>
                  <a:cubicBezTo>
                    <a:pt x="257" y="743"/>
                    <a:pt x="338" y="662"/>
                    <a:pt x="438" y="662"/>
                  </a:cubicBezTo>
                  <a:cubicBezTo>
                    <a:pt x="1272" y="662"/>
                    <a:pt x="1272" y="662"/>
                    <a:pt x="1272" y="662"/>
                  </a:cubicBezTo>
                  <a:cubicBezTo>
                    <a:pt x="1372" y="662"/>
                    <a:pt x="1453" y="743"/>
                    <a:pt x="1453" y="843"/>
                  </a:cubicBezTo>
                  <a:cubicBezTo>
                    <a:pt x="1453" y="873"/>
                    <a:pt x="1445" y="902"/>
                    <a:pt x="1432" y="928"/>
                  </a:cubicBezTo>
                  <a:cubicBezTo>
                    <a:pt x="409" y="928"/>
                    <a:pt x="409" y="928"/>
                    <a:pt x="409" y="928"/>
                  </a:cubicBezTo>
                  <a:cubicBezTo>
                    <a:pt x="388" y="928"/>
                    <a:pt x="371" y="945"/>
                    <a:pt x="371" y="966"/>
                  </a:cubicBezTo>
                  <a:cubicBezTo>
                    <a:pt x="371" y="987"/>
                    <a:pt x="388" y="1004"/>
                    <a:pt x="409" y="1004"/>
                  </a:cubicBezTo>
                  <a:cubicBezTo>
                    <a:pt x="1453" y="1004"/>
                    <a:pt x="1453" y="1004"/>
                    <a:pt x="1453" y="1004"/>
                  </a:cubicBezTo>
                  <a:cubicBezTo>
                    <a:pt x="1553" y="1004"/>
                    <a:pt x="1634" y="1086"/>
                    <a:pt x="1634" y="1186"/>
                  </a:cubicBezTo>
                  <a:cubicBezTo>
                    <a:pt x="1634" y="1228"/>
                    <a:pt x="1599" y="1263"/>
                    <a:pt x="1556" y="12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AF2B1A09-D793-4223-BABD-6F23E38DA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0"/>
              <a:ext cx="878" cy="889"/>
            </a:xfrm>
            <a:custGeom>
              <a:avLst/>
              <a:gdLst>
                <a:gd name="T0" fmla="*/ 90 w 484"/>
                <a:gd name="T1" fmla="*/ 486 h 490"/>
                <a:gd name="T2" fmla="*/ 115 w 484"/>
                <a:gd name="T3" fmla="*/ 476 h 490"/>
                <a:gd name="T4" fmla="*/ 118 w 484"/>
                <a:gd name="T5" fmla="*/ 422 h 490"/>
                <a:gd name="T6" fmla="*/ 76 w 484"/>
                <a:gd name="T7" fmla="*/ 312 h 490"/>
                <a:gd name="T8" fmla="*/ 242 w 484"/>
                <a:gd name="T9" fmla="*/ 81 h 490"/>
                <a:gd name="T10" fmla="*/ 408 w 484"/>
                <a:gd name="T11" fmla="*/ 312 h 490"/>
                <a:gd name="T12" fmla="*/ 366 w 484"/>
                <a:gd name="T13" fmla="*/ 422 h 490"/>
                <a:gd name="T14" fmla="*/ 369 w 484"/>
                <a:gd name="T15" fmla="*/ 476 h 490"/>
                <a:gd name="T16" fmla="*/ 422 w 484"/>
                <a:gd name="T17" fmla="*/ 473 h 490"/>
                <a:gd name="T18" fmla="*/ 484 w 484"/>
                <a:gd name="T19" fmla="*/ 312 h 490"/>
                <a:gd name="T20" fmla="*/ 257 w 484"/>
                <a:gd name="T21" fmla="*/ 5 h 490"/>
                <a:gd name="T22" fmla="*/ 227 w 484"/>
                <a:gd name="T23" fmla="*/ 5 h 490"/>
                <a:gd name="T24" fmla="*/ 0 w 484"/>
                <a:gd name="T25" fmla="*/ 312 h 490"/>
                <a:gd name="T26" fmla="*/ 62 w 484"/>
                <a:gd name="T27" fmla="*/ 473 h 490"/>
                <a:gd name="T28" fmla="*/ 90 w 484"/>
                <a:gd name="T29" fmla="*/ 486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490">
                  <a:moveTo>
                    <a:pt x="90" y="486"/>
                  </a:moveTo>
                  <a:cubicBezTo>
                    <a:pt x="99" y="486"/>
                    <a:pt x="108" y="482"/>
                    <a:pt x="115" y="476"/>
                  </a:cubicBezTo>
                  <a:cubicBezTo>
                    <a:pt x="131" y="462"/>
                    <a:pt x="132" y="438"/>
                    <a:pt x="118" y="422"/>
                  </a:cubicBezTo>
                  <a:cubicBezTo>
                    <a:pt x="91" y="392"/>
                    <a:pt x="76" y="353"/>
                    <a:pt x="76" y="312"/>
                  </a:cubicBezTo>
                  <a:cubicBezTo>
                    <a:pt x="76" y="223"/>
                    <a:pt x="144" y="130"/>
                    <a:pt x="242" y="81"/>
                  </a:cubicBezTo>
                  <a:cubicBezTo>
                    <a:pt x="340" y="130"/>
                    <a:pt x="408" y="223"/>
                    <a:pt x="408" y="312"/>
                  </a:cubicBezTo>
                  <a:cubicBezTo>
                    <a:pt x="408" y="353"/>
                    <a:pt x="393" y="392"/>
                    <a:pt x="366" y="422"/>
                  </a:cubicBezTo>
                  <a:cubicBezTo>
                    <a:pt x="352" y="438"/>
                    <a:pt x="353" y="462"/>
                    <a:pt x="369" y="476"/>
                  </a:cubicBezTo>
                  <a:cubicBezTo>
                    <a:pt x="384" y="490"/>
                    <a:pt x="408" y="488"/>
                    <a:pt x="422" y="473"/>
                  </a:cubicBezTo>
                  <a:cubicBezTo>
                    <a:pt x="462" y="428"/>
                    <a:pt x="484" y="371"/>
                    <a:pt x="484" y="312"/>
                  </a:cubicBezTo>
                  <a:cubicBezTo>
                    <a:pt x="484" y="189"/>
                    <a:pt x="391" y="63"/>
                    <a:pt x="257" y="5"/>
                  </a:cubicBezTo>
                  <a:cubicBezTo>
                    <a:pt x="248" y="0"/>
                    <a:pt x="236" y="0"/>
                    <a:pt x="227" y="5"/>
                  </a:cubicBezTo>
                  <a:cubicBezTo>
                    <a:pt x="93" y="63"/>
                    <a:pt x="0" y="189"/>
                    <a:pt x="0" y="312"/>
                  </a:cubicBezTo>
                  <a:cubicBezTo>
                    <a:pt x="0" y="371"/>
                    <a:pt x="22" y="428"/>
                    <a:pt x="62" y="473"/>
                  </a:cubicBezTo>
                  <a:cubicBezTo>
                    <a:pt x="69" y="481"/>
                    <a:pt x="80" y="486"/>
                    <a:pt x="90" y="486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7" name="CaixaDeTexto 16">
            <a:extLst>
              <a:ext uri="{FF2B5EF4-FFF2-40B4-BE49-F238E27FC236}">
                <a16:creationId xmlns:a16="http://schemas.microsoft.com/office/drawing/2014/main" id="{3AC3FEF8-A70F-419C-96EC-1E514261B451}"/>
              </a:ext>
            </a:extLst>
          </p:cNvPr>
          <p:cNvSpPr txBox="1"/>
          <p:nvPr/>
        </p:nvSpPr>
        <p:spPr>
          <a:xfrm>
            <a:off x="1459540" y="394887"/>
            <a:ext cx="28934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idade</a:t>
            </a:r>
          </a:p>
        </p:txBody>
      </p:sp>
    </p:spTree>
    <p:extLst>
      <p:ext uri="{BB962C8B-B14F-4D97-AF65-F5344CB8AC3E}">
        <p14:creationId xmlns:p14="http://schemas.microsoft.com/office/powerpoint/2010/main" val="1234915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P37</a:t>
            </a:r>
            <a:r>
              <a:rPr lang="pt-BR" sz="1100" dirty="0">
                <a:solidFill>
                  <a:schemeClr val="bg1"/>
                </a:solidFill>
              </a:rPr>
              <a:t>. Sexo (ANOTAR SEM PERGUNTAR)</a:t>
            </a:r>
          </a:p>
        </p:txBody>
      </p:sp>
      <p:sp>
        <p:nvSpPr>
          <p:cNvPr id="11" name="Retângulo 10"/>
          <p:cNvSpPr/>
          <p:nvPr/>
        </p:nvSpPr>
        <p:spPr>
          <a:xfrm>
            <a:off x="2895894" y="2911609"/>
            <a:ext cx="107753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ctr"/>
            <a:r>
              <a:rPr lang="pt-BR" sz="4000" b="1" u="none" strike="noStrike" dirty="0">
                <a:solidFill>
                  <a:schemeClr val="tx2">
                    <a:lumMod val="75000"/>
                  </a:schemeClr>
                </a:solidFill>
                <a:effectLst/>
              </a:rPr>
              <a:t>37%</a:t>
            </a:r>
            <a:endParaRPr lang="pt-BR" sz="4000" b="1" i="0" u="none" strike="noStrike" dirty="0">
              <a:solidFill>
                <a:schemeClr val="tx2">
                  <a:lumMod val="75000"/>
                </a:schemeClr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" name="Retângulo 13"/>
          <p:cNvSpPr/>
          <p:nvPr/>
        </p:nvSpPr>
        <p:spPr>
          <a:xfrm>
            <a:off x="2895894" y="2643766"/>
            <a:ext cx="113877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2000" b="1" u="none" strike="noStrike" dirty="0">
                <a:solidFill>
                  <a:srgbClr val="A163A2"/>
                </a:solidFill>
                <a:effectLst/>
              </a:rPr>
              <a:t>feminino</a:t>
            </a:r>
            <a:endParaRPr lang="pt-BR" sz="2000" b="1" i="0" u="none" strike="noStrike" dirty="0">
              <a:solidFill>
                <a:srgbClr val="A163A2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" name="Retângulo 16"/>
          <p:cNvSpPr/>
          <p:nvPr/>
        </p:nvSpPr>
        <p:spPr>
          <a:xfrm>
            <a:off x="2878497" y="1906331"/>
            <a:ext cx="107753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4000" b="1" u="none" strike="noStrike" dirty="0">
                <a:solidFill>
                  <a:schemeClr val="tx2">
                    <a:lumMod val="75000"/>
                  </a:schemeClr>
                </a:solidFill>
                <a:effectLst/>
              </a:rPr>
              <a:t>63%</a:t>
            </a:r>
            <a:endParaRPr lang="pt-BR" sz="4000" b="1" i="0" u="none" strike="noStrike" dirty="0">
              <a:solidFill>
                <a:schemeClr val="tx2">
                  <a:lumMod val="75000"/>
                </a:schemeClr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Retângulo 17"/>
          <p:cNvSpPr/>
          <p:nvPr/>
        </p:nvSpPr>
        <p:spPr>
          <a:xfrm>
            <a:off x="2878497" y="1638488"/>
            <a:ext cx="126829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2000" b="1" u="none" strike="noStrike" dirty="0">
                <a:solidFill>
                  <a:srgbClr val="00ACB8"/>
                </a:solidFill>
                <a:effectLst/>
              </a:rPr>
              <a:t>masculino</a:t>
            </a:r>
            <a:endParaRPr lang="pt-BR" sz="2000" b="1" i="0" u="none" strike="noStrike" dirty="0">
              <a:solidFill>
                <a:srgbClr val="00ACB8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" name="CaixaDeTexto 18"/>
          <p:cNvSpPr txBox="1"/>
          <p:nvPr/>
        </p:nvSpPr>
        <p:spPr>
          <a:xfrm>
            <a:off x="5849522" y="1173283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20" name="Conector reto 19"/>
          <p:cNvCxnSpPr/>
          <p:nvPr/>
        </p:nvCxnSpPr>
        <p:spPr>
          <a:xfrm>
            <a:off x="7194646" y="1373338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2" name="Tabela 41"/>
          <p:cNvGraphicFramePr>
            <a:graphicFrameLocks noGrp="1"/>
          </p:cNvGraphicFramePr>
          <p:nvPr>
            <p:extLst/>
          </p:nvPr>
        </p:nvGraphicFramePr>
        <p:xfrm>
          <a:off x="5656092" y="2203067"/>
          <a:ext cx="2674740" cy="13782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820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3" name="CaixaDeTexto 42"/>
          <p:cNvSpPr txBox="1"/>
          <p:nvPr/>
        </p:nvSpPr>
        <p:spPr>
          <a:xfrm>
            <a:off x="8850230" y="1173283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4" name="Conector reto 43"/>
          <p:cNvCxnSpPr/>
          <p:nvPr/>
        </p:nvCxnSpPr>
        <p:spPr>
          <a:xfrm>
            <a:off x="10768690" y="1373338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5" name="Tabela 44"/>
          <p:cNvGraphicFramePr>
            <a:graphicFrameLocks noGrp="1"/>
          </p:cNvGraphicFramePr>
          <p:nvPr>
            <p:extLst/>
          </p:nvPr>
        </p:nvGraphicFramePr>
        <p:xfrm>
          <a:off x="8739615" y="2205888"/>
          <a:ext cx="2650490" cy="13751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1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/>
          </p:nvPr>
        </p:nvGraphicFramePr>
        <p:xfrm>
          <a:off x="638628" y="4445753"/>
          <a:ext cx="11118344" cy="13275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983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307754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54651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masculino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feminino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</a:tbl>
          </a:graphicData>
        </a:graphic>
      </p:graphicFrame>
      <p:graphicFrame>
        <p:nvGraphicFramePr>
          <p:cNvPr id="62" name="Tabela 61"/>
          <p:cNvGraphicFramePr>
            <a:graphicFrameLocks noGrp="1"/>
          </p:cNvGraphicFramePr>
          <p:nvPr>
            <p:extLst/>
          </p:nvPr>
        </p:nvGraphicFramePr>
        <p:xfrm>
          <a:off x="-25497" y="5686631"/>
          <a:ext cx="1177173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sp>
        <p:nvSpPr>
          <p:cNvPr id="63" name="CaixaDeTexto 62"/>
          <p:cNvSpPr txBox="1"/>
          <p:nvPr/>
        </p:nvSpPr>
        <p:spPr>
          <a:xfrm>
            <a:off x="564612" y="411711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64" name="Conector reto 63"/>
          <p:cNvCxnSpPr/>
          <p:nvPr/>
        </p:nvCxnSpPr>
        <p:spPr>
          <a:xfrm>
            <a:off x="1494366" y="4357862"/>
            <a:ext cx="1025187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66" name="Tabela 65"/>
          <p:cNvGraphicFramePr>
            <a:graphicFrameLocks noGrp="1"/>
          </p:cNvGraphicFramePr>
          <p:nvPr>
            <p:extLst/>
          </p:nvPr>
        </p:nvGraphicFramePr>
        <p:xfrm>
          <a:off x="4914900" y="3607881"/>
          <a:ext cx="3383627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52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280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89280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892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5.356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3.761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/>
          </p:nvPr>
        </p:nvGraphicFramePr>
        <p:xfrm>
          <a:off x="8850230" y="3607881"/>
          <a:ext cx="2539874" cy="468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69937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12699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5.176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pSp>
        <p:nvGrpSpPr>
          <p:cNvPr id="65" name="Group 4">
            <a:extLst>
              <a:ext uri="{FF2B5EF4-FFF2-40B4-BE49-F238E27FC236}">
                <a16:creationId xmlns:a16="http://schemas.microsoft.com/office/drawing/2014/main" id="{679785C7-04BF-4F66-A249-F311099A776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35103" y="1774571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70" name="Freeform 5">
              <a:extLst>
                <a:ext uri="{FF2B5EF4-FFF2-40B4-BE49-F238E27FC236}">
                  <a16:creationId xmlns:a16="http://schemas.microsoft.com/office/drawing/2014/main" id="{4AA47C58-41DD-4AED-9B68-51439D4A7E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">
              <a:extLst>
                <a:ext uri="{FF2B5EF4-FFF2-40B4-BE49-F238E27FC236}">
                  <a16:creationId xmlns:a16="http://schemas.microsoft.com/office/drawing/2014/main" id="{00AFE2A2-553A-4996-B207-5C1810EA4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">
              <a:extLst>
                <a:ext uri="{FF2B5EF4-FFF2-40B4-BE49-F238E27FC236}">
                  <a16:creationId xmlns:a16="http://schemas.microsoft.com/office/drawing/2014/main" id="{9CB6828C-C51A-4503-911F-E8423F9170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8">
              <a:extLst>
                <a:ext uri="{FF2B5EF4-FFF2-40B4-BE49-F238E27FC236}">
                  <a16:creationId xmlns:a16="http://schemas.microsoft.com/office/drawing/2014/main" id="{32B9075C-5478-4F1B-8E94-4896D99D04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9">
              <a:extLst>
                <a:ext uri="{FF2B5EF4-FFF2-40B4-BE49-F238E27FC236}">
                  <a16:creationId xmlns:a16="http://schemas.microsoft.com/office/drawing/2014/main" id="{CE8DA87A-85D5-48AC-A341-83304A2E60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10">
              <a:extLst>
                <a:ext uri="{FF2B5EF4-FFF2-40B4-BE49-F238E27FC236}">
                  <a16:creationId xmlns:a16="http://schemas.microsoft.com/office/drawing/2014/main" id="{F240B6D6-233E-48CA-A60E-CC704EE62F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6" name="Grupo 34">
            <a:extLst>
              <a:ext uri="{FF2B5EF4-FFF2-40B4-BE49-F238E27FC236}">
                <a16:creationId xmlns:a16="http://schemas.microsoft.com/office/drawing/2014/main" id="{6F08C5A0-9792-4D4E-A1AD-8DC91EC2948E}"/>
              </a:ext>
            </a:extLst>
          </p:cNvPr>
          <p:cNvGrpSpPr/>
          <p:nvPr/>
        </p:nvGrpSpPr>
        <p:grpSpPr>
          <a:xfrm>
            <a:off x="10391518" y="1729402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77" name="Freeform 15">
              <a:extLst>
                <a:ext uri="{FF2B5EF4-FFF2-40B4-BE49-F238E27FC236}">
                  <a16:creationId xmlns:a16="http://schemas.microsoft.com/office/drawing/2014/main" id="{6E3C589F-103D-4DD4-AA06-C211D49FF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16">
              <a:extLst>
                <a:ext uri="{FF2B5EF4-FFF2-40B4-BE49-F238E27FC236}">
                  <a16:creationId xmlns:a16="http://schemas.microsoft.com/office/drawing/2014/main" id="{6DFFFA88-C897-46A8-939B-0D0DC3D754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9" name="Freeform 17">
              <a:extLst>
                <a:ext uri="{FF2B5EF4-FFF2-40B4-BE49-F238E27FC236}">
                  <a16:creationId xmlns:a16="http://schemas.microsoft.com/office/drawing/2014/main" id="{CECF44D4-E672-423A-BCFD-BD1D0B330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18">
              <a:extLst>
                <a:ext uri="{FF2B5EF4-FFF2-40B4-BE49-F238E27FC236}">
                  <a16:creationId xmlns:a16="http://schemas.microsoft.com/office/drawing/2014/main" id="{BB34F4D6-CFBD-4F6C-917E-9E85586F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19">
              <a:extLst>
                <a:ext uri="{FF2B5EF4-FFF2-40B4-BE49-F238E27FC236}">
                  <a16:creationId xmlns:a16="http://schemas.microsoft.com/office/drawing/2014/main" id="{FA79BCF4-3A17-4E46-9964-25278A091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2" name="Group 35">
            <a:extLst>
              <a:ext uri="{FF2B5EF4-FFF2-40B4-BE49-F238E27FC236}">
                <a16:creationId xmlns:a16="http://schemas.microsoft.com/office/drawing/2014/main" id="{D00E06E9-3C8A-4BDC-9C11-856BF441755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42741" y="1686697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83" name="Rectangle 40">
              <a:extLst>
                <a:ext uri="{FF2B5EF4-FFF2-40B4-BE49-F238E27FC236}">
                  <a16:creationId xmlns:a16="http://schemas.microsoft.com/office/drawing/2014/main" id="{C20C18A0-A6A7-4215-9A13-08615372E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4" name="Rectangle 41">
              <a:extLst>
                <a:ext uri="{FF2B5EF4-FFF2-40B4-BE49-F238E27FC236}">
                  <a16:creationId xmlns:a16="http://schemas.microsoft.com/office/drawing/2014/main" id="{7FC0E403-ABE8-40FB-B960-9FD4BD77A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5" name="Rectangle 42">
              <a:extLst>
                <a:ext uri="{FF2B5EF4-FFF2-40B4-BE49-F238E27FC236}">
                  <a16:creationId xmlns:a16="http://schemas.microsoft.com/office/drawing/2014/main" id="{8E240B88-C28F-458B-B375-1413DDC43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43">
              <a:extLst>
                <a:ext uri="{FF2B5EF4-FFF2-40B4-BE49-F238E27FC236}">
                  <a16:creationId xmlns:a16="http://schemas.microsoft.com/office/drawing/2014/main" id="{ED034A69-E1E7-4A53-8180-427070EC6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44">
              <a:extLst>
                <a:ext uri="{FF2B5EF4-FFF2-40B4-BE49-F238E27FC236}">
                  <a16:creationId xmlns:a16="http://schemas.microsoft.com/office/drawing/2014/main" id="{42B07D87-003A-4D00-847D-4C97CB4E6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45">
              <a:extLst>
                <a:ext uri="{FF2B5EF4-FFF2-40B4-BE49-F238E27FC236}">
                  <a16:creationId xmlns:a16="http://schemas.microsoft.com/office/drawing/2014/main" id="{89B2F1D9-9EE8-4ECB-8DB8-B5CDA5504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46">
              <a:extLst>
                <a:ext uri="{FF2B5EF4-FFF2-40B4-BE49-F238E27FC236}">
                  <a16:creationId xmlns:a16="http://schemas.microsoft.com/office/drawing/2014/main" id="{F3E8D978-454B-460B-9BC9-46F8913CF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47">
              <a:extLst>
                <a:ext uri="{FF2B5EF4-FFF2-40B4-BE49-F238E27FC236}">
                  <a16:creationId xmlns:a16="http://schemas.microsoft.com/office/drawing/2014/main" id="{5A74F326-EBE3-4116-B68F-974A294CC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48">
              <a:extLst>
                <a:ext uri="{FF2B5EF4-FFF2-40B4-BE49-F238E27FC236}">
                  <a16:creationId xmlns:a16="http://schemas.microsoft.com/office/drawing/2014/main" id="{1F7855A8-15B9-4FC0-BBAE-865F8AB8A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49">
              <a:extLst>
                <a:ext uri="{FF2B5EF4-FFF2-40B4-BE49-F238E27FC236}">
                  <a16:creationId xmlns:a16="http://schemas.microsoft.com/office/drawing/2014/main" id="{914D0EE8-1272-4C3B-832A-300C2137E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50">
              <a:extLst>
                <a:ext uri="{FF2B5EF4-FFF2-40B4-BE49-F238E27FC236}">
                  <a16:creationId xmlns:a16="http://schemas.microsoft.com/office/drawing/2014/main" id="{BF6B5A06-E43A-41CB-A7D6-29FFB97BC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51">
              <a:extLst>
                <a:ext uri="{FF2B5EF4-FFF2-40B4-BE49-F238E27FC236}">
                  <a16:creationId xmlns:a16="http://schemas.microsoft.com/office/drawing/2014/main" id="{32B5DEE0-7F9D-4A71-A6ED-2811A5EA9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52">
              <a:extLst>
                <a:ext uri="{FF2B5EF4-FFF2-40B4-BE49-F238E27FC236}">
                  <a16:creationId xmlns:a16="http://schemas.microsoft.com/office/drawing/2014/main" id="{1786E3A0-E757-4B22-B617-83F9B7634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53">
              <a:extLst>
                <a:ext uri="{FF2B5EF4-FFF2-40B4-BE49-F238E27FC236}">
                  <a16:creationId xmlns:a16="http://schemas.microsoft.com/office/drawing/2014/main" id="{CB8B92DC-41DB-4EE9-951F-B6C62C5C9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54">
              <a:extLst>
                <a:ext uri="{FF2B5EF4-FFF2-40B4-BE49-F238E27FC236}">
                  <a16:creationId xmlns:a16="http://schemas.microsoft.com/office/drawing/2014/main" id="{4ED77072-5937-4F45-9224-EA67C1802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55">
              <a:extLst>
                <a:ext uri="{FF2B5EF4-FFF2-40B4-BE49-F238E27FC236}">
                  <a16:creationId xmlns:a16="http://schemas.microsoft.com/office/drawing/2014/main" id="{E19F7114-0D51-4533-B929-DA93FDCB2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56">
              <a:extLst>
                <a:ext uri="{FF2B5EF4-FFF2-40B4-BE49-F238E27FC236}">
                  <a16:creationId xmlns:a16="http://schemas.microsoft.com/office/drawing/2014/main" id="{A4AE2B6F-0BBE-496F-9B12-040F4D5DE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57">
              <a:extLst>
                <a:ext uri="{FF2B5EF4-FFF2-40B4-BE49-F238E27FC236}">
                  <a16:creationId xmlns:a16="http://schemas.microsoft.com/office/drawing/2014/main" id="{1934C621-8820-45AF-B11C-0D524E2C1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58">
              <a:extLst>
                <a:ext uri="{FF2B5EF4-FFF2-40B4-BE49-F238E27FC236}">
                  <a16:creationId xmlns:a16="http://schemas.microsoft.com/office/drawing/2014/main" id="{A3321848-EEA8-4E0E-BAD1-EC71A9D44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59">
              <a:extLst>
                <a:ext uri="{FF2B5EF4-FFF2-40B4-BE49-F238E27FC236}">
                  <a16:creationId xmlns:a16="http://schemas.microsoft.com/office/drawing/2014/main" id="{3DCFC33B-D225-4BA0-82E5-C6940B8B4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60">
              <a:extLst>
                <a:ext uri="{FF2B5EF4-FFF2-40B4-BE49-F238E27FC236}">
                  <a16:creationId xmlns:a16="http://schemas.microsoft.com/office/drawing/2014/main" id="{FCE78D95-3436-4ED6-9DD1-9974ED0BA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61">
              <a:extLst>
                <a:ext uri="{FF2B5EF4-FFF2-40B4-BE49-F238E27FC236}">
                  <a16:creationId xmlns:a16="http://schemas.microsoft.com/office/drawing/2014/main" id="{9B8E6C19-D170-409D-94C5-0F400F5A1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62">
              <a:extLst>
                <a:ext uri="{FF2B5EF4-FFF2-40B4-BE49-F238E27FC236}">
                  <a16:creationId xmlns:a16="http://schemas.microsoft.com/office/drawing/2014/main" id="{978B0815-9962-4F02-BC5D-63E4F4FCC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63">
              <a:extLst>
                <a:ext uri="{FF2B5EF4-FFF2-40B4-BE49-F238E27FC236}">
                  <a16:creationId xmlns:a16="http://schemas.microsoft.com/office/drawing/2014/main" id="{F1644EF2-B332-4C42-A7CF-6BAD80924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64">
              <a:extLst>
                <a:ext uri="{FF2B5EF4-FFF2-40B4-BE49-F238E27FC236}">
                  <a16:creationId xmlns:a16="http://schemas.microsoft.com/office/drawing/2014/main" id="{208E7954-8AEF-4179-8726-74DD044C5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65">
              <a:extLst>
                <a:ext uri="{FF2B5EF4-FFF2-40B4-BE49-F238E27FC236}">
                  <a16:creationId xmlns:a16="http://schemas.microsoft.com/office/drawing/2014/main" id="{6EAEF50E-B85D-4862-A741-2087F081B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Freeform 66">
              <a:extLst>
                <a:ext uri="{FF2B5EF4-FFF2-40B4-BE49-F238E27FC236}">
                  <a16:creationId xmlns:a16="http://schemas.microsoft.com/office/drawing/2014/main" id="{85C843AB-B64B-4BD9-82DD-389AF330E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0" name="Group 69">
            <a:extLst>
              <a:ext uri="{FF2B5EF4-FFF2-40B4-BE49-F238E27FC236}">
                <a16:creationId xmlns:a16="http://schemas.microsoft.com/office/drawing/2014/main" id="{E60B0371-BBE5-4ABF-82C2-3DF0E5CC93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30508" y="1821658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11" name="Rectangle 74">
              <a:extLst>
                <a:ext uri="{FF2B5EF4-FFF2-40B4-BE49-F238E27FC236}">
                  <a16:creationId xmlns:a16="http://schemas.microsoft.com/office/drawing/2014/main" id="{2E8788CA-EB91-4AA1-8E29-05DA2D5B0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75">
              <a:extLst>
                <a:ext uri="{FF2B5EF4-FFF2-40B4-BE49-F238E27FC236}">
                  <a16:creationId xmlns:a16="http://schemas.microsoft.com/office/drawing/2014/main" id="{F84C01CE-689A-418F-9DF3-58FCAE699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76">
              <a:extLst>
                <a:ext uri="{FF2B5EF4-FFF2-40B4-BE49-F238E27FC236}">
                  <a16:creationId xmlns:a16="http://schemas.microsoft.com/office/drawing/2014/main" id="{1B3B3FCE-D044-4145-B664-5CD31E7D2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Freeform 77">
              <a:extLst>
                <a:ext uri="{FF2B5EF4-FFF2-40B4-BE49-F238E27FC236}">
                  <a16:creationId xmlns:a16="http://schemas.microsoft.com/office/drawing/2014/main" id="{A616C2A9-F222-490C-AA23-F2BC394171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78">
              <a:extLst>
                <a:ext uri="{FF2B5EF4-FFF2-40B4-BE49-F238E27FC236}">
                  <a16:creationId xmlns:a16="http://schemas.microsoft.com/office/drawing/2014/main" id="{161113FD-D133-4269-A7D6-E983E2A49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79">
              <a:extLst>
                <a:ext uri="{FF2B5EF4-FFF2-40B4-BE49-F238E27FC236}">
                  <a16:creationId xmlns:a16="http://schemas.microsoft.com/office/drawing/2014/main" id="{56802470-452E-4C02-8742-637BEC516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80">
              <a:extLst>
                <a:ext uri="{FF2B5EF4-FFF2-40B4-BE49-F238E27FC236}">
                  <a16:creationId xmlns:a16="http://schemas.microsoft.com/office/drawing/2014/main" id="{0A99F154-2F7D-48A2-872C-A37D15971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81">
              <a:extLst>
                <a:ext uri="{FF2B5EF4-FFF2-40B4-BE49-F238E27FC236}">
                  <a16:creationId xmlns:a16="http://schemas.microsoft.com/office/drawing/2014/main" id="{8057F8A4-C635-454F-A508-9AEA3F878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82">
              <a:extLst>
                <a:ext uri="{FF2B5EF4-FFF2-40B4-BE49-F238E27FC236}">
                  <a16:creationId xmlns:a16="http://schemas.microsoft.com/office/drawing/2014/main" id="{2D5EAFF7-B730-40CA-BCDF-AB6D2C3BE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83">
              <a:extLst>
                <a:ext uri="{FF2B5EF4-FFF2-40B4-BE49-F238E27FC236}">
                  <a16:creationId xmlns:a16="http://schemas.microsoft.com/office/drawing/2014/main" id="{E80472B6-9EE1-4738-BC7C-C4D6CFB31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84">
              <a:extLst>
                <a:ext uri="{FF2B5EF4-FFF2-40B4-BE49-F238E27FC236}">
                  <a16:creationId xmlns:a16="http://schemas.microsoft.com/office/drawing/2014/main" id="{E0695419-0DB8-40D1-8C5E-3BC7FCCB6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85">
              <a:extLst>
                <a:ext uri="{FF2B5EF4-FFF2-40B4-BE49-F238E27FC236}">
                  <a16:creationId xmlns:a16="http://schemas.microsoft.com/office/drawing/2014/main" id="{8266BA6B-6AF4-4CD7-BF23-7DEB020C0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86">
              <a:extLst>
                <a:ext uri="{FF2B5EF4-FFF2-40B4-BE49-F238E27FC236}">
                  <a16:creationId xmlns:a16="http://schemas.microsoft.com/office/drawing/2014/main" id="{2296393A-ED55-45DE-A604-416D16659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87">
              <a:extLst>
                <a:ext uri="{FF2B5EF4-FFF2-40B4-BE49-F238E27FC236}">
                  <a16:creationId xmlns:a16="http://schemas.microsoft.com/office/drawing/2014/main" id="{6F89A68B-1825-4A05-8D9D-619998D22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88">
              <a:extLst>
                <a:ext uri="{FF2B5EF4-FFF2-40B4-BE49-F238E27FC236}">
                  <a16:creationId xmlns:a16="http://schemas.microsoft.com/office/drawing/2014/main" id="{3D418600-C0D3-4869-A8E9-5D84D548F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89">
              <a:extLst>
                <a:ext uri="{FF2B5EF4-FFF2-40B4-BE49-F238E27FC236}">
                  <a16:creationId xmlns:a16="http://schemas.microsoft.com/office/drawing/2014/main" id="{16412F6E-BCA4-4B10-B045-D42854C1E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90">
              <a:extLst>
                <a:ext uri="{FF2B5EF4-FFF2-40B4-BE49-F238E27FC236}">
                  <a16:creationId xmlns:a16="http://schemas.microsoft.com/office/drawing/2014/main" id="{02042E51-FA50-4E82-95A7-4425B4C91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28" name="Group 93">
            <a:extLst>
              <a:ext uri="{FF2B5EF4-FFF2-40B4-BE49-F238E27FC236}">
                <a16:creationId xmlns:a16="http://schemas.microsoft.com/office/drawing/2014/main" id="{F95E3188-2AFD-491A-A86E-E1096BF21FE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68100" y="1761827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29" name="Rectangle 95">
              <a:extLst>
                <a:ext uri="{FF2B5EF4-FFF2-40B4-BE49-F238E27FC236}">
                  <a16:creationId xmlns:a16="http://schemas.microsoft.com/office/drawing/2014/main" id="{671DA5E8-DB7C-41B1-8D6F-5FA3ADEB7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96">
              <a:extLst>
                <a:ext uri="{FF2B5EF4-FFF2-40B4-BE49-F238E27FC236}">
                  <a16:creationId xmlns:a16="http://schemas.microsoft.com/office/drawing/2014/main" id="{24DC226F-063E-4D4B-89B8-D1847A867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97">
              <a:extLst>
                <a:ext uri="{FF2B5EF4-FFF2-40B4-BE49-F238E27FC236}">
                  <a16:creationId xmlns:a16="http://schemas.microsoft.com/office/drawing/2014/main" id="{65B1AD71-16B9-4D98-AD80-2FE807C19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98">
              <a:extLst>
                <a:ext uri="{FF2B5EF4-FFF2-40B4-BE49-F238E27FC236}">
                  <a16:creationId xmlns:a16="http://schemas.microsoft.com/office/drawing/2014/main" id="{C9D7A904-E1D0-4335-B5F0-231AC347C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99">
              <a:extLst>
                <a:ext uri="{FF2B5EF4-FFF2-40B4-BE49-F238E27FC236}">
                  <a16:creationId xmlns:a16="http://schemas.microsoft.com/office/drawing/2014/main" id="{B4C6D5C7-D1CB-4A42-8E94-C85C388AF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100">
              <a:extLst>
                <a:ext uri="{FF2B5EF4-FFF2-40B4-BE49-F238E27FC236}">
                  <a16:creationId xmlns:a16="http://schemas.microsoft.com/office/drawing/2014/main" id="{7D7494F1-1F91-41C5-9619-44EBAB2F9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101">
              <a:extLst>
                <a:ext uri="{FF2B5EF4-FFF2-40B4-BE49-F238E27FC236}">
                  <a16:creationId xmlns:a16="http://schemas.microsoft.com/office/drawing/2014/main" id="{C15400C2-421B-44FF-A634-FEAA273FF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102">
              <a:extLst>
                <a:ext uri="{FF2B5EF4-FFF2-40B4-BE49-F238E27FC236}">
                  <a16:creationId xmlns:a16="http://schemas.microsoft.com/office/drawing/2014/main" id="{C7807C89-5CAA-416C-8730-F0FE534AF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103">
              <a:extLst>
                <a:ext uri="{FF2B5EF4-FFF2-40B4-BE49-F238E27FC236}">
                  <a16:creationId xmlns:a16="http://schemas.microsoft.com/office/drawing/2014/main" id="{E6AE78BB-4C58-48EE-9192-5D2CCE538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104">
              <a:extLst>
                <a:ext uri="{FF2B5EF4-FFF2-40B4-BE49-F238E27FC236}">
                  <a16:creationId xmlns:a16="http://schemas.microsoft.com/office/drawing/2014/main" id="{FF053172-43DC-4749-9C0A-03E1605CB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105">
              <a:extLst>
                <a:ext uri="{FF2B5EF4-FFF2-40B4-BE49-F238E27FC236}">
                  <a16:creationId xmlns:a16="http://schemas.microsoft.com/office/drawing/2014/main" id="{CEC170F2-ADB3-4B7A-8FED-BB66D2DCB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106">
              <a:extLst>
                <a:ext uri="{FF2B5EF4-FFF2-40B4-BE49-F238E27FC236}">
                  <a16:creationId xmlns:a16="http://schemas.microsoft.com/office/drawing/2014/main" id="{43E3E9D1-C566-4A5D-B151-DD16A91BC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107">
              <a:extLst>
                <a:ext uri="{FF2B5EF4-FFF2-40B4-BE49-F238E27FC236}">
                  <a16:creationId xmlns:a16="http://schemas.microsoft.com/office/drawing/2014/main" id="{8635941E-EC20-4921-8F72-AC07F8385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108">
              <a:extLst>
                <a:ext uri="{FF2B5EF4-FFF2-40B4-BE49-F238E27FC236}">
                  <a16:creationId xmlns:a16="http://schemas.microsoft.com/office/drawing/2014/main" id="{8A713749-7EC0-4A67-B607-284A39B3E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109">
              <a:extLst>
                <a:ext uri="{FF2B5EF4-FFF2-40B4-BE49-F238E27FC236}">
                  <a16:creationId xmlns:a16="http://schemas.microsoft.com/office/drawing/2014/main" id="{412BA056-82CE-449D-859B-9CE087DA6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110">
              <a:extLst>
                <a:ext uri="{FF2B5EF4-FFF2-40B4-BE49-F238E27FC236}">
                  <a16:creationId xmlns:a16="http://schemas.microsoft.com/office/drawing/2014/main" id="{5F7B4081-9712-425E-B656-8507DF46C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Oval 111">
              <a:extLst>
                <a:ext uri="{FF2B5EF4-FFF2-40B4-BE49-F238E27FC236}">
                  <a16:creationId xmlns:a16="http://schemas.microsoft.com/office/drawing/2014/main" id="{5F583024-4967-45BD-9F1B-328AC1D50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Freeform 112">
              <a:extLst>
                <a:ext uri="{FF2B5EF4-FFF2-40B4-BE49-F238E27FC236}">
                  <a16:creationId xmlns:a16="http://schemas.microsoft.com/office/drawing/2014/main" id="{81CF1808-4C5A-43E9-8371-E49473C27D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Freeform 113">
              <a:extLst>
                <a:ext uri="{FF2B5EF4-FFF2-40B4-BE49-F238E27FC236}">
                  <a16:creationId xmlns:a16="http://schemas.microsoft.com/office/drawing/2014/main" id="{41A3D197-87F4-4FDD-B11A-99F50E47B8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sp>
        <p:nvSpPr>
          <p:cNvPr id="148" name="Forma livre 51">
            <a:extLst>
              <a:ext uri="{FF2B5EF4-FFF2-40B4-BE49-F238E27FC236}">
                <a16:creationId xmlns:a16="http://schemas.microsoft.com/office/drawing/2014/main" id="{6DE8AF7E-B6E4-4128-A59C-09D3AC641C80}"/>
              </a:ext>
            </a:extLst>
          </p:cNvPr>
          <p:cNvSpPr/>
          <p:nvPr/>
        </p:nvSpPr>
        <p:spPr>
          <a:xfrm rot="18937360">
            <a:off x="1888671" y="1380994"/>
            <a:ext cx="679486" cy="668092"/>
          </a:xfrm>
          <a:custGeom>
            <a:avLst/>
            <a:gdLst>
              <a:gd name="connsiteX0" fmla="*/ 679486 w 679486"/>
              <a:gd name="connsiteY0" fmla="*/ 330415 h 668092"/>
              <a:gd name="connsiteX1" fmla="*/ 349071 w 679486"/>
              <a:gd name="connsiteY1" fmla="*/ 668092 h 668092"/>
              <a:gd name="connsiteX2" fmla="*/ 224536 w 679486"/>
              <a:gd name="connsiteY2" fmla="*/ 546234 h 668092"/>
              <a:gd name="connsiteX3" fmla="*/ 359738 w 679486"/>
              <a:gd name="connsiteY3" fmla="*/ 408061 h 668092"/>
              <a:gd name="connsiteX4" fmla="*/ 33927 w 679486"/>
              <a:gd name="connsiteY4" fmla="*/ 408061 h 668092"/>
              <a:gd name="connsiteX5" fmla="*/ 22430 w 679486"/>
              <a:gd name="connsiteY5" fmla="*/ 300436 h 668092"/>
              <a:gd name="connsiteX6" fmla="*/ 0 w 679486"/>
              <a:gd name="connsiteY6" fmla="*/ 227662 h 668092"/>
              <a:gd name="connsiteX7" fmla="*/ 324036 w 679486"/>
              <a:gd name="connsiteY7" fmla="*/ 227662 h 668092"/>
              <a:gd name="connsiteX8" fmla="*/ 219312 w 679486"/>
              <a:gd name="connsiteY8" fmla="*/ 125190 h 668092"/>
              <a:gd name="connsiteX9" fmla="*/ 341810 w 679486"/>
              <a:gd name="connsiteY9" fmla="*/ 0 h 668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486" h="668092">
                <a:moveTo>
                  <a:pt x="679486" y="330415"/>
                </a:moveTo>
                <a:lnTo>
                  <a:pt x="349071" y="668092"/>
                </a:lnTo>
                <a:lnTo>
                  <a:pt x="224536" y="546234"/>
                </a:lnTo>
                <a:lnTo>
                  <a:pt x="359738" y="408061"/>
                </a:lnTo>
                <a:lnTo>
                  <a:pt x="33927" y="408061"/>
                </a:lnTo>
                <a:lnTo>
                  <a:pt x="22430" y="300436"/>
                </a:lnTo>
                <a:lnTo>
                  <a:pt x="0" y="227662"/>
                </a:lnTo>
                <a:lnTo>
                  <a:pt x="324036" y="227662"/>
                </a:lnTo>
                <a:lnTo>
                  <a:pt x="219312" y="125190"/>
                </a:lnTo>
                <a:lnTo>
                  <a:pt x="341810" y="0"/>
                </a:lnTo>
                <a:close/>
              </a:path>
            </a:pathLst>
          </a:custGeom>
          <a:solidFill>
            <a:srgbClr val="00ACB8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Forma livre 53">
            <a:extLst>
              <a:ext uri="{FF2B5EF4-FFF2-40B4-BE49-F238E27FC236}">
                <a16:creationId xmlns:a16="http://schemas.microsoft.com/office/drawing/2014/main" id="{A8CB4014-4450-4F74-B1FA-EF509E75550C}"/>
              </a:ext>
            </a:extLst>
          </p:cNvPr>
          <p:cNvSpPr>
            <a:spLocks/>
          </p:cNvSpPr>
          <p:nvPr/>
        </p:nvSpPr>
        <p:spPr bwMode="auto">
          <a:xfrm>
            <a:off x="1186298" y="2961216"/>
            <a:ext cx="622387" cy="670941"/>
          </a:xfrm>
          <a:custGeom>
            <a:avLst/>
            <a:gdLst>
              <a:gd name="connsiteX0" fmla="*/ 354908 w 622387"/>
              <a:gd name="connsiteY0" fmla="*/ 81870 h 670941"/>
              <a:gd name="connsiteX1" fmla="*/ 354908 w 622387"/>
              <a:gd name="connsiteY1" fmla="*/ 317082 h 670941"/>
              <a:gd name="connsiteX2" fmla="*/ 560928 w 622387"/>
              <a:gd name="connsiteY2" fmla="*/ 317082 h 670941"/>
              <a:gd name="connsiteX3" fmla="*/ 560928 w 622387"/>
              <a:gd name="connsiteY3" fmla="*/ 465893 h 670941"/>
              <a:gd name="connsiteX4" fmla="*/ 354908 w 622387"/>
              <a:gd name="connsiteY4" fmla="*/ 465893 h 670941"/>
              <a:gd name="connsiteX5" fmla="*/ 354908 w 622387"/>
              <a:gd name="connsiteY5" fmla="*/ 670941 h 670941"/>
              <a:gd name="connsiteX6" fmla="*/ 206020 w 622387"/>
              <a:gd name="connsiteY6" fmla="*/ 670941 h 670941"/>
              <a:gd name="connsiteX7" fmla="*/ 206020 w 622387"/>
              <a:gd name="connsiteY7" fmla="*/ 465028 h 670941"/>
              <a:gd name="connsiteX8" fmla="*/ 0 w 622387"/>
              <a:gd name="connsiteY8" fmla="*/ 465028 h 670941"/>
              <a:gd name="connsiteX9" fmla="*/ 0 w 622387"/>
              <a:gd name="connsiteY9" fmla="*/ 317082 h 670941"/>
              <a:gd name="connsiteX10" fmla="*/ 206020 w 622387"/>
              <a:gd name="connsiteY10" fmla="*/ 317082 h 670941"/>
              <a:gd name="connsiteX11" fmla="*/ 206020 w 622387"/>
              <a:gd name="connsiteY11" fmla="*/ 158850 h 670941"/>
              <a:gd name="connsiteX12" fmla="*/ 206020 w 622387"/>
              <a:gd name="connsiteY12" fmla="*/ 82677 h 670941"/>
              <a:gd name="connsiteX13" fmla="*/ 276463 w 622387"/>
              <a:gd name="connsiteY13" fmla="*/ 89778 h 670941"/>
              <a:gd name="connsiteX14" fmla="*/ 622042 w 622387"/>
              <a:gd name="connsiteY14" fmla="*/ 0 h 670941"/>
              <a:gd name="connsiteX15" fmla="*/ 622387 w 622387"/>
              <a:gd name="connsiteY15" fmla="*/ 425 h 670941"/>
              <a:gd name="connsiteX16" fmla="*/ 617814 w 622387"/>
              <a:gd name="connsiteY16" fmla="*/ 2295 h 67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22387" h="670941">
                <a:moveTo>
                  <a:pt x="354908" y="81870"/>
                </a:moveTo>
                <a:lnTo>
                  <a:pt x="354908" y="317082"/>
                </a:lnTo>
                <a:cubicBezTo>
                  <a:pt x="354908" y="317082"/>
                  <a:pt x="354908" y="317082"/>
                  <a:pt x="560928" y="317082"/>
                </a:cubicBezTo>
                <a:cubicBezTo>
                  <a:pt x="560928" y="317082"/>
                  <a:pt x="560928" y="317082"/>
                  <a:pt x="560928" y="465893"/>
                </a:cubicBezTo>
                <a:cubicBezTo>
                  <a:pt x="560928" y="465893"/>
                  <a:pt x="560928" y="465893"/>
                  <a:pt x="354908" y="465893"/>
                </a:cubicBezTo>
                <a:cubicBezTo>
                  <a:pt x="354908" y="465893"/>
                  <a:pt x="354908" y="465893"/>
                  <a:pt x="354908" y="670941"/>
                </a:cubicBezTo>
                <a:cubicBezTo>
                  <a:pt x="354908" y="670941"/>
                  <a:pt x="354908" y="670941"/>
                  <a:pt x="206020" y="670941"/>
                </a:cubicBezTo>
                <a:cubicBezTo>
                  <a:pt x="206020" y="670941"/>
                  <a:pt x="206020" y="670941"/>
                  <a:pt x="206020" y="465028"/>
                </a:cubicBezTo>
                <a:cubicBezTo>
                  <a:pt x="206020" y="465028"/>
                  <a:pt x="206020" y="465028"/>
                  <a:pt x="0" y="465028"/>
                </a:cubicBezTo>
                <a:cubicBezTo>
                  <a:pt x="0" y="465028"/>
                  <a:pt x="0" y="465028"/>
                  <a:pt x="0" y="317082"/>
                </a:cubicBezTo>
                <a:cubicBezTo>
                  <a:pt x="0" y="317082"/>
                  <a:pt x="0" y="317082"/>
                  <a:pt x="206020" y="317082"/>
                </a:cubicBezTo>
                <a:cubicBezTo>
                  <a:pt x="206020" y="317082"/>
                  <a:pt x="206020" y="317082"/>
                  <a:pt x="206020" y="158850"/>
                </a:cubicBezTo>
                <a:lnTo>
                  <a:pt x="206020" y="82677"/>
                </a:lnTo>
                <a:lnTo>
                  <a:pt x="276463" y="89778"/>
                </a:lnTo>
                <a:close/>
                <a:moveTo>
                  <a:pt x="622042" y="0"/>
                </a:moveTo>
                <a:lnTo>
                  <a:pt x="622387" y="425"/>
                </a:lnTo>
                <a:lnTo>
                  <a:pt x="617814" y="2295"/>
                </a:lnTo>
                <a:close/>
              </a:path>
            </a:pathLst>
          </a:custGeom>
          <a:solidFill>
            <a:srgbClr val="A163A2"/>
          </a:solidFill>
          <a:ln w="19050"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algn="r"/>
            <a:endParaRPr lang="pt-BR"/>
          </a:p>
        </p:txBody>
      </p:sp>
      <p:graphicFrame>
        <p:nvGraphicFramePr>
          <p:cNvPr id="150" name="Gráfico 149">
            <a:extLst>
              <a:ext uri="{FF2B5EF4-FFF2-40B4-BE49-F238E27FC236}">
                <a16:creationId xmlns:a16="http://schemas.microsoft.com/office/drawing/2014/main" id="{E5CE2657-37E0-482D-B292-2AF4CFAACF07}"/>
              </a:ext>
            </a:extLst>
          </p:cNvPr>
          <p:cNvGraphicFramePr/>
          <p:nvPr>
            <p:extLst/>
          </p:nvPr>
        </p:nvGraphicFramePr>
        <p:xfrm>
          <a:off x="561628" y="1501094"/>
          <a:ext cx="1765685" cy="17002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0" name="Group 10">
            <a:extLst>
              <a:ext uri="{FF2B5EF4-FFF2-40B4-BE49-F238E27FC236}">
                <a16:creationId xmlns:a16="http://schemas.microsoft.com/office/drawing/2014/main" id="{51E581E9-269C-46A0-A0F9-78EC28CBEA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5950" y="192088"/>
            <a:ext cx="517525" cy="666750"/>
            <a:chOff x="388" y="121"/>
            <a:chExt cx="326" cy="420"/>
          </a:xfrm>
          <a:solidFill>
            <a:srgbClr val="A163A2"/>
          </a:solidFill>
        </p:grpSpPr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FC62C0CF-2AED-4E7F-9445-4FF23EC73A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" y="220"/>
              <a:ext cx="185" cy="185"/>
            </a:xfrm>
            <a:custGeom>
              <a:avLst/>
              <a:gdLst>
                <a:gd name="T0" fmla="*/ 525 w 1050"/>
                <a:gd name="T1" fmla="*/ 0 h 1050"/>
                <a:gd name="T2" fmla="*/ 0 w 1050"/>
                <a:gd name="T3" fmla="*/ 525 h 1050"/>
                <a:gd name="T4" fmla="*/ 525 w 1050"/>
                <a:gd name="T5" fmla="*/ 1050 h 1050"/>
                <a:gd name="T6" fmla="*/ 1050 w 1050"/>
                <a:gd name="T7" fmla="*/ 525 h 1050"/>
                <a:gd name="T8" fmla="*/ 525 w 1050"/>
                <a:gd name="T9" fmla="*/ 0 h 1050"/>
                <a:gd name="T10" fmla="*/ 525 w 1050"/>
                <a:gd name="T11" fmla="*/ 955 h 1050"/>
                <a:gd name="T12" fmla="*/ 95 w 1050"/>
                <a:gd name="T13" fmla="*/ 525 h 1050"/>
                <a:gd name="T14" fmla="*/ 525 w 1050"/>
                <a:gd name="T15" fmla="*/ 94 h 1050"/>
                <a:gd name="T16" fmla="*/ 955 w 1050"/>
                <a:gd name="T17" fmla="*/ 525 h 1050"/>
                <a:gd name="T18" fmla="*/ 525 w 1050"/>
                <a:gd name="T19" fmla="*/ 955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0" h="1050">
                  <a:moveTo>
                    <a:pt x="525" y="0"/>
                  </a:moveTo>
                  <a:cubicBezTo>
                    <a:pt x="235" y="0"/>
                    <a:pt x="0" y="235"/>
                    <a:pt x="0" y="525"/>
                  </a:cubicBezTo>
                  <a:cubicBezTo>
                    <a:pt x="0" y="814"/>
                    <a:pt x="235" y="1050"/>
                    <a:pt x="525" y="1050"/>
                  </a:cubicBezTo>
                  <a:cubicBezTo>
                    <a:pt x="814" y="1050"/>
                    <a:pt x="1050" y="814"/>
                    <a:pt x="1050" y="525"/>
                  </a:cubicBezTo>
                  <a:cubicBezTo>
                    <a:pt x="1050" y="235"/>
                    <a:pt x="814" y="0"/>
                    <a:pt x="525" y="0"/>
                  </a:cubicBezTo>
                  <a:close/>
                  <a:moveTo>
                    <a:pt x="525" y="955"/>
                  </a:moveTo>
                  <a:cubicBezTo>
                    <a:pt x="288" y="955"/>
                    <a:pt x="95" y="762"/>
                    <a:pt x="95" y="525"/>
                  </a:cubicBezTo>
                  <a:cubicBezTo>
                    <a:pt x="95" y="287"/>
                    <a:pt x="288" y="94"/>
                    <a:pt x="525" y="94"/>
                  </a:cubicBezTo>
                  <a:cubicBezTo>
                    <a:pt x="762" y="94"/>
                    <a:pt x="955" y="287"/>
                    <a:pt x="955" y="525"/>
                  </a:cubicBezTo>
                  <a:cubicBezTo>
                    <a:pt x="955" y="762"/>
                    <a:pt x="762" y="955"/>
                    <a:pt x="525" y="9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FA446144-F60F-4771-BB11-902A859EC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" y="121"/>
              <a:ext cx="326" cy="420"/>
            </a:xfrm>
            <a:custGeom>
              <a:avLst/>
              <a:gdLst>
                <a:gd name="T0" fmla="*/ 1303 w 1848"/>
                <a:gd name="T1" fmla="*/ 0 h 2382"/>
                <a:gd name="T2" fmla="*/ 1280 w 1848"/>
                <a:gd name="T3" fmla="*/ 332 h 2382"/>
                <a:gd name="T4" fmla="*/ 764 w 1848"/>
                <a:gd name="T5" fmla="*/ 321 h 2382"/>
                <a:gd name="T6" fmla="*/ 183 w 1848"/>
                <a:gd name="T7" fmla="*/ 1580 h 2382"/>
                <a:gd name="T8" fmla="*/ 598 w 1848"/>
                <a:gd name="T9" fmla="*/ 1872 h 2382"/>
                <a:gd name="T10" fmla="*/ 394 w 1848"/>
                <a:gd name="T11" fmla="*/ 2039 h 2382"/>
                <a:gd name="T12" fmla="*/ 598 w 1848"/>
                <a:gd name="T13" fmla="*/ 2206 h 2382"/>
                <a:gd name="T14" fmla="*/ 765 w 1848"/>
                <a:gd name="T15" fmla="*/ 2382 h 2382"/>
                <a:gd name="T16" fmla="*/ 931 w 1848"/>
                <a:gd name="T17" fmla="*/ 2206 h 2382"/>
                <a:gd name="T18" fmla="*/ 1135 w 1848"/>
                <a:gd name="T19" fmla="*/ 2039 h 2382"/>
                <a:gd name="T20" fmla="*/ 931 w 1848"/>
                <a:gd name="T21" fmla="*/ 1872 h 2382"/>
                <a:gd name="T22" fmla="*/ 1345 w 1848"/>
                <a:gd name="T23" fmla="*/ 1580 h 2382"/>
                <a:gd name="T24" fmla="*/ 1409 w 1848"/>
                <a:gd name="T25" fmla="*/ 676 h 2382"/>
                <a:gd name="T26" fmla="*/ 1681 w 1848"/>
                <a:gd name="T27" fmla="*/ 712 h 2382"/>
                <a:gd name="T28" fmla="*/ 1848 w 1848"/>
                <a:gd name="T29" fmla="*/ 167 h 2382"/>
                <a:gd name="T30" fmla="*/ 1753 w 1848"/>
                <a:gd name="T31" fmla="*/ 545 h 2382"/>
                <a:gd name="T32" fmla="*/ 1609 w 1848"/>
                <a:gd name="T33" fmla="*/ 545 h 2382"/>
                <a:gd name="T34" fmla="*/ 1580 w 1848"/>
                <a:gd name="T35" fmla="*/ 412 h 2382"/>
                <a:gd name="T36" fmla="*/ 1314 w 1848"/>
                <a:gd name="T37" fmla="*/ 636 h 2382"/>
                <a:gd name="T38" fmla="*/ 1433 w 1848"/>
                <a:gd name="T39" fmla="*/ 1085 h 2382"/>
                <a:gd name="T40" fmla="*/ 837 w 1848"/>
                <a:gd name="T41" fmla="*/ 1791 h 2382"/>
                <a:gd name="T42" fmla="*/ 884 w 1848"/>
                <a:gd name="T43" fmla="*/ 1967 h 2382"/>
                <a:gd name="T44" fmla="*/ 1040 w 1848"/>
                <a:gd name="T45" fmla="*/ 2039 h 2382"/>
                <a:gd name="T46" fmla="*/ 884 w 1848"/>
                <a:gd name="T47" fmla="*/ 2111 h 2382"/>
                <a:gd name="T48" fmla="*/ 837 w 1848"/>
                <a:gd name="T49" fmla="*/ 2215 h 2382"/>
                <a:gd name="T50" fmla="*/ 693 w 1848"/>
                <a:gd name="T51" fmla="*/ 2215 h 2382"/>
                <a:gd name="T52" fmla="*/ 645 w 1848"/>
                <a:gd name="T53" fmla="*/ 2111 h 2382"/>
                <a:gd name="T54" fmla="*/ 489 w 1848"/>
                <a:gd name="T55" fmla="*/ 2039 h 2382"/>
                <a:gd name="T56" fmla="*/ 645 w 1848"/>
                <a:gd name="T57" fmla="*/ 1967 h 2382"/>
                <a:gd name="T58" fmla="*/ 693 w 1848"/>
                <a:gd name="T59" fmla="*/ 1791 h 2382"/>
                <a:gd name="T60" fmla="*/ 95 w 1848"/>
                <a:gd name="T61" fmla="*/ 1085 h 2382"/>
                <a:gd name="T62" fmla="*/ 1151 w 1848"/>
                <a:gd name="T63" fmla="*/ 539 h 2382"/>
                <a:gd name="T64" fmla="*/ 1426 w 1848"/>
                <a:gd name="T65" fmla="*/ 320 h 2382"/>
                <a:gd name="T66" fmla="*/ 1393 w 1848"/>
                <a:gd name="T67" fmla="*/ 239 h 2382"/>
                <a:gd name="T68" fmla="*/ 1231 w 1848"/>
                <a:gd name="T69" fmla="*/ 167 h 2382"/>
                <a:gd name="T70" fmla="*/ 1681 w 1848"/>
                <a:gd name="T71" fmla="*/ 95 h 2382"/>
                <a:gd name="T72" fmla="*/ 1753 w 1848"/>
                <a:gd name="T73" fmla="*/ 54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8" h="2382">
                  <a:moveTo>
                    <a:pt x="1681" y="0"/>
                  </a:moveTo>
                  <a:cubicBezTo>
                    <a:pt x="1303" y="0"/>
                    <a:pt x="1303" y="0"/>
                    <a:pt x="1303" y="0"/>
                  </a:cubicBezTo>
                  <a:cubicBezTo>
                    <a:pt x="1211" y="0"/>
                    <a:pt x="1136" y="75"/>
                    <a:pt x="1136" y="167"/>
                  </a:cubicBezTo>
                  <a:cubicBezTo>
                    <a:pt x="1136" y="251"/>
                    <a:pt x="1199" y="321"/>
                    <a:pt x="1280" y="332"/>
                  </a:cubicBezTo>
                  <a:cubicBezTo>
                    <a:pt x="1173" y="440"/>
                    <a:pt x="1173" y="440"/>
                    <a:pt x="1173" y="440"/>
                  </a:cubicBezTo>
                  <a:cubicBezTo>
                    <a:pt x="1050" y="362"/>
                    <a:pt x="910" y="321"/>
                    <a:pt x="764" y="321"/>
                  </a:cubicBezTo>
                  <a:cubicBezTo>
                    <a:pt x="343" y="321"/>
                    <a:pt x="0" y="663"/>
                    <a:pt x="0" y="1085"/>
                  </a:cubicBezTo>
                  <a:cubicBezTo>
                    <a:pt x="0" y="1266"/>
                    <a:pt x="65" y="1442"/>
                    <a:pt x="183" y="1580"/>
                  </a:cubicBezTo>
                  <a:cubicBezTo>
                    <a:pt x="291" y="1707"/>
                    <a:pt x="437" y="1794"/>
                    <a:pt x="598" y="1830"/>
                  </a:cubicBezTo>
                  <a:cubicBezTo>
                    <a:pt x="598" y="1872"/>
                    <a:pt x="598" y="1872"/>
                    <a:pt x="598" y="1872"/>
                  </a:cubicBezTo>
                  <a:cubicBezTo>
                    <a:pt x="561" y="1872"/>
                    <a:pt x="561" y="1872"/>
                    <a:pt x="561" y="1872"/>
                  </a:cubicBezTo>
                  <a:cubicBezTo>
                    <a:pt x="469" y="1872"/>
                    <a:pt x="394" y="1947"/>
                    <a:pt x="394" y="2039"/>
                  </a:cubicBezTo>
                  <a:cubicBezTo>
                    <a:pt x="394" y="2131"/>
                    <a:pt x="469" y="2206"/>
                    <a:pt x="561" y="2206"/>
                  </a:cubicBezTo>
                  <a:cubicBezTo>
                    <a:pt x="598" y="2206"/>
                    <a:pt x="598" y="2206"/>
                    <a:pt x="598" y="2206"/>
                  </a:cubicBezTo>
                  <a:cubicBezTo>
                    <a:pt x="598" y="2215"/>
                    <a:pt x="598" y="2215"/>
                    <a:pt x="598" y="2215"/>
                  </a:cubicBezTo>
                  <a:cubicBezTo>
                    <a:pt x="598" y="2307"/>
                    <a:pt x="673" y="2382"/>
                    <a:pt x="765" y="2382"/>
                  </a:cubicBezTo>
                  <a:cubicBezTo>
                    <a:pt x="857" y="2382"/>
                    <a:pt x="931" y="2307"/>
                    <a:pt x="931" y="2215"/>
                  </a:cubicBezTo>
                  <a:cubicBezTo>
                    <a:pt x="931" y="2206"/>
                    <a:pt x="931" y="2206"/>
                    <a:pt x="931" y="2206"/>
                  </a:cubicBezTo>
                  <a:cubicBezTo>
                    <a:pt x="968" y="2206"/>
                    <a:pt x="968" y="2206"/>
                    <a:pt x="968" y="2206"/>
                  </a:cubicBezTo>
                  <a:cubicBezTo>
                    <a:pt x="1060" y="2206"/>
                    <a:pt x="1135" y="2131"/>
                    <a:pt x="1135" y="2039"/>
                  </a:cubicBezTo>
                  <a:cubicBezTo>
                    <a:pt x="1135" y="1947"/>
                    <a:pt x="1060" y="1872"/>
                    <a:pt x="968" y="1872"/>
                  </a:cubicBezTo>
                  <a:cubicBezTo>
                    <a:pt x="931" y="1872"/>
                    <a:pt x="931" y="1872"/>
                    <a:pt x="931" y="1872"/>
                  </a:cubicBezTo>
                  <a:cubicBezTo>
                    <a:pt x="931" y="1830"/>
                    <a:pt x="931" y="1830"/>
                    <a:pt x="931" y="1830"/>
                  </a:cubicBezTo>
                  <a:cubicBezTo>
                    <a:pt x="1092" y="1794"/>
                    <a:pt x="1237" y="1706"/>
                    <a:pt x="1345" y="1580"/>
                  </a:cubicBezTo>
                  <a:cubicBezTo>
                    <a:pt x="1463" y="1442"/>
                    <a:pt x="1528" y="1266"/>
                    <a:pt x="1528" y="1085"/>
                  </a:cubicBezTo>
                  <a:cubicBezTo>
                    <a:pt x="1528" y="938"/>
                    <a:pt x="1487" y="798"/>
                    <a:pt x="1409" y="676"/>
                  </a:cubicBezTo>
                  <a:cubicBezTo>
                    <a:pt x="1516" y="568"/>
                    <a:pt x="1516" y="568"/>
                    <a:pt x="1516" y="568"/>
                  </a:cubicBezTo>
                  <a:cubicBezTo>
                    <a:pt x="1527" y="650"/>
                    <a:pt x="1597" y="712"/>
                    <a:pt x="1681" y="712"/>
                  </a:cubicBezTo>
                  <a:cubicBezTo>
                    <a:pt x="1773" y="712"/>
                    <a:pt x="1848" y="637"/>
                    <a:pt x="1848" y="545"/>
                  </a:cubicBezTo>
                  <a:cubicBezTo>
                    <a:pt x="1848" y="167"/>
                    <a:pt x="1848" y="167"/>
                    <a:pt x="1848" y="167"/>
                  </a:cubicBezTo>
                  <a:cubicBezTo>
                    <a:pt x="1848" y="75"/>
                    <a:pt x="1773" y="0"/>
                    <a:pt x="1681" y="0"/>
                  </a:cubicBezTo>
                  <a:close/>
                  <a:moveTo>
                    <a:pt x="1753" y="545"/>
                  </a:moveTo>
                  <a:cubicBezTo>
                    <a:pt x="1753" y="585"/>
                    <a:pt x="1721" y="617"/>
                    <a:pt x="1681" y="617"/>
                  </a:cubicBezTo>
                  <a:cubicBezTo>
                    <a:pt x="1641" y="617"/>
                    <a:pt x="1609" y="585"/>
                    <a:pt x="1609" y="545"/>
                  </a:cubicBezTo>
                  <a:cubicBezTo>
                    <a:pt x="1609" y="455"/>
                    <a:pt x="1609" y="455"/>
                    <a:pt x="1609" y="455"/>
                  </a:cubicBezTo>
                  <a:cubicBezTo>
                    <a:pt x="1609" y="436"/>
                    <a:pt x="1598" y="419"/>
                    <a:pt x="1580" y="412"/>
                  </a:cubicBezTo>
                  <a:cubicBezTo>
                    <a:pt x="1562" y="404"/>
                    <a:pt x="1542" y="408"/>
                    <a:pt x="1528" y="422"/>
                  </a:cubicBezTo>
                  <a:cubicBezTo>
                    <a:pt x="1314" y="636"/>
                    <a:pt x="1314" y="636"/>
                    <a:pt x="1314" y="636"/>
                  </a:cubicBezTo>
                  <a:cubicBezTo>
                    <a:pt x="1298" y="653"/>
                    <a:pt x="1295" y="678"/>
                    <a:pt x="1309" y="697"/>
                  </a:cubicBezTo>
                  <a:cubicBezTo>
                    <a:pt x="1390" y="811"/>
                    <a:pt x="1433" y="945"/>
                    <a:pt x="1433" y="1085"/>
                  </a:cubicBezTo>
                  <a:cubicBezTo>
                    <a:pt x="1433" y="1412"/>
                    <a:pt x="1199" y="1689"/>
                    <a:pt x="876" y="1744"/>
                  </a:cubicBezTo>
                  <a:cubicBezTo>
                    <a:pt x="853" y="1748"/>
                    <a:pt x="837" y="1768"/>
                    <a:pt x="837" y="1791"/>
                  </a:cubicBezTo>
                  <a:cubicBezTo>
                    <a:pt x="837" y="1920"/>
                    <a:pt x="837" y="1920"/>
                    <a:pt x="837" y="1920"/>
                  </a:cubicBezTo>
                  <a:cubicBezTo>
                    <a:pt x="837" y="1946"/>
                    <a:pt x="858" y="1967"/>
                    <a:pt x="884" y="1967"/>
                  </a:cubicBezTo>
                  <a:cubicBezTo>
                    <a:pt x="968" y="1967"/>
                    <a:pt x="968" y="1967"/>
                    <a:pt x="968" y="1967"/>
                  </a:cubicBezTo>
                  <a:cubicBezTo>
                    <a:pt x="1008" y="1967"/>
                    <a:pt x="1040" y="2000"/>
                    <a:pt x="1040" y="2039"/>
                  </a:cubicBezTo>
                  <a:cubicBezTo>
                    <a:pt x="1040" y="2079"/>
                    <a:pt x="1008" y="2111"/>
                    <a:pt x="968" y="2111"/>
                  </a:cubicBezTo>
                  <a:cubicBezTo>
                    <a:pt x="884" y="2111"/>
                    <a:pt x="884" y="2111"/>
                    <a:pt x="884" y="2111"/>
                  </a:cubicBezTo>
                  <a:cubicBezTo>
                    <a:pt x="858" y="2111"/>
                    <a:pt x="837" y="2132"/>
                    <a:pt x="837" y="2159"/>
                  </a:cubicBezTo>
                  <a:cubicBezTo>
                    <a:pt x="837" y="2215"/>
                    <a:pt x="837" y="2215"/>
                    <a:pt x="837" y="2215"/>
                  </a:cubicBezTo>
                  <a:cubicBezTo>
                    <a:pt x="837" y="2254"/>
                    <a:pt x="804" y="2287"/>
                    <a:pt x="765" y="2287"/>
                  </a:cubicBezTo>
                  <a:cubicBezTo>
                    <a:pt x="725" y="2287"/>
                    <a:pt x="693" y="2254"/>
                    <a:pt x="693" y="2215"/>
                  </a:cubicBezTo>
                  <a:cubicBezTo>
                    <a:pt x="693" y="2159"/>
                    <a:pt x="693" y="2159"/>
                    <a:pt x="693" y="2159"/>
                  </a:cubicBezTo>
                  <a:cubicBezTo>
                    <a:pt x="693" y="2132"/>
                    <a:pt x="671" y="2111"/>
                    <a:pt x="645" y="2111"/>
                  </a:cubicBezTo>
                  <a:cubicBezTo>
                    <a:pt x="561" y="2111"/>
                    <a:pt x="561" y="2111"/>
                    <a:pt x="561" y="2111"/>
                  </a:cubicBezTo>
                  <a:cubicBezTo>
                    <a:pt x="521" y="2111"/>
                    <a:pt x="489" y="2079"/>
                    <a:pt x="489" y="2039"/>
                  </a:cubicBezTo>
                  <a:cubicBezTo>
                    <a:pt x="489" y="2000"/>
                    <a:pt x="521" y="1967"/>
                    <a:pt x="561" y="1967"/>
                  </a:cubicBezTo>
                  <a:cubicBezTo>
                    <a:pt x="645" y="1967"/>
                    <a:pt x="645" y="1967"/>
                    <a:pt x="645" y="1967"/>
                  </a:cubicBezTo>
                  <a:cubicBezTo>
                    <a:pt x="671" y="1967"/>
                    <a:pt x="693" y="1946"/>
                    <a:pt x="693" y="1920"/>
                  </a:cubicBezTo>
                  <a:cubicBezTo>
                    <a:pt x="693" y="1791"/>
                    <a:pt x="693" y="1791"/>
                    <a:pt x="693" y="1791"/>
                  </a:cubicBezTo>
                  <a:cubicBezTo>
                    <a:pt x="693" y="1768"/>
                    <a:pt x="676" y="1748"/>
                    <a:pt x="653" y="1744"/>
                  </a:cubicBezTo>
                  <a:cubicBezTo>
                    <a:pt x="330" y="1690"/>
                    <a:pt x="95" y="1413"/>
                    <a:pt x="95" y="1085"/>
                  </a:cubicBezTo>
                  <a:cubicBezTo>
                    <a:pt x="95" y="716"/>
                    <a:pt x="395" y="416"/>
                    <a:pt x="764" y="416"/>
                  </a:cubicBezTo>
                  <a:cubicBezTo>
                    <a:pt x="904" y="416"/>
                    <a:pt x="1037" y="458"/>
                    <a:pt x="1151" y="539"/>
                  </a:cubicBezTo>
                  <a:cubicBezTo>
                    <a:pt x="1170" y="553"/>
                    <a:pt x="1196" y="551"/>
                    <a:pt x="1212" y="534"/>
                  </a:cubicBezTo>
                  <a:cubicBezTo>
                    <a:pt x="1426" y="320"/>
                    <a:pt x="1426" y="320"/>
                    <a:pt x="1426" y="320"/>
                  </a:cubicBezTo>
                  <a:cubicBezTo>
                    <a:pt x="1440" y="307"/>
                    <a:pt x="1444" y="286"/>
                    <a:pt x="1437" y="268"/>
                  </a:cubicBezTo>
                  <a:cubicBezTo>
                    <a:pt x="1429" y="251"/>
                    <a:pt x="1412" y="239"/>
                    <a:pt x="1393" y="239"/>
                  </a:cubicBezTo>
                  <a:cubicBezTo>
                    <a:pt x="1303" y="239"/>
                    <a:pt x="1303" y="239"/>
                    <a:pt x="1303" y="239"/>
                  </a:cubicBezTo>
                  <a:cubicBezTo>
                    <a:pt x="1263" y="239"/>
                    <a:pt x="1231" y="207"/>
                    <a:pt x="1231" y="167"/>
                  </a:cubicBezTo>
                  <a:cubicBezTo>
                    <a:pt x="1231" y="128"/>
                    <a:pt x="1263" y="95"/>
                    <a:pt x="1303" y="95"/>
                  </a:cubicBezTo>
                  <a:cubicBezTo>
                    <a:pt x="1681" y="95"/>
                    <a:pt x="1681" y="95"/>
                    <a:pt x="1681" y="95"/>
                  </a:cubicBezTo>
                  <a:cubicBezTo>
                    <a:pt x="1721" y="95"/>
                    <a:pt x="1753" y="128"/>
                    <a:pt x="1753" y="167"/>
                  </a:cubicBezTo>
                  <a:cubicBezTo>
                    <a:pt x="1753" y="545"/>
                    <a:pt x="1753" y="545"/>
                    <a:pt x="1753" y="545"/>
                  </a:cubicBezTo>
                  <a:close/>
                </a:path>
              </a:pathLst>
            </a:custGeom>
            <a:solidFill>
              <a:srgbClr val="00A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DE5302B9-6C02-4F45-8F17-5CE65C4DB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146"/>
              <a:ext cx="16" cy="16"/>
            </a:xfrm>
            <a:custGeom>
              <a:avLst/>
              <a:gdLst>
                <a:gd name="T0" fmla="*/ 81 w 95"/>
                <a:gd name="T1" fmla="*/ 14 h 95"/>
                <a:gd name="T2" fmla="*/ 47 w 95"/>
                <a:gd name="T3" fmla="*/ 0 h 95"/>
                <a:gd name="T4" fmla="*/ 14 w 95"/>
                <a:gd name="T5" fmla="*/ 14 h 95"/>
                <a:gd name="T6" fmla="*/ 0 w 95"/>
                <a:gd name="T7" fmla="*/ 47 h 95"/>
                <a:gd name="T8" fmla="*/ 14 w 95"/>
                <a:gd name="T9" fmla="*/ 81 h 95"/>
                <a:gd name="T10" fmla="*/ 47 w 95"/>
                <a:gd name="T11" fmla="*/ 95 h 95"/>
                <a:gd name="T12" fmla="*/ 81 w 95"/>
                <a:gd name="T13" fmla="*/ 81 h 95"/>
                <a:gd name="T14" fmla="*/ 95 w 95"/>
                <a:gd name="T15" fmla="*/ 47 h 95"/>
                <a:gd name="T16" fmla="*/ 81 w 95"/>
                <a:gd name="T17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95">
                  <a:moveTo>
                    <a:pt x="81" y="14"/>
                  </a:moveTo>
                  <a:cubicBezTo>
                    <a:pt x="72" y="5"/>
                    <a:pt x="60" y="0"/>
                    <a:pt x="47" y="0"/>
                  </a:cubicBezTo>
                  <a:cubicBezTo>
                    <a:pt x="35" y="0"/>
                    <a:pt x="23" y="5"/>
                    <a:pt x="14" y="14"/>
                  </a:cubicBezTo>
                  <a:cubicBezTo>
                    <a:pt x="5" y="23"/>
                    <a:pt x="0" y="35"/>
                    <a:pt x="0" y="47"/>
                  </a:cubicBezTo>
                  <a:cubicBezTo>
                    <a:pt x="0" y="60"/>
                    <a:pt x="5" y="72"/>
                    <a:pt x="14" y="81"/>
                  </a:cubicBezTo>
                  <a:cubicBezTo>
                    <a:pt x="23" y="90"/>
                    <a:pt x="35" y="95"/>
                    <a:pt x="47" y="95"/>
                  </a:cubicBezTo>
                  <a:cubicBezTo>
                    <a:pt x="60" y="95"/>
                    <a:pt x="72" y="90"/>
                    <a:pt x="81" y="81"/>
                  </a:cubicBezTo>
                  <a:cubicBezTo>
                    <a:pt x="90" y="72"/>
                    <a:pt x="95" y="60"/>
                    <a:pt x="95" y="47"/>
                  </a:cubicBezTo>
                  <a:cubicBezTo>
                    <a:pt x="95" y="35"/>
                    <a:pt x="90" y="23"/>
                    <a:pt x="8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2" name="Freeform 14">
              <a:extLst>
                <a:ext uri="{FF2B5EF4-FFF2-40B4-BE49-F238E27FC236}">
                  <a16:creationId xmlns:a16="http://schemas.microsoft.com/office/drawing/2014/main" id="{8B3A1E94-B8A7-4438-A830-E72013BC6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168"/>
              <a:ext cx="16" cy="26"/>
            </a:xfrm>
            <a:custGeom>
              <a:avLst/>
              <a:gdLst>
                <a:gd name="T0" fmla="*/ 47 w 95"/>
                <a:gd name="T1" fmla="*/ 0 h 146"/>
                <a:gd name="T2" fmla="*/ 0 w 95"/>
                <a:gd name="T3" fmla="*/ 47 h 146"/>
                <a:gd name="T4" fmla="*/ 0 w 95"/>
                <a:gd name="T5" fmla="*/ 98 h 146"/>
                <a:gd name="T6" fmla="*/ 47 w 95"/>
                <a:gd name="T7" fmla="*/ 146 h 146"/>
                <a:gd name="T8" fmla="*/ 95 w 95"/>
                <a:gd name="T9" fmla="*/ 98 h 146"/>
                <a:gd name="T10" fmla="*/ 95 w 95"/>
                <a:gd name="T11" fmla="*/ 47 h 146"/>
                <a:gd name="T12" fmla="*/ 47 w 95"/>
                <a:gd name="T1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146">
                  <a:moveTo>
                    <a:pt x="47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24"/>
                    <a:pt x="21" y="146"/>
                    <a:pt x="47" y="146"/>
                  </a:cubicBezTo>
                  <a:cubicBezTo>
                    <a:pt x="74" y="146"/>
                    <a:pt x="95" y="124"/>
                    <a:pt x="95" y="98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1"/>
                    <a:pt x="74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3" name="CaixaDeTexto 152">
            <a:extLst>
              <a:ext uri="{FF2B5EF4-FFF2-40B4-BE49-F238E27FC236}">
                <a16:creationId xmlns:a16="http://schemas.microsoft.com/office/drawing/2014/main" id="{809806A5-7D67-4081-AC56-0764D77774F1}"/>
              </a:ext>
            </a:extLst>
          </p:cNvPr>
          <p:cNvSpPr txBox="1"/>
          <p:nvPr/>
        </p:nvSpPr>
        <p:spPr>
          <a:xfrm>
            <a:off x="1459540" y="394887"/>
            <a:ext cx="28934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sexo</a:t>
            </a:r>
          </a:p>
        </p:txBody>
      </p:sp>
    </p:spTree>
    <p:extLst>
      <p:ext uri="{BB962C8B-B14F-4D97-AF65-F5344CB8AC3E}">
        <p14:creationId xmlns:p14="http://schemas.microsoft.com/office/powerpoint/2010/main" val="2454064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4" grpId="0"/>
      <p:bldP spid="17" grpId="0"/>
      <p:bldP spid="18" grpId="0"/>
      <p:bldP spid="19" grpId="0"/>
      <p:bldP spid="43" grpId="0"/>
      <p:bldP spid="63" grpId="0"/>
      <p:bldP spid="148" grpId="0" animBg="1"/>
      <p:bldP spid="149" grpId="0" animBg="1"/>
      <p:bldGraphic spid="150" grpId="0">
        <p:bldAsOne/>
      </p:bldGraphic>
      <p:bldGraphic spid="150" grpId="1">
        <p:bldAsOne/>
      </p:bldGraphic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tângulo 13"/>
          <p:cNvSpPr/>
          <p:nvPr/>
        </p:nvSpPr>
        <p:spPr>
          <a:xfrm>
            <a:off x="0" y="0"/>
            <a:ext cx="12197990" cy="6863524"/>
          </a:xfrm>
          <a:prstGeom prst="rect">
            <a:avLst/>
          </a:prstGeom>
          <a:solidFill>
            <a:srgbClr val="333F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986531" y="1854200"/>
            <a:ext cx="2940050" cy="2940050"/>
          </a:xfrm>
          <a:custGeom>
            <a:avLst/>
            <a:gdLst>
              <a:gd name="T0" fmla="*/ 458 w 915"/>
              <a:gd name="T1" fmla="*/ 0 h 915"/>
              <a:gd name="T2" fmla="*/ 0 w 915"/>
              <a:gd name="T3" fmla="*/ 458 h 915"/>
              <a:gd name="T4" fmla="*/ 458 w 915"/>
              <a:gd name="T5" fmla="*/ 915 h 915"/>
              <a:gd name="T6" fmla="*/ 915 w 915"/>
              <a:gd name="T7" fmla="*/ 458 h 915"/>
              <a:gd name="T8" fmla="*/ 458 w 915"/>
              <a:gd name="T9" fmla="*/ 0 h 915"/>
              <a:gd name="T10" fmla="*/ 458 w 915"/>
              <a:gd name="T11" fmla="*/ 830 h 915"/>
              <a:gd name="T12" fmla="*/ 86 w 915"/>
              <a:gd name="T13" fmla="*/ 458 h 915"/>
              <a:gd name="T14" fmla="*/ 458 w 915"/>
              <a:gd name="T15" fmla="*/ 86 h 915"/>
              <a:gd name="T16" fmla="*/ 830 w 915"/>
              <a:gd name="T17" fmla="*/ 458 h 915"/>
              <a:gd name="T18" fmla="*/ 458 w 915"/>
              <a:gd name="T19" fmla="*/ 830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5" h="915">
                <a:moveTo>
                  <a:pt x="458" y="0"/>
                </a:moveTo>
                <a:cubicBezTo>
                  <a:pt x="205" y="0"/>
                  <a:pt x="0" y="205"/>
                  <a:pt x="0" y="458"/>
                </a:cubicBezTo>
                <a:cubicBezTo>
                  <a:pt x="0" y="710"/>
                  <a:pt x="205" y="915"/>
                  <a:pt x="458" y="915"/>
                </a:cubicBezTo>
                <a:cubicBezTo>
                  <a:pt x="710" y="915"/>
                  <a:pt x="915" y="710"/>
                  <a:pt x="915" y="458"/>
                </a:cubicBezTo>
                <a:cubicBezTo>
                  <a:pt x="915" y="205"/>
                  <a:pt x="710" y="0"/>
                  <a:pt x="458" y="0"/>
                </a:cubicBezTo>
                <a:close/>
                <a:moveTo>
                  <a:pt x="458" y="830"/>
                </a:moveTo>
                <a:cubicBezTo>
                  <a:pt x="252" y="830"/>
                  <a:pt x="86" y="663"/>
                  <a:pt x="86" y="458"/>
                </a:cubicBezTo>
                <a:cubicBezTo>
                  <a:pt x="86" y="252"/>
                  <a:pt x="252" y="86"/>
                  <a:pt x="458" y="86"/>
                </a:cubicBezTo>
                <a:cubicBezTo>
                  <a:pt x="663" y="86"/>
                  <a:pt x="830" y="252"/>
                  <a:pt x="830" y="458"/>
                </a:cubicBezTo>
                <a:cubicBezTo>
                  <a:pt x="830" y="663"/>
                  <a:pt x="663" y="830"/>
                  <a:pt x="458" y="83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821556" y="2660650"/>
            <a:ext cx="1298575" cy="1330325"/>
          </a:xfrm>
          <a:custGeom>
            <a:avLst/>
            <a:gdLst>
              <a:gd name="T0" fmla="*/ 378 w 404"/>
              <a:gd name="T1" fmla="*/ 12 h 414"/>
              <a:gd name="T2" fmla="*/ 322 w 404"/>
              <a:gd name="T3" fmla="*/ 27 h 414"/>
              <a:gd name="T4" fmla="*/ 169 w 404"/>
              <a:gd name="T5" fmla="*/ 303 h 414"/>
              <a:gd name="T6" fmla="*/ 83 w 404"/>
              <a:gd name="T7" fmla="*/ 199 h 414"/>
              <a:gd name="T8" fmla="*/ 28 w 404"/>
              <a:gd name="T9" fmla="*/ 184 h 414"/>
              <a:gd name="T10" fmla="*/ 13 w 404"/>
              <a:gd name="T11" fmla="*/ 241 h 414"/>
              <a:gd name="T12" fmla="*/ 132 w 404"/>
              <a:gd name="T13" fmla="*/ 386 h 414"/>
              <a:gd name="T14" fmla="*/ 161 w 404"/>
              <a:gd name="T15" fmla="*/ 406 h 414"/>
              <a:gd name="T16" fmla="*/ 161 w 404"/>
              <a:gd name="T17" fmla="*/ 407 h 414"/>
              <a:gd name="T18" fmla="*/ 163 w 404"/>
              <a:gd name="T19" fmla="*/ 407 h 414"/>
              <a:gd name="T20" fmla="*/ 216 w 404"/>
              <a:gd name="T21" fmla="*/ 386 h 414"/>
              <a:gd name="T22" fmla="*/ 393 w 404"/>
              <a:gd name="T23" fmla="*/ 70 h 414"/>
              <a:gd name="T24" fmla="*/ 378 w 404"/>
              <a:gd name="T25" fmla="*/ 12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4" h="414">
                <a:moveTo>
                  <a:pt x="378" y="12"/>
                </a:moveTo>
                <a:cubicBezTo>
                  <a:pt x="358" y="0"/>
                  <a:pt x="333" y="7"/>
                  <a:pt x="322" y="27"/>
                </a:cubicBezTo>
                <a:cubicBezTo>
                  <a:pt x="169" y="303"/>
                  <a:pt x="169" y="303"/>
                  <a:pt x="169" y="303"/>
                </a:cubicBezTo>
                <a:cubicBezTo>
                  <a:pt x="83" y="199"/>
                  <a:pt x="83" y="199"/>
                  <a:pt x="83" y="199"/>
                </a:cubicBezTo>
                <a:cubicBezTo>
                  <a:pt x="68" y="181"/>
                  <a:pt x="47" y="172"/>
                  <a:pt x="28" y="184"/>
                </a:cubicBezTo>
                <a:cubicBezTo>
                  <a:pt x="8" y="195"/>
                  <a:pt x="0" y="223"/>
                  <a:pt x="13" y="241"/>
                </a:cubicBezTo>
                <a:cubicBezTo>
                  <a:pt x="132" y="386"/>
                  <a:pt x="132" y="386"/>
                  <a:pt x="132" y="386"/>
                </a:cubicBezTo>
                <a:cubicBezTo>
                  <a:pt x="141" y="398"/>
                  <a:pt x="151" y="404"/>
                  <a:pt x="161" y="406"/>
                </a:cubicBezTo>
                <a:cubicBezTo>
                  <a:pt x="161" y="407"/>
                  <a:pt x="161" y="407"/>
                  <a:pt x="161" y="407"/>
                </a:cubicBezTo>
                <a:cubicBezTo>
                  <a:pt x="163" y="407"/>
                  <a:pt x="163" y="407"/>
                  <a:pt x="163" y="407"/>
                </a:cubicBezTo>
                <a:cubicBezTo>
                  <a:pt x="165" y="407"/>
                  <a:pt x="201" y="414"/>
                  <a:pt x="216" y="386"/>
                </a:cubicBezTo>
                <a:cubicBezTo>
                  <a:pt x="393" y="70"/>
                  <a:pt x="393" y="70"/>
                  <a:pt x="393" y="70"/>
                </a:cubicBezTo>
                <a:cubicBezTo>
                  <a:pt x="404" y="49"/>
                  <a:pt x="397" y="24"/>
                  <a:pt x="378" y="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4035994" y="2698750"/>
            <a:ext cx="0" cy="0"/>
          </a:xfrm>
          <a:prstGeom prst="lin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" name="Line 8"/>
          <p:cNvSpPr>
            <a:spLocks noChangeShapeType="1"/>
          </p:cNvSpPr>
          <p:nvPr/>
        </p:nvSpPr>
        <p:spPr bwMode="auto">
          <a:xfrm>
            <a:off x="4035994" y="2698750"/>
            <a:ext cx="0" cy="0"/>
          </a:xfrm>
          <a:prstGeom prst="lin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" name="CaixaDeTexto 10"/>
          <p:cNvSpPr txBox="1"/>
          <p:nvPr/>
        </p:nvSpPr>
        <p:spPr>
          <a:xfrm>
            <a:off x="5761606" y="2051050"/>
            <a:ext cx="429379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7200" b="1" i="1" dirty="0">
                <a:solidFill>
                  <a:schemeClr val="bg1"/>
                </a:solidFill>
              </a:rPr>
              <a:t>para não esquecer</a:t>
            </a:r>
          </a:p>
        </p:txBody>
      </p:sp>
    </p:spTree>
    <p:extLst>
      <p:ext uri="{BB962C8B-B14F-4D97-AF65-F5344CB8AC3E}">
        <p14:creationId xmlns:p14="http://schemas.microsoft.com/office/powerpoint/2010/main" val="3817332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8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1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tângulo 20"/>
          <p:cNvSpPr/>
          <p:nvPr/>
        </p:nvSpPr>
        <p:spPr>
          <a:xfrm>
            <a:off x="0" y="0"/>
            <a:ext cx="12197990" cy="6863524"/>
          </a:xfrm>
          <a:prstGeom prst="rect">
            <a:avLst/>
          </a:prstGeom>
          <a:solidFill>
            <a:srgbClr val="333F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" name="Retângulo 2"/>
          <p:cNvSpPr/>
          <p:nvPr/>
        </p:nvSpPr>
        <p:spPr>
          <a:xfrm>
            <a:off x="1683081" y="1430884"/>
            <a:ext cx="441291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pt-BR" dirty="0">
                <a:solidFill>
                  <a:schemeClr val="bg1"/>
                </a:solidFill>
              </a:rPr>
              <a:t>forte associação do Sebrae a consultoria, curso, empreendedorismo, e desenvolvimento das </a:t>
            </a:r>
            <a:r>
              <a:rPr lang="pt-BR" dirty="0" err="1">
                <a:solidFill>
                  <a:schemeClr val="bg1"/>
                </a:solidFill>
              </a:rPr>
              <a:t>MPEs</a:t>
            </a:r>
            <a:r>
              <a:rPr lang="pt-BR" dirty="0">
                <a:solidFill>
                  <a:schemeClr val="bg1"/>
                </a:solidFill>
              </a:rPr>
              <a:t>, mas ainda que com muito espaço para crescimento </a:t>
            </a:r>
            <a:r>
              <a:rPr lang="pt-BR" sz="1200" dirty="0">
                <a:solidFill>
                  <a:schemeClr val="bg1"/>
                </a:solidFill>
              </a:rPr>
              <a:t>(p2 a p5) </a:t>
            </a:r>
          </a:p>
        </p:txBody>
      </p:sp>
      <p:sp>
        <p:nvSpPr>
          <p:cNvPr id="2" name="Elipse 1"/>
          <p:cNvSpPr/>
          <p:nvPr/>
        </p:nvSpPr>
        <p:spPr>
          <a:xfrm>
            <a:off x="832182" y="1536949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1</a:t>
            </a:r>
          </a:p>
        </p:txBody>
      </p:sp>
      <p:sp>
        <p:nvSpPr>
          <p:cNvPr id="6" name="Retângulo 5"/>
          <p:cNvSpPr/>
          <p:nvPr/>
        </p:nvSpPr>
        <p:spPr>
          <a:xfrm>
            <a:off x="1683081" y="2795227"/>
            <a:ext cx="441291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a ausência de outros nomes ou referências junto aos empreendedores permanece em 2018, sinônimo de oportunidade para o Sebrae ocupar um espaço ainda sem ‘dono’ </a:t>
            </a:r>
            <a:r>
              <a:rPr lang="pt-BR" sz="1200" dirty="0">
                <a:solidFill>
                  <a:schemeClr val="bg1"/>
                </a:solidFill>
              </a:rPr>
              <a:t>(p2 a p5) </a:t>
            </a:r>
          </a:p>
        </p:txBody>
      </p:sp>
      <p:sp>
        <p:nvSpPr>
          <p:cNvPr id="7" name="Elipse 6"/>
          <p:cNvSpPr/>
          <p:nvPr/>
        </p:nvSpPr>
        <p:spPr>
          <a:xfrm>
            <a:off x="832182" y="2928756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2</a:t>
            </a:r>
          </a:p>
        </p:txBody>
      </p:sp>
      <p:sp>
        <p:nvSpPr>
          <p:cNvPr id="8" name="Retângulo 7"/>
          <p:cNvSpPr/>
          <p:nvPr/>
        </p:nvSpPr>
        <p:spPr>
          <a:xfrm>
            <a:off x="1683082" y="4214498"/>
            <a:ext cx="441291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ambas considerações são pertinentes para todas as escolaridades dos empreendedores, mas particularmente mais relevantes para aqueles com apenas o ensino fundamental</a:t>
            </a:r>
          </a:p>
        </p:txBody>
      </p:sp>
      <p:sp>
        <p:nvSpPr>
          <p:cNvPr id="9" name="Elipse 8"/>
          <p:cNvSpPr/>
          <p:nvPr/>
        </p:nvSpPr>
        <p:spPr>
          <a:xfrm>
            <a:off x="832182" y="4320563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3</a:t>
            </a:r>
          </a:p>
        </p:txBody>
      </p:sp>
      <p:sp>
        <p:nvSpPr>
          <p:cNvPr id="10" name="Retângulo 9"/>
          <p:cNvSpPr/>
          <p:nvPr/>
        </p:nvSpPr>
        <p:spPr>
          <a:xfrm>
            <a:off x="7099632" y="1430884"/>
            <a:ext cx="461457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a imagem do Sebrae continua muito boa, mas existe ainda espaço para melhoria junto àqueles com ainda uma avaliação apenas razoável da instituição</a:t>
            </a:r>
          </a:p>
        </p:txBody>
      </p:sp>
      <p:sp>
        <p:nvSpPr>
          <p:cNvPr id="11" name="Elipse 10"/>
          <p:cNvSpPr/>
          <p:nvPr/>
        </p:nvSpPr>
        <p:spPr>
          <a:xfrm>
            <a:off x="6318582" y="1536949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4</a:t>
            </a:r>
          </a:p>
        </p:txBody>
      </p:sp>
      <p:sp>
        <p:nvSpPr>
          <p:cNvPr id="12" name="Retângulo 11"/>
          <p:cNvSpPr/>
          <p:nvPr/>
        </p:nvSpPr>
        <p:spPr>
          <a:xfrm>
            <a:off x="7169481" y="2780711"/>
            <a:ext cx="4614573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a percepção do Sebrae enquanto ‘escola’ é muito positiva e expressiva, mas as associações a ‘repartição pública’, ‘contabilidade’ ou ‘banco’ ainda indicam um trabalho a ser realizado</a:t>
            </a:r>
          </a:p>
        </p:txBody>
      </p:sp>
      <p:sp>
        <p:nvSpPr>
          <p:cNvPr id="13" name="Elipse 12"/>
          <p:cNvSpPr/>
          <p:nvPr/>
        </p:nvSpPr>
        <p:spPr>
          <a:xfrm>
            <a:off x="6318582" y="2886776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5</a:t>
            </a:r>
          </a:p>
        </p:txBody>
      </p:sp>
      <p:sp>
        <p:nvSpPr>
          <p:cNvPr id="14" name="Retângulo 13"/>
          <p:cNvSpPr/>
          <p:nvPr/>
        </p:nvSpPr>
        <p:spPr>
          <a:xfrm>
            <a:off x="7169482" y="4172518"/>
            <a:ext cx="461457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mesmo sendo positiva a associação a ‘escola’, o fato é que tal representa uma simplificação e uma diminuição do verdadeiro papel e dos serviços prestados pelo Sebrae</a:t>
            </a:r>
          </a:p>
        </p:txBody>
      </p:sp>
      <p:sp>
        <p:nvSpPr>
          <p:cNvPr id="15" name="Elipse 14"/>
          <p:cNvSpPr/>
          <p:nvPr/>
        </p:nvSpPr>
        <p:spPr>
          <a:xfrm>
            <a:off x="6318582" y="4278583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510463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 animBg="1"/>
      <p:bldP spid="14" grpId="0"/>
      <p:bldP spid="15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tângulo 15"/>
          <p:cNvSpPr/>
          <p:nvPr/>
        </p:nvSpPr>
        <p:spPr>
          <a:xfrm>
            <a:off x="-51710" y="0"/>
            <a:ext cx="12197990" cy="6863524"/>
          </a:xfrm>
          <a:prstGeom prst="rect">
            <a:avLst/>
          </a:prstGeom>
          <a:solidFill>
            <a:srgbClr val="333F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" name="Retângulo 2"/>
          <p:cNvSpPr/>
          <p:nvPr/>
        </p:nvSpPr>
        <p:spPr>
          <a:xfrm>
            <a:off x="7575886" y="822732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contudo, a soma do ‘desconhecimento’ com a ‘discordância’ sinaliza espaço para uma maior penetração, sendo a limitação talvez a instrução de parte do público-alvo</a:t>
            </a:r>
          </a:p>
        </p:txBody>
      </p:sp>
      <p:sp>
        <p:nvSpPr>
          <p:cNvPr id="2" name="Elipse 1"/>
          <p:cNvSpPr/>
          <p:nvPr/>
        </p:nvSpPr>
        <p:spPr>
          <a:xfrm>
            <a:off x="6724986" y="928797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/>
              <a:t>11</a:t>
            </a:r>
          </a:p>
        </p:txBody>
      </p:sp>
      <p:sp>
        <p:nvSpPr>
          <p:cNvPr id="6" name="Retângulo 5"/>
          <p:cNvSpPr/>
          <p:nvPr/>
        </p:nvSpPr>
        <p:spPr>
          <a:xfrm>
            <a:off x="7575886" y="2207532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tanto o maior acesso ao site do Sebrae, quanto o conhecimento dos cursos gratuitos a distância são situações a serem melhoradas </a:t>
            </a:r>
            <a:r>
              <a:rPr lang="pt-BR" sz="1200" dirty="0">
                <a:solidFill>
                  <a:schemeClr val="bg1"/>
                </a:solidFill>
              </a:rPr>
              <a:t>(p31 e p32) </a:t>
            </a:r>
          </a:p>
        </p:txBody>
      </p:sp>
      <p:sp>
        <p:nvSpPr>
          <p:cNvPr id="7" name="Elipse 6"/>
          <p:cNvSpPr/>
          <p:nvPr/>
        </p:nvSpPr>
        <p:spPr>
          <a:xfrm>
            <a:off x="6724986" y="2207532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/>
              <a:t>12</a:t>
            </a:r>
          </a:p>
        </p:txBody>
      </p:sp>
      <p:sp>
        <p:nvSpPr>
          <p:cNvPr id="8" name="Retângulo 7"/>
          <p:cNvSpPr/>
          <p:nvPr/>
        </p:nvSpPr>
        <p:spPr>
          <a:xfrm>
            <a:off x="1573068" y="812685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a maior divulgação dos produtos e serviços do Sebrae continua sendo em 2018 uma expectativa generalizada, a exemplo do apurado em anos anteriores </a:t>
            </a:r>
            <a:r>
              <a:rPr lang="pt-BR" sz="1200" dirty="0">
                <a:solidFill>
                  <a:schemeClr val="bg1"/>
                </a:solidFill>
              </a:rPr>
              <a:t> (p17)</a:t>
            </a:r>
          </a:p>
        </p:txBody>
      </p:sp>
      <p:sp>
        <p:nvSpPr>
          <p:cNvPr id="9" name="Elipse 8"/>
          <p:cNvSpPr/>
          <p:nvPr/>
        </p:nvSpPr>
        <p:spPr>
          <a:xfrm>
            <a:off x="722168" y="918750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7</a:t>
            </a:r>
          </a:p>
        </p:txBody>
      </p:sp>
      <p:sp>
        <p:nvSpPr>
          <p:cNvPr id="10" name="Retângulo 9"/>
          <p:cNvSpPr/>
          <p:nvPr/>
        </p:nvSpPr>
        <p:spPr>
          <a:xfrm>
            <a:off x="1573067" y="2204492"/>
            <a:ext cx="436178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em 2018 praticamente ocorreu a manutenção dos já altos graus de concordância com os diferentes aspectos do posicionamento da marca Sebrae </a:t>
            </a:r>
            <a:r>
              <a:rPr lang="pt-BR" sz="1200" dirty="0">
                <a:solidFill>
                  <a:schemeClr val="bg1"/>
                </a:solidFill>
              </a:rPr>
              <a:t>(p20 a p25)</a:t>
            </a:r>
            <a:endParaRPr lang="pt-BR" sz="1200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Elipse 10"/>
          <p:cNvSpPr/>
          <p:nvPr/>
        </p:nvSpPr>
        <p:spPr>
          <a:xfrm>
            <a:off x="722168" y="2310557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8</a:t>
            </a:r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794932E4-FE6C-4E20-927A-8B4052DA5962}"/>
              </a:ext>
            </a:extLst>
          </p:cNvPr>
          <p:cNvSpPr/>
          <p:nvPr/>
        </p:nvSpPr>
        <p:spPr>
          <a:xfrm>
            <a:off x="792469" y="3751611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9</a:t>
            </a:r>
          </a:p>
        </p:txBody>
      </p:sp>
      <p:sp>
        <p:nvSpPr>
          <p:cNvPr id="14" name="Retângulo 13">
            <a:extLst>
              <a:ext uri="{FF2B5EF4-FFF2-40B4-BE49-F238E27FC236}">
                <a16:creationId xmlns:a16="http://schemas.microsoft.com/office/drawing/2014/main" id="{0FD120B0-C638-4430-9EF0-FEA11BA45D06}"/>
              </a:ext>
            </a:extLst>
          </p:cNvPr>
          <p:cNvSpPr/>
          <p:nvPr/>
        </p:nvSpPr>
        <p:spPr>
          <a:xfrm>
            <a:off x="1617401" y="3724147"/>
            <a:ext cx="447859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mas ainda assim a ‘acessibilidade’ e a ‘proximidade’ do Sebrae seriam os aspectos da marca a serem melhorados, a exemplo da situação já observada em 2017</a:t>
            </a:r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Retângulo 14">
            <a:extLst>
              <a:ext uri="{FF2B5EF4-FFF2-40B4-BE49-F238E27FC236}">
                <a16:creationId xmlns:a16="http://schemas.microsoft.com/office/drawing/2014/main" id="{499C8BD2-990D-445C-AEF6-476AEAF9E9F1}"/>
              </a:ext>
            </a:extLst>
          </p:cNvPr>
          <p:cNvSpPr/>
          <p:nvPr/>
        </p:nvSpPr>
        <p:spPr>
          <a:xfrm>
            <a:off x="7575886" y="3622516"/>
            <a:ext cx="4361786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mesmo com todos os bons resultados, o fato de mais de 3 em cada 5 empreendedores ainda não procurarem o Sebrae antes de abrir o negócio deveria se constituir em uma meta a orientar o trabalho da instituição </a:t>
            </a:r>
            <a:r>
              <a:rPr lang="pt-BR" sz="1200" dirty="0">
                <a:solidFill>
                  <a:schemeClr val="bg1"/>
                </a:solidFill>
              </a:rPr>
              <a:t>(p33) </a:t>
            </a:r>
          </a:p>
        </p:txBody>
      </p:sp>
      <p:sp>
        <p:nvSpPr>
          <p:cNvPr id="17" name="Elipse 16">
            <a:extLst>
              <a:ext uri="{FF2B5EF4-FFF2-40B4-BE49-F238E27FC236}">
                <a16:creationId xmlns:a16="http://schemas.microsoft.com/office/drawing/2014/main" id="{2643A47E-0740-4B13-88D1-270ECC1A5486}"/>
              </a:ext>
            </a:extLst>
          </p:cNvPr>
          <p:cNvSpPr/>
          <p:nvPr/>
        </p:nvSpPr>
        <p:spPr>
          <a:xfrm>
            <a:off x="6724986" y="3622516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/>
              <a:t>13</a:t>
            </a:r>
          </a:p>
        </p:txBody>
      </p:sp>
      <p:sp>
        <p:nvSpPr>
          <p:cNvPr id="20" name="Retângulo 19">
            <a:extLst>
              <a:ext uri="{FF2B5EF4-FFF2-40B4-BE49-F238E27FC236}">
                <a16:creationId xmlns:a16="http://schemas.microsoft.com/office/drawing/2014/main" id="{F0F23E36-7D91-4BEF-92B7-BE732D69543D}"/>
              </a:ext>
            </a:extLst>
          </p:cNvPr>
          <p:cNvSpPr/>
          <p:nvPr/>
        </p:nvSpPr>
        <p:spPr>
          <a:xfrm>
            <a:off x="7575886" y="5294877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até como forma de tentar possibilitar um futuro mais promissor para o empreendedor e uma maneira de cultivar um relacionamento mais perene </a:t>
            </a:r>
            <a:r>
              <a:rPr lang="pt-BR" sz="1200" dirty="0">
                <a:solidFill>
                  <a:schemeClr val="bg1"/>
                </a:solidFill>
              </a:rPr>
              <a:t>(p33)  </a:t>
            </a:r>
          </a:p>
        </p:txBody>
      </p:sp>
      <p:sp>
        <p:nvSpPr>
          <p:cNvPr id="21" name="Elipse 20">
            <a:extLst>
              <a:ext uri="{FF2B5EF4-FFF2-40B4-BE49-F238E27FC236}">
                <a16:creationId xmlns:a16="http://schemas.microsoft.com/office/drawing/2014/main" id="{1485B1F8-C378-42CA-903B-637257E263D9}"/>
              </a:ext>
            </a:extLst>
          </p:cNvPr>
          <p:cNvSpPr/>
          <p:nvPr/>
        </p:nvSpPr>
        <p:spPr>
          <a:xfrm>
            <a:off x="6724986" y="5294877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/>
              <a:t>14</a:t>
            </a:r>
          </a:p>
        </p:txBody>
      </p:sp>
      <p:sp>
        <p:nvSpPr>
          <p:cNvPr id="19" name="Retângulo 18">
            <a:extLst>
              <a:ext uri="{FF2B5EF4-FFF2-40B4-BE49-F238E27FC236}">
                <a16:creationId xmlns:a16="http://schemas.microsoft.com/office/drawing/2014/main" id="{BDACB2BA-BD99-4C21-BCFF-4225CDA10520}"/>
              </a:ext>
            </a:extLst>
          </p:cNvPr>
          <p:cNvSpPr/>
          <p:nvPr/>
        </p:nvSpPr>
        <p:spPr>
          <a:xfrm>
            <a:off x="1617401" y="5171391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o ‘atendimento digital’ do Sebrae é um outro conjunto de atributos com melhorias em 2018, frente aos números anteriores, ainda que a passos lentos </a:t>
            </a:r>
            <a:r>
              <a:rPr lang="pt-BR" sz="1200" dirty="0">
                <a:solidFill>
                  <a:schemeClr val="bg1"/>
                </a:solidFill>
              </a:rPr>
              <a:t>(p26 a p30)</a:t>
            </a:r>
          </a:p>
        </p:txBody>
      </p:sp>
      <p:sp>
        <p:nvSpPr>
          <p:cNvPr id="22" name="Elipse 21">
            <a:extLst>
              <a:ext uri="{FF2B5EF4-FFF2-40B4-BE49-F238E27FC236}">
                <a16:creationId xmlns:a16="http://schemas.microsoft.com/office/drawing/2014/main" id="{63E864D4-721E-4650-B457-FE9578AF6379}"/>
              </a:ext>
            </a:extLst>
          </p:cNvPr>
          <p:cNvSpPr/>
          <p:nvPr/>
        </p:nvSpPr>
        <p:spPr>
          <a:xfrm>
            <a:off x="766501" y="5277456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6623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8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8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3" grpId="0" animBg="1"/>
      <p:bldP spid="14" grpId="0"/>
      <p:bldP spid="15" grpId="0"/>
      <p:bldP spid="17" grpId="0" animBg="1"/>
      <p:bldP spid="20" grpId="0"/>
      <p:bldP spid="21" grpId="0" animBg="1"/>
      <p:bldP spid="19" grpId="0"/>
      <p:bldP spid="22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tângulo 32"/>
          <p:cNvSpPr/>
          <p:nvPr/>
        </p:nvSpPr>
        <p:spPr>
          <a:xfrm>
            <a:off x="0" y="0"/>
            <a:ext cx="12197990" cy="6863524"/>
          </a:xfrm>
          <a:prstGeom prst="rect">
            <a:avLst/>
          </a:prstGeom>
          <a:solidFill>
            <a:srgbClr val="333F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2" name="Retângulo 61">
            <a:extLst>
              <a:ext uri="{FF2B5EF4-FFF2-40B4-BE49-F238E27FC236}">
                <a16:creationId xmlns:a16="http://schemas.microsoft.com/office/drawing/2014/main" id="{288461C7-0B3A-4C92-A0E5-F809E9CCDEBF}"/>
              </a:ext>
            </a:extLst>
          </p:cNvPr>
          <p:cNvSpPr/>
          <p:nvPr/>
        </p:nvSpPr>
        <p:spPr>
          <a:xfrm>
            <a:off x="6236914" y="5543551"/>
            <a:ext cx="5620123" cy="98797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6" name="Retângulo 55">
            <a:extLst>
              <a:ext uri="{FF2B5EF4-FFF2-40B4-BE49-F238E27FC236}">
                <a16:creationId xmlns:a16="http://schemas.microsoft.com/office/drawing/2014/main" id="{0F65A265-B2ED-4205-B5ED-A57E16943183}"/>
              </a:ext>
            </a:extLst>
          </p:cNvPr>
          <p:cNvSpPr/>
          <p:nvPr/>
        </p:nvSpPr>
        <p:spPr>
          <a:xfrm>
            <a:off x="293478" y="4813242"/>
            <a:ext cx="5194644" cy="1724701"/>
          </a:xfrm>
          <a:prstGeom prst="rect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5" name="CaixaDeTexto 34"/>
          <p:cNvSpPr txBox="1"/>
          <p:nvPr/>
        </p:nvSpPr>
        <p:spPr>
          <a:xfrm>
            <a:off x="9096163" y="5769450"/>
            <a:ext cx="2697854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2">
                    <a:lumMod val="10000"/>
                  </a:schemeClr>
                </a:solidFill>
              </a:rPr>
              <a:t>(61) 2107.0800</a:t>
            </a:r>
          </a:p>
          <a:p>
            <a:r>
              <a:rPr lang="pt-BR" sz="1600" dirty="0">
                <a:solidFill>
                  <a:schemeClr val="bg2">
                    <a:lumMod val="10000"/>
                  </a:schemeClr>
                </a:solidFill>
              </a:rPr>
              <a:t>www.checonpesquisa.com.br</a:t>
            </a:r>
          </a:p>
        </p:txBody>
      </p:sp>
      <p:sp>
        <p:nvSpPr>
          <p:cNvPr id="36" name="CaixaDeTexto 35"/>
          <p:cNvSpPr txBox="1"/>
          <p:nvPr/>
        </p:nvSpPr>
        <p:spPr>
          <a:xfrm>
            <a:off x="5236836" y="2370806"/>
            <a:ext cx="4486955" cy="1200329"/>
          </a:xfrm>
          <a:prstGeom prst="rect">
            <a:avLst/>
          </a:prstGeom>
          <a:solidFill>
            <a:srgbClr val="00ACB8"/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sz="7200" b="1" i="1" dirty="0">
                <a:solidFill>
                  <a:schemeClr val="bg1"/>
                </a:solidFill>
              </a:rPr>
              <a:t>obrigado!</a:t>
            </a:r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6607586" y="5753633"/>
            <a:ext cx="2116138" cy="598487"/>
            <a:chOff x="3106" y="3483"/>
            <a:chExt cx="1333" cy="377"/>
          </a:xfrm>
          <a:solidFill>
            <a:schemeClr val="bg2">
              <a:lumMod val="10000"/>
            </a:schemeClr>
          </a:solidFill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3106" y="3483"/>
              <a:ext cx="399" cy="361"/>
            </a:xfrm>
            <a:custGeom>
              <a:avLst/>
              <a:gdLst>
                <a:gd name="T0" fmla="*/ 153 w 168"/>
                <a:gd name="T1" fmla="*/ 27 h 150"/>
                <a:gd name="T2" fmla="*/ 104 w 168"/>
                <a:gd name="T3" fmla="*/ 2 h 150"/>
                <a:gd name="T4" fmla="*/ 66 w 168"/>
                <a:gd name="T5" fmla="*/ 4 h 150"/>
                <a:gd name="T6" fmla="*/ 65 w 168"/>
                <a:gd name="T7" fmla="*/ 4 h 150"/>
                <a:gd name="T8" fmla="*/ 3 w 168"/>
                <a:gd name="T9" fmla="*/ 78 h 150"/>
                <a:gd name="T10" fmla="*/ 3 w 168"/>
                <a:gd name="T11" fmla="*/ 78 h 150"/>
                <a:gd name="T12" fmla="*/ 3 w 168"/>
                <a:gd name="T13" fmla="*/ 78 h 150"/>
                <a:gd name="T14" fmla="*/ 38 w 168"/>
                <a:gd name="T15" fmla="*/ 127 h 150"/>
                <a:gd name="T16" fmla="*/ 43 w 168"/>
                <a:gd name="T17" fmla="*/ 128 h 150"/>
                <a:gd name="T18" fmla="*/ 43 w 168"/>
                <a:gd name="T19" fmla="*/ 128 h 150"/>
                <a:gd name="T20" fmla="*/ 50 w 168"/>
                <a:gd name="T21" fmla="*/ 133 h 150"/>
                <a:gd name="T22" fmla="*/ 43 w 168"/>
                <a:gd name="T23" fmla="*/ 117 h 150"/>
                <a:gd name="T24" fmla="*/ 16 w 168"/>
                <a:gd name="T25" fmla="*/ 82 h 150"/>
                <a:gd name="T26" fmla="*/ 16 w 168"/>
                <a:gd name="T27" fmla="*/ 82 h 150"/>
                <a:gd name="T28" fmla="*/ 16 w 168"/>
                <a:gd name="T29" fmla="*/ 75 h 150"/>
                <a:gd name="T30" fmla="*/ 63 w 168"/>
                <a:gd name="T31" fmla="*/ 19 h 150"/>
                <a:gd name="T32" fmla="*/ 63 w 168"/>
                <a:gd name="T33" fmla="*/ 18 h 150"/>
                <a:gd name="T34" fmla="*/ 92 w 168"/>
                <a:gd name="T35" fmla="*/ 12 h 150"/>
                <a:gd name="T36" fmla="*/ 132 w 168"/>
                <a:gd name="T37" fmla="*/ 26 h 150"/>
                <a:gd name="T38" fmla="*/ 146 w 168"/>
                <a:gd name="T39" fmla="*/ 53 h 150"/>
                <a:gd name="T40" fmla="*/ 123 w 168"/>
                <a:gd name="T41" fmla="*/ 84 h 150"/>
                <a:gd name="T42" fmla="*/ 64 w 168"/>
                <a:gd name="T43" fmla="*/ 119 h 150"/>
                <a:gd name="T44" fmla="*/ 51 w 168"/>
                <a:gd name="T45" fmla="*/ 138 h 150"/>
                <a:gd name="T46" fmla="*/ 50 w 168"/>
                <a:gd name="T47" fmla="*/ 150 h 150"/>
                <a:gd name="T48" fmla="*/ 70 w 168"/>
                <a:gd name="T49" fmla="*/ 129 h 150"/>
                <a:gd name="T50" fmla="*/ 130 w 168"/>
                <a:gd name="T51" fmla="*/ 100 h 150"/>
                <a:gd name="T52" fmla="*/ 130 w 168"/>
                <a:gd name="T53" fmla="*/ 100 h 150"/>
                <a:gd name="T54" fmla="*/ 166 w 168"/>
                <a:gd name="T55" fmla="*/ 64 h 150"/>
                <a:gd name="T56" fmla="*/ 153 w 168"/>
                <a:gd name="T57" fmla="*/ 2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8" h="150">
                  <a:moveTo>
                    <a:pt x="153" y="27"/>
                  </a:moveTo>
                  <a:cubicBezTo>
                    <a:pt x="140" y="14"/>
                    <a:pt x="123" y="5"/>
                    <a:pt x="104" y="2"/>
                  </a:cubicBezTo>
                  <a:cubicBezTo>
                    <a:pt x="91" y="0"/>
                    <a:pt x="78" y="1"/>
                    <a:pt x="66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34" y="14"/>
                    <a:pt x="8" y="42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0" y="102"/>
                    <a:pt x="15" y="124"/>
                    <a:pt x="38" y="127"/>
                  </a:cubicBezTo>
                  <a:cubicBezTo>
                    <a:pt x="40" y="127"/>
                    <a:pt x="41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7" y="128"/>
                    <a:pt x="49" y="130"/>
                    <a:pt x="50" y="133"/>
                  </a:cubicBezTo>
                  <a:cubicBezTo>
                    <a:pt x="52" y="126"/>
                    <a:pt x="53" y="117"/>
                    <a:pt x="43" y="117"/>
                  </a:cubicBezTo>
                  <a:cubicBezTo>
                    <a:pt x="28" y="116"/>
                    <a:pt x="16" y="100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23" y="46"/>
                    <a:pt x="39" y="30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72" y="14"/>
                    <a:pt x="82" y="12"/>
                    <a:pt x="92" y="12"/>
                  </a:cubicBezTo>
                  <a:cubicBezTo>
                    <a:pt x="107" y="12"/>
                    <a:pt x="121" y="17"/>
                    <a:pt x="132" y="26"/>
                  </a:cubicBezTo>
                  <a:cubicBezTo>
                    <a:pt x="141" y="32"/>
                    <a:pt x="146" y="42"/>
                    <a:pt x="146" y="53"/>
                  </a:cubicBezTo>
                  <a:cubicBezTo>
                    <a:pt x="146" y="68"/>
                    <a:pt x="136" y="80"/>
                    <a:pt x="123" y="84"/>
                  </a:cubicBezTo>
                  <a:cubicBezTo>
                    <a:pt x="123" y="84"/>
                    <a:pt x="74" y="99"/>
                    <a:pt x="64" y="119"/>
                  </a:cubicBezTo>
                  <a:cubicBezTo>
                    <a:pt x="60" y="126"/>
                    <a:pt x="59" y="132"/>
                    <a:pt x="51" y="138"/>
                  </a:cubicBezTo>
                  <a:cubicBezTo>
                    <a:pt x="52" y="144"/>
                    <a:pt x="50" y="150"/>
                    <a:pt x="50" y="150"/>
                  </a:cubicBezTo>
                  <a:cubicBezTo>
                    <a:pt x="61" y="146"/>
                    <a:pt x="63" y="139"/>
                    <a:pt x="70" y="129"/>
                  </a:cubicBezTo>
                  <a:cubicBezTo>
                    <a:pt x="86" y="106"/>
                    <a:pt x="130" y="100"/>
                    <a:pt x="130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48" y="97"/>
                    <a:pt x="163" y="83"/>
                    <a:pt x="166" y="64"/>
                  </a:cubicBezTo>
                  <a:cubicBezTo>
                    <a:pt x="168" y="50"/>
                    <a:pt x="163" y="36"/>
                    <a:pt x="153" y="27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4132" y="3567"/>
              <a:ext cx="159" cy="161"/>
            </a:xfrm>
            <a:custGeom>
              <a:avLst/>
              <a:gdLst>
                <a:gd name="T0" fmla="*/ 45 w 67"/>
                <a:gd name="T1" fmla="*/ 45 h 67"/>
                <a:gd name="T2" fmla="*/ 22 w 67"/>
                <a:gd name="T3" fmla="*/ 45 h 67"/>
                <a:gd name="T4" fmla="*/ 22 w 67"/>
                <a:gd name="T5" fmla="*/ 21 h 67"/>
                <a:gd name="T6" fmla="*/ 45 w 67"/>
                <a:gd name="T7" fmla="*/ 21 h 67"/>
                <a:gd name="T8" fmla="*/ 45 w 67"/>
                <a:gd name="T9" fmla="*/ 45 h 67"/>
                <a:gd name="T10" fmla="*/ 51 w 67"/>
                <a:gd name="T11" fmla="*/ 9 h 67"/>
                <a:gd name="T12" fmla="*/ 9 w 67"/>
                <a:gd name="T13" fmla="*/ 16 h 67"/>
                <a:gd name="T14" fmla="*/ 16 w 67"/>
                <a:gd name="T15" fmla="*/ 57 h 67"/>
                <a:gd name="T16" fmla="*/ 58 w 67"/>
                <a:gd name="T17" fmla="*/ 50 h 67"/>
                <a:gd name="T18" fmla="*/ 51 w 67"/>
                <a:gd name="T19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5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45" y="21"/>
                    <a:pt x="45" y="21"/>
                    <a:pt x="45" y="21"/>
                  </a:cubicBezTo>
                  <a:lnTo>
                    <a:pt x="45" y="45"/>
                  </a:lnTo>
                  <a:close/>
                  <a:moveTo>
                    <a:pt x="51" y="9"/>
                  </a:moveTo>
                  <a:cubicBezTo>
                    <a:pt x="37" y="0"/>
                    <a:pt x="19" y="3"/>
                    <a:pt x="9" y="16"/>
                  </a:cubicBezTo>
                  <a:cubicBezTo>
                    <a:pt x="0" y="29"/>
                    <a:pt x="3" y="48"/>
                    <a:pt x="16" y="57"/>
                  </a:cubicBezTo>
                  <a:cubicBezTo>
                    <a:pt x="30" y="67"/>
                    <a:pt x="48" y="64"/>
                    <a:pt x="58" y="50"/>
                  </a:cubicBezTo>
                  <a:cubicBezTo>
                    <a:pt x="67" y="37"/>
                    <a:pt x="64" y="19"/>
                    <a:pt x="51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7"/>
            <p:cNvSpPr>
              <a:spLocks noEditPoints="1"/>
            </p:cNvSpPr>
            <p:nvPr/>
          </p:nvSpPr>
          <p:spPr bwMode="auto">
            <a:xfrm>
              <a:off x="3600" y="3781"/>
              <a:ext cx="57" cy="79"/>
            </a:xfrm>
            <a:custGeom>
              <a:avLst/>
              <a:gdLst>
                <a:gd name="T0" fmla="*/ 12 w 24"/>
                <a:gd name="T1" fmla="*/ 3 h 33"/>
                <a:gd name="T2" fmla="*/ 5 w 24"/>
                <a:gd name="T3" fmla="*/ 6 h 33"/>
                <a:gd name="T4" fmla="*/ 2 w 24"/>
                <a:gd name="T5" fmla="*/ 12 h 33"/>
                <a:gd name="T6" fmla="*/ 4 w 24"/>
                <a:gd name="T7" fmla="*/ 17 h 33"/>
                <a:gd name="T8" fmla="*/ 7 w 24"/>
                <a:gd name="T9" fmla="*/ 21 h 33"/>
                <a:gd name="T10" fmla="*/ 12 w 24"/>
                <a:gd name="T11" fmla="*/ 22 h 33"/>
                <a:gd name="T12" fmla="*/ 16 w 24"/>
                <a:gd name="T13" fmla="*/ 21 h 33"/>
                <a:gd name="T14" fmla="*/ 20 w 24"/>
                <a:gd name="T15" fmla="*/ 17 h 33"/>
                <a:gd name="T16" fmla="*/ 21 w 24"/>
                <a:gd name="T17" fmla="*/ 12 h 33"/>
                <a:gd name="T18" fmla="*/ 20 w 24"/>
                <a:gd name="T19" fmla="*/ 8 h 33"/>
                <a:gd name="T20" fmla="*/ 16 w 24"/>
                <a:gd name="T21" fmla="*/ 4 h 33"/>
                <a:gd name="T22" fmla="*/ 12 w 24"/>
                <a:gd name="T23" fmla="*/ 3 h 33"/>
                <a:gd name="T24" fmla="*/ 0 w 24"/>
                <a:gd name="T25" fmla="*/ 1 h 33"/>
                <a:gd name="T26" fmla="*/ 3 w 24"/>
                <a:gd name="T27" fmla="*/ 1 h 33"/>
                <a:gd name="T28" fmla="*/ 3 w 24"/>
                <a:gd name="T29" fmla="*/ 5 h 33"/>
                <a:gd name="T30" fmla="*/ 7 w 24"/>
                <a:gd name="T31" fmla="*/ 1 h 33"/>
                <a:gd name="T32" fmla="*/ 12 w 24"/>
                <a:gd name="T33" fmla="*/ 0 h 33"/>
                <a:gd name="T34" fmla="*/ 20 w 24"/>
                <a:gd name="T35" fmla="*/ 4 h 33"/>
                <a:gd name="T36" fmla="*/ 24 w 24"/>
                <a:gd name="T37" fmla="*/ 12 h 33"/>
                <a:gd name="T38" fmla="*/ 20 w 24"/>
                <a:gd name="T39" fmla="*/ 21 h 33"/>
                <a:gd name="T40" fmla="*/ 12 w 24"/>
                <a:gd name="T41" fmla="*/ 25 h 33"/>
                <a:gd name="T42" fmla="*/ 7 w 24"/>
                <a:gd name="T43" fmla="*/ 23 h 33"/>
                <a:gd name="T44" fmla="*/ 3 w 24"/>
                <a:gd name="T45" fmla="*/ 20 h 33"/>
                <a:gd name="T46" fmla="*/ 3 w 24"/>
                <a:gd name="T47" fmla="*/ 33 h 33"/>
                <a:gd name="T48" fmla="*/ 0 w 24"/>
                <a:gd name="T49" fmla="*/ 33 h 33"/>
                <a:gd name="T50" fmla="*/ 0 w 24"/>
                <a:gd name="T5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33">
                  <a:moveTo>
                    <a:pt x="12" y="3"/>
                  </a:moveTo>
                  <a:cubicBezTo>
                    <a:pt x="9" y="3"/>
                    <a:pt x="7" y="4"/>
                    <a:pt x="5" y="6"/>
                  </a:cubicBezTo>
                  <a:cubicBezTo>
                    <a:pt x="3" y="7"/>
                    <a:pt x="2" y="10"/>
                    <a:pt x="2" y="12"/>
                  </a:cubicBezTo>
                  <a:cubicBezTo>
                    <a:pt x="2" y="14"/>
                    <a:pt x="3" y="16"/>
                    <a:pt x="4" y="17"/>
                  </a:cubicBezTo>
                  <a:cubicBezTo>
                    <a:pt x="4" y="19"/>
                    <a:pt x="5" y="20"/>
                    <a:pt x="7" y="21"/>
                  </a:cubicBezTo>
                  <a:cubicBezTo>
                    <a:pt x="8" y="21"/>
                    <a:pt x="10" y="22"/>
                    <a:pt x="12" y="22"/>
                  </a:cubicBezTo>
                  <a:cubicBezTo>
                    <a:pt x="13" y="22"/>
                    <a:pt x="15" y="21"/>
                    <a:pt x="16" y="21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20" y="16"/>
                    <a:pt x="21" y="14"/>
                    <a:pt x="21" y="12"/>
                  </a:cubicBezTo>
                  <a:cubicBezTo>
                    <a:pt x="21" y="11"/>
                    <a:pt x="20" y="9"/>
                    <a:pt x="20" y="8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3"/>
                    <a:pt x="13" y="3"/>
                    <a:pt x="12" y="3"/>
                  </a:cubicBezTo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5" y="0"/>
                    <a:pt x="18" y="1"/>
                    <a:pt x="20" y="4"/>
                  </a:cubicBezTo>
                  <a:cubicBezTo>
                    <a:pt x="23" y="6"/>
                    <a:pt x="24" y="9"/>
                    <a:pt x="24" y="12"/>
                  </a:cubicBezTo>
                  <a:cubicBezTo>
                    <a:pt x="24" y="16"/>
                    <a:pt x="23" y="19"/>
                    <a:pt x="20" y="21"/>
                  </a:cubicBezTo>
                  <a:cubicBezTo>
                    <a:pt x="18" y="23"/>
                    <a:pt x="15" y="25"/>
                    <a:pt x="12" y="25"/>
                  </a:cubicBezTo>
                  <a:cubicBezTo>
                    <a:pt x="10" y="25"/>
                    <a:pt x="8" y="24"/>
                    <a:pt x="7" y="23"/>
                  </a:cubicBezTo>
                  <a:cubicBezTo>
                    <a:pt x="5" y="23"/>
                    <a:pt x="4" y="22"/>
                    <a:pt x="3" y="20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"/>
            <p:cNvSpPr>
              <a:spLocks noEditPoints="1"/>
            </p:cNvSpPr>
            <p:nvPr/>
          </p:nvSpPr>
          <p:spPr bwMode="auto">
            <a:xfrm>
              <a:off x="3712" y="3781"/>
              <a:ext cx="57" cy="60"/>
            </a:xfrm>
            <a:custGeom>
              <a:avLst/>
              <a:gdLst>
                <a:gd name="T0" fmla="*/ 20 w 24"/>
                <a:gd name="T1" fmla="*/ 10 h 25"/>
                <a:gd name="T2" fmla="*/ 19 w 24"/>
                <a:gd name="T3" fmla="*/ 6 h 25"/>
                <a:gd name="T4" fmla="*/ 16 w 24"/>
                <a:gd name="T5" fmla="*/ 4 h 25"/>
                <a:gd name="T6" fmla="*/ 12 w 24"/>
                <a:gd name="T7" fmla="*/ 3 h 25"/>
                <a:gd name="T8" fmla="*/ 6 w 24"/>
                <a:gd name="T9" fmla="*/ 5 h 25"/>
                <a:gd name="T10" fmla="*/ 3 w 24"/>
                <a:gd name="T11" fmla="*/ 10 h 25"/>
                <a:gd name="T12" fmla="*/ 20 w 24"/>
                <a:gd name="T13" fmla="*/ 10 h 25"/>
                <a:gd name="T14" fmla="*/ 20 w 24"/>
                <a:gd name="T15" fmla="*/ 16 h 25"/>
                <a:gd name="T16" fmla="*/ 23 w 24"/>
                <a:gd name="T17" fmla="*/ 18 h 25"/>
                <a:gd name="T18" fmla="*/ 20 w 24"/>
                <a:gd name="T19" fmla="*/ 22 h 25"/>
                <a:gd name="T20" fmla="*/ 16 w 24"/>
                <a:gd name="T21" fmla="*/ 24 h 25"/>
                <a:gd name="T22" fmla="*/ 12 w 24"/>
                <a:gd name="T23" fmla="*/ 25 h 25"/>
                <a:gd name="T24" fmla="*/ 3 w 24"/>
                <a:gd name="T25" fmla="*/ 21 h 25"/>
                <a:gd name="T26" fmla="*/ 0 w 24"/>
                <a:gd name="T27" fmla="*/ 12 h 25"/>
                <a:gd name="T28" fmla="*/ 2 w 24"/>
                <a:gd name="T29" fmla="*/ 4 h 25"/>
                <a:gd name="T30" fmla="*/ 12 w 24"/>
                <a:gd name="T31" fmla="*/ 0 h 25"/>
                <a:gd name="T32" fmla="*/ 21 w 24"/>
                <a:gd name="T33" fmla="*/ 5 h 25"/>
                <a:gd name="T34" fmla="*/ 24 w 24"/>
                <a:gd name="T35" fmla="*/ 13 h 25"/>
                <a:gd name="T36" fmla="*/ 3 w 24"/>
                <a:gd name="T37" fmla="*/ 13 h 25"/>
                <a:gd name="T38" fmla="*/ 5 w 24"/>
                <a:gd name="T39" fmla="*/ 19 h 25"/>
                <a:gd name="T40" fmla="*/ 11 w 24"/>
                <a:gd name="T41" fmla="*/ 22 h 25"/>
                <a:gd name="T42" fmla="*/ 15 w 24"/>
                <a:gd name="T43" fmla="*/ 21 h 25"/>
                <a:gd name="T44" fmla="*/ 18 w 24"/>
                <a:gd name="T45" fmla="*/ 20 h 25"/>
                <a:gd name="T46" fmla="*/ 20 w 24"/>
                <a:gd name="T4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25">
                  <a:moveTo>
                    <a:pt x="20" y="10"/>
                  </a:moveTo>
                  <a:cubicBezTo>
                    <a:pt x="20" y="8"/>
                    <a:pt x="19" y="7"/>
                    <a:pt x="19" y="6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9" y="3"/>
                    <a:pt x="7" y="4"/>
                    <a:pt x="6" y="5"/>
                  </a:cubicBezTo>
                  <a:cubicBezTo>
                    <a:pt x="4" y="6"/>
                    <a:pt x="4" y="8"/>
                    <a:pt x="3" y="10"/>
                  </a:cubicBezTo>
                  <a:lnTo>
                    <a:pt x="20" y="10"/>
                  </a:lnTo>
                  <a:close/>
                  <a:moveTo>
                    <a:pt x="20" y="16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2" y="19"/>
                    <a:pt x="21" y="21"/>
                    <a:pt x="20" y="22"/>
                  </a:cubicBezTo>
                  <a:cubicBezTo>
                    <a:pt x="19" y="23"/>
                    <a:pt x="18" y="23"/>
                    <a:pt x="16" y="24"/>
                  </a:cubicBezTo>
                  <a:cubicBezTo>
                    <a:pt x="15" y="24"/>
                    <a:pt x="13" y="25"/>
                    <a:pt x="12" y="25"/>
                  </a:cubicBezTo>
                  <a:cubicBezTo>
                    <a:pt x="8" y="25"/>
                    <a:pt x="5" y="23"/>
                    <a:pt x="3" y="21"/>
                  </a:cubicBezTo>
                  <a:cubicBezTo>
                    <a:pt x="1" y="18"/>
                    <a:pt x="0" y="16"/>
                    <a:pt x="0" y="12"/>
                  </a:cubicBezTo>
                  <a:cubicBezTo>
                    <a:pt x="0" y="9"/>
                    <a:pt x="0" y="7"/>
                    <a:pt x="2" y="4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6" y="0"/>
                    <a:pt x="19" y="1"/>
                    <a:pt x="21" y="5"/>
                  </a:cubicBezTo>
                  <a:cubicBezTo>
                    <a:pt x="23" y="7"/>
                    <a:pt x="24" y="9"/>
                    <a:pt x="2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3" y="22"/>
                    <a:pt x="14" y="22"/>
                    <a:pt x="15" y="21"/>
                  </a:cubicBezTo>
                  <a:cubicBezTo>
                    <a:pt x="16" y="21"/>
                    <a:pt x="17" y="20"/>
                    <a:pt x="18" y="20"/>
                  </a:cubicBezTo>
                  <a:cubicBezTo>
                    <a:pt x="19" y="19"/>
                    <a:pt x="19" y="18"/>
                    <a:pt x="2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"/>
            <p:cNvSpPr>
              <a:spLocks/>
            </p:cNvSpPr>
            <p:nvPr/>
          </p:nvSpPr>
          <p:spPr bwMode="auto">
            <a:xfrm>
              <a:off x="3835" y="3781"/>
              <a:ext cx="34" cy="60"/>
            </a:xfrm>
            <a:custGeom>
              <a:avLst/>
              <a:gdLst>
                <a:gd name="T0" fmla="*/ 14 w 14"/>
                <a:gd name="T1" fmla="*/ 3 h 25"/>
                <a:gd name="T2" fmla="*/ 12 w 14"/>
                <a:gd name="T3" fmla="*/ 5 h 25"/>
                <a:gd name="T4" fmla="*/ 7 w 14"/>
                <a:gd name="T5" fmla="*/ 3 h 25"/>
                <a:gd name="T6" fmla="*/ 4 w 14"/>
                <a:gd name="T7" fmla="*/ 4 h 25"/>
                <a:gd name="T8" fmla="*/ 3 w 14"/>
                <a:gd name="T9" fmla="*/ 6 h 25"/>
                <a:gd name="T10" fmla="*/ 4 w 14"/>
                <a:gd name="T11" fmla="*/ 8 h 25"/>
                <a:gd name="T12" fmla="*/ 8 w 14"/>
                <a:gd name="T13" fmla="*/ 11 h 25"/>
                <a:gd name="T14" fmla="*/ 12 w 14"/>
                <a:gd name="T15" fmla="*/ 14 h 25"/>
                <a:gd name="T16" fmla="*/ 14 w 14"/>
                <a:gd name="T17" fmla="*/ 18 h 25"/>
                <a:gd name="T18" fmla="*/ 12 w 14"/>
                <a:gd name="T19" fmla="*/ 23 h 25"/>
                <a:gd name="T20" fmla="*/ 6 w 14"/>
                <a:gd name="T21" fmla="*/ 25 h 25"/>
                <a:gd name="T22" fmla="*/ 3 w 14"/>
                <a:gd name="T23" fmla="*/ 24 h 25"/>
                <a:gd name="T24" fmla="*/ 0 w 14"/>
                <a:gd name="T25" fmla="*/ 21 h 25"/>
                <a:gd name="T26" fmla="*/ 1 w 14"/>
                <a:gd name="T27" fmla="*/ 19 h 25"/>
                <a:gd name="T28" fmla="*/ 6 w 14"/>
                <a:gd name="T29" fmla="*/ 22 h 25"/>
                <a:gd name="T30" fmla="*/ 9 w 14"/>
                <a:gd name="T31" fmla="*/ 21 h 25"/>
                <a:gd name="T32" fmla="*/ 11 w 14"/>
                <a:gd name="T33" fmla="*/ 18 h 25"/>
                <a:gd name="T34" fmla="*/ 10 w 14"/>
                <a:gd name="T35" fmla="*/ 16 h 25"/>
                <a:gd name="T36" fmla="*/ 6 w 14"/>
                <a:gd name="T37" fmla="*/ 13 h 25"/>
                <a:gd name="T38" fmla="*/ 2 w 14"/>
                <a:gd name="T39" fmla="*/ 10 h 25"/>
                <a:gd name="T40" fmla="*/ 1 w 14"/>
                <a:gd name="T41" fmla="*/ 6 h 25"/>
                <a:gd name="T42" fmla="*/ 2 w 14"/>
                <a:gd name="T43" fmla="*/ 2 h 25"/>
                <a:gd name="T44" fmla="*/ 7 w 14"/>
                <a:gd name="T45" fmla="*/ 0 h 25"/>
                <a:gd name="T46" fmla="*/ 14 w 14"/>
                <a:gd name="T4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5">
                  <a:moveTo>
                    <a:pt x="14" y="3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0" y="4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9"/>
                    <a:pt x="6" y="10"/>
                    <a:pt x="8" y="11"/>
                  </a:cubicBezTo>
                  <a:cubicBezTo>
                    <a:pt x="10" y="12"/>
                    <a:pt x="12" y="13"/>
                    <a:pt x="12" y="14"/>
                  </a:cubicBezTo>
                  <a:cubicBezTo>
                    <a:pt x="13" y="15"/>
                    <a:pt x="14" y="16"/>
                    <a:pt x="14" y="18"/>
                  </a:cubicBezTo>
                  <a:cubicBezTo>
                    <a:pt x="14" y="20"/>
                    <a:pt x="13" y="21"/>
                    <a:pt x="12" y="23"/>
                  </a:cubicBezTo>
                  <a:cubicBezTo>
                    <a:pt x="10" y="24"/>
                    <a:pt x="8" y="25"/>
                    <a:pt x="6" y="25"/>
                  </a:cubicBezTo>
                  <a:cubicBezTo>
                    <a:pt x="5" y="25"/>
                    <a:pt x="4" y="24"/>
                    <a:pt x="3" y="24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8" y="22"/>
                    <a:pt x="9" y="21"/>
                    <a:pt x="9" y="21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1" y="17"/>
                    <a:pt x="10" y="16"/>
                    <a:pt x="10" y="16"/>
                  </a:cubicBezTo>
                  <a:cubicBezTo>
                    <a:pt x="9" y="15"/>
                    <a:pt x="8" y="14"/>
                    <a:pt x="6" y="13"/>
                  </a:cubicBezTo>
                  <a:cubicBezTo>
                    <a:pt x="4" y="12"/>
                    <a:pt x="2" y="11"/>
                    <a:pt x="2" y="10"/>
                  </a:cubicBezTo>
                  <a:cubicBezTo>
                    <a:pt x="1" y="9"/>
                    <a:pt x="1" y="8"/>
                    <a:pt x="1" y="6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9" y="0"/>
                    <a:pt x="11" y="1"/>
                    <a:pt x="1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10"/>
            <p:cNvSpPr>
              <a:spLocks noEditPoints="1"/>
            </p:cNvSpPr>
            <p:nvPr/>
          </p:nvSpPr>
          <p:spPr bwMode="auto">
            <a:xfrm>
              <a:off x="3933" y="3781"/>
              <a:ext cx="59" cy="79"/>
            </a:xfrm>
            <a:custGeom>
              <a:avLst/>
              <a:gdLst>
                <a:gd name="T0" fmla="*/ 13 w 25"/>
                <a:gd name="T1" fmla="*/ 3 h 33"/>
                <a:gd name="T2" fmla="*/ 8 w 25"/>
                <a:gd name="T3" fmla="*/ 4 h 33"/>
                <a:gd name="T4" fmla="*/ 5 w 25"/>
                <a:gd name="T5" fmla="*/ 8 h 33"/>
                <a:gd name="T6" fmla="*/ 3 w 25"/>
                <a:gd name="T7" fmla="*/ 12 h 33"/>
                <a:gd name="T8" fmla="*/ 5 w 25"/>
                <a:gd name="T9" fmla="*/ 17 h 33"/>
                <a:gd name="T10" fmla="*/ 8 w 25"/>
                <a:gd name="T11" fmla="*/ 21 h 33"/>
                <a:gd name="T12" fmla="*/ 13 w 25"/>
                <a:gd name="T13" fmla="*/ 22 h 33"/>
                <a:gd name="T14" fmla="*/ 17 w 25"/>
                <a:gd name="T15" fmla="*/ 21 h 33"/>
                <a:gd name="T16" fmla="*/ 21 w 25"/>
                <a:gd name="T17" fmla="*/ 17 h 33"/>
                <a:gd name="T18" fmla="*/ 22 w 25"/>
                <a:gd name="T19" fmla="*/ 12 h 33"/>
                <a:gd name="T20" fmla="*/ 19 w 25"/>
                <a:gd name="T21" fmla="*/ 6 h 33"/>
                <a:gd name="T22" fmla="*/ 13 w 25"/>
                <a:gd name="T23" fmla="*/ 3 h 33"/>
                <a:gd name="T24" fmla="*/ 25 w 25"/>
                <a:gd name="T25" fmla="*/ 1 h 33"/>
                <a:gd name="T26" fmla="*/ 25 w 25"/>
                <a:gd name="T27" fmla="*/ 33 h 33"/>
                <a:gd name="T28" fmla="*/ 22 w 25"/>
                <a:gd name="T29" fmla="*/ 33 h 33"/>
                <a:gd name="T30" fmla="*/ 22 w 25"/>
                <a:gd name="T31" fmla="*/ 20 h 33"/>
                <a:gd name="T32" fmla="*/ 17 w 25"/>
                <a:gd name="T33" fmla="*/ 23 h 33"/>
                <a:gd name="T34" fmla="*/ 12 w 25"/>
                <a:gd name="T35" fmla="*/ 25 h 33"/>
                <a:gd name="T36" fmla="*/ 4 w 25"/>
                <a:gd name="T37" fmla="*/ 21 h 33"/>
                <a:gd name="T38" fmla="*/ 0 w 25"/>
                <a:gd name="T39" fmla="*/ 12 h 33"/>
                <a:gd name="T40" fmla="*/ 4 w 25"/>
                <a:gd name="T41" fmla="*/ 4 h 33"/>
                <a:gd name="T42" fmla="*/ 12 w 25"/>
                <a:gd name="T43" fmla="*/ 0 h 33"/>
                <a:gd name="T44" fmla="*/ 18 w 25"/>
                <a:gd name="T45" fmla="*/ 1 h 33"/>
                <a:gd name="T46" fmla="*/ 22 w 25"/>
                <a:gd name="T47" fmla="*/ 5 h 33"/>
                <a:gd name="T48" fmla="*/ 22 w 25"/>
                <a:gd name="T49" fmla="*/ 1 h 33"/>
                <a:gd name="T50" fmla="*/ 25 w 25"/>
                <a:gd name="T5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33">
                  <a:moveTo>
                    <a:pt x="13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6" y="5"/>
                    <a:pt x="5" y="6"/>
                    <a:pt x="5" y="8"/>
                  </a:cubicBezTo>
                  <a:cubicBezTo>
                    <a:pt x="4" y="9"/>
                    <a:pt x="3" y="11"/>
                    <a:pt x="3" y="12"/>
                  </a:cubicBezTo>
                  <a:cubicBezTo>
                    <a:pt x="3" y="14"/>
                    <a:pt x="4" y="16"/>
                    <a:pt x="5" y="17"/>
                  </a:cubicBezTo>
                  <a:cubicBezTo>
                    <a:pt x="5" y="19"/>
                    <a:pt x="7" y="20"/>
                    <a:pt x="8" y="21"/>
                  </a:cubicBezTo>
                  <a:cubicBezTo>
                    <a:pt x="9" y="21"/>
                    <a:pt x="11" y="22"/>
                    <a:pt x="13" y="22"/>
                  </a:cubicBezTo>
                  <a:cubicBezTo>
                    <a:pt x="14" y="22"/>
                    <a:pt x="16" y="21"/>
                    <a:pt x="17" y="21"/>
                  </a:cubicBezTo>
                  <a:cubicBezTo>
                    <a:pt x="19" y="20"/>
                    <a:pt x="20" y="19"/>
                    <a:pt x="21" y="17"/>
                  </a:cubicBezTo>
                  <a:cubicBezTo>
                    <a:pt x="21" y="16"/>
                    <a:pt x="22" y="14"/>
                    <a:pt x="22" y="12"/>
                  </a:cubicBezTo>
                  <a:cubicBezTo>
                    <a:pt x="22" y="10"/>
                    <a:pt x="21" y="7"/>
                    <a:pt x="19" y="6"/>
                  </a:cubicBezTo>
                  <a:cubicBezTo>
                    <a:pt x="17" y="4"/>
                    <a:pt x="15" y="3"/>
                    <a:pt x="13" y="3"/>
                  </a:cubicBezTo>
                  <a:moveTo>
                    <a:pt x="25" y="1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0" y="22"/>
                    <a:pt x="19" y="23"/>
                    <a:pt x="17" y="23"/>
                  </a:cubicBezTo>
                  <a:cubicBezTo>
                    <a:pt x="16" y="24"/>
                    <a:pt x="14" y="25"/>
                    <a:pt x="12" y="25"/>
                  </a:cubicBezTo>
                  <a:cubicBezTo>
                    <a:pt x="9" y="25"/>
                    <a:pt x="6" y="23"/>
                    <a:pt x="4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2"/>
                    <a:pt x="20" y="3"/>
                    <a:pt x="22" y="5"/>
                  </a:cubicBezTo>
                  <a:cubicBezTo>
                    <a:pt x="22" y="1"/>
                    <a:pt x="22" y="1"/>
                    <a:pt x="22" y="1"/>
                  </a:cubicBezTo>
                  <a:lnTo>
                    <a:pt x="2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11"/>
            <p:cNvSpPr>
              <a:spLocks/>
            </p:cNvSpPr>
            <p:nvPr/>
          </p:nvSpPr>
          <p:spPr bwMode="auto">
            <a:xfrm>
              <a:off x="4049" y="3784"/>
              <a:ext cx="50" cy="57"/>
            </a:xfrm>
            <a:custGeom>
              <a:avLst/>
              <a:gdLst>
                <a:gd name="T0" fmla="*/ 0 w 21"/>
                <a:gd name="T1" fmla="*/ 0 h 24"/>
                <a:gd name="T2" fmla="*/ 3 w 21"/>
                <a:gd name="T3" fmla="*/ 0 h 24"/>
                <a:gd name="T4" fmla="*/ 3 w 21"/>
                <a:gd name="T5" fmla="*/ 11 h 24"/>
                <a:gd name="T6" fmla="*/ 4 w 21"/>
                <a:gd name="T7" fmla="*/ 16 h 24"/>
                <a:gd name="T8" fmla="*/ 6 w 21"/>
                <a:gd name="T9" fmla="*/ 19 h 24"/>
                <a:gd name="T10" fmla="*/ 10 w 21"/>
                <a:gd name="T11" fmla="*/ 21 h 24"/>
                <a:gd name="T12" fmla="*/ 15 w 21"/>
                <a:gd name="T13" fmla="*/ 19 h 24"/>
                <a:gd name="T14" fmla="*/ 17 w 21"/>
                <a:gd name="T15" fmla="*/ 16 h 24"/>
                <a:gd name="T16" fmla="*/ 18 w 21"/>
                <a:gd name="T17" fmla="*/ 11 h 24"/>
                <a:gd name="T18" fmla="*/ 18 w 21"/>
                <a:gd name="T19" fmla="*/ 0 h 24"/>
                <a:gd name="T20" fmla="*/ 21 w 21"/>
                <a:gd name="T21" fmla="*/ 0 h 24"/>
                <a:gd name="T22" fmla="*/ 21 w 21"/>
                <a:gd name="T23" fmla="*/ 11 h 24"/>
                <a:gd name="T24" fmla="*/ 20 w 21"/>
                <a:gd name="T25" fmla="*/ 18 h 24"/>
                <a:gd name="T26" fmla="*/ 16 w 21"/>
                <a:gd name="T27" fmla="*/ 22 h 24"/>
                <a:gd name="T28" fmla="*/ 10 w 21"/>
                <a:gd name="T29" fmla="*/ 24 h 24"/>
                <a:gd name="T30" fmla="*/ 5 w 21"/>
                <a:gd name="T31" fmla="*/ 22 h 24"/>
                <a:gd name="T32" fmla="*/ 1 w 21"/>
                <a:gd name="T33" fmla="*/ 18 h 24"/>
                <a:gd name="T34" fmla="*/ 0 w 21"/>
                <a:gd name="T35" fmla="*/ 11 h 24"/>
                <a:gd name="T36" fmla="*/ 0 w 21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4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7" y="20"/>
                    <a:pt x="9" y="21"/>
                    <a:pt x="10" y="21"/>
                  </a:cubicBezTo>
                  <a:cubicBezTo>
                    <a:pt x="12" y="21"/>
                    <a:pt x="14" y="20"/>
                    <a:pt x="15" y="19"/>
                  </a:cubicBezTo>
                  <a:cubicBezTo>
                    <a:pt x="16" y="19"/>
                    <a:pt x="17" y="18"/>
                    <a:pt x="17" y="16"/>
                  </a:cubicBezTo>
                  <a:cubicBezTo>
                    <a:pt x="17" y="15"/>
                    <a:pt x="18" y="13"/>
                    <a:pt x="18" y="1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4"/>
                    <a:pt x="20" y="17"/>
                    <a:pt x="20" y="18"/>
                  </a:cubicBezTo>
                  <a:cubicBezTo>
                    <a:pt x="19" y="20"/>
                    <a:pt x="18" y="21"/>
                    <a:pt x="16" y="22"/>
                  </a:cubicBezTo>
                  <a:cubicBezTo>
                    <a:pt x="15" y="23"/>
                    <a:pt x="13" y="24"/>
                    <a:pt x="10" y="24"/>
                  </a:cubicBezTo>
                  <a:cubicBezTo>
                    <a:pt x="8" y="24"/>
                    <a:pt x="6" y="23"/>
                    <a:pt x="5" y="22"/>
                  </a:cubicBezTo>
                  <a:cubicBezTo>
                    <a:pt x="3" y="21"/>
                    <a:pt x="2" y="20"/>
                    <a:pt x="1" y="18"/>
                  </a:cubicBezTo>
                  <a:cubicBezTo>
                    <a:pt x="1" y="17"/>
                    <a:pt x="0" y="14"/>
                    <a:pt x="0" y="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Rectangle 12"/>
            <p:cNvSpPr>
              <a:spLocks noChangeArrowheads="1"/>
            </p:cNvSpPr>
            <p:nvPr/>
          </p:nvSpPr>
          <p:spPr bwMode="auto">
            <a:xfrm>
              <a:off x="4182" y="3784"/>
              <a:ext cx="7" cy="5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13"/>
            <p:cNvSpPr>
              <a:spLocks/>
            </p:cNvSpPr>
            <p:nvPr/>
          </p:nvSpPr>
          <p:spPr bwMode="auto">
            <a:xfrm>
              <a:off x="4279" y="3781"/>
              <a:ext cx="34" cy="60"/>
            </a:xfrm>
            <a:custGeom>
              <a:avLst/>
              <a:gdLst>
                <a:gd name="T0" fmla="*/ 14 w 14"/>
                <a:gd name="T1" fmla="*/ 3 h 25"/>
                <a:gd name="T2" fmla="*/ 12 w 14"/>
                <a:gd name="T3" fmla="*/ 5 h 25"/>
                <a:gd name="T4" fmla="*/ 7 w 14"/>
                <a:gd name="T5" fmla="*/ 3 h 25"/>
                <a:gd name="T6" fmla="*/ 5 w 14"/>
                <a:gd name="T7" fmla="*/ 4 h 25"/>
                <a:gd name="T8" fmla="*/ 4 w 14"/>
                <a:gd name="T9" fmla="*/ 6 h 25"/>
                <a:gd name="T10" fmla="*/ 5 w 14"/>
                <a:gd name="T11" fmla="*/ 8 h 25"/>
                <a:gd name="T12" fmla="*/ 8 w 14"/>
                <a:gd name="T13" fmla="*/ 11 h 25"/>
                <a:gd name="T14" fmla="*/ 13 w 14"/>
                <a:gd name="T15" fmla="*/ 14 h 25"/>
                <a:gd name="T16" fmla="*/ 14 w 14"/>
                <a:gd name="T17" fmla="*/ 18 h 25"/>
                <a:gd name="T18" fmla="*/ 12 w 14"/>
                <a:gd name="T19" fmla="*/ 23 h 25"/>
                <a:gd name="T20" fmla="*/ 7 w 14"/>
                <a:gd name="T21" fmla="*/ 25 h 25"/>
                <a:gd name="T22" fmla="*/ 3 w 14"/>
                <a:gd name="T23" fmla="*/ 24 h 25"/>
                <a:gd name="T24" fmla="*/ 0 w 14"/>
                <a:gd name="T25" fmla="*/ 21 h 25"/>
                <a:gd name="T26" fmla="*/ 2 w 14"/>
                <a:gd name="T27" fmla="*/ 19 h 25"/>
                <a:gd name="T28" fmla="*/ 7 w 14"/>
                <a:gd name="T29" fmla="*/ 22 h 25"/>
                <a:gd name="T30" fmla="*/ 10 w 14"/>
                <a:gd name="T31" fmla="*/ 21 h 25"/>
                <a:gd name="T32" fmla="*/ 11 w 14"/>
                <a:gd name="T33" fmla="*/ 18 h 25"/>
                <a:gd name="T34" fmla="*/ 10 w 14"/>
                <a:gd name="T35" fmla="*/ 16 h 25"/>
                <a:gd name="T36" fmla="*/ 7 w 14"/>
                <a:gd name="T37" fmla="*/ 13 h 25"/>
                <a:gd name="T38" fmla="*/ 2 w 14"/>
                <a:gd name="T39" fmla="*/ 10 h 25"/>
                <a:gd name="T40" fmla="*/ 1 w 14"/>
                <a:gd name="T41" fmla="*/ 6 h 25"/>
                <a:gd name="T42" fmla="*/ 3 w 14"/>
                <a:gd name="T43" fmla="*/ 2 h 25"/>
                <a:gd name="T44" fmla="*/ 8 w 14"/>
                <a:gd name="T45" fmla="*/ 0 h 25"/>
                <a:gd name="T46" fmla="*/ 14 w 14"/>
                <a:gd name="T4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5">
                  <a:moveTo>
                    <a:pt x="14" y="3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9" y="3"/>
                    <a:pt x="7" y="3"/>
                  </a:cubicBezTo>
                  <a:cubicBezTo>
                    <a:pt x="7" y="3"/>
                    <a:pt x="6" y="3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5" y="9"/>
                    <a:pt x="7" y="10"/>
                    <a:pt x="8" y="11"/>
                  </a:cubicBezTo>
                  <a:cubicBezTo>
                    <a:pt x="11" y="12"/>
                    <a:pt x="12" y="13"/>
                    <a:pt x="13" y="14"/>
                  </a:cubicBezTo>
                  <a:cubicBezTo>
                    <a:pt x="14" y="15"/>
                    <a:pt x="14" y="16"/>
                    <a:pt x="14" y="18"/>
                  </a:cubicBezTo>
                  <a:cubicBezTo>
                    <a:pt x="14" y="20"/>
                    <a:pt x="14" y="21"/>
                    <a:pt x="12" y="23"/>
                  </a:cubicBezTo>
                  <a:cubicBezTo>
                    <a:pt x="11" y="24"/>
                    <a:pt x="9" y="25"/>
                    <a:pt x="7" y="25"/>
                  </a:cubicBezTo>
                  <a:cubicBezTo>
                    <a:pt x="6" y="25"/>
                    <a:pt x="4" y="24"/>
                    <a:pt x="3" y="24"/>
                  </a:cubicBezTo>
                  <a:cubicBezTo>
                    <a:pt x="2" y="23"/>
                    <a:pt x="1" y="22"/>
                    <a:pt x="0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21"/>
                    <a:pt x="5" y="22"/>
                    <a:pt x="7" y="22"/>
                  </a:cubicBezTo>
                  <a:cubicBezTo>
                    <a:pt x="8" y="22"/>
                    <a:pt x="9" y="21"/>
                    <a:pt x="10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1" y="17"/>
                    <a:pt x="11" y="16"/>
                    <a:pt x="10" y="16"/>
                  </a:cubicBezTo>
                  <a:cubicBezTo>
                    <a:pt x="10" y="15"/>
                    <a:pt x="9" y="14"/>
                    <a:pt x="7" y="13"/>
                  </a:cubicBezTo>
                  <a:cubicBezTo>
                    <a:pt x="5" y="12"/>
                    <a:pt x="3" y="11"/>
                    <a:pt x="2" y="10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4"/>
            <p:cNvSpPr>
              <a:spLocks noEditPoints="1"/>
            </p:cNvSpPr>
            <p:nvPr/>
          </p:nvSpPr>
          <p:spPr bwMode="auto">
            <a:xfrm>
              <a:off x="4379" y="3781"/>
              <a:ext cx="57" cy="60"/>
            </a:xfrm>
            <a:custGeom>
              <a:avLst/>
              <a:gdLst>
                <a:gd name="T0" fmla="*/ 12 w 24"/>
                <a:gd name="T1" fmla="*/ 3 h 25"/>
                <a:gd name="T2" fmla="*/ 8 w 24"/>
                <a:gd name="T3" fmla="*/ 4 h 25"/>
                <a:gd name="T4" fmla="*/ 4 w 24"/>
                <a:gd name="T5" fmla="*/ 8 h 25"/>
                <a:gd name="T6" fmla="*/ 3 w 24"/>
                <a:gd name="T7" fmla="*/ 12 h 25"/>
                <a:gd name="T8" fmla="*/ 4 w 24"/>
                <a:gd name="T9" fmla="*/ 17 h 25"/>
                <a:gd name="T10" fmla="*/ 8 w 24"/>
                <a:gd name="T11" fmla="*/ 21 h 25"/>
                <a:gd name="T12" fmla="*/ 12 w 24"/>
                <a:gd name="T13" fmla="*/ 22 h 25"/>
                <a:gd name="T14" fmla="*/ 17 w 24"/>
                <a:gd name="T15" fmla="*/ 21 h 25"/>
                <a:gd name="T16" fmla="*/ 20 w 24"/>
                <a:gd name="T17" fmla="*/ 17 h 25"/>
                <a:gd name="T18" fmla="*/ 22 w 24"/>
                <a:gd name="T19" fmla="*/ 13 h 25"/>
                <a:gd name="T20" fmla="*/ 19 w 24"/>
                <a:gd name="T21" fmla="*/ 6 h 25"/>
                <a:gd name="T22" fmla="*/ 12 w 24"/>
                <a:gd name="T23" fmla="*/ 3 h 25"/>
                <a:gd name="T24" fmla="*/ 24 w 24"/>
                <a:gd name="T25" fmla="*/ 1 h 25"/>
                <a:gd name="T26" fmla="*/ 24 w 24"/>
                <a:gd name="T27" fmla="*/ 24 h 25"/>
                <a:gd name="T28" fmla="*/ 21 w 24"/>
                <a:gd name="T29" fmla="*/ 24 h 25"/>
                <a:gd name="T30" fmla="*/ 21 w 24"/>
                <a:gd name="T31" fmla="*/ 20 h 25"/>
                <a:gd name="T32" fmla="*/ 17 w 24"/>
                <a:gd name="T33" fmla="*/ 24 h 25"/>
                <a:gd name="T34" fmla="*/ 12 w 24"/>
                <a:gd name="T35" fmla="*/ 25 h 25"/>
                <a:gd name="T36" fmla="*/ 3 w 24"/>
                <a:gd name="T37" fmla="*/ 21 h 25"/>
                <a:gd name="T38" fmla="*/ 0 w 24"/>
                <a:gd name="T39" fmla="*/ 12 h 25"/>
                <a:gd name="T40" fmla="*/ 3 w 24"/>
                <a:gd name="T41" fmla="*/ 4 h 25"/>
                <a:gd name="T42" fmla="*/ 12 w 24"/>
                <a:gd name="T43" fmla="*/ 0 h 25"/>
                <a:gd name="T44" fmla="*/ 17 w 24"/>
                <a:gd name="T45" fmla="*/ 1 h 25"/>
                <a:gd name="T46" fmla="*/ 21 w 24"/>
                <a:gd name="T47" fmla="*/ 5 h 25"/>
                <a:gd name="T48" fmla="*/ 21 w 24"/>
                <a:gd name="T49" fmla="*/ 1 h 25"/>
                <a:gd name="T50" fmla="*/ 24 w 24"/>
                <a:gd name="T5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25">
                  <a:moveTo>
                    <a:pt x="12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6" y="5"/>
                    <a:pt x="5" y="6"/>
                    <a:pt x="4" y="8"/>
                  </a:cubicBezTo>
                  <a:cubicBezTo>
                    <a:pt x="3" y="9"/>
                    <a:pt x="3" y="11"/>
                    <a:pt x="3" y="12"/>
                  </a:cubicBezTo>
                  <a:cubicBezTo>
                    <a:pt x="3" y="14"/>
                    <a:pt x="3" y="16"/>
                    <a:pt x="4" y="17"/>
                  </a:cubicBezTo>
                  <a:cubicBezTo>
                    <a:pt x="5" y="19"/>
                    <a:pt x="6" y="20"/>
                    <a:pt x="8" y="21"/>
                  </a:cubicBezTo>
                  <a:cubicBezTo>
                    <a:pt x="9" y="22"/>
                    <a:pt x="11" y="22"/>
                    <a:pt x="12" y="22"/>
                  </a:cubicBezTo>
                  <a:cubicBezTo>
                    <a:pt x="14" y="22"/>
                    <a:pt x="15" y="22"/>
                    <a:pt x="17" y="21"/>
                  </a:cubicBezTo>
                  <a:cubicBezTo>
                    <a:pt x="18" y="20"/>
                    <a:pt x="20" y="19"/>
                    <a:pt x="20" y="17"/>
                  </a:cubicBezTo>
                  <a:cubicBezTo>
                    <a:pt x="21" y="16"/>
                    <a:pt x="22" y="14"/>
                    <a:pt x="22" y="13"/>
                  </a:cubicBezTo>
                  <a:cubicBezTo>
                    <a:pt x="22" y="10"/>
                    <a:pt x="21" y="8"/>
                    <a:pt x="19" y="6"/>
                  </a:cubicBezTo>
                  <a:cubicBezTo>
                    <a:pt x="17" y="4"/>
                    <a:pt x="15" y="3"/>
                    <a:pt x="12" y="3"/>
                  </a:cubicBezTo>
                  <a:moveTo>
                    <a:pt x="24" y="1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9" y="23"/>
                    <a:pt x="17" y="24"/>
                  </a:cubicBezTo>
                  <a:cubicBezTo>
                    <a:pt x="15" y="24"/>
                    <a:pt x="14" y="25"/>
                    <a:pt x="12" y="25"/>
                  </a:cubicBezTo>
                  <a:cubicBezTo>
                    <a:pt x="9" y="25"/>
                    <a:pt x="6" y="24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20" y="3"/>
                    <a:pt x="21" y="5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5"/>
            <p:cNvSpPr>
              <a:spLocks/>
            </p:cNvSpPr>
            <p:nvPr/>
          </p:nvSpPr>
          <p:spPr bwMode="auto">
            <a:xfrm>
              <a:off x="4298" y="3659"/>
              <a:ext cx="0" cy="4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6"/>
            <p:cNvSpPr>
              <a:spLocks/>
            </p:cNvSpPr>
            <p:nvPr/>
          </p:nvSpPr>
          <p:spPr bwMode="auto">
            <a:xfrm>
              <a:off x="4298" y="3584"/>
              <a:ext cx="141" cy="130"/>
            </a:xfrm>
            <a:custGeom>
              <a:avLst/>
              <a:gdLst>
                <a:gd name="T0" fmla="*/ 50 w 59"/>
                <a:gd name="T1" fmla="*/ 5 h 54"/>
                <a:gd name="T2" fmla="*/ 43 w 59"/>
                <a:gd name="T3" fmla="*/ 0 h 54"/>
                <a:gd name="T4" fmla="*/ 0 w 59"/>
                <a:gd name="T5" fmla="*/ 33 h 54"/>
                <a:gd name="T6" fmla="*/ 0 w 59"/>
                <a:gd name="T7" fmla="*/ 54 h 54"/>
                <a:gd name="T8" fmla="*/ 13 w 59"/>
                <a:gd name="T9" fmla="*/ 54 h 54"/>
                <a:gd name="T10" fmla="*/ 13 w 59"/>
                <a:gd name="T11" fmla="*/ 26 h 54"/>
                <a:gd name="T12" fmla="*/ 15 w 59"/>
                <a:gd name="T13" fmla="*/ 19 h 54"/>
                <a:gd name="T14" fmla="*/ 18 w 59"/>
                <a:gd name="T15" fmla="*/ 14 h 54"/>
                <a:gd name="T16" fmla="*/ 23 w 59"/>
                <a:gd name="T17" fmla="*/ 10 h 54"/>
                <a:gd name="T18" fmla="*/ 29 w 59"/>
                <a:gd name="T19" fmla="*/ 9 h 54"/>
                <a:gd name="T20" fmla="*/ 29 w 59"/>
                <a:gd name="T21" fmla="*/ 9 h 54"/>
                <a:gd name="T22" fmla="*/ 29 w 59"/>
                <a:gd name="T23" fmla="*/ 9 h 54"/>
                <a:gd name="T24" fmla="*/ 35 w 59"/>
                <a:gd name="T25" fmla="*/ 10 h 54"/>
                <a:gd name="T26" fmla="*/ 40 w 59"/>
                <a:gd name="T27" fmla="*/ 14 h 54"/>
                <a:gd name="T28" fmla="*/ 44 w 59"/>
                <a:gd name="T29" fmla="*/ 19 h 54"/>
                <a:gd name="T30" fmla="*/ 45 w 59"/>
                <a:gd name="T31" fmla="*/ 26 h 54"/>
                <a:gd name="T32" fmla="*/ 45 w 59"/>
                <a:gd name="T33" fmla="*/ 54 h 54"/>
                <a:gd name="T34" fmla="*/ 59 w 59"/>
                <a:gd name="T35" fmla="*/ 54 h 54"/>
                <a:gd name="T36" fmla="*/ 59 w 59"/>
                <a:gd name="T37" fmla="*/ 26 h 54"/>
                <a:gd name="T38" fmla="*/ 57 w 59"/>
                <a:gd name="T39" fmla="*/ 14 h 54"/>
                <a:gd name="T40" fmla="*/ 50 w 59"/>
                <a:gd name="T41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4">
                  <a:moveTo>
                    <a:pt x="50" y="5"/>
                  </a:moveTo>
                  <a:cubicBezTo>
                    <a:pt x="48" y="3"/>
                    <a:pt x="46" y="1"/>
                    <a:pt x="43" y="0"/>
                  </a:cubicBezTo>
                  <a:cubicBezTo>
                    <a:pt x="11" y="5"/>
                    <a:pt x="0" y="33"/>
                    <a:pt x="0" y="3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3"/>
                    <a:pt x="14" y="21"/>
                    <a:pt x="15" y="19"/>
                  </a:cubicBezTo>
                  <a:cubicBezTo>
                    <a:pt x="15" y="17"/>
                    <a:pt x="17" y="15"/>
                    <a:pt x="18" y="14"/>
                  </a:cubicBezTo>
                  <a:cubicBezTo>
                    <a:pt x="19" y="12"/>
                    <a:pt x="21" y="11"/>
                    <a:pt x="23" y="10"/>
                  </a:cubicBezTo>
                  <a:cubicBezTo>
                    <a:pt x="25" y="9"/>
                    <a:pt x="27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9"/>
                    <a:pt x="33" y="9"/>
                    <a:pt x="35" y="10"/>
                  </a:cubicBezTo>
                  <a:cubicBezTo>
                    <a:pt x="37" y="11"/>
                    <a:pt x="39" y="12"/>
                    <a:pt x="40" y="14"/>
                  </a:cubicBezTo>
                  <a:cubicBezTo>
                    <a:pt x="42" y="15"/>
                    <a:pt x="43" y="17"/>
                    <a:pt x="44" y="19"/>
                  </a:cubicBezTo>
                  <a:cubicBezTo>
                    <a:pt x="45" y="21"/>
                    <a:pt x="45" y="24"/>
                    <a:pt x="45" y="26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2"/>
                    <a:pt x="58" y="18"/>
                    <a:pt x="57" y="14"/>
                  </a:cubicBezTo>
                  <a:cubicBezTo>
                    <a:pt x="55" y="11"/>
                    <a:pt x="53" y="8"/>
                    <a:pt x="5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7"/>
            <p:cNvSpPr>
              <a:spLocks noEditPoints="1"/>
            </p:cNvSpPr>
            <p:nvPr/>
          </p:nvSpPr>
          <p:spPr bwMode="auto">
            <a:xfrm>
              <a:off x="3862" y="3577"/>
              <a:ext cx="142" cy="139"/>
            </a:xfrm>
            <a:custGeom>
              <a:avLst/>
              <a:gdLst>
                <a:gd name="T0" fmla="*/ 45 w 60"/>
                <a:gd name="T1" fmla="*/ 23 h 58"/>
                <a:gd name="T2" fmla="*/ 39 w 60"/>
                <a:gd name="T3" fmla="*/ 15 h 58"/>
                <a:gd name="T4" fmla="*/ 30 w 60"/>
                <a:gd name="T5" fmla="*/ 12 h 58"/>
                <a:gd name="T6" fmla="*/ 21 w 60"/>
                <a:gd name="T7" fmla="*/ 15 h 58"/>
                <a:gd name="T8" fmla="*/ 15 w 60"/>
                <a:gd name="T9" fmla="*/ 23 h 58"/>
                <a:gd name="T10" fmla="*/ 45 w 60"/>
                <a:gd name="T11" fmla="*/ 23 h 58"/>
                <a:gd name="T12" fmla="*/ 60 w 60"/>
                <a:gd name="T13" fmla="*/ 29 h 58"/>
                <a:gd name="T14" fmla="*/ 60 w 60"/>
                <a:gd name="T15" fmla="*/ 32 h 58"/>
                <a:gd name="T16" fmla="*/ 59 w 60"/>
                <a:gd name="T17" fmla="*/ 35 h 58"/>
                <a:gd name="T18" fmla="*/ 15 w 60"/>
                <a:gd name="T19" fmla="*/ 35 h 58"/>
                <a:gd name="T20" fmla="*/ 17 w 60"/>
                <a:gd name="T21" fmla="*/ 39 h 58"/>
                <a:gd name="T22" fmla="*/ 20 w 60"/>
                <a:gd name="T23" fmla="*/ 43 h 58"/>
                <a:gd name="T24" fmla="*/ 25 w 60"/>
                <a:gd name="T25" fmla="*/ 45 h 58"/>
                <a:gd name="T26" fmla="*/ 31 w 60"/>
                <a:gd name="T27" fmla="*/ 46 h 58"/>
                <a:gd name="T28" fmla="*/ 38 w 60"/>
                <a:gd name="T29" fmla="*/ 45 h 58"/>
                <a:gd name="T30" fmla="*/ 44 w 60"/>
                <a:gd name="T31" fmla="*/ 41 h 58"/>
                <a:gd name="T32" fmla="*/ 53 w 60"/>
                <a:gd name="T33" fmla="*/ 50 h 58"/>
                <a:gd name="T34" fmla="*/ 42 w 60"/>
                <a:gd name="T35" fmla="*/ 56 h 58"/>
                <a:gd name="T36" fmla="*/ 30 w 60"/>
                <a:gd name="T37" fmla="*/ 58 h 58"/>
                <a:gd name="T38" fmla="*/ 18 w 60"/>
                <a:gd name="T39" fmla="*/ 56 h 58"/>
                <a:gd name="T40" fmla="*/ 9 w 60"/>
                <a:gd name="T41" fmla="*/ 49 h 58"/>
                <a:gd name="T42" fmla="*/ 3 w 60"/>
                <a:gd name="T43" fmla="*/ 40 h 58"/>
                <a:gd name="T44" fmla="*/ 0 w 60"/>
                <a:gd name="T45" fmla="*/ 29 h 58"/>
                <a:gd name="T46" fmla="*/ 3 w 60"/>
                <a:gd name="T47" fmla="*/ 17 h 58"/>
                <a:gd name="T48" fmla="*/ 9 w 60"/>
                <a:gd name="T49" fmla="*/ 8 h 58"/>
                <a:gd name="T50" fmla="*/ 19 w 60"/>
                <a:gd name="T51" fmla="*/ 2 h 58"/>
                <a:gd name="T52" fmla="*/ 30 w 60"/>
                <a:gd name="T53" fmla="*/ 0 h 58"/>
                <a:gd name="T54" fmla="*/ 41 w 60"/>
                <a:gd name="T55" fmla="*/ 2 h 58"/>
                <a:gd name="T56" fmla="*/ 51 w 60"/>
                <a:gd name="T57" fmla="*/ 8 h 58"/>
                <a:gd name="T58" fmla="*/ 57 w 60"/>
                <a:gd name="T59" fmla="*/ 17 h 58"/>
                <a:gd name="T60" fmla="*/ 60 w 60"/>
                <a:gd name="T61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" h="58">
                  <a:moveTo>
                    <a:pt x="45" y="23"/>
                  </a:moveTo>
                  <a:cubicBezTo>
                    <a:pt x="44" y="20"/>
                    <a:pt x="42" y="17"/>
                    <a:pt x="39" y="15"/>
                  </a:cubicBezTo>
                  <a:cubicBezTo>
                    <a:pt x="37" y="13"/>
                    <a:pt x="33" y="12"/>
                    <a:pt x="30" y="12"/>
                  </a:cubicBezTo>
                  <a:cubicBezTo>
                    <a:pt x="26" y="12"/>
                    <a:pt x="23" y="13"/>
                    <a:pt x="21" y="15"/>
                  </a:cubicBezTo>
                  <a:cubicBezTo>
                    <a:pt x="18" y="17"/>
                    <a:pt x="16" y="20"/>
                    <a:pt x="15" y="23"/>
                  </a:cubicBezTo>
                  <a:lnTo>
                    <a:pt x="45" y="23"/>
                  </a:lnTo>
                  <a:close/>
                  <a:moveTo>
                    <a:pt x="60" y="29"/>
                  </a:moveTo>
                  <a:cubicBezTo>
                    <a:pt x="60" y="30"/>
                    <a:pt x="60" y="31"/>
                    <a:pt x="60" y="32"/>
                  </a:cubicBezTo>
                  <a:cubicBezTo>
                    <a:pt x="59" y="33"/>
                    <a:pt x="59" y="33"/>
                    <a:pt x="59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6" y="38"/>
                    <a:pt x="17" y="39"/>
                  </a:cubicBezTo>
                  <a:cubicBezTo>
                    <a:pt x="18" y="41"/>
                    <a:pt x="19" y="42"/>
                    <a:pt x="20" y="43"/>
                  </a:cubicBezTo>
                  <a:cubicBezTo>
                    <a:pt x="22" y="44"/>
                    <a:pt x="23" y="45"/>
                    <a:pt x="25" y="45"/>
                  </a:cubicBezTo>
                  <a:cubicBezTo>
                    <a:pt x="27" y="46"/>
                    <a:pt x="29" y="46"/>
                    <a:pt x="31" y="46"/>
                  </a:cubicBezTo>
                  <a:cubicBezTo>
                    <a:pt x="33" y="46"/>
                    <a:pt x="36" y="46"/>
                    <a:pt x="38" y="45"/>
                  </a:cubicBezTo>
                  <a:cubicBezTo>
                    <a:pt x="41" y="44"/>
                    <a:pt x="43" y="43"/>
                    <a:pt x="44" y="41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49" y="53"/>
                    <a:pt x="45" y="55"/>
                    <a:pt x="42" y="56"/>
                  </a:cubicBezTo>
                  <a:cubicBezTo>
                    <a:pt x="38" y="57"/>
                    <a:pt x="34" y="58"/>
                    <a:pt x="30" y="58"/>
                  </a:cubicBezTo>
                  <a:cubicBezTo>
                    <a:pt x="26" y="58"/>
                    <a:pt x="22" y="57"/>
                    <a:pt x="18" y="56"/>
                  </a:cubicBezTo>
                  <a:cubicBezTo>
                    <a:pt x="15" y="54"/>
                    <a:pt x="12" y="52"/>
                    <a:pt x="9" y="49"/>
                  </a:cubicBezTo>
                  <a:cubicBezTo>
                    <a:pt x="6" y="47"/>
                    <a:pt x="4" y="44"/>
                    <a:pt x="3" y="40"/>
                  </a:cubicBezTo>
                  <a:cubicBezTo>
                    <a:pt x="1" y="37"/>
                    <a:pt x="0" y="33"/>
                    <a:pt x="0" y="29"/>
                  </a:cubicBezTo>
                  <a:cubicBezTo>
                    <a:pt x="0" y="25"/>
                    <a:pt x="1" y="21"/>
                    <a:pt x="3" y="17"/>
                  </a:cubicBezTo>
                  <a:cubicBezTo>
                    <a:pt x="4" y="14"/>
                    <a:pt x="6" y="11"/>
                    <a:pt x="9" y="8"/>
                  </a:cubicBezTo>
                  <a:cubicBezTo>
                    <a:pt x="12" y="6"/>
                    <a:pt x="15" y="4"/>
                    <a:pt x="19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8" y="0"/>
                    <a:pt x="41" y="2"/>
                  </a:cubicBezTo>
                  <a:cubicBezTo>
                    <a:pt x="45" y="3"/>
                    <a:pt x="48" y="5"/>
                    <a:pt x="51" y="8"/>
                  </a:cubicBezTo>
                  <a:cubicBezTo>
                    <a:pt x="53" y="10"/>
                    <a:pt x="56" y="13"/>
                    <a:pt x="57" y="17"/>
                  </a:cubicBezTo>
                  <a:cubicBezTo>
                    <a:pt x="59" y="21"/>
                    <a:pt x="60" y="24"/>
                    <a:pt x="6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8"/>
            <p:cNvSpPr>
              <a:spLocks/>
            </p:cNvSpPr>
            <p:nvPr/>
          </p:nvSpPr>
          <p:spPr bwMode="auto">
            <a:xfrm>
              <a:off x="4018" y="3577"/>
              <a:ext cx="124" cy="139"/>
            </a:xfrm>
            <a:custGeom>
              <a:avLst/>
              <a:gdLst>
                <a:gd name="T0" fmla="*/ 52 w 52"/>
                <a:gd name="T1" fmla="*/ 48 h 58"/>
                <a:gd name="T2" fmla="*/ 41 w 52"/>
                <a:gd name="T3" fmla="*/ 56 h 58"/>
                <a:gd name="T4" fmla="*/ 29 w 52"/>
                <a:gd name="T5" fmla="*/ 58 h 58"/>
                <a:gd name="T6" fmla="*/ 18 w 52"/>
                <a:gd name="T7" fmla="*/ 56 h 58"/>
                <a:gd name="T8" fmla="*/ 8 w 52"/>
                <a:gd name="T9" fmla="*/ 50 h 58"/>
                <a:gd name="T10" fmla="*/ 2 w 52"/>
                <a:gd name="T11" fmla="*/ 40 h 58"/>
                <a:gd name="T12" fmla="*/ 0 w 52"/>
                <a:gd name="T13" fmla="*/ 29 h 58"/>
                <a:gd name="T14" fmla="*/ 2 w 52"/>
                <a:gd name="T15" fmla="*/ 17 h 58"/>
                <a:gd name="T16" fmla="*/ 8 w 52"/>
                <a:gd name="T17" fmla="*/ 8 h 58"/>
                <a:gd name="T18" fmla="*/ 17 w 52"/>
                <a:gd name="T19" fmla="*/ 2 h 58"/>
                <a:gd name="T20" fmla="*/ 29 w 52"/>
                <a:gd name="T21" fmla="*/ 0 h 58"/>
                <a:gd name="T22" fmla="*/ 41 w 52"/>
                <a:gd name="T23" fmla="*/ 2 h 58"/>
                <a:gd name="T24" fmla="*/ 51 w 52"/>
                <a:gd name="T25" fmla="*/ 9 h 58"/>
                <a:gd name="T26" fmla="*/ 42 w 52"/>
                <a:gd name="T27" fmla="*/ 18 h 58"/>
                <a:gd name="T28" fmla="*/ 37 w 52"/>
                <a:gd name="T29" fmla="*/ 14 h 58"/>
                <a:gd name="T30" fmla="*/ 29 w 52"/>
                <a:gd name="T31" fmla="*/ 12 h 58"/>
                <a:gd name="T32" fmla="*/ 23 w 52"/>
                <a:gd name="T33" fmla="*/ 13 h 58"/>
                <a:gd name="T34" fmla="*/ 18 w 52"/>
                <a:gd name="T35" fmla="*/ 17 h 58"/>
                <a:gd name="T36" fmla="*/ 15 w 52"/>
                <a:gd name="T37" fmla="*/ 22 h 58"/>
                <a:gd name="T38" fmla="*/ 14 w 52"/>
                <a:gd name="T39" fmla="*/ 29 h 58"/>
                <a:gd name="T40" fmla="*/ 15 w 52"/>
                <a:gd name="T41" fmla="*/ 35 h 58"/>
                <a:gd name="T42" fmla="*/ 18 w 52"/>
                <a:gd name="T43" fmla="*/ 41 h 58"/>
                <a:gd name="T44" fmla="*/ 23 w 52"/>
                <a:gd name="T45" fmla="*/ 44 h 58"/>
                <a:gd name="T46" fmla="*/ 29 w 52"/>
                <a:gd name="T47" fmla="*/ 46 h 58"/>
                <a:gd name="T48" fmla="*/ 37 w 52"/>
                <a:gd name="T49" fmla="*/ 44 h 58"/>
                <a:gd name="T50" fmla="*/ 42 w 52"/>
                <a:gd name="T51" fmla="*/ 39 h 58"/>
                <a:gd name="T52" fmla="*/ 52 w 52"/>
                <a:gd name="T53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58">
                  <a:moveTo>
                    <a:pt x="52" y="48"/>
                  </a:moveTo>
                  <a:cubicBezTo>
                    <a:pt x="49" y="51"/>
                    <a:pt x="45" y="54"/>
                    <a:pt x="41" y="56"/>
                  </a:cubicBezTo>
                  <a:cubicBezTo>
                    <a:pt x="37" y="57"/>
                    <a:pt x="33" y="58"/>
                    <a:pt x="29" y="58"/>
                  </a:cubicBezTo>
                  <a:cubicBezTo>
                    <a:pt x="25" y="58"/>
                    <a:pt x="21" y="57"/>
                    <a:pt x="18" y="56"/>
                  </a:cubicBezTo>
                  <a:cubicBezTo>
                    <a:pt x="14" y="54"/>
                    <a:pt x="11" y="52"/>
                    <a:pt x="8" y="50"/>
                  </a:cubicBezTo>
                  <a:cubicBezTo>
                    <a:pt x="6" y="47"/>
                    <a:pt x="4" y="44"/>
                    <a:pt x="2" y="40"/>
                  </a:cubicBezTo>
                  <a:cubicBezTo>
                    <a:pt x="0" y="37"/>
                    <a:pt x="0" y="33"/>
                    <a:pt x="0" y="29"/>
                  </a:cubicBezTo>
                  <a:cubicBezTo>
                    <a:pt x="0" y="25"/>
                    <a:pt x="0" y="21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11" y="6"/>
                    <a:pt x="14" y="3"/>
                    <a:pt x="17" y="2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3" y="0"/>
                    <a:pt x="37" y="0"/>
                    <a:pt x="41" y="2"/>
                  </a:cubicBezTo>
                  <a:cubicBezTo>
                    <a:pt x="45" y="4"/>
                    <a:pt x="48" y="6"/>
                    <a:pt x="51" y="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0" y="17"/>
                    <a:pt x="39" y="15"/>
                    <a:pt x="37" y="14"/>
                  </a:cubicBezTo>
                  <a:cubicBezTo>
                    <a:pt x="34" y="13"/>
                    <a:pt x="32" y="12"/>
                    <a:pt x="29" y="12"/>
                  </a:cubicBezTo>
                  <a:cubicBezTo>
                    <a:pt x="27" y="12"/>
                    <a:pt x="25" y="13"/>
                    <a:pt x="23" y="13"/>
                  </a:cubicBezTo>
                  <a:cubicBezTo>
                    <a:pt x="21" y="14"/>
                    <a:pt x="20" y="15"/>
                    <a:pt x="18" y="17"/>
                  </a:cubicBezTo>
                  <a:cubicBezTo>
                    <a:pt x="17" y="18"/>
                    <a:pt x="16" y="20"/>
                    <a:pt x="15" y="22"/>
                  </a:cubicBezTo>
                  <a:cubicBezTo>
                    <a:pt x="14" y="24"/>
                    <a:pt x="14" y="27"/>
                    <a:pt x="14" y="29"/>
                  </a:cubicBezTo>
                  <a:cubicBezTo>
                    <a:pt x="14" y="31"/>
                    <a:pt x="14" y="33"/>
                    <a:pt x="15" y="35"/>
                  </a:cubicBezTo>
                  <a:cubicBezTo>
                    <a:pt x="16" y="37"/>
                    <a:pt x="17" y="39"/>
                    <a:pt x="18" y="41"/>
                  </a:cubicBezTo>
                  <a:cubicBezTo>
                    <a:pt x="20" y="42"/>
                    <a:pt x="21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2" y="46"/>
                    <a:pt x="34" y="45"/>
                    <a:pt x="37" y="44"/>
                  </a:cubicBezTo>
                  <a:cubicBezTo>
                    <a:pt x="39" y="42"/>
                    <a:pt x="41" y="41"/>
                    <a:pt x="42" y="39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9"/>
            <p:cNvSpPr>
              <a:spLocks/>
            </p:cNvSpPr>
            <p:nvPr/>
          </p:nvSpPr>
          <p:spPr bwMode="auto">
            <a:xfrm>
              <a:off x="3565" y="3577"/>
              <a:ext cx="123" cy="139"/>
            </a:xfrm>
            <a:custGeom>
              <a:avLst/>
              <a:gdLst>
                <a:gd name="T0" fmla="*/ 52 w 52"/>
                <a:gd name="T1" fmla="*/ 48 h 58"/>
                <a:gd name="T2" fmla="*/ 42 w 52"/>
                <a:gd name="T3" fmla="*/ 56 h 58"/>
                <a:gd name="T4" fmla="*/ 29 w 52"/>
                <a:gd name="T5" fmla="*/ 58 h 58"/>
                <a:gd name="T6" fmla="*/ 18 w 52"/>
                <a:gd name="T7" fmla="*/ 56 h 58"/>
                <a:gd name="T8" fmla="*/ 8 w 52"/>
                <a:gd name="T9" fmla="*/ 50 h 58"/>
                <a:gd name="T10" fmla="*/ 2 w 52"/>
                <a:gd name="T11" fmla="*/ 40 h 58"/>
                <a:gd name="T12" fmla="*/ 0 w 52"/>
                <a:gd name="T13" fmla="*/ 29 h 58"/>
                <a:gd name="T14" fmla="*/ 2 w 52"/>
                <a:gd name="T15" fmla="*/ 17 h 58"/>
                <a:gd name="T16" fmla="*/ 8 w 52"/>
                <a:gd name="T17" fmla="*/ 8 h 58"/>
                <a:gd name="T18" fmla="*/ 18 w 52"/>
                <a:gd name="T19" fmla="*/ 2 h 58"/>
                <a:gd name="T20" fmla="*/ 29 w 52"/>
                <a:gd name="T21" fmla="*/ 0 h 58"/>
                <a:gd name="T22" fmla="*/ 41 w 52"/>
                <a:gd name="T23" fmla="*/ 2 h 58"/>
                <a:gd name="T24" fmla="*/ 51 w 52"/>
                <a:gd name="T25" fmla="*/ 9 h 58"/>
                <a:gd name="T26" fmla="*/ 42 w 52"/>
                <a:gd name="T27" fmla="*/ 18 h 58"/>
                <a:gd name="T28" fmla="*/ 37 w 52"/>
                <a:gd name="T29" fmla="*/ 14 h 58"/>
                <a:gd name="T30" fmla="*/ 29 w 52"/>
                <a:gd name="T31" fmla="*/ 12 h 58"/>
                <a:gd name="T32" fmla="*/ 23 w 52"/>
                <a:gd name="T33" fmla="*/ 13 h 58"/>
                <a:gd name="T34" fmla="*/ 18 w 52"/>
                <a:gd name="T35" fmla="*/ 17 h 58"/>
                <a:gd name="T36" fmla="*/ 15 w 52"/>
                <a:gd name="T37" fmla="*/ 22 h 58"/>
                <a:gd name="T38" fmla="*/ 14 w 52"/>
                <a:gd name="T39" fmla="*/ 29 h 58"/>
                <a:gd name="T40" fmla="*/ 15 w 52"/>
                <a:gd name="T41" fmla="*/ 35 h 58"/>
                <a:gd name="T42" fmla="*/ 18 w 52"/>
                <a:gd name="T43" fmla="*/ 41 h 58"/>
                <a:gd name="T44" fmla="*/ 23 w 52"/>
                <a:gd name="T45" fmla="*/ 44 h 58"/>
                <a:gd name="T46" fmla="*/ 29 w 52"/>
                <a:gd name="T47" fmla="*/ 46 h 58"/>
                <a:gd name="T48" fmla="*/ 37 w 52"/>
                <a:gd name="T49" fmla="*/ 44 h 58"/>
                <a:gd name="T50" fmla="*/ 42 w 52"/>
                <a:gd name="T51" fmla="*/ 39 h 58"/>
                <a:gd name="T52" fmla="*/ 52 w 52"/>
                <a:gd name="T53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58">
                  <a:moveTo>
                    <a:pt x="52" y="48"/>
                  </a:moveTo>
                  <a:cubicBezTo>
                    <a:pt x="49" y="51"/>
                    <a:pt x="46" y="54"/>
                    <a:pt x="42" y="56"/>
                  </a:cubicBezTo>
                  <a:cubicBezTo>
                    <a:pt x="38" y="57"/>
                    <a:pt x="34" y="58"/>
                    <a:pt x="29" y="58"/>
                  </a:cubicBezTo>
                  <a:cubicBezTo>
                    <a:pt x="25" y="58"/>
                    <a:pt x="21" y="57"/>
                    <a:pt x="18" y="56"/>
                  </a:cubicBezTo>
                  <a:cubicBezTo>
                    <a:pt x="14" y="54"/>
                    <a:pt x="11" y="52"/>
                    <a:pt x="8" y="50"/>
                  </a:cubicBezTo>
                  <a:cubicBezTo>
                    <a:pt x="6" y="47"/>
                    <a:pt x="4" y="44"/>
                    <a:pt x="2" y="40"/>
                  </a:cubicBezTo>
                  <a:cubicBezTo>
                    <a:pt x="1" y="37"/>
                    <a:pt x="0" y="33"/>
                    <a:pt x="0" y="29"/>
                  </a:cubicBezTo>
                  <a:cubicBezTo>
                    <a:pt x="0" y="25"/>
                    <a:pt x="1" y="21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11" y="6"/>
                    <a:pt x="14" y="3"/>
                    <a:pt x="18" y="2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3" y="0"/>
                    <a:pt x="37" y="0"/>
                    <a:pt x="41" y="2"/>
                  </a:cubicBezTo>
                  <a:cubicBezTo>
                    <a:pt x="45" y="4"/>
                    <a:pt x="48" y="6"/>
                    <a:pt x="51" y="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0" y="17"/>
                    <a:pt x="39" y="15"/>
                    <a:pt x="37" y="14"/>
                  </a:cubicBezTo>
                  <a:cubicBezTo>
                    <a:pt x="35" y="13"/>
                    <a:pt x="32" y="12"/>
                    <a:pt x="29" y="12"/>
                  </a:cubicBezTo>
                  <a:cubicBezTo>
                    <a:pt x="27" y="12"/>
                    <a:pt x="25" y="13"/>
                    <a:pt x="23" y="13"/>
                  </a:cubicBezTo>
                  <a:cubicBezTo>
                    <a:pt x="21" y="14"/>
                    <a:pt x="20" y="16"/>
                    <a:pt x="18" y="17"/>
                  </a:cubicBezTo>
                  <a:cubicBezTo>
                    <a:pt x="17" y="19"/>
                    <a:pt x="16" y="20"/>
                    <a:pt x="15" y="22"/>
                  </a:cubicBezTo>
                  <a:cubicBezTo>
                    <a:pt x="14" y="24"/>
                    <a:pt x="14" y="27"/>
                    <a:pt x="14" y="29"/>
                  </a:cubicBezTo>
                  <a:cubicBezTo>
                    <a:pt x="14" y="31"/>
                    <a:pt x="14" y="33"/>
                    <a:pt x="15" y="35"/>
                  </a:cubicBezTo>
                  <a:cubicBezTo>
                    <a:pt x="16" y="37"/>
                    <a:pt x="17" y="39"/>
                    <a:pt x="18" y="41"/>
                  </a:cubicBezTo>
                  <a:cubicBezTo>
                    <a:pt x="20" y="42"/>
                    <a:pt x="21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2" y="46"/>
                    <a:pt x="35" y="45"/>
                    <a:pt x="37" y="44"/>
                  </a:cubicBezTo>
                  <a:cubicBezTo>
                    <a:pt x="39" y="42"/>
                    <a:pt x="41" y="41"/>
                    <a:pt x="42" y="39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20"/>
            <p:cNvSpPr>
              <a:spLocks/>
            </p:cNvSpPr>
            <p:nvPr/>
          </p:nvSpPr>
          <p:spPr bwMode="auto">
            <a:xfrm>
              <a:off x="3707" y="3519"/>
              <a:ext cx="140" cy="195"/>
            </a:xfrm>
            <a:custGeom>
              <a:avLst/>
              <a:gdLst>
                <a:gd name="T0" fmla="*/ 57 w 59"/>
                <a:gd name="T1" fmla="*/ 41 h 81"/>
                <a:gd name="T2" fmla="*/ 50 w 59"/>
                <a:gd name="T3" fmla="*/ 32 h 81"/>
                <a:gd name="T4" fmla="*/ 41 w 59"/>
                <a:gd name="T5" fmla="*/ 26 h 81"/>
                <a:gd name="T6" fmla="*/ 29 w 59"/>
                <a:gd name="T7" fmla="*/ 24 h 81"/>
                <a:gd name="T8" fmla="*/ 18 w 59"/>
                <a:gd name="T9" fmla="*/ 26 h 81"/>
                <a:gd name="T10" fmla="*/ 13 w 59"/>
                <a:gd name="T11" fmla="*/ 28 h 81"/>
                <a:gd name="T12" fmla="*/ 13 w 59"/>
                <a:gd name="T13" fmla="*/ 0 h 81"/>
                <a:gd name="T14" fmla="*/ 0 w 59"/>
                <a:gd name="T15" fmla="*/ 0 h 81"/>
                <a:gd name="T16" fmla="*/ 0 w 59"/>
                <a:gd name="T17" fmla="*/ 81 h 81"/>
                <a:gd name="T18" fmla="*/ 13 w 59"/>
                <a:gd name="T19" fmla="*/ 81 h 81"/>
                <a:gd name="T20" fmla="*/ 13 w 59"/>
                <a:gd name="T21" fmla="*/ 53 h 81"/>
                <a:gd name="T22" fmla="*/ 15 w 59"/>
                <a:gd name="T23" fmla="*/ 46 h 81"/>
                <a:gd name="T24" fmla="*/ 18 w 59"/>
                <a:gd name="T25" fmla="*/ 41 h 81"/>
                <a:gd name="T26" fmla="*/ 23 w 59"/>
                <a:gd name="T27" fmla="*/ 37 h 81"/>
                <a:gd name="T28" fmla="*/ 29 w 59"/>
                <a:gd name="T29" fmla="*/ 36 h 81"/>
                <a:gd name="T30" fmla="*/ 29 w 59"/>
                <a:gd name="T31" fmla="*/ 36 h 81"/>
                <a:gd name="T32" fmla="*/ 29 w 59"/>
                <a:gd name="T33" fmla="*/ 36 h 81"/>
                <a:gd name="T34" fmla="*/ 35 w 59"/>
                <a:gd name="T35" fmla="*/ 37 h 81"/>
                <a:gd name="T36" fmla="*/ 40 w 59"/>
                <a:gd name="T37" fmla="*/ 41 h 81"/>
                <a:gd name="T38" fmla="*/ 44 w 59"/>
                <a:gd name="T39" fmla="*/ 46 h 81"/>
                <a:gd name="T40" fmla="*/ 45 w 59"/>
                <a:gd name="T41" fmla="*/ 53 h 81"/>
                <a:gd name="T42" fmla="*/ 45 w 59"/>
                <a:gd name="T43" fmla="*/ 81 h 81"/>
                <a:gd name="T44" fmla="*/ 59 w 59"/>
                <a:gd name="T45" fmla="*/ 81 h 81"/>
                <a:gd name="T46" fmla="*/ 59 w 59"/>
                <a:gd name="T47" fmla="*/ 53 h 81"/>
                <a:gd name="T48" fmla="*/ 57 w 59"/>
                <a:gd name="T49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81">
                  <a:moveTo>
                    <a:pt x="57" y="41"/>
                  </a:moveTo>
                  <a:cubicBezTo>
                    <a:pt x="55" y="38"/>
                    <a:pt x="53" y="35"/>
                    <a:pt x="50" y="32"/>
                  </a:cubicBezTo>
                  <a:cubicBezTo>
                    <a:pt x="48" y="30"/>
                    <a:pt x="44" y="27"/>
                    <a:pt x="41" y="26"/>
                  </a:cubicBezTo>
                  <a:cubicBezTo>
                    <a:pt x="37" y="24"/>
                    <a:pt x="33" y="24"/>
                    <a:pt x="29" y="24"/>
                  </a:cubicBezTo>
                  <a:cubicBezTo>
                    <a:pt x="25" y="24"/>
                    <a:pt x="21" y="24"/>
                    <a:pt x="18" y="26"/>
                  </a:cubicBezTo>
                  <a:cubicBezTo>
                    <a:pt x="16" y="27"/>
                    <a:pt x="15" y="27"/>
                    <a:pt x="13" y="2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1"/>
                    <a:pt x="14" y="48"/>
                    <a:pt x="15" y="46"/>
                  </a:cubicBezTo>
                  <a:cubicBezTo>
                    <a:pt x="16" y="44"/>
                    <a:pt x="17" y="42"/>
                    <a:pt x="18" y="41"/>
                  </a:cubicBezTo>
                  <a:cubicBezTo>
                    <a:pt x="19" y="39"/>
                    <a:pt x="21" y="38"/>
                    <a:pt x="23" y="37"/>
                  </a:cubicBezTo>
                  <a:cubicBezTo>
                    <a:pt x="25" y="36"/>
                    <a:pt x="27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1" y="36"/>
                    <a:pt x="34" y="36"/>
                    <a:pt x="35" y="37"/>
                  </a:cubicBezTo>
                  <a:cubicBezTo>
                    <a:pt x="37" y="38"/>
                    <a:pt x="39" y="39"/>
                    <a:pt x="40" y="41"/>
                  </a:cubicBezTo>
                  <a:cubicBezTo>
                    <a:pt x="42" y="42"/>
                    <a:pt x="43" y="44"/>
                    <a:pt x="44" y="46"/>
                  </a:cubicBezTo>
                  <a:cubicBezTo>
                    <a:pt x="45" y="48"/>
                    <a:pt x="45" y="51"/>
                    <a:pt x="45" y="53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49"/>
                    <a:pt x="58" y="45"/>
                    <a:pt x="57" y="4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21"/>
            <p:cNvSpPr>
              <a:spLocks/>
            </p:cNvSpPr>
            <p:nvPr/>
          </p:nvSpPr>
          <p:spPr bwMode="auto">
            <a:xfrm>
              <a:off x="4272" y="3570"/>
              <a:ext cx="105" cy="76"/>
            </a:xfrm>
            <a:custGeom>
              <a:avLst/>
              <a:gdLst>
                <a:gd name="T0" fmla="*/ 0 w 44"/>
                <a:gd name="T1" fmla="*/ 7 h 32"/>
                <a:gd name="T2" fmla="*/ 11 w 44"/>
                <a:gd name="T3" fmla="*/ 32 h 32"/>
                <a:gd name="T4" fmla="*/ 44 w 44"/>
                <a:gd name="T5" fmla="*/ 3 h 32"/>
                <a:gd name="T6" fmla="*/ 15 w 44"/>
                <a:gd name="T7" fmla="*/ 16 h 32"/>
                <a:gd name="T8" fmla="*/ 0 w 44"/>
                <a:gd name="T9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0" y="7"/>
                  </a:moveTo>
                  <a:cubicBezTo>
                    <a:pt x="0" y="7"/>
                    <a:pt x="11" y="16"/>
                    <a:pt x="11" y="32"/>
                  </a:cubicBezTo>
                  <a:cubicBezTo>
                    <a:pt x="11" y="32"/>
                    <a:pt x="20" y="12"/>
                    <a:pt x="44" y="3"/>
                  </a:cubicBezTo>
                  <a:cubicBezTo>
                    <a:pt x="44" y="3"/>
                    <a:pt x="25" y="0"/>
                    <a:pt x="15" y="16"/>
                  </a:cubicBezTo>
                  <a:cubicBezTo>
                    <a:pt x="15" y="16"/>
                    <a:pt x="10" y="8"/>
                    <a:pt x="0" y="7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pic>
        <p:nvPicPr>
          <p:cNvPr id="55" name="Imagem 54"/>
          <p:cNvPicPr>
            <a:picLocks noChangeAspect="1"/>
          </p:cNvPicPr>
          <p:nvPr/>
        </p:nvPicPr>
        <p:blipFill>
          <a:blip r:embed="rId2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>
                        <a14:foregroundMark x1="40000" y1="22222" x2="63784" y2="21111"/>
                        <a14:foregroundMark x1="41622" y1="3333" x2="65405" y2="6667"/>
                        <a14:foregroundMark x1="67027" y1="63333" x2="71351" y2="45556"/>
                        <a14:foregroundMark x1="87027" y1="61111" x2="88108" y2="41111"/>
                        <a14:foregroundMark x1="51892" y1="56667" x2="52973" y2="41111"/>
                        <a14:foregroundMark x1="20541" y1="53333" x2="20000" y2="44444"/>
                        <a14:foregroundMark x1="3784" y1="45556" x2="9730" y2="52222"/>
                        <a14:foregroundMark x1="38919" y1="74444" x2="46486" y2="78889"/>
                        <a14:foregroundMark x1="38919" y1="92222" x2="46486" y2="9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92696" y="526317"/>
            <a:ext cx="1351116" cy="657299"/>
          </a:xfrm>
          <a:prstGeom prst="rect">
            <a:avLst/>
          </a:prstGeom>
        </p:spPr>
      </p:pic>
      <p:sp>
        <p:nvSpPr>
          <p:cNvPr id="31" name="CaixaDeTexto 31"/>
          <p:cNvSpPr txBox="1"/>
          <p:nvPr/>
        </p:nvSpPr>
        <p:spPr>
          <a:xfrm>
            <a:off x="723467" y="5107302"/>
            <a:ext cx="372300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b="1" dirty="0">
                <a:solidFill>
                  <a:srgbClr val="00ACB8"/>
                </a:solidFill>
                <a:latin typeface="Calibri (corpo)"/>
                <a:ea typeface="Adobe Heiti Std R" panose="020B0400000000000000" pitchFamily="34" charset="-128"/>
              </a:rPr>
              <a:t>Sebrae Nacional</a:t>
            </a:r>
          </a:p>
          <a:p>
            <a:r>
              <a:rPr lang="pt-BR" b="1" dirty="0">
                <a:solidFill>
                  <a:srgbClr val="00ACB8"/>
                </a:solidFill>
                <a:latin typeface="Calibri (corpo)"/>
                <a:ea typeface="Adobe Heiti Std R" panose="020B0400000000000000" pitchFamily="34" charset="-128"/>
              </a:rPr>
              <a:t>Unidade de Gestão Estratégica – UGE</a:t>
            </a:r>
          </a:p>
        </p:txBody>
      </p:sp>
      <p:sp>
        <p:nvSpPr>
          <p:cNvPr id="32" name="CaixaDeTexto 27"/>
          <p:cNvSpPr txBox="1"/>
          <p:nvPr/>
        </p:nvSpPr>
        <p:spPr>
          <a:xfrm>
            <a:off x="797632" y="5769450"/>
            <a:ext cx="5305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sz="1600" b="1" dirty="0">
                <a:solidFill>
                  <a:srgbClr val="69B761"/>
                </a:solidFill>
                <a:latin typeface="Calibri (corpo)"/>
                <a:ea typeface="Adobe Heiti Std R" panose="020B0400000000000000" pitchFamily="34" charset="-128"/>
              </a:rPr>
              <a:t>Dênis Pedro Nunes</a:t>
            </a:r>
          </a:p>
          <a:p>
            <a:r>
              <a:rPr lang="pt-BR" sz="1400" dirty="0">
                <a:solidFill>
                  <a:srgbClr val="69B761"/>
                </a:solidFill>
                <a:latin typeface="Calibri (corpo)"/>
                <a:ea typeface="Adobe Heiti Std R" panose="020B0400000000000000" pitchFamily="34" charset="-128"/>
              </a:rPr>
              <a:t>denis.pedro@sebrae.com.br</a:t>
            </a:r>
          </a:p>
          <a:p>
            <a:endParaRPr lang="pt-BR" sz="1400" b="1" dirty="0">
              <a:solidFill>
                <a:srgbClr val="69B761"/>
              </a:solidFill>
              <a:latin typeface="Calibri (corpo)"/>
              <a:ea typeface="Adobe Heiti Std R" panose="020B0400000000000000" pitchFamily="34" charset="-128"/>
            </a:endParaRPr>
          </a:p>
          <a:p>
            <a:endParaRPr lang="pt-BR" sz="1200" b="1" dirty="0">
              <a:solidFill>
                <a:srgbClr val="69B761"/>
              </a:solidFill>
              <a:latin typeface="Calibri (corpo)"/>
              <a:ea typeface="Adobe Heiti Std R" panose="020B0400000000000000" pitchFamily="34" charset="-128"/>
            </a:endParaRPr>
          </a:p>
        </p:txBody>
      </p:sp>
      <p:sp>
        <p:nvSpPr>
          <p:cNvPr id="34" name="Retângulo 33">
            <a:extLst>
              <a:ext uri="{FF2B5EF4-FFF2-40B4-BE49-F238E27FC236}">
                <a16:creationId xmlns:a16="http://schemas.microsoft.com/office/drawing/2014/main" id="{8C16D4A4-7309-4437-8552-ED31CD46DD73}"/>
              </a:ext>
            </a:extLst>
          </p:cNvPr>
          <p:cNvSpPr/>
          <p:nvPr/>
        </p:nvSpPr>
        <p:spPr>
          <a:xfrm>
            <a:off x="723467" y="642803"/>
            <a:ext cx="1852806" cy="1728004"/>
          </a:xfrm>
          <a:prstGeom prst="rect">
            <a:avLst/>
          </a:prstGeom>
          <a:noFill/>
          <a:ln w="28575">
            <a:solidFill>
              <a:srgbClr val="A163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7" name="Retângulo 36">
            <a:extLst>
              <a:ext uri="{FF2B5EF4-FFF2-40B4-BE49-F238E27FC236}">
                <a16:creationId xmlns:a16="http://schemas.microsoft.com/office/drawing/2014/main" id="{92AFB603-9234-4846-B06C-340DF079C782}"/>
              </a:ext>
            </a:extLst>
          </p:cNvPr>
          <p:cNvSpPr/>
          <p:nvPr/>
        </p:nvSpPr>
        <p:spPr>
          <a:xfrm>
            <a:off x="2149151" y="1102909"/>
            <a:ext cx="3250226" cy="3250226"/>
          </a:xfrm>
          <a:prstGeom prst="rect">
            <a:avLst/>
          </a:prstGeom>
          <a:noFill/>
          <a:ln w="76200"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" name="Retângulo 56">
            <a:extLst>
              <a:ext uri="{FF2B5EF4-FFF2-40B4-BE49-F238E27FC236}">
                <a16:creationId xmlns:a16="http://schemas.microsoft.com/office/drawing/2014/main" id="{63A25252-42C9-45C7-910E-63D5A35ECBCE}"/>
              </a:ext>
            </a:extLst>
          </p:cNvPr>
          <p:cNvSpPr/>
          <p:nvPr/>
        </p:nvSpPr>
        <p:spPr>
          <a:xfrm>
            <a:off x="5236836" y="5696028"/>
            <a:ext cx="809202" cy="908589"/>
          </a:xfrm>
          <a:prstGeom prst="rect">
            <a:avLst/>
          </a:prstGeom>
          <a:noFill/>
          <a:ln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8" name="Retângulo 57">
            <a:extLst>
              <a:ext uri="{FF2B5EF4-FFF2-40B4-BE49-F238E27FC236}">
                <a16:creationId xmlns:a16="http://schemas.microsoft.com/office/drawing/2014/main" id="{9E52085E-E4F2-4980-B751-1CCB06647C4B}"/>
              </a:ext>
            </a:extLst>
          </p:cNvPr>
          <p:cNvSpPr/>
          <p:nvPr/>
        </p:nvSpPr>
        <p:spPr>
          <a:xfrm>
            <a:off x="5073209" y="3354454"/>
            <a:ext cx="912196" cy="957842"/>
          </a:xfrm>
          <a:prstGeom prst="rect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59" name="Imagem 58">
            <a:extLst>
              <a:ext uri="{FF2B5EF4-FFF2-40B4-BE49-F238E27FC236}">
                <a16:creationId xmlns:a16="http://schemas.microsoft.com/office/drawing/2014/main" id="{8A500B32-9DE4-4526-9DB7-7032E7E074C5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35408" y="1667012"/>
            <a:ext cx="2122019" cy="2122019"/>
          </a:xfrm>
          <a:prstGeom prst="rect">
            <a:avLst/>
          </a:prstGeom>
        </p:spPr>
      </p:pic>
      <p:sp>
        <p:nvSpPr>
          <p:cNvPr id="63" name="Retângulo 62">
            <a:extLst>
              <a:ext uri="{FF2B5EF4-FFF2-40B4-BE49-F238E27FC236}">
                <a16:creationId xmlns:a16="http://schemas.microsoft.com/office/drawing/2014/main" id="{18F59D87-FD36-4A3B-895F-7E7BC0CD534E}"/>
              </a:ext>
            </a:extLst>
          </p:cNvPr>
          <p:cNvSpPr/>
          <p:nvPr/>
        </p:nvSpPr>
        <p:spPr>
          <a:xfrm>
            <a:off x="11522726" y="5176832"/>
            <a:ext cx="643730" cy="656183"/>
          </a:xfrm>
          <a:prstGeom prst="rect">
            <a:avLst/>
          </a:prstGeom>
          <a:noFill/>
          <a:ln>
            <a:solidFill>
              <a:srgbClr val="A163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99770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5679388" y="5174483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8447655"/>
              </p:ext>
            </p:extLst>
          </p:nvPr>
        </p:nvGraphicFramePr>
        <p:xfrm>
          <a:off x="6071738" y="5133936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5.356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CaixaDeTexto 3"/>
          <p:cNvSpPr txBox="1"/>
          <p:nvPr/>
        </p:nvSpPr>
        <p:spPr>
          <a:xfrm>
            <a:off x="6249808" y="1344483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5" name="Conector reto 4"/>
          <p:cNvCxnSpPr/>
          <p:nvPr/>
        </p:nvCxnSpPr>
        <p:spPr>
          <a:xfrm>
            <a:off x="7594932" y="1570720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2266747"/>
              </p:ext>
            </p:extLst>
          </p:nvPr>
        </p:nvGraphicFramePr>
        <p:xfrm>
          <a:off x="6115100" y="2402235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55%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3505134"/>
                  </a:ext>
                </a:extLst>
              </a:tr>
            </a:tbl>
          </a:graphicData>
        </a:graphic>
      </p:graphicFrame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6607145"/>
              </p:ext>
            </p:extLst>
          </p:nvPr>
        </p:nvGraphicFramePr>
        <p:xfrm>
          <a:off x="3717890" y="2661308"/>
          <a:ext cx="2369379" cy="21568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693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63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sabem / não lembram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 inferiores a 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empresas de cosméticos 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(Natura, O Boticário, Avon, </a:t>
                      </a:r>
                      <a:r>
                        <a:rPr lang="pt-BR" sz="8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Hinode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, Mary </a:t>
                      </a:r>
                      <a:r>
                        <a:rPr lang="pt-BR" sz="8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Kay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6345760"/>
              </p:ext>
            </p:extLst>
          </p:nvPr>
        </p:nvGraphicFramePr>
        <p:xfrm>
          <a:off x="9183432" y="5133936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5" name="CaixaDeTexto 24"/>
          <p:cNvSpPr txBox="1"/>
          <p:nvPr/>
        </p:nvSpPr>
        <p:spPr>
          <a:xfrm>
            <a:off x="9294048" y="1344483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26" name="Conector reto 25"/>
          <p:cNvCxnSpPr/>
          <p:nvPr/>
        </p:nvCxnSpPr>
        <p:spPr>
          <a:xfrm>
            <a:off x="11212508" y="1570720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6232167"/>
              </p:ext>
            </p:extLst>
          </p:nvPr>
        </p:nvGraphicFramePr>
        <p:xfrm>
          <a:off x="9183433" y="2402235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757625"/>
                  </a:ext>
                </a:extLst>
              </a:tr>
            </a:tbl>
          </a:graphicData>
        </a:graphic>
      </p:graphicFrame>
      <p:grpSp>
        <p:nvGrpSpPr>
          <p:cNvPr id="5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0" name="CaixaDeTexto 59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61" name="CaixaDeTexto 60"/>
          <p:cNvSpPr txBox="1"/>
          <p:nvPr/>
        </p:nvSpPr>
        <p:spPr>
          <a:xfrm>
            <a:off x="719100" y="2427357"/>
            <a:ext cx="349249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62" name="CaixaDeTexto 61">
            <a:extLst>
              <a:ext uri="{FF2B5EF4-FFF2-40B4-BE49-F238E27FC236}">
                <a16:creationId xmlns:a16="http://schemas.microsoft.com/office/drawing/2014/main" id="{E0A986FB-CC3D-413F-A10F-A96487F5E7CF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63" name="Group 26">
            <a:extLst>
              <a:ext uri="{FF2B5EF4-FFF2-40B4-BE49-F238E27FC236}">
                <a16:creationId xmlns:a16="http://schemas.microsoft.com/office/drawing/2014/main" id="{4EE6263F-C228-4061-807A-B9CC27D0A84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6726" y="153161"/>
            <a:ext cx="701676" cy="792227"/>
            <a:chOff x="-2298" y="946"/>
            <a:chExt cx="1883" cy="2126"/>
          </a:xfrm>
          <a:solidFill>
            <a:srgbClr val="00ACB8"/>
          </a:solidFill>
        </p:grpSpPr>
        <p:sp>
          <p:nvSpPr>
            <p:cNvPr id="64" name="Freeform 27">
              <a:extLst>
                <a:ext uri="{FF2B5EF4-FFF2-40B4-BE49-F238E27FC236}">
                  <a16:creationId xmlns:a16="http://schemas.microsoft.com/office/drawing/2014/main" id="{38E58382-5C31-4422-A4E8-D670C3679B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298" y="946"/>
              <a:ext cx="1883" cy="2126"/>
            </a:xfrm>
            <a:custGeom>
              <a:avLst/>
              <a:gdLst>
                <a:gd name="T0" fmla="*/ 194 w 2112"/>
                <a:gd name="T1" fmla="*/ 0 h 2382"/>
                <a:gd name="T2" fmla="*/ 0 w 2112"/>
                <a:gd name="T3" fmla="*/ 997 h 2382"/>
                <a:gd name="T4" fmla="*/ 265 w 2112"/>
                <a:gd name="T5" fmla="*/ 1191 h 2382"/>
                <a:gd name="T6" fmla="*/ 540 w 2112"/>
                <a:gd name="T7" fmla="*/ 1490 h 2382"/>
                <a:gd name="T8" fmla="*/ 648 w 2112"/>
                <a:gd name="T9" fmla="*/ 1384 h 2382"/>
                <a:gd name="T10" fmla="*/ 864 w 2112"/>
                <a:gd name="T11" fmla="*/ 1191 h 2382"/>
                <a:gd name="T12" fmla="*/ 952 w 2112"/>
                <a:gd name="T13" fmla="*/ 1521 h 2382"/>
                <a:gd name="T14" fmla="*/ 587 w 2112"/>
                <a:gd name="T15" fmla="*/ 2288 h 2382"/>
                <a:gd name="T16" fmla="*/ 262 w 2112"/>
                <a:gd name="T17" fmla="*/ 2335 h 2382"/>
                <a:gd name="T18" fmla="*/ 1846 w 2112"/>
                <a:gd name="T19" fmla="*/ 2382 h 2382"/>
                <a:gd name="T20" fmla="*/ 1846 w 2112"/>
                <a:gd name="T21" fmla="*/ 2288 h 2382"/>
                <a:gd name="T22" fmla="*/ 1698 w 2112"/>
                <a:gd name="T23" fmla="*/ 2028 h 2382"/>
                <a:gd name="T24" fmla="*/ 1411 w 2112"/>
                <a:gd name="T25" fmla="*/ 1297 h 2382"/>
                <a:gd name="T26" fmla="*/ 926 w 2112"/>
                <a:gd name="T27" fmla="*/ 1098 h 2382"/>
                <a:gd name="T28" fmla="*/ 558 w 2112"/>
                <a:gd name="T29" fmla="*/ 1144 h 2382"/>
                <a:gd name="T30" fmla="*/ 545 w 2112"/>
                <a:gd name="T31" fmla="*/ 1396 h 2382"/>
                <a:gd name="T32" fmla="*/ 325 w 2112"/>
                <a:gd name="T33" fmla="*/ 1117 h 2382"/>
                <a:gd name="T34" fmla="*/ 194 w 2112"/>
                <a:gd name="T35" fmla="*/ 1098 h 2382"/>
                <a:gd name="T36" fmla="*/ 93 w 2112"/>
                <a:gd name="T37" fmla="*/ 194 h 2382"/>
                <a:gd name="T38" fmla="*/ 1918 w 2112"/>
                <a:gd name="T39" fmla="*/ 93 h 2382"/>
                <a:gd name="T40" fmla="*/ 2019 w 2112"/>
                <a:gd name="T41" fmla="*/ 997 h 2382"/>
                <a:gd name="T42" fmla="*/ 1740 w 2112"/>
                <a:gd name="T43" fmla="*/ 1098 h 2382"/>
                <a:gd name="T44" fmla="*/ 1740 w 2112"/>
                <a:gd name="T45" fmla="*/ 1191 h 2382"/>
                <a:gd name="T46" fmla="*/ 2112 w 2112"/>
                <a:gd name="T47" fmla="*/ 997 h 2382"/>
                <a:gd name="T48" fmla="*/ 1918 w 2112"/>
                <a:gd name="T49" fmla="*/ 0 h 2382"/>
                <a:gd name="T50" fmla="*/ 1605 w 2112"/>
                <a:gd name="T51" fmla="*/ 2288 h 2382"/>
                <a:gd name="T52" fmla="*/ 1452 w 2112"/>
                <a:gd name="T53" fmla="*/ 2045 h 2382"/>
                <a:gd name="T54" fmla="*/ 1359 w 2112"/>
                <a:gd name="T55" fmla="*/ 2045 h 2382"/>
                <a:gd name="T56" fmla="*/ 935 w 2112"/>
                <a:gd name="T57" fmla="*/ 2288 h 2382"/>
                <a:gd name="T58" fmla="*/ 888 w 2112"/>
                <a:gd name="T59" fmla="*/ 1998 h 2382"/>
                <a:gd name="T60" fmla="*/ 841 w 2112"/>
                <a:gd name="T61" fmla="*/ 2288 h 2382"/>
                <a:gd name="T62" fmla="*/ 680 w 2112"/>
                <a:gd name="T63" fmla="*/ 2028 h 2382"/>
                <a:gd name="T64" fmla="*/ 1605 w 2112"/>
                <a:gd name="T65" fmla="*/ 2028 h 2382"/>
                <a:gd name="T66" fmla="*/ 1318 w 2112"/>
                <a:gd name="T67" fmla="*/ 1297 h 2382"/>
                <a:gd name="T68" fmla="*/ 937 w 2112"/>
                <a:gd name="T69" fmla="*/ 1297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2" h="2382">
                  <a:moveTo>
                    <a:pt x="1918" y="0"/>
                  </a:moveTo>
                  <a:cubicBezTo>
                    <a:pt x="194" y="0"/>
                    <a:pt x="194" y="0"/>
                    <a:pt x="194" y="0"/>
                  </a:cubicBezTo>
                  <a:cubicBezTo>
                    <a:pt x="87" y="0"/>
                    <a:pt x="0" y="87"/>
                    <a:pt x="0" y="194"/>
                  </a:cubicBezTo>
                  <a:cubicBezTo>
                    <a:pt x="0" y="997"/>
                    <a:pt x="0" y="997"/>
                    <a:pt x="0" y="997"/>
                  </a:cubicBezTo>
                  <a:cubicBezTo>
                    <a:pt x="0" y="1104"/>
                    <a:pt x="87" y="1191"/>
                    <a:pt x="194" y="1191"/>
                  </a:cubicBezTo>
                  <a:cubicBezTo>
                    <a:pt x="265" y="1191"/>
                    <a:pt x="265" y="1191"/>
                    <a:pt x="265" y="1191"/>
                  </a:cubicBezTo>
                  <a:cubicBezTo>
                    <a:pt x="455" y="1447"/>
                    <a:pt x="455" y="1447"/>
                    <a:pt x="455" y="1447"/>
                  </a:cubicBezTo>
                  <a:cubicBezTo>
                    <a:pt x="476" y="1475"/>
                    <a:pt x="507" y="1490"/>
                    <a:pt x="540" y="1490"/>
                  </a:cubicBezTo>
                  <a:cubicBezTo>
                    <a:pt x="551" y="1490"/>
                    <a:pt x="563" y="1488"/>
                    <a:pt x="574" y="1484"/>
                  </a:cubicBezTo>
                  <a:cubicBezTo>
                    <a:pt x="618" y="1470"/>
                    <a:pt x="647" y="1431"/>
                    <a:pt x="648" y="1384"/>
                  </a:cubicBezTo>
                  <a:cubicBezTo>
                    <a:pt x="650" y="1191"/>
                    <a:pt x="650" y="1191"/>
                    <a:pt x="650" y="1191"/>
                  </a:cubicBezTo>
                  <a:cubicBezTo>
                    <a:pt x="864" y="1191"/>
                    <a:pt x="864" y="1191"/>
                    <a:pt x="864" y="1191"/>
                  </a:cubicBezTo>
                  <a:cubicBezTo>
                    <a:pt x="851" y="1224"/>
                    <a:pt x="843" y="1260"/>
                    <a:pt x="843" y="1297"/>
                  </a:cubicBezTo>
                  <a:cubicBezTo>
                    <a:pt x="843" y="1388"/>
                    <a:pt x="886" y="1469"/>
                    <a:pt x="952" y="1521"/>
                  </a:cubicBezTo>
                  <a:cubicBezTo>
                    <a:pt x="739" y="1596"/>
                    <a:pt x="587" y="1795"/>
                    <a:pt x="587" y="2028"/>
                  </a:cubicBezTo>
                  <a:cubicBezTo>
                    <a:pt x="587" y="2288"/>
                    <a:pt x="587" y="2288"/>
                    <a:pt x="587" y="2288"/>
                  </a:cubicBezTo>
                  <a:cubicBezTo>
                    <a:pt x="308" y="2288"/>
                    <a:pt x="308" y="2288"/>
                    <a:pt x="308" y="2288"/>
                  </a:cubicBezTo>
                  <a:cubicBezTo>
                    <a:pt x="283" y="2288"/>
                    <a:pt x="262" y="2309"/>
                    <a:pt x="262" y="2335"/>
                  </a:cubicBezTo>
                  <a:cubicBezTo>
                    <a:pt x="262" y="2361"/>
                    <a:pt x="283" y="2382"/>
                    <a:pt x="308" y="2382"/>
                  </a:cubicBezTo>
                  <a:cubicBezTo>
                    <a:pt x="1846" y="2382"/>
                    <a:pt x="1846" y="2382"/>
                    <a:pt x="1846" y="2382"/>
                  </a:cubicBezTo>
                  <a:cubicBezTo>
                    <a:pt x="1872" y="2382"/>
                    <a:pt x="1893" y="2361"/>
                    <a:pt x="1893" y="2335"/>
                  </a:cubicBezTo>
                  <a:cubicBezTo>
                    <a:pt x="1893" y="2309"/>
                    <a:pt x="1872" y="2288"/>
                    <a:pt x="1846" y="2288"/>
                  </a:cubicBezTo>
                  <a:cubicBezTo>
                    <a:pt x="1698" y="2288"/>
                    <a:pt x="1698" y="2288"/>
                    <a:pt x="1698" y="2288"/>
                  </a:cubicBezTo>
                  <a:cubicBezTo>
                    <a:pt x="1698" y="2028"/>
                    <a:pt x="1698" y="2028"/>
                    <a:pt x="1698" y="2028"/>
                  </a:cubicBezTo>
                  <a:cubicBezTo>
                    <a:pt x="1698" y="1787"/>
                    <a:pt x="1535" y="1583"/>
                    <a:pt x="1311" y="1513"/>
                  </a:cubicBezTo>
                  <a:cubicBezTo>
                    <a:pt x="1372" y="1461"/>
                    <a:pt x="1411" y="1384"/>
                    <a:pt x="1411" y="1297"/>
                  </a:cubicBezTo>
                  <a:cubicBezTo>
                    <a:pt x="1411" y="1141"/>
                    <a:pt x="1284" y="1014"/>
                    <a:pt x="1127" y="1014"/>
                  </a:cubicBezTo>
                  <a:cubicBezTo>
                    <a:pt x="1048" y="1014"/>
                    <a:pt x="977" y="1046"/>
                    <a:pt x="926" y="1098"/>
                  </a:cubicBezTo>
                  <a:cubicBezTo>
                    <a:pt x="605" y="1098"/>
                    <a:pt x="605" y="1098"/>
                    <a:pt x="605" y="1098"/>
                  </a:cubicBezTo>
                  <a:cubicBezTo>
                    <a:pt x="579" y="1098"/>
                    <a:pt x="558" y="1118"/>
                    <a:pt x="558" y="1144"/>
                  </a:cubicBezTo>
                  <a:cubicBezTo>
                    <a:pt x="555" y="1383"/>
                    <a:pt x="555" y="1383"/>
                    <a:pt x="555" y="1383"/>
                  </a:cubicBezTo>
                  <a:cubicBezTo>
                    <a:pt x="555" y="1391"/>
                    <a:pt x="549" y="1395"/>
                    <a:pt x="545" y="1396"/>
                  </a:cubicBezTo>
                  <a:cubicBezTo>
                    <a:pt x="541" y="1397"/>
                    <a:pt x="535" y="1398"/>
                    <a:pt x="530" y="1391"/>
                  </a:cubicBezTo>
                  <a:cubicBezTo>
                    <a:pt x="325" y="1117"/>
                    <a:pt x="325" y="1117"/>
                    <a:pt x="325" y="1117"/>
                  </a:cubicBezTo>
                  <a:cubicBezTo>
                    <a:pt x="317" y="1105"/>
                    <a:pt x="303" y="1098"/>
                    <a:pt x="288" y="1098"/>
                  </a:cubicBezTo>
                  <a:cubicBezTo>
                    <a:pt x="194" y="1098"/>
                    <a:pt x="194" y="1098"/>
                    <a:pt x="194" y="1098"/>
                  </a:cubicBezTo>
                  <a:cubicBezTo>
                    <a:pt x="139" y="1098"/>
                    <a:pt x="93" y="1053"/>
                    <a:pt x="93" y="997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3" y="139"/>
                    <a:pt x="139" y="93"/>
                    <a:pt x="194" y="93"/>
                  </a:cubicBezTo>
                  <a:cubicBezTo>
                    <a:pt x="1918" y="93"/>
                    <a:pt x="1918" y="93"/>
                    <a:pt x="1918" y="93"/>
                  </a:cubicBezTo>
                  <a:cubicBezTo>
                    <a:pt x="1973" y="93"/>
                    <a:pt x="2019" y="139"/>
                    <a:pt x="2019" y="194"/>
                  </a:cubicBezTo>
                  <a:cubicBezTo>
                    <a:pt x="2019" y="997"/>
                    <a:pt x="2019" y="997"/>
                    <a:pt x="2019" y="997"/>
                  </a:cubicBezTo>
                  <a:cubicBezTo>
                    <a:pt x="2019" y="1053"/>
                    <a:pt x="1973" y="1098"/>
                    <a:pt x="1918" y="1098"/>
                  </a:cubicBezTo>
                  <a:cubicBezTo>
                    <a:pt x="1740" y="1098"/>
                    <a:pt x="1740" y="1098"/>
                    <a:pt x="1740" y="1098"/>
                  </a:cubicBezTo>
                  <a:cubicBezTo>
                    <a:pt x="1714" y="1098"/>
                    <a:pt x="1693" y="1119"/>
                    <a:pt x="1693" y="1144"/>
                  </a:cubicBezTo>
                  <a:cubicBezTo>
                    <a:pt x="1693" y="1170"/>
                    <a:pt x="1714" y="1191"/>
                    <a:pt x="1740" y="1191"/>
                  </a:cubicBezTo>
                  <a:cubicBezTo>
                    <a:pt x="1918" y="1191"/>
                    <a:pt x="1918" y="1191"/>
                    <a:pt x="1918" y="1191"/>
                  </a:cubicBezTo>
                  <a:cubicBezTo>
                    <a:pt x="2025" y="1191"/>
                    <a:pt x="2112" y="1104"/>
                    <a:pt x="2112" y="997"/>
                  </a:cubicBezTo>
                  <a:cubicBezTo>
                    <a:pt x="2112" y="194"/>
                    <a:pt x="2112" y="194"/>
                    <a:pt x="2112" y="194"/>
                  </a:cubicBezTo>
                  <a:cubicBezTo>
                    <a:pt x="2112" y="87"/>
                    <a:pt x="2025" y="0"/>
                    <a:pt x="1918" y="0"/>
                  </a:cubicBezTo>
                  <a:close/>
                  <a:moveTo>
                    <a:pt x="1605" y="2028"/>
                  </a:moveTo>
                  <a:cubicBezTo>
                    <a:pt x="1605" y="2288"/>
                    <a:pt x="1605" y="2288"/>
                    <a:pt x="1605" y="2288"/>
                  </a:cubicBezTo>
                  <a:cubicBezTo>
                    <a:pt x="1452" y="2288"/>
                    <a:pt x="1452" y="2288"/>
                    <a:pt x="1452" y="2288"/>
                  </a:cubicBezTo>
                  <a:cubicBezTo>
                    <a:pt x="1452" y="2045"/>
                    <a:pt x="1452" y="2045"/>
                    <a:pt x="1452" y="2045"/>
                  </a:cubicBezTo>
                  <a:cubicBezTo>
                    <a:pt x="1452" y="2019"/>
                    <a:pt x="1431" y="1998"/>
                    <a:pt x="1405" y="1998"/>
                  </a:cubicBezTo>
                  <a:cubicBezTo>
                    <a:pt x="1380" y="1998"/>
                    <a:pt x="1359" y="2019"/>
                    <a:pt x="1359" y="2045"/>
                  </a:cubicBezTo>
                  <a:cubicBezTo>
                    <a:pt x="1359" y="2288"/>
                    <a:pt x="1359" y="2288"/>
                    <a:pt x="1359" y="2288"/>
                  </a:cubicBezTo>
                  <a:cubicBezTo>
                    <a:pt x="935" y="2288"/>
                    <a:pt x="935" y="2288"/>
                    <a:pt x="935" y="2288"/>
                  </a:cubicBezTo>
                  <a:cubicBezTo>
                    <a:pt x="935" y="2045"/>
                    <a:pt x="935" y="2045"/>
                    <a:pt x="935" y="2045"/>
                  </a:cubicBezTo>
                  <a:cubicBezTo>
                    <a:pt x="935" y="2019"/>
                    <a:pt x="914" y="1998"/>
                    <a:pt x="888" y="1998"/>
                  </a:cubicBezTo>
                  <a:cubicBezTo>
                    <a:pt x="862" y="1998"/>
                    <a:pt x="841" y="2019"/>
                    <a:pt x="841" y="2045"/>
                  </a:cubicBezTo>
                  <a:cubicBezTo>
                    <a:pt x="841" y="2288"/>
                    <a:pt x="841" y="2288"/>
                    <a:pt x="841" y="2288"/>
                  </a:cubicBezTo>
                  <a:cubicBezTo>
                    <a:pt x="680" y="2288"/>
                    <a:pt x="680" y="2288"/>
                    <a:pt x="680" y="2288"/>
                  </a:cubicBezTo>
                  <a:cubicBezTo>
                    <a:pt x="680" y="2028"/>
                    <a:pt x="680" y="2028"/>
                    <a:pt x="680" y="2028"/>
                  </a:cubicBezTo>
                  <a:cubicBezTo>
                    <a:pt x="680" y="1782"/>
                    <a:pt x="887" y="1581"/>
                    <a:pt x="1143" y="1581"/>
                  </a:cubicBezTo>
                  <a:cubicBezTo>
                    <a:pt x="1398" y="1581"/>
                    <a:pt x="1605" y="1782"/>
                    <a:pt x="1605" y="2028"/>
                  </a:cubicBezTo>
                  <a:close/>
                  <a:moveTo>
                    <a:pt x="1127" y="1107"/>
                  </a:moveTo>
                  <a:cubicBezTo>
                    <a:pt x="1232" y="1107"/>
                    <a:pt x="1318" y="1192"/>
                    <a:pt x="1318" y="1297"/>
                  </a:cubicBezTo>
                  <a:cubicBezTo>
                    <a:pt x="1318" y="1402"/>
                    <a:pt x="1232" y="1488"/>
                    <a:pt x="1127" y="1488"/>
                  </a:cubicBezTo>
                  <a:cubicBezTo>
                    <a:pt x="1022" y="1488"/>
                    <a:pt x="937" y="1402"/>
                    <a:pt x="937" y="1297"/>
                  </a:cubicBezTo>
                  <a:cubicBezTo>
                    <a:pt x="937" y="1192"/>
                    <a:pt x="1022" y="1107"/>
                    <a:pt x="1127" y="1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Oval 28">
              <a:extLst>
                <a:ext uri="{FF2B5EF4-FFF2-40B4-BE49-F238E27FC236}">
                  <a16:creationId xmlns:a16="http://schemas.microsoft.com/office/drawing/2014/main" id="{32DFD546-B906-4DBE-B0DD-3F3E7AD88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15" y="2989"/>
              <a:ext cx="83" cy="8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Oval 29">
              <a:extLst>
                <a:ext uri="{FF2B5EF4-FFF2-40B4-BE49-F238E27FC236}">
                  <a16:creationId xmlns:a16="http://schemas.microsoft.com/office/drawing/2014/main" id="{F91BA9DC-CA56-4284-830D-70F028A31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751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Oval 30">
              <a:extLst>
                <a:ext uri="{FF2B5EF4-FFF2-40B4-BE49-F238E27FC236}">
                  <a16:creationId xmlns:a16="http://schemas.microsoft.com/office/drawing/2014/main" id="{1ECC11B4-E566-4396-A2F8-192E4CA7F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509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Oval 31">
              <a:extLst>
                <a:ext uri="{FF2B5EF4-FFF2-40B4-BE49-F238E27FC236}">
                  <a16:creationId xmlns:a16="http://schemas.microsoft.com/office/drawing/2014/main" id="{0B88E013-632B-40E4-B89A-3AA5715B1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292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Oval 32">
              <a:extLst>
                <a:ext uri="{FF2B5EF4-FFF2-40B4-BE49-F238E27FC236}">
                  <a16:creationId xmlns:a16="http://schemas.microsoft.com/office/drawing/2014/main" id="{AA86CFE5-0F59-4985-8F89-85B48776F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056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Oval 33">
              <a:extLst>
                <a:ext uri="{FF2B5EF4-FFF2-40B4-BE49-F238E27FC236}">
                  <a16:creationId xmlns:a16="http://schemas.microsoft.com/office/drawing/2014/main" id="{930D3B72-C346-4D61-9DC1-9B3C2A2C0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65" y="1924"/>
              <a:ext cx="83" cy="83"/>
            </a:xfrm>
            <a:prstGeom prst="ellipse">
              <a:avLst/>
            </a:prstGeom>
            <a:solidFill>
              <a:srgbClr val="69B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1" name="Group 4">
            <a:extLst>
              <a:ext uri="{FF2B5EF4-FFF2-40B4-BE49-F238E27FC236}">
                <a16:creationId xmlns:a16="http://schemas.microsoft.com/office/drawing/2014/main" id="{5CFCF28F-B6CE-4748-8EE3-774BC178AEC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56777" y="1953267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72" name="Freeform 5">
              <a:extLst>
                <a:ext uri="{FF2B5EF4-FFF2-40B4-BE49-F238E27FC236}">
                  <a16:creationId xmlns:a16="http://schemas.microsoft.com/office/drawing/2014/main" id="{9E00D1C5-B347-450A-95C9-EFDBF807E5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D2232E-2520-4127-B522-C9A981D9AE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854BE1CE-1D57-432C-A7E2-43AFC2E67B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FB9AC5B9-9C14-4470-8CC7-D9490F75A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D7259FE8-5B0A-4A6E-9D0A-963CC494C9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FAF22EA6-A04B-49E4-8986-B96D8A4DCB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8" name="Grupo 34">
            <a:extLst>
              <a:ext uri="{FF2B5EF4-FFF2-40B4-BE49-F238E27FC236}">
                <a16:creationId xmlns:a16="http://schemas.microsoft.com/office/drawing/2014/main" id="{FEFBC647-3CA8-4928-87FD-304E4CA9D209}"/>
              </a:ext>
            </a:extLst>
          </p:cNvPr>
          <p:cNvGrpSpPr/>
          <p:nvPr/>
        </p:nvGrpSpPr>
        <p:grpSpPr>
          <a:xfrm>
            <a:off x="10913192" y="1908098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79" name="Freeform 15">
              <a:extLst>
                <a:ext uri="{FF2B5EF4-FFF2-40B4-BE49-F238E27FC236}">
                  <a16:creationId xmlns:a16="http://schemas.microsoft.com/office/drawing/2014/main" id="{A52F338C-7450-4056-9F36-E5F3C77F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16">
              <a:extLst>
                <a:ext uri="{FF2B5EF4-FFF2-40B4-BE49-F238E27FC236}">
                  <a16:creationId xmlns:a16="http://schemas.microsoft.com/office/drawing/2014/main" id="{3EEB8F12-1DD5-49F2-A068-A4A0D1C73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1" name="Freeform 17">
              <a:extLst>
                <a:ext uri="{FF2B5EF4-FFF2-40B4-BE49-F238E27FC236}">
                  <a16:creationId xmlns:a16="http://schemas.microsoft.com/office/drawing/2014/main" id="{6992C7B0-2E08-474C-9539-797E27ACFC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18">
              <a:extLst>
                <a:ext uri="{FF2B5EF4-FFF2-40B4-BE49-F238E27FC236}">
                  <a16:creationId xmlns:a16="http://schemas.microsoft.com/office/drawing/2014/main" id="{20EC92B7-DC69-4A4C-894B-CB6ECC757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19">
              <a:extLst>
                <a:ext uri="{FF2B5EF4-FFF2-40B4-BE49-F238E27FC236}">
                  <a16:creationId xmlns:a16="http://schemas.microsoft.com/office/drawing/2014/main" id="{1C3FA08B-F615-4040-8193-020E72A6E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4" name="Group 35">
            <a:extLst>
              <a:ext uri="{FF2B5EF4-FFF2-40B4-BE49-F238E27FC236}">
                <a16:creationId xmlns:a16="http://schemas.microsoft.com/office/drawing/2014/main" id="{43338DD6-74E7-4C0A-B5CD-FEFED81EBE1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64415" y="1865393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85" name="Rectangle 40">
              <a:extLst>
                <a:ext uri="{FF2B5EF4-FFF2-40B4-BE49-F238E27FC236}">
                  <a16:creationId xmlns:a16="http://schemas.microsoft.com/office/drawing/2014/main" id="{4FDC11E1-10AA-4E2E-83C5-68E18283F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41">
              <a:extLst>
                <a:ext uri="{FF2B5EF4-FFF2-40B4-BE49-F238E27FC236}">
                  <a16:creationId xmlns:a16="http://schemas.microsoft.com/office/drawing/2014/main" id="{2D2A18DC-10E8-4A8F-BCDB-102CE3ED3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42">
              <a:extLst>
                <a:ext uri="{FF2B5EF4-FFF2-40B4-BE49-F238E27FC236}">
                  <a16:creationId xmlns:a16="http://schemas.microsoft.com/office/drawing/2014/main" id="{D054AC55-CEBC-49FF-A5A7-98E28F262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43">
              <a:extLst>
                <a:ext uri="{FF2B5EF4-FFF2-40B4-BE49-F238E27FC236}">
                  <a16:creationId xmlns:a16="http://schemas.microsoft.com/office/drawing/2014/main" id="{7BB28D28-239D-4C6F-9A88-65DA3BB7E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44">
              <a:extLst>
                <a:ext uri="{FF2B5EF4-FFF2-40B4-BE49-F238E27FC236}">
                  <a16:creationId xmlns:a16="http://schemas.microsoft.com/office/drawing/2014/main" id="{22DC8268-435C-45F9-AA55-CEFBFBD4B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45">
              <a:extLst>
                <a:ext uri="{FF2B5EF4-FFF2-40B4-BE49-F238E27FC236}">
                  <a16:creationId xmlns:a16="http://schemas.microsoft.com/office/drawing/2014/main" id="{3679FE01-D3E9-47DF-B062-AE9FB6B60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46">
              <a:extLst>
                <a:ext uri="{FF2B5EF4-FFF2-40B4-BE49-F238E27FC236}">
                  <a16:creationId xmlns:a16="http://schemas.microsoft.com/office/drawing/2014/main" id="{1D135F2E-2665-4DE9-9D6A-FFCCDC9CB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47">
              <a:extLst>
                <a:ext uri="{FF2B5EF4-FFF2-40B4-BE49-F238E27FC236}">
                  <a16:creationId xmlns:a16="http://schemas.microsoft.com/office/drawing/2014/main" id="{A341D1BC-36BF-4EC2-A267-12988512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48">
              <a:extLst>
                <a:ext uri="{FF2B5EF4-FFF2-40B4-BE49-F238E27FC236}">
                  <a16:creationId xmlns:a16="http://schemas.microsoft.com/office/drawing/2014/main" id="{8A3A432D-FA32-4899-9FBC-49DFABA18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49">
              <a:extLst>
                <a:ext uri="{FF2B5EF4-FFF2-40B4-BE49-F238E27FC236}">
                  <a16:creationId xmlns:a16="http://schemas.microsoft.com/office/drawing/2014/main" id="{9499F0C4-6A32-4DDD-8376-1ADD71434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50">
              <a:extLst>
                <a:ext uri="{FF2B5EF4-FFF2-40B4-BE49-F238E27FC236}">
                  <a16:creationId xmlns:a16="http://schemas.microsoft.com/office/drawing/2014/main" id="{AD630C24-75AD-4D17-A58D-A07F2D551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51">
              <a:extLst>
                <a:ext uri="{FF2B5EF4-FFF2-40B4-BE49-F238E27FC236}">
                  <a16:creationId xmlns:a16="http://schemas.microsoft.com/office/drawing/2014/main" id="{1F3F57FC-9CB3-4A93-A7EB-5FCD46890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52">
              <a:extLst>
                <a:ext uri="{FF2B5EF4-FFF2-40B4-BE49-F238E27FC236}">
                  <a16:creationId xmlns:a16="http://schemas.microsoft.com/office/drawing/2014/main" id="{92BEF91C-A8CA-41D0-8417-49E82BFAE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53">
              <a:extLst>
                <a:ext uri="{FF2B5EF4-FFF2-40B4-BE49-F238E27FC236}">
                  <a16:creationId xmlns:a16="http://schemas.microsoft.com/office/drawing/2014/main" id="{29830D46-2D3B-42ED-A3E9-CA2EAD1AB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54">
              <a:extLst>
                <a:ext uri="{FF2B5EF4-FFF2-40B4-BE49-F238E27FC236}">
                  <a16:creationId xmlns:a16="http://schemas.microsoft.com/office/drawing/2014/main" id="{3B2C054A-9D8A-4252-B610-E70CC5E3C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55">
              <a:extLst>
                <a:ext uri="{FF2B5EF4-FFF2-40B4-BE49-F238E27FC236}">
                  <a16:creationId xmlns:a16="http://schemas.microsoft.com/office/drawing/2014/main" id="{E0C1FCF0-3380-4C34-A634-4D78FCA59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56">
              <a:extLst>
                <a:ext uri="{FF2B5EF4-FFF2-40B4-BE49-F238E27FC236}">
                  <a16:creationId xmlns:a16="http://schemas.microsoft.com/office/drawing/2014/main" id="{B98A79C0-50DF-40BA-8C1A-2C8A726D5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57">
              <a:extLst>
                <a:ext uri="{FF2B5EF4-FFF2-40B4-BE49-F238E27FC236}">
                  <a16:creationId xmlns:a16="http://schemas.microsoft.com/office/drawing/2014/main" id="{780F3B0F-2F51-4D00-9D37-CF47BA346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58">
              <a:extLst>
                <a:ext uri="{FF2B5EF4-FFF2-40B4-BE49-F238E27FC236}">
                  <a16:creationId xmlns:a16="http://schemas.microsoft.com/office/drawing/2014/main" id="{FEBAE1AC-CF04-4203-9E7A-D4E3FAC11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59">
              <a:extLst>
                <a:ext uri="{FF2B5EF4-FFF2-40B4-BE49-F238E27FC236}">
                  <a16:creationId xmlns:a16="http://schemas.microsoft.com/office/drawing/2014/main" id="{FD3BFEB1-0582-4AF0-9A49-62E8D6906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60">
              <a:extLst>
                <a:ext uri="{FF2B5EF4-FFF2-40B4-BE49-F238E27FC236}">
                  <a16:creationId xmlns:a16="http://schemas.microsoft.com/office/drawing/2014/main" id="{A64615AC-A5E4-4686-ABD5-F74DED9A8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61">
              <a:extLst>
                <a:ext uri="{FF2B5EF4-FFF2-40B4-BE49-F238E27FC236}">
                  <a16:creationId xmlns:a16="http://schemas.microsoft.com/office/drawing/2014/main" id="{64D62D8C-1791-480F-A1B6-0986B4E74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62">
              <a:extLst>
                <a:ext uri="{FF2B5EF4-FFF2-40B4-BE49-F238E27FC236}">
                  <a16:creationId xmlns:a16="http://schemas.microsoft.com/office/drawing/2014/main" id="{64F5D320-18F6-4B84-8635-50A21E22B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63">
              <a:extLst>
                <a:ext uri="{FF2B5EF4-FFF2-40B4-BE49-F238E27FC236}">
                  <a16:creationId xmlns:a16="http://schemas.microsoft.com/office/drawing/2014/main" id="{E42D9CDB-4C49-4F75-BCC5-CB046E87E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64">
              <a:extLst>
                <a:ext uri="{FF2B5EF4-FFF2-40B4-BE49-F238E27FC236}">
                  <a16:creationId xmlns:a16="http://schemas.microsoft.com/office/drawing/2014/main" id="{2D5CD7A6-9ADB-4738-8C9A-88994FC3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65">
              <a:extLst>
                <a:ext uri="{FF2B5EF4-FFF2-40B4-BE49-F238E27FC236}">
                  <a16:creationId xmlns:a16="http://schemas.microsoft.com/office/drawing/2014/main" id="{10294C8E-24D6-4936-81D6-8D5005661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Freeform 66">
              <a:extLst>
                <a:ext uri="{FF2B5EF4-FFF2-40B4-BE49-F238E27FC236}">
                  <a16:creationId xmlns:a16="http://schemas.microsoft.com/office/drawing/2014/main" id="{FB816F09-2B09-45EC-9B2F-49ABD7D905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2" name="Group 69">
            <a:extLst>
              <a:ext uri="{FF2B5EF4-FFF2-40B4-BE49-F238E27FC236}">
                <a16:creationId xmlns:a16="http://schemas.microsoft.com/office/drawing/2014/main" id="{2B7CA37F-9D77-42AE-B815-F6BF83066D7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52182" y="2000354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13" name="Rectangle 74">
              <a:extLst>
                <a:ext uri="{FF2B5EF4-FFF2-40B4-BE49-F238E27FC236}">
                  <a16:creationId xmlns:a16="http://schemas.microsoft.com/office/drawing/2014/main" id="{B063F841-0720-4D81-B628-8B21B8385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75">
              <a:extLst>
                <a:ext uri="{FF2B5EF4-FFF2-40B4-BE49-F238E27FC236}">
                  <a16:creationId xmlns:a16="http://schemas.microsoft.com/office/drawing/2014/main" id="{94554C89-63C0-44D5-8FA6-7696E4CB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76">
              <a:extLst>
                <a:ext uri="{FF2B5EF4-FFF2-40B4-BE49-F238E27FC236}">
                  <a16:creationId xmlns:a16="http://schemas.microsoft.com/office/drawing/2014/main" id="{EF16B333-A0FB-48CB-A737-AB8E2C564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Freeform 77">
              <a:extLst>
                <a:ext uri="{FF2B5EF4-FFF2-40B4-BE49-F238E27FC236}">
                  <a16:creationId xmlns:a16="http://schemas.microsoft.com/office/drawing/2014/main" id="{537828A6-3171-42C8-96FA-94BC62D825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78">
              <a:extLst>
                <a:ext uri="{FF2B5EF4-FFF2-40B4-BE49-F238E27FC236}">
                  <a16:creationId xmlns:a16="http://schemas.microsoft.com/office/drawing/2014/main" id="{8CA24150-53F7-4D72-8D9C-3E3023C82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79">
              <a:extLst>
                <a:ext uri="{FF2B5EF4-FFF2-40B4-BE49-F238E27FC236}">
                  <a16:creationId xmlns:a16="http://schemas.microsoft.com/office/drawing/2014/main" id="{2EB80DA9-A894-48EA-9CDF-D6076AB3E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80">
              <a:extLst>
                <a:ext uri="{FF2B5EF4-FFF2-40B4-BE49-F238E27FC236}">
                  <a16:creationId xmlns:a16="http://schemas.microsoft.com/office/drawing/2014/main" id="{707F2982-2ABA-4285-A22E-DC4792FFB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81">
              <a:extLst>
                <a:ext uri="{FF2B5EF4-FFF2-40B4-BE49-F238E27FC236}">
                  <a16:creationId xmlns:a16="http://schemas.microsoft.com/office/drawing/2014/main" id="{0539BBF3-FA0E-40E2-8D10-5E93DFCCA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82">
              <a:extLst>
                <a:ext uri="{FF2B5EF4-FFF2-40B4-BE49-F238E27FC236}">
                  <a16:creationId xmlns:a16="http://schemas.microsoft.com/office/drawing/2014/main" id="{092028A6-5BA0-433D-9C27-60E7CD72F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83">
              <a:extLst>
                <a:ext uri="{FF2B5EF4-FFF2-40B4-BE49-F238E27FC236}">
                  <a16:creationId xmlns:a16="http://schemas.microsoft.com/office/drawing/2014/main" id="{4B604FB0-71F2-4603-AE9F-AC18D47D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84">
              <a:extLst>
                <a:ext uri="{FF2B5EF4-FFF2-40B4-BE49-F238E27FC236}">
                  <a16:creationId xmlns:a16="http://schemas.microsoft.com/office/drawing/2014/main" id="{E70D0BB8-BF20-4562-A78F-1749F9BFC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85">
              <a:extLst>
                <a:ext uri="{FF2B5EF4-FFF2-40B4-BE49-F238E27FC236}">
                  <a16:creationId xmlns:a16="http://schemas.microsoft.com/office/drawing/2014/main" id="{34683201-C2EA-471C-BF06-24E56FA44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86">
              <a:extLst>
                <a:ext uri="{FF2B5EF4-FFF2-40B4-BE49-F238E27FC236}">
                  <a16:creationId xmlns:a16="http://schemas.microsoft.com/office/drawing/2014/main" id="{090F17D0-3534-46E0-A976-04276E841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87">
              <a:extLst>
                <a:ext uri="{FF2B5EF4-FFF2-40B4-BE49-F238E27FC236}">
                  <a16:creationId xmlns:a16="http://schemas.microsoft.com/office/drawing/2014/main" id="{8AB921F3-E74C-4C66-9905-DFEA5F68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88">
              <a:extLst>
                <a:ext uri="{FF2B5EF4-FFF2-40B4-BE49-F238E27FC236}">
                  <a16:creationId xmlns:a16="http://schemas.microsoft.com/office/drawing/2014/main" id="{251B3F8C-9A3A-4AA0-A5E5-ADED80F6C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89">
              <a:extLst>
                <a:ext uri="{FF2B5EF4-FFF2-40B4-BE49-F238E27FC236}">
                  <a16:creationId xmlns:a16="http://schemas.microsoft.com/office/drawing/2014/main" id="{CB029FFE-41FD-4054-B2B9-4FA62DFBB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90">
              <a:extLst>
                <a:ext uri="{FF2B5EF4-FFF2-40B4-BE49-F238E27FC236}">
                  <a16:creationId xmlns:a16="http://schemas.microsoft.com/office/drawing/2014/main" id="{93B21426-5C58-40E6-9869-A298018C0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0" name="Group 93">
            <a:extLst>
              <a:ext uri="{FF2B5EF4-FFF2-40B4-BE49-F238E27FC236}">
                <a16:creationId xmlns:a16="http://schemas.microsoft.com/office/drawing/2014/main" id="{A11684DA-5D77-4B07-9095-7679D1E74F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89774" y="1940523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31" name="Rectangle 95">
              <a:extLst>
                <a:ext uri="{FF2B5EF4-FFF2-40B4-BE49-F238E27FC236}">
                  <a16:creationId xmlns:a16="http://schemas.microsoft.com/office/drawing/2014/main" id="{AE55ADAA-4A58-45EC-9431-C4977FED8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96">
              <a:extLst>
                <a:ext uri="{FF2B5EF4-FFF2-40B4-BE49-F238E27FC236}">
                  <a16:creationId xmlns:a16="http://schemas.microsoft.com/office/drawing/2014/main" id="{9E50F0A2-079A-4320-B46C-A276491A7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97">
              <a:extLst>
                <a:ext uri="{FF2B5EF4-FFF2-40B4-BE49-F238E27FC236}">
                  <a16:creationId xmlns:a16="http://schemas.microsoft.com/office/drawing/2014/main" id="{119AE5B8-E20D-40FD-86DC-37CCD966C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98">
              <a:extLst>
                <a:ext uri="{FF2B5EF4-FFF2-40B4-BE49-F238E27FC236}">
                  <a16:creationId xmlns:a16="http://schemas.microsoft.com/office/drawing/2014/main" id="{40C2DD65-75E2-4FF8-A8B0-733E09154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99">
              <a:extLst>
                <a:ext uri="{FF2B5EF4-FFF2-40B4-BE49-F238E27FC236}">
                  <a16:creationId xmlns:a16="http://schemas.microsoft.com/office/drawing/2014/main" id="{98CC7456-7AD5-4F2C-978F-CF86F068E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100">
              <a:extLst>
                <a:ext uri="{FF2B5EF4-FFF2-40B4-BE49-F238E27FC236}">
                  <a16:creationId xmlns:a16="http://schemas.microsoft.com/office/drawing/2014/main" id="{A50D5A3D-7817-446C-B2E0-0BF65D49E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101">
              <a:extLst>
                <a:ext uri="{FF2B5EF4-FFF2-40B4-BE49-F238E27FC236}">
                  <a16:creationId xmlns:a16="http://schemas.microsoft.com/office/drawing/2014/main" id="{D332B4B1-1F7B-45CB-849D-7965F0FC4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102">
              <a:extLst>
                <a:ext uri="{FF2B5EF4-FFF2-40B4-BE49-F238E27FC236}">
                  <a16:creationId xmlns:a16="http://schemas.microsoft.com/office/drawing/2014/main" id="{16330D0F-744E-47CF-A31A-B3DD05FD9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103">
              <a:extLst>
                <a:ext uri="{FF2B5EF4-FFF2-40B4-BE49-F238E27FC236}">
                  <a16:creationId xmlns:a16="http://schemas.microsoft.com/office/drawing/2014/main" id="{F8581721-4509-4CDB-9411-88A6567CC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104">
              <a:extLst>
                <a:ext uri="{FF2B5EF4-FFF2-40B4-BE49-F238E27FC236}">
                  <a16:creationId xmlns:a16="http://schemas.microsoft.com/office/drawing/2014/main" id="{08F941A7-6029-468A-B131-06A90D28A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105">
              <a:extLst>
                <a:ext uri="{FF2B5EF4-FFF2-40B4-BE49-F238E27FC236}">
                  <a16:creationId xmlns:a16="http://schemas.microsoft.com/office/drawing/2014/main" id="{A34ED258-419E-44C8-92F0-DBB059D02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106">
              <a:extLst>
                <a:ext uri="{FF2B5EF4-FFF2-40B4-BE49-F238E27FC236}">
                  <a16:creationId xmlns:a16="http://schemas.microsoft.com/office/drawing/2014/main" id="{22A2F5F6-38A4-46DB-BB65-7B3F8CC80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107">
              <a:extLst>
                <a:ext uri="{FF2B5EF4-FFF2-40B4-BE49-F238E27FC236}">
                  <a16:creationId xmlns:a16="http://schemas.microsoft.com/office/drawing/2014/main" id="{5DC768BA-7F90-4F6F-867C-202FC531E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108">
              <a:extLst>
                <a:ext uri="{FF2B5EF4-FFF2-40B4-BE49-F238E27FC236}">
                  <a16:creationId xmlns:a16="http://schemas.microsoft.com/office/drawing/2014/main" id="{08107700-6152-4BB9-ADB6-F9A06F965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109">
              <a:extLst>
                <a:ext uri="{FF2B5EF4-FFF2-40B4-BE49-F238E27FC236}">
                  <a16:creationId xmlns:a16="http://schemas.microsoft.com/office/drawing/2014/main" id="{C08CB8AA-8AA0-4DCD-8D8E-5284BEF87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110">
              <a:extLst>
                <a:ext uri="{FF2B5EF4-FFF2-40B4-BE49-F238E27FC236}">
                  <a16:creationId xmlns:a16="http://schemas.microsoft.com/office/drawing/2014/main" id="{58FE3D3D-621E-49BB-B42A-F97772BA2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Oval 111">
              <a:extLst>
                <a:ext uri="{FF2B5EF4-FFF2-40B4-BE49-F238E27FC236}">
                  <a16:creationId xmlns:a16="http://schemas.microsoft.com/office/drawing/2014/main" id="{31E6413B-800A-44E4-BEA4-022B41144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Freeform 112">
              <a:extLst>
                <a:ext uri="{FF2B5EF4-FFF2-40B4-BE49-F238E27FC236}">
                  <a16:creationId xmlns:a16="http://schemas.microsoft.com/office/drawing/2014/main" id="{27FD1241-22A3-4B7B-889E-41445AF0E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Freeform 113">
              <a:extLst>
                <a:ext uri="{FF2B5EF4-FFF2-40B4-BE49-F238E27FC236}">
                  <a16:creationId xmlns:a16="http://schemas.microsoft.com/office/drawing/2014/main" id="{D51F7A7D-82A2-48DE-93F7-DA07A2E4C1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0" name="+ informações"/>
          <p:cNvGrpSpPr/>
          <p:nvPr/>
        </p:nvGrpSpPr>
        <p:grpSpPr>
          <a:xfrm>
            <a:off x="1493388" y="5864551"/>
            <a:ext cx="1402473" cy="346250"/>
            <a:chOff x="7300120" y="5125288"/>
            <a:chExt cx="1748287" cy="431624"/>
          </a:xfrm>
        </p:grpSpPr>
        <p:sp>
          <p:nvSpPr>
            <p:cNvPr id="151" name="Forma livre 150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5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5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5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5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5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5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46742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300"/>
                            </p:stCondLst>
                            <p:childTnLst>
                              <p:par>
                                <p:cTn id="5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0"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/>
      <p:bldP spid="25" grpId="0"/>
    </p:bldLst>
  </p:timing>
</p:sld>
</file>

<file path=ppt/theme/theme1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14249</Words>
  <Application>Microsoft Office PowerPoint</Application>
  <PresentationFormat>Widescreen</PresentationFormat>
  <Paragraphs>6727</Paragraphs>
  <Slides>86</Slides>
  <Notes>9</Notes>
  <HiddenSlides>0</HiddenSlides>
  <MMClips>0</MMClips>
  <ScaleCrop>false</ScaleCrop>
  <HeadingPairs>
    <vt:vector size="6" baseType="variant">
      <vt:variant>
        <vt:lpstr>Fontes usadas</vt:lpstr>
      </vt:variant>
      <vt:variant>
        <vt:i4>4</vt:i4>
      </vt:variant>
      <vt:variant>
        <vt:lpstr>Tema</vt:lpstr>
      </vt:variant>
      <vt:variant>
        <vt:i4>2</vt:i4>
      </vt:variant>
      <vt:variant>
        <vt:lpstr>Títulos de slides</vt:lpstr>
      </vt:variant>
      <vt:variant>
        <vt:i4>86</vt:i4>
      </vt:variant>
    </vt:vector>
  </HeadingPairs>
  <TitlesOfParts>
    <vt:vector size="92" baseType="lpstr">
      <vt:lpstr>Arial</vt:lpstr>
      <vt:lpstr>Calibri</vt:lpstr>
      <vt:lpstr>Calibri (corpo)</vt:lpstr>
      <vt:lpstr>Calibri Light</vt:lpstr>
      <vt:lpstr>Tema do Office</vt:lpstr>
      <vt:lpstr>1_Tema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2018-12-12T17:54:10Z</dcterms:created>
  <dcterms:modified xsi:type="dcterms:W3CDTF">2018-12-13T12:46:40Z</dcterms:modified>
</cp:coreProperties>
</file>