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4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0.xml" ContentType="application/vnd.openxmlformats-officedocument.presentationml.notesSlide+xml"/>
  <Override PartName="/ppt/charts/chart38.xml" ContentType="application/vnd.openxmlformats-officedocument.drawingml.chart+xml"/>
  <Override PartName="/ppt/notesSlides/notesSlide41.xml" ContentType="application/vnd.openxmlformats-officedocument.presentationml.notesSlide+xml"/>
  <Override PartName="/ppt/charts/chart3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2.xml" ContentType="application/vnd.openxmlformats-officedocument.presentationml.notesSlide+xml"/>
  <Override PartName="/ppt/charts/chart4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3.xml" ContentType="application/vnd.openxmlformats-officedocument.presentationml.notesSlide+xml"/>
  <Override PartName="/ppt/charts/chart41.xml" ContentType="application/vnd.openxmlformats-officedocument.drawingml.chart+xml"/>
  <Override PartName="/ppt/theme/themeOverride6.xml" ContentType="application/vnd.openxmlformats-officedocument.themeOverride+xml"/>
  <Override PartName="/ppt/notesSlides/notesSlide44.xml" ContentType="application/vnd.openxmlformats-officedocument.presentationml.notesSlide+xml"/>
  <Override PartName="/ppt/charts/chart4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5.xml" ContentType="application/vnd.openxmlformats-officedocument.presentationml.notesSlide+xml"/>
  <Override PartName="/ppt/charts/chart43.xml" ContentType="application/vnd.openxmlformats-officedocument.drawingml.chart+xml"/>
  <Override PartName="/ppt/notesSlides/notesSlide46.xml" ContentType="application/vnd.openxmlformats-officedocument.presentationml.notesSlide+xml"/>
  <Override PartName="/ppt/charts/chart4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7.xml" ContentType="application/vnd.openxmlformats-officedocument.presentationml.notesSlide+xml"/>
  <Override PartName="/ppt/charts/chart4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8.xml" ContentType="application/vnd.openxmlformats-officedocument.presentationml.notesSlide+xml"/>
  <Override PartName="/ppt/charts/chart46.xml" ContentType="application/vnd.openxmlformats-officedocument.drawingml.chart+xml"/>
  <Override PartName="/ppt/theme/themeOverride7.xml" ContentType="application/vnd.openxmlformats-officedocument.themeOverride+xml"/>
  <Override PartName="/ppt/notesSlides/notesSlide49.xml" ContentType="application/vnd.openxmlformats-officedocument.presentationml.notesSlide+xml"/>
  <Override PartName="/ppt/charts/chart4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50.xml" ContentType="application/vnd.openxmlformats-officedocument.presentationml.notesSlide+xml"/>
  <Override PartName="/ppt/charts/chart48.xml" ContentType="application/vnd.openxmlformats-officedocument.drawingml.chart+xml"/>
  <Override PartName="/ppt/notesSlides/notesSlide51.xml" ContentType="application/vnd.openxmlformats-officedocument.presentationml.notesSlide+xml"/>
  <Override PartName="/ppt/charts/chart4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52.xml" ContentType="application/vnd.openxmlformats-officedocument.presentationml.notesSlide+xml"/>
  <Override PartName="/ppt/charts/chart50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53.xml" ContentType="application/vnd.openxmlformats-officedocument.presentationml.notesSlide+xml"/>
  <Override PartName="/ppt/charts/chart51.xml" ContentType="application/vnd.openxmlformats-officedocument.drawingml.chart+xml"/>
  <Override PartName="/ppt/theme/themeOverride8.xml" ContentType="application/vnd.openxmlformats-officedocument.themeOverride+xml"/>
  <Override PartName="/ppt/notesSlides/notesSlide54.xml" ContentType="application/vnd.openxmlformats-officedocument.presentationml.notesSlide+xml"/>
  <Override PartName="/ppt/charts/chart5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5.xml" ContentType="application/vnd.openxmlformats-officedocument.presentationml.notesSlide+xml"/>
  <Override PartName="/ppt/charts/chart53.xml" ContentType="application/vnd.openxmlformats-officedocument.drawingml.chart+xml"/>
  <Override PartName="/ppt/notesSlides/notesSlide56.xml" ContentType="application/vnd.openxmlformats-officedocument.presentationml.notesSlide+xml"/>
  <Override PartName="/ppt/charts/chart5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7.xml" ContentType="application/vnd.openxmlformats-officedocument.presentationml.notesSlide+xml"/>
  <Override PartName="/ppt/charts/chart5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58.xml" ContentType="application/vnd.openxmlformats-officedocument.presentationml.notesSlide+xml"/>
  <Override PartName="/ppt/charts/chart56.xml" ContentType="application/vnd.openxmlformats-officedocument.drawingml.chart+xml"/>
  <Override PartName="/ppt/theme/themeOverride9.xml" ContentType="application/vnd.openxmlformats-officedocument.themeOverride+xml"/>
  <Override PartName="/ppt/notesSlides/notesSlide59.xml" ContentType="application/vnd.openxmlformats-officedocument.presentationml.notesSlide+xml"/>
  <Override PartName="/ppt/charts/chart57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60.xml" ContentType="application/vnd.openxmlformats-officedocument.presentationml.notesSlide+xml"/>
  <Override PartName="/ppt/charts/chart58.xml" ContentType="application/vnd.openxmlformats-officedocument.drawingml.chart+xml"/>
  <Override PartName="/ppt/notesSlides/notesSlide61.xml" ContentType="application/vnd.openxmlformats-officedocument.presentationml.notesSlide+xml"/>
  <Override PartName="/ppt/charts/chart5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62.xml" ContentType="application/vnd.openxmlformats-officedocument.presentationml.notesSlide+xml"/>
  <Override PartName="/ppt/charts/chart6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63.xml" ContentType="application/vnd.openxmlformats-officedocument.presentationml.notesSlide+xml"/>
  <Override PartName="/ppt/charts/chart61.xml" ContentType="application/vnd.openxmlformats-officedocument.drawingml.chart+xml"/>
  <Override PartName="/ppt/theme/themeOverride10.xml" ContentType="application/vnd.openxmlformats-officedocument.themeOverride+xml"/>
  <Override PartName="/ppt/notesSlides/notesSlide64.xml" ContentType="application/vnd.openxmlformats-officedocument.presentationml.notesSlide+xml"/>
  <Override PartName="/ppt/charts/chart6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65.xml" ContentType="application/vnd.openxmlformats-officedocument.presentationml.notesSlide+xml"/>
  <Override PartName="/ppt/charts/chart63.xml" ContentType="application/vnd.openxmlformats-officedocument.drawingml.chart+xml"/>
  <Override PartName="/ppt/notesSlides/notesSlide66.xml" ContentType="application/vnd.openxmlformats-officedocument.presentationml.notesSlide+xml"/>
  <Override PartName="/ppt/charts/chart6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67.xml" ContentType="application/vnd.openxmlformats-officedocument.presentationml.notesSlide+xml"/>
  <Override PartName="/ppt/charts/chart6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68.xml" ContentType="application/vnd.openxmlformats-officedocument.presentationml.notesSlide+xml"/>
  <Override PartName="/ppt/charts/chart66.xml" ContentType="application/vnd.openxmlformats-officedocument.drawingml.chart+xml"/>
  <Override PartName="/ppt/theme/themeOverride11.xml" ContentType="application/vnd.openxmlformats-officedocument.themeOverride+xml"/>
  <Override PartName="/ppt/notesSlides/notesSlide69.xml" ContentType="application/vnd.openxmlformats-officedocument.presentationml.notesSlide+xml"/>
  <Override PartName="/ppt/charts/chart6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70.xml" ContentType="application/vnd.openxmlformats-officedocument.presentationml.notesSlide+xml"/>
  <Override PartName="/ppt/charts/chart68.xml" ContentType="application/vnd.openxmlformats-officedocument.drawingml.chart+xml"/>
  <Override PartName="/ppt/notesSlides/notesSlide71.xml" ContentType="application/vnd.openxmlformats-officedocument.presentationml.notesSlide+xml"/>
  <Override PartName="/ppt/charts/chart69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72.xml" ContentType="application/vnd.openxmlformats-officedocument.presentationml.notesSlide+xml"/>
  <Override PartName="/ppt/charts/chart70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73.xml" ContentType="application/vnd.openxmlformats-officedocument.presentationml.notesSlide+xml"/>
  <Override PartName="/ppt/charts/chart71.xml" ContentType="application/vnd.openxmlformats-officedocument.drawingml.chart+xml"/>
  <Override PartName="/ppt/theme/themeOverride12.xml" ContentType="application/vnd.openxmlformats-officedocument.themeOverride+xml"/>
  <Override PartName="/ppt/notesSlides/notesSlide74.xml" ContentType="application/vnd.openxmlformats-officedocument.presentationml.notesSlide+xml"/>
  <Override PartName="/ppt/charts/chart7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75.xml" ContentType="application/vnd.openxmlformats-officedocument.presentationml.notesSlide+xml"/>
  <Override PartName="/ppt/charts/chart73.xml" ContentType="application/vnd.openxmlformats-officedocument.drawingml.chart+xml"/>
  <Override PartName="/ppt/notesSlides/notesSlide76.xml" ContentType="application/vnd.openxmlformats-officedocument.presentationml.notesSlide+xml"/>
  <Override PartName="/ppt/charts/chart7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77.xml" ContentType="application/vnd.openxmlformats-officedocument.presentationml.notesSlide+xml"/>
  <Override PartName="/ppt/charts/chart7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78.xml" ContentType="application/vnd.openxmlformats-officedocument.presentationml.notesSlide+xml"/>
  <Override PartName="/ppt/charts/chart76.xml" ContentType="application/vnd.openxmlformats-officedocument.drawingml.chart+xml"/>
  <Override PartName="/ppt/theme/themeOverride13.xml" ContentType="application/vnd.openxmlformats-officedocument.themeOverride+xml"/>
  <Override PartName="/ppt/notesSlides/notesSlide79.xml" ContentType="application/vnd.openxmlformats-officedocument.presentationml.notesSlide+xml"/>
  <Override PartName="/ppt/charts/chart77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80.xml" ContentType="application/vnd.openxmlformats-officedocument.presentationml.notesSlide+xml"/>
  <Override PartName="/ppt/charts/chart78.xml" ContentType="application/vnd.openxmlformats-officedocument.drawingml.chart+xml"/>
  <Override PartName="/ppt/notesSlides/notesSlide81.xml" ContentType="application/vnd.openxmlformats-officedocument.presentationml.notesSlide+xml"/>
  <Override PartName="/ppt/charts/chart79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82.xml" ContentType="application/vnd.openxmlformats-officedocument.presentationml.notesSlide+xml"/>
  <Override PartName="/ppt/charts/chart80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83.xml" ContentType="application/vnd.openxmlformats-officedocument.presentationml.notesSlide+xml"/>
  <Override PartName="/ppt/charts/chart81.xml" ContentType="application/vnd.openxmlformats-officedocument.drawingml.chart+xml"/>
  <Override PartName="/ppt/theme/themeOverride14.xml" ContentType="application/vnd.openxmlformats-officedocument.themeOverride+xml"/>
  <Override PartName="/ppt/notesSlides/notesSlide84.xml" ContentType="application/vnd.openxmlformats-officedocument.presentationml.notesSlide+xml"/>
  <Override PartName="/ppt/charts/chart82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85.xml" ContentType="application/vnd.openxmlformats-officedocument.presentationml.notesSlide+xml"/>
  <Override PartName="/ppt/charts/chart83.xml" ContentType="application/vnd.openxmlformats-officedocument.drawingml.chart+xml"/>
  <Override PartName="/ppt/notesSlides/notesSlide86.xml" ContentType="application/vnd.openxmlformats-officedocument.presentationml.notesSlide+xml"/>
  <Override PartName="/ppt/charts/chart84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87.xml" ContentType="application/vnd.openxmlformats-officedocument.presentationml.notesSlide+xml"/>
  <Override PartName="/ppt/charts/chart85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88.xml" ContentType="application/vnd.openxmlformats-officedocument.presentationml.notesSlide+xml"/>
  <Override PartName="/ppt/charts/chart86.xml" ContentType="application/vnd.openxmlformats-officedocument.drawingml.chart+xml"/>
  <Override PartName="/ppt/theme/themeOverride15.xml" ContentType="application/vnd.openxmlformats-officedocument.themeOverride+xml"/>
  <Override PartName="/ppt/notesSlides/notesSlide89.xml" ContentType="application/vnd.openxmlformats-officedocument.presentationml.notesSlide+xml"/>
  <Override PartName="/ppt/charts/chart8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charts/chart88.xml" ContentType="application/vnd.openxmlformats-officedocument.drawingml.chart+xml"/>
  <Override PartName="/ppt/notesSlides/notesSlide92.xml" ContentType="application/vnd.openxmlformats-officedocument.presentationml.notesSlide+xml"/>
  <Override PartName="/ppt/charts/chart8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93.xml" ContentType="application/vnd.openxmlformats-officedocument.presentationml.notesSlide+xml"/>
  <Override PartName="/ppt/charts/chart9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94.xml" ContentType="application/vnd.openxmlformats-officedocument.presentationml.notesSlide+xml"/>
  <Override PartName="/ppt/charts/chart9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95.xml" ContentType="application/vnd.openxmlformats-officedocument.presentationml.notesSlide+xml"/>
  <Override PartName="/ppt/charts/chart92.xml" ContentType="application/vnd.openxmlformats-officedocument.drawingml.chart+xml"/>
  <Override PartName="/ppt/theme/themeOverride16.xml" ContentType="application/vnd.openxmlformats-officedocument.themeOverride+xml"/>
  <Override PartName="/ppt/notesSlides/notesSlide96.xml" ContentType="application/vnd.openxmlformats-officedocument.presentationml.notesSlide+xml"/>
  <Override PartName="/ppt/charts/chart93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charts/chart9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charts/chart95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charts/chart96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charts/chart97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105.xml" ContentType="application/vnd.openxmlformats-officedocument.presentationml.notesSlide+xml"/>
  <Override PartName="/ppt/charts/chart98.xml" ContentType="application/vnd.openxmlformats-officedocument.drawingml.chart+xml"/>
  <Override PartName="/ppt/theme/themeOverride17.xml" ContentType="application/vnd.openxmlformats-officedocument.themeOverride+xml"/>
  <Override PartName="/ppt/drawings/drawing1.xml" ContentType="application/vnd.openxmlformats-officedocument.drawingml.chartshapes+xml"/>
  <Override PartName="/ppt/notesSlides/notesSlide106.xml" ContentType="application/vnd.openxmlformats-officedocument.presentationml.notesSlide+xml"/>
  <Override PartName="/ppt/charts/chart99.xml" ContentType="application/vnd.openxmlformats-officedocument.drawingml.chart+xml"/>
  <Override PartName="/ppt/theme/themeOverride18.xml" ContentType="application/vnd.openxmlformats-officedocument.themeOverride+xml"/>
  <Override PartName="/ppt/notesSlides/notesSlide107.xml" ContentType="application/vnd.openxmlformats-officedocument.presentationml.notesSlide+xml"/>
  <Override PartName="/ppt/charts/chart100.xml" ContentType="application/vnd.openxmlformats-officedocument.drawingml.chart+xml"/>
  <Override PartName="/ppt/notesSlides/notesSlide108.xml" ContentType="application/vnd.openxmlformats-officedocument.presentationml.notesSlide+xml"/>
  <Override PartName="/ppt/charts/chart101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109.xml" ContentType="application/vnd.openxmlformats-officedocument.presentationml.notesSlide+xml"/>
  <Override PartName="/ppt/charts/chart102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110.xml" ContentType="application/vnd.openxmlformats-officedocument.presentationml.notesSlide+xml"/>
  <Override PartName="/ppt/charts/chart103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111.xml" ContentType="application/vnd.openxmlformats-officedocument.presentationml.notesSlide+xml"/>
  <Override PartName="/ppt/charts/chart104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112.xml" ContentType="application/vnd.openxmlformats-officedocument.presentationml.notesSlide+xml"/>
  <Override PartName="/ppt/charts/chart105.xml" ContentType="application/vnd.openxmlformats-officedocument.drawingml.chart+xml"/>
  <Override PartName="/ppt/notesSlides/notesSlide113.xml" ContentType="application/vnd.openxmlformats-officedocument.presentationml.notesSlide+xml"/>
  <Override PartName="/ppt/charts/chart106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114.xml" ContentType="application/vnd.openxmlformats-officedocument.presentationml.notesSlide+xml"/>
  <Override PartName="/ppt/charts/chart107.xml" ContentType="application/vnd.openxmlformats-officedocument.drawingml.chart+xml"/>
  <Override PartName="/ppt/theme/themeOverride19.xml" ContentType="application/vnd.openxmlformats-officedocument.themeOverride+xml"/>
  <Override PartName="/ppt/charts/chart108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115.xml" ContentType="application/vnd.openxmlformats-officedocument.presentationml.notesSlide+xml"/>
  <Override PartName="/ppt/charts/chart109.xml" ContentType="application/vnd.openxmlformats-officedocument.drawingml.chart+xml"/>
  <Override PartName="/ppt/notesSlides/notesSlide116.xml" ContentType="application/vnd.openxmlformats-officedocument.presentationml.notesSlide+xml"/>
  <Override PartName="/ppt/charts/chart110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0"/>
  </p:notesMasterIdLst>
  <p:sldIdLst>
    <p:sldId id="257" r:id="rId2"/>
    <p:sldId id="261" r:id="rId3"/>
    <p:sldId id="262" r:id="rId4"/>
    <p:sldId id="264" r:id="rId5"/>
    <p:sldId id="431" r:id="rId6"/>
    <p:sldId id="265" r:id="rId7"/>
    <p:sldId id="260" r:id="rId8"/>
    <p:sldId id="433" r:id="rId9"/>
    <p:sldId id="434" r:id="rId10"/>
    <p:sldId id="435" r:id="rId11"/>
    <p:sldId id="436" r:id="rId12"/>
    <p:sldId id="437" r:id="rId13"/>
    <p:sldId id="438" r:id="rId14"/>
    <p:sldId id="432" r:id="rId15"/>
    <p:sldId id="277" r:id="rId16"/>
    <p:sldId id="278" r:id="rId17"/>
    <p:sldId id="279" r:id="rId18"/>
    <p:sldId id="281" r:id="rId19"/>
    <p:sldId id="282" r:id="rId20"/>
    <p:sldId id="283" r:id="rId21"/>
    <p:sldId id="311" r:id="rId22"/>
    <p:sldId id="267" r:id="rId23"/>
    <p:sldId id="285" r:id="rId24"/>
    <p:sldId id="286" r:id="rId25"/>
    <p:sldId id="287" r:id="rId26"/>
    <p:sldId id="288" r:id="rId27"/>
    <p:sldId id="313" r:id="rId28"/>
    <p:sldId id="289" r:id="rId29"/>
    <p:sldId id="290" r:id="rId30"/>
    <p:sldId id="291" r:id="rId31"/>
    <p:sldId id="292" r:id="rId32"/>
    <p:sldId id="316" r:id="rId33"/>
    <p:sldId id="293" r:id="rId34"/>
    <p:sldId id="294" r:id="rId35"/>
    <p:sldId id="295" r:id="rId36"/>
    <p:sldId id="296" r:id="rId37"/>
    <p:sldId id="318" r:id="rId38"/>
    <p:sldId id="268" r:id="rId39"/>
    <p:sldId id="297" r:id="rId40"/>
    <p:sldId id="298" r:id="rId41"/>
    <p:sldId id="299" r:id="rId42"/>
    <p:sldId id="300" r:id="rId43"/>
    <p:sldId id="320" r:id="rId44"/>
    <p:sldId id="301" r:id="rId45"/>
    <p:sldId id="302" r:id="rId46"/>
    <p:sldId id="303" r:id="rId47"/>
    <p:sldId id="304" r:id="rId48"/>
    <p:sldId id="322" r:id="rId49"/>
    <p:sldId id="305" r:id="rId50"/>
    <p:sldId id="306" r:id="rId51"/>
    <p:sldId id="307" r:id="rId52"/>
    <p:sldId id="308" r:id="rId53"/>
    <p:sldId id="324" r:id="rId54"/>
    <p:sldId id="269" r:id="rId55"/>
    <p:sldId id="325" r:id="rId56"/>
    <p:sldId id="326" r:id="rId57"/>
    <p:sldId id="327" r:id="rId58"/>
    <p:sldId id="328" r:id="rId59"/>
    <p:sldId id="330" r:id="rId60"/>
    <p:sldId id="331" r:id="rId61"/>
    <p:sldId id="332" r:id="rId62"/>
    <p:sldId id="333" r:id="rId63"/>
    <p:sldId id="334" r:id="rId64"/>
    <p:sldId id="336" r:id="rId65"/>
    <p:sldId id="337" r:id="rId66"/>
    <p:sldId id="338" r:id="rId67"/>
    <p:sldId id="339" r:id="rId68"/>
    <p:sldId id="340" r:id="rId69"/>
    <p:sldId id="342" r:id="rId70"/>
    <p:sldId id="270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1" r:id="rId84"/>
    <p:sldId id="392" r:id="rId85"/>
    <p:sldId id="393" r:id="rId86"/>
    <p:sldId id="271" r:id="rId87"/>
    <p:sldId id="394" r:id="rId88"/>
    <p:sldId id="395" r:id="rId89"/>
    <p:sldId id="396" r:id="rId90"/>
    <p:sldId id="397" r:id="rId91"/>
    <p:sldId id="398" r:id="rId92"/>
    <p:sldId id="399" r:id="rId93"/>
    <p:sldId id="400" r:id="rId94"/>
    <p:sldId id="401" r:id="rId95"/>
    <p:sldId id="402" r:id="rId96"/>
    <p:sldId id="403" r:id="rId97"/>
    <p:sldId id="404" r:id="rId98"/>
    <p:sldId id="405" r:id="rId99"/>
    <p:sldId id="406" r:id="rId100"/>
    <p:sldId id="407" r:id="rId101"/>
    <p:sldId id="408" r:id="rId102"/>
    <p:sldId id="272" r:id="rId103"/>
    <p:sldId id="409" r:id="rId104"/>
    <p:sldId id="412" r:id="rId105"/>
    <p:sldId id="344" r:id="rId106"/>
    <p:sldId id="345" r:id="rId107"/>
    <p:sldId id="346" r:id="rId108"/>
    <p:sldId id="347" r:id="rId109"/>
    <p:sldId id="348" r:id="rId110"/>
    <p:sldId id="413" r:id="rId111"/>
    <p:sldId id="414" r:id="rId112"/>
    <p:sldId id="415" r:id="rId113"/>
    <p:sldId id="416" r:id="rId114"/>
    <p:sldId id="273" r:id="rId115"/>
    <p:sldId id="351" r:id="rId116"/>
    <p:sldId id="352" r:id="rId117"/>
    <p:sldId id="353" r:id="rId118"/>
    <p:sldId id="354" r:id="rId119"/>
    <p:sldId id="410" r:id="rId120"/>
    <p:sldId id="355" r:id="rId121"/>
    <p:sldId id="360" r:id="rId122"/>
    <p:sldId id="359" r:id="rId123"/>
    <p:sldId id="357" r:id="rId124"/>
    <p:sldId id="358" r:id="rId125"/>
    <p:sldId id="411" r:id="rId126"/>
    <p:sldId id="274" r:id="rId127"/>
    <p:sldId id="365" r:id="rId128"/>
    <p:sldId id="367" r:id="rId129"/>
    <p:sldId id="368" r:id="rId130"/>
    <p:sldId id="371" r:id="rId131"/>
    <p:sldId id="374" r:id="rId132"/>
    <p:sldId id="375" r:id="rId133"/>
    <p:sldId id="378" r:id="rId134"/>
    <p:sldId id="258" r:id="rId135"/>
    <p:sldId id="275" r:id="rId136"/>
    <p:sldId id="417" r:id="rId137"/>
    <p:sldId id="418" r:id="rId138"/>
    <p:sldId id="430" r:id="rId1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17375E"/>
    <a:srgbClr val="CA6A68"/>
    <a:srgbClr val="95B3D7"/>
    <a:srgbClr val="FF5050"/>
    <a:srgbClr val="EE9F12"/>
    <a:srgbClr val="333F50"/>
    <a:srgbClr val="C0504D"/>
    <a:srgbClr val="C00000"/>
    <a:srgbClr val="F86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9.xlsx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0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1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2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3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4.xlsx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5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10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6.xlsx"/><Relationship Id="rId1" Type="http://schemas.openxmlformats.org/officeDocument/2006/relationships/themeOverride" Target="../theme/themeOverride19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7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9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0.xlsx"/><Relationship Id="rId1" Type="http://schemas.openxmlformats.org/officeDocument/2006/relationships/themeOverride" Target="../theme/themeOverride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5.xlsx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0.xlsx"/><Relationship Id="rId1" Type="http://schemas.openxmlformats.org/officeDocument/2006/relationships/themeOverride" Target="../theme/themeOverride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5.xlsx"/><Relationship Id="rId1" Type="http://schemas.openxmlformats.org/officeDocument/2006/relationships/themeOverride" Target="../theme/themeOverride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0.xlsx"/><Relationship Id="rId1" Type="http://schemas.openxmlformats.org/officeDocument/2006/relationships/themeOverride" Target="../theme/themeOverride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5.xlsx"/><Relationship Id="rId1" Type="http://schemas.openxmlformats.org/officeDocument/2006/relationships/themeOverride" Target="../theme/themeOverride7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0.xlsx"/><Relationship Id="rId1" Type="http://schemas.openxmlformats.org/officeDocument/2006/relationships/themeOverride" Target="../theme/themeOverride8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5.xlsx"/><Relationship Id="rId1" Type="http://schemas.openxmlformats.org/officeDocument/2006/relationships/themeOverride" Target="../theme/themeOverride9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6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0.xlsx"/><Relationship Id="rId1" Type="http://schemas.openxmlformats.org/officeDocument/2006/relationships/themeOverride" Target="../theme/themeOverride1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2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5.xlsx"/><Relationship Id="rId1" Type="http://schemas.openxmlformats.org/officeDocument/2006/relationships/themeOverride" Target="../theme/themeOverride11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7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8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9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0.xlsx"/><Relationship Id="rId1" Type="http://schemas.openxmlformats.org/officeDocument/2006/relationships/themeOverride" Target="../theme/themeOverride12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1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2.xlsx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3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4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5.xlsx"/><Relationship Id="rId1" Type="http://schemas.openxmlformats.org/officeDocument/2006/relationships/themeOverride" Target="../theme/themeOverride13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6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7.xlsx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8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9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0.xlsx"/><Relationship Id="rId1" Type="http://schemas.openxmlformats.org/officeDocument/2006/relationships/themeOverride" Target="../theme/themeOverride14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1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2.xlsx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3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4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5.xlsx"/><Relationship Id="rId1" Type="http://schemas.openxmlformats.org/officeDocument/2006/relationships/themeOverride" Target="../theme/themeOverride15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7.xlsx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1.xlsx"/><Relationship Id="rId1" Type="http://schemas.openxmlformats.org/officeDocument/2006/relationships/themeOverride" Target="../theme/themeOverride16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2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3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4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5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6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97.xlsx"/><Relationship Id="rId1" Type="http://schemas.openxmlformats.org/officeDocument/2006/relationships/themeOverride" Target="../theme/themeOverride17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8.xlsx"/><Relationship Id="rId1" Type="http://schemas.openxmlformats.org/officeDocument/2006/relationships/themeOverride" Target="../theme/themeOverride1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0.0</c:formatCode>
                <c:ptCount val="6"/>
                <c:pt idx="0">
                  <c:v>8.6</c:v>
                </c:pt>
                <c:pt idx="1">
                  <c:v>8.6999999999999993</c:v>
                </c:pt>
                <c:pt idx="2">
                  <c:v>9</c:v>
                </c:pt>
                <c:pt idx="3">
                  <c:v>8.8000000000000007</c:v>
                </c:pt>
                <c:pt idx="4">
                  <c:v>9.1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8-43E3-A493-6EC3CCEBFA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7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08347433728144E-2"/>
          <c:y val="3.1120586145213066E-2"/>
          <c:w val="0.9751833051325437"/>
          <c:h val="0.77531493721304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4-44A6-8A1C-A3D03444E5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0.27175505154524016</c:v>
                </c:pt>
                <c:pt idx="1">
                  <c:v>0.34526421202170515</c:v>
                </c:pt>
                <c:pt idx="2">
                  <c:v>0.45482789055604589</c:v>
                </c:pt>
                <c:pt idx="3">
                  <c:v>0.42035826676349552</c:v>
                </c:pt>
                <c:pt idx="4">
                  <c:v>0.39221424454581599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64-44A6-8A1C-A3D03444E577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Palestras, seminários, oficinas</c:v>
                </c:pt>
              </c:strCache>
            </c:strRef>
          </c:tx>
          <c:spPr>
            <a:solidFill>
              <a:srgbClr val="FAA42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A4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64-44A6-8A1C-A3D03444E5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0.29879525138026658</c:v>
                </c:pt>
                <c:pt idx="1">
                  <c:v>0.30333891488177445</c:v>
                </c:pt>
                <c:pt idx="2">
                  <c:v>0.38015887025595768</c:v>
                </c:pt>
                <c:pt idx="3">
                  <c:v>0.56124425078673446</c:v>
                </c:pt>
                <c:pt idx="4">
                  <c:v>0.4784140732974313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64-44A6-8A1C-A3D03444E577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Consultorias</c:v>
                </c:pt>
              </c:strCache>
            </c:strRef>
          </c:tx>
          <c:spPr>
            <a:solidFill>
              <a:srgbClr val="ED5C6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5C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64-44A6-8A1C-A3D03444E5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Planilha1!$B$4:$F$4</c:f>
              <c:numCache>
                <c:formatCode>###0%</c:formatCode>
                <c:ptCount val="5"/>
                <c:pt idx="0">
                  <c:v>0.27020513371881139</c:v>
                </c:pt>
                <c:pt idx="1">
                  <c:v>0.39135284939099657</c:v>
                </c:pt>
                <c:pt idx="2">
                  <c:v>0.43958651076088801</c:v>
                </c:pt>
                <c:pt idx="3">
                  <c:v>0.38324658031715286</c:v>
                </c:pt>
                <c:pt idx="4">
                  <c:v>0.27749059135581278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64-44A6-8A1C-A3D03444E577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Feiras ou eventos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Planilha1!$B$5:$F$5</c:f>
              <c:numCache>
                <c:formatCode>###0%</c:formatCode>
                <c:ptCount val="5"/>
                <c:pt idx="0">
                  <c:v>0.11275179218225942</c:v>
                </c:pt>
                <c:pt idx="1">
                  <c:v>0.12335173152611845</c:v>
                </c:pt>
                <c:pt idx="2">
                  <c:v>0.15151386770603853</c:v>
                </c:pt>
                <c:pt idx="3">
                  <c:v>0.22657952069716775</c:v>
                </c:pt>
                <c:pt idx="4">
                  <c:v>0.11773799364665198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64-44A6-8A1C-A3D03444E577}"/>
            </c:ext>
          </c:extLst>
        </c:ser>
        <c:ser>
          <c:idx val="4"/>
          <c:order val="4"/>
          <c:tx>
            <c:strRef>
              <c:f>Planilha1!$A$6</c:f>
              <c:strCache>
                <c:ptCount val="1"/>
                <c:pt idx="0">
                  <c:v>Orientações e materiais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Planilha1!$B$6:$F$6</c:f>
              <c:numCache>
                <c:formatCode>###0%</c:formatCode>
                <c:ptCount val="5"/>
                <c:pt idx="0">
                  <c:v>0.84305035424747898</c:v>
                </c:pt>
                <c:pt idx="1">
                  <c:v>0.81737856638821027</c:v>
                </c:pt>
                <c:pt idx="2">
                  <c:v>0.71805825242718446</c:v>
                </c:pt>
                <c:pt idx="3">
                  <c:v>0.66860324376664249</c:v>
                </c:pt>
                <c:pt idx="4">
                  <c:v>0.73102332840871187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64-44A6-8A1C-A3D03444E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11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165864644900599E-2"/>
          <c:y val="0.88894012985974491"/>
          <c:w val="0.89999996964274676"/>
          <c:h val="8.4155817043893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0.62935323383084585</c:v>
                </c:pt>
                <c:pt idx="1">
                  <c:v>0.76847290640394095</c:v>
                </c:pt>
                <c:pt idx="2">
                  <c:v>0.80391331790448139</c:v>
                </c:pt>
                <c:pt idx="3">
                  <c:v>0.79162072767364933</c:v>
                </c:pt>
                <c:pt idx="4">
                  <c:v>0.83795709286402598</c:v>
                </c:pt>
                <c:pt idx="5">
                  <c:v>0.78302523276211033</c:v>
                </c:pt>
                <c:pt idx="6">
                  <c:v>0.75037873234618568</c:v>
                </c:pt>
                <c:pt idx="7">
                  <c:v>0.55984778597785978</c:v>
                </c:pt>
                <c:pt idx="8">
                  <c:v>0.64055936325447715</c:v>
                </c:pt>
                <c:pt idx="9">
                  <c:v>0.73421256788207911</c:v>
                </c:pt>
                <c:pt idx="10">
                  <c:v>0.58291476264209374</c:v>
                </c:pt>
                <c:pt idx="11">
                  <c:v>0.69415885210710659</c:v>
                </c:pt>
                <c:pt idx="12">
                  <c:v>0.68948247078464109</c:v>
                </c:pt>
                <c:pt idx="13">
                  <c:v>0.78259312320916907</c:v>
                </c:pt>
                <c:pt idx="14">
                  <c:v>0.80223609699433707</c:v>
                </c:pt>
                <c:pt idx="15">
                  <c:v>0.80188100592925782</c:v>
                </c:pt>
                <c:pt idx="16">
                  <c:v>0.8833459309649786</c:v>
                </c:pt>
                <c:pt idx="17">
                  <c:v>0.5793662100828364</c:v>
                </c:pt>
                <c:pt idx="18">
                  <c:v>0.64628624883068286</c:v>
                </c:pt>
                <c:pt idx="19">
                  <c:v>0.74292492797830878</c:v>
                </c:pt>
                <c:pt idx="20">
                  <c:v>0.68878310026777745</c:v>
                </c:pt>
                <c:pt idx="21">
                  <c:v>0.81244364292155102</c:v>
                </c:pt>
                <c:pt idx="22">
                  <c:v>0.67778160227174933</c:v>
                </c:pt>
                <c:pt idx="23">
                  <c:v>0.4473671075617669</c:v>
                </c:pt>
                <c:pt idx="24">
                  <c:v>0.58371559633027525</c:v>
                </c:pt>
                <c:pt idx="25">
                  <c:v>0.62282052464155635</c:v>
                </c:pt>
                <c:pt idx="26">
                  <c:v>0.79963898916967513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2-4B4B-8C77-3D799D8CB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09336250911743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Sim, planeja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F5-4CE1-9FCC-706878CFEE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F5-4CE1-9FCC-706878CFEE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F5-4CE1-9FCC-706878CFEE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F5-4CE1-9FCC-706878CFEED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F5-4CE1-9FCC-706878CFEE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0.75344369563335289</c:v>
                </c:pt>
                <c:pt idx="1">
                  <c:v>0.56186962702227039</c:v>
                </c:pt>
                <c:pt idx="2">
                  <c:v>0.35847687551265062</c:v>
                </c:pt>
                <c:pt idx="3">
                  <c:v>0.86597267404033829</c:v>
                </c:pt>
                <c:pt idx="4">
                  <c:v>0.64339028031182621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F5-4CE1-9FCC-706878CFEED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pretende ir ao SEBRAE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0.24655630436664708</c:v>
                </c:pt>
                <c:pt idx="1">
                  <c:v>0.43813037297772967</c:v>
                </c:pt>
                <c:pt idx="2">
                  <c:v>0.64152312448734927</c:v>
                </c:pt>
                <c:pt idx="3">
                  <c:v>0.13402732595966169</c:v>
                </c:pt>
                <c:pt idx="4">
                  <c:v>0.35660971968817384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F5-4CE1-9FCC-706878CFE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09336250911743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Sim, planeja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6A-4540-8CAF-9E906CEA04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6A-4540-8CAF-9E906CEA041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6A-4540-8CAF-9E906CEA04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6A-4540-8CAF-9E906CEA0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Orientação técnica</c:v>
                </c:pt>
                <c:pt idx="1">
                  <c:v>Curso</c:v>
                </c:pt>
                <c:pt idx="2">
                  <c:v>Consultoria</c:v>
                </c:pt>
                <c:pt idx="3">
                  <c:v>Palestra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0.65748937444508071</c:v>
                </c:pt>
                <c:pt idx="1">
                  <c:v>0.74480066551481416</c:v>
                </c:pt>
                <c:pt idx="2">
                  <c:v>0.65810823269106666</c:v>
                </c:pt>
                <c:pt idx="3">
                  <c:v>0.68531998148693563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6A-4540-8CAF-9E906CEA041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pretende ir ao SEBRAE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Orientação técnica</c:v>
                </c:pt>
                <c:pt idx="1">
                  <c:v>Curso</c:v>
                </c:pt>
                <c:pt idx="2">
                  <c:v>Consultoria</c:v>
                </c:pt>
                <c:pt idx="3">
                  <c:v>Palestra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0.34251062555491929</c:v>
                </c:pt>
                <c:pt idx="1">
                  <c:v>0.25519933448518589</c:v>
                </c:pt>
                <c:pt idx="2">
                  <c:v>0.34189176730893339</c:v>
                </c:pt>
                <c:pt idx="3">
                  <c:v>0.31468001851306432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6A-4540-8CAF-9E906CEA0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09336250911743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Sim, planeja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E-4312-B9B6-D1BEC71D8D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E-4312-B9B6-D1BEC71D8D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0.67789219821736424</c:v>
                </c:pt>
                <c:pt idx="1">
                  <c:v>0.64771787107265566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BE-4312-B9B6-D1BEC71D8D2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pretende ir ao SEBRAE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###0%</c:formatCode>
                <c:ptCount val="2"/>
                <c:pt idx="0">
                  <c:v>0.32210780178263582</c:v>
                </c:pt>
                <c:pt idx="1">
                  <c:v>0.3522821289273444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BE-4312-B9B6-D1BEC71D8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67752959640353E-2"/>
          <c:y val="0.11840077124515209"/>
          <c:w val="0.94875569617424738"/>
          <c:h val="0.709827298542589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Conhece/já ouviu falar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Planilha1!$B$2</c:f>
              <c:numCache>
                <c:formatCode>0.0%</c:formatCode>
                <c:ptCount val="1"/>
                <c:pt idx="0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F-403E-9E5F-8AEB6EB8A5C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conhece, esta é a primeira vez que ouve falar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Planilha1!$C$2</c:f>
              <c:numCache>
                <c:formatCode>0.0%</c:formatCode>
                <c:ptCount val="1"/>
                <c:pt idx="0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F-403E-9E5F-8AEB6EB8A5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538176"/>
        <c:axId val="49539712"/>
      </c:barChart>
      <c:catAx>
        <c:axId val="4953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39712"/>
        <c:crosses val="autoZero"/>
        <c:auto val="1"/>
        <c:lblAlgn val="ctr"/>
        <c:lblOffset val="100"/>
        <c:noMultiLvlLbl val="0"/>
      </c:catAx>
      <c:valAx>
        <c:axId val="4953971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08210088015416"/>
          <c:y val="2.6392194768163013E-2"/>
          <c:w val="0.711842746395144"/>
          <c:h val="8.9738737942388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18449253237978E-2"/>
          <c:y val="7.2070910903581004E-2"/>
          <c:w val="0.94650585805966692"/>
          <c:h val="0.83412768245274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1</c:v>
                </c:pt>
                <c:pt idx="1">
                  <c:v>0.95049845307665859</c:v>
                </c:pt>
                <c:pt idx="2">
                  <c:v>0.86773443554637042</c:v>
                </c:pt>
                <c:pt idx="3">
                  <c:v>1</c:v>
                </c:pt>
                <c:pt idx="4">
                  <c:v>0.98823365914670869</c:v>
                </c:pt>
                <c:pt idx="5">
                  <c:v>0.96649554174547414</c:v>
                </c:pt>
                <c:pt idx="6">
                  <c:v>0.94220621492587309</c:v>
                </c:pt>
                <c:pt idx="7">
                  <c:v>0.96992043469823397</c:v>
                </c:pt>
                <c:pt idx="8">
                  <c:v>0.9446416831032215</c:v>
                </c:pt>
                <c:pt idx="9">
                  <c:v>0.977669225401256</c:v>
                </c:pt>
                <c:pt idx="10">
                  <c:v>0.9241710647764656</c:v>
                </c:pt>
                <c:pt idx="11">
                  <c:v>0.99389539679920802</c:v>
                </c:pt>
                <c:pt idx="12">
                  <c:v>1</c:v>
                </c:pt>
                <c:pt idx="13">
                  <c:v>0.97263960529266658</c:v>
                </c:pt>
                <c:pt idx="14">
                  <c:v>0.98266586969515846</c:v>
                </c:pt>
                <c:pt idx="15">
                  <c:v>0.91003741662599635</c:v>
                </c:pt>
                <c:pt idx="16">
                  <c:v>1</c:v>
                </c:pt>
                <c:pt idx="17">
                  <c:v>0.93939760493528479</c:v>
                </c:pt>
                <c:pt idx="18">
                  <c:v>0.93154168671386339</c:v>
                </c:pt>
                <c:pt idx="19">
                  <c:v>0.92023082145281732</c:v>
                </c:pt>
                <c:pt idx="20">
                  <c:v>0.94478527607361973</c:v>
                </c:pt>
                <c:pt idx="21">
                  <c:v>1</c:v>
                </c:pt>
                <c:pt idx="22">
                  <c:v>0.9898152413122473</c:v>
                </c:pt>
                <c:pt idx="23">
                  <c:v>0.97085900186890017</c:v>
                </c:pt>
                <c:pt idx="24">
                  <c:v>0.94467496542185347</c:v>
                </c:pt>
                <c:pt idx="25">
                  <c:v>0.98001959285614315</c:v>
                </c:pt>
                <c:pt idx="26">
                  <c:v>0.9527741083223249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1-47C1-ACEC-19777BBB3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09336250911743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Conhece/já ouviu falar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9-4348-B689-0F7DCF9E25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9-4348-B689-0F7DCF9E25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9-4348-B689-0F7DCF9E25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9-4348-B689-0F7DCF9E25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89-4348-B689-0F7DCF9E25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0.96365373498619045</c:v>
                </c:pt>
                <c:pt idx="1">
                  <c:v>0.94190661576964885</c:v>
                </c:pt>
                <c:pt idx="2">
                  <c:v>0.9652560594214229</c:v>
                </c:pt>
                <c:pt idx="3">
                  <c:v>0.87701317715959004</c:v>
                </c:pt>
                <c:pt idx="4">
                  <c:v>0.95968658026539988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89-4348-B689-0F7DCF9E252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 conhece, esta é a primeira vez que ouve falar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3.6346265013809491E-2</c:v>
                </c:pt>
                <c:pt idx="1">
                  <c:v>5.8093384230351139E-2</c:v>
                </c:pt>
                <c:pt idx="2">
                  <c:v>3.4743940578577014E-2</c:v>
                </c:pt>
                <c:pt idx="3">
                  <c:v>0.12298682284040996</c:v>
                </c:pt>
                <c:pt idx="4">
                  <c:v>4.0313419734600092E-2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89-4348-B689-0F7DCF9E2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71067574881161E-2"/>
          <c:y val="3.5446774277151087E-2"/>
          <c:w val="0.34413359197621313"/>
          <c:h val="0.9149562147504422"/>
        </c:manualLayout>
      </c:layout>
      <c:pieChart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CA6A6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2E6-4645-8BAC-34C9EBFC67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2E6-4645-8BAC-34C9EBFC67AD}"/>
              </c:ext>
            </c:extLst>
          </c:dPt>
          <c:dLbls>
            <c:dLbl>
              <c:idx val="0"/>
              <c:layout>
                <c:manualLayout>
                  <c:x val="-0.10904277236839878"/>
                  <c:y val="3.98110215409012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E6-4645-8BAC-34C9EBFC67AD}"/>
                </c:ext>
              </c:extLst>
            </c:dLbl>
            <c:dLbl>
              <c:idx val="1"/>
              <c:layout>
                <c:manualLayout>
                  <c:x val="7.036492518556163E-2"/>
                  <c:y val="-9.69793928496671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E6-4645-8BAC-34C9EBFC6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Plan1!$C$3:$C$4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Plan1!$D$3:$D$4</c:f>
              <c:numCache>
                <c:formatCode>0.0%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E6-4645-8BAC-34C9EBFC6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4859728599059547E-2"/>
          <c:y val="0.93894621984242521"/>
          <c:w val="0.26040835019662062"/>
          <c:h val="5.237542190012532E-2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11-4F34-BE6C-D8B7E9DBF7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11-4F34-BE6C-D8B7E9DBF7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11-4F34-BE6C-D8B7E9DBF7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11-4F34-BE6C-D8B7E9DBF7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11-4F34-BE6C-D8B7E9DBF7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D11-4F34-BE6C-D8B7E9DBF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Não é necessário</c:v>
                </c:pt>
                <c:pt idx="1">
                  <c:v>Não tem tempo</c:v>
                </c:pt>
                <c:pt idx="2">
                  <c:v>Quando preciso de ajuda, procuro orientar-me com contadores</c:v>
                </c:pt>
                <c:pt idx="3">
                  <c:v>Não tem Sebrae na região</c:v>
                </c:pt>
                <c:pt idx="4">
                  <c:v>Costumo procurar outras instituições de apoio</c:v>
                </c:pt>
                <c:pt idx="5">
                  <c:v>Outro</c:v>
                </c:pt>
              </c:strCache>
            </c:strRef>
          </c:cat>
          <c:val>
            <c:numRef>
              <c:f>Planilha1!$B$2:$B$7</c:f>
              <c:numCache>
                <c:formatCode>###0.0</c:formatCode>
                <c:ptCount val="6"/>
                <c:pt idx="0">
                  <c:v>60.264845448538502</c:v>
                </c:pt>
                <c:pt idx="1">
                  <c:v>14.267590197945232</c:v>
                </c:pt>
                <c:pt idx="2">
                  <c:v>9.8981276554928712</c:v>
                </c:pt>
                <c:pt idx="3">
                  <c:v>8.2063055966066543</c:v>
                </c:pt>
                <c:pt idx="4">
                  <c:v>1.008421198471005</c:v>
                </c:pt>
                <c:pt idx="5">
                  <c:v>6.3547099029457401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1-4A2F-8319-1307EE1FC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02253872"/>
        <c:axId val="702265680"/>
      </c:barChart>
      <c:catAx>
        <c:axId val="7022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2265680"/>
        <c:crosses val="autoZero"/>
        <c:auto val="1"/>
        <c:lblAlgn val="ctr"/>
        <c:lblOffset val="100"/>
        <c:noMultiLvlLbl val="0"/>
      </c:catAx>
      <c:valAx>
        <c:axId val="70226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70225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18449253237978E-2"/>
          <c:y val="6.1088712531887093E-2"/>
          <c:w val="0.94650585805966692"/>
          <c:h val="0.86284490735149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1</c:v>
                </c:pt>
                <c:pt idx="1">
                  <c:v>0.82049518569463542</c:v>
                </c:pt>
                <c:pt idx="2">
                  <c:v>0.76827693102557471</c:v>
                </c:pt>
                <c:pt idx="3">
                  <c:v>0.64476885644768855</c:v>
                </c:pt>
                <c:pt idx="4">
                  <c:v>0.61944688933154213</c:v>
                </c:pt>
                <c:pt idx="5">
                  <c:v>0.64833828694947315</c:v>
                </c:pt>
                <c:pt idx="6">
                  <c:v>0.35692745853576818</c:v>
                </c:pt>
                <c:pt idx="7">
                  <c:v>0.47719774888414512</c:v>
                </c:pt>
                <c:pt idx="8">
                  <c:v>0.51229454306377387</c:v>
                </c:pt>
                <c:pt idx="9">
                  <c:v>0.6325889741800419</c:v>
                </c:pt>
                <c:pt idx="10">
                  <c:v>0.43252709802622236</c:v>
                </c:pt>
                <c:pt idx="11">
                  <c:v>0.50561056105610558</c:v>
                </c:pt>
                <c:pt idx="12">
                  <c:v>0.52159666368781654</c:v>
                </c:pt>
                <c:pt idx="13">
                  <c:v>0.74994393361740308</c:v>
                </c:pt>
                <c:pt idx="14">
                  <c:v>0.54931261207411841</c:v>
                </c:pt>
                <c:pt idx="15">
                  <c:v>0.64258988124288263</c:v>
                </c:pt>
                <c:pt idx="16">
                  <c:v>0.59546247818499121</c:v>
                </c:pt>
                <c:pt idx="17">
                  <c:v>0.42089028668198863</c:v>
                </c:pt>
                <c:pt idx="18">
                  <c:v>0.31472953467592274</c:v>
                </c:pt>
                <c:pt idx="19">
                  <c:v>0.5756958587915818</c:v>
                </c:pt>
                <c:pt idx="20">
                  <c:v>0.62116564417177911</c:v>
                </c:pt>
                <c:pt idx="21">
                  <c:v>0.95192307692307698</c:v>
                </c:pt>
                <c:pt idx="22">
                  <c:v>0.53700481113727094</c:v>
                </c:pt>
                <c:pt idx="23">
                  <c:v>0.38367827230566903</c:v>
                </c:pt>
                <c:pt idx="24">
                  <c:v>0.77800829875518673</c:v>
                </c:pt>
                <c:pt idx="25">
                  <c:v>0.75067552292471817</c:v>
                </c:pt>
                <c:pt idx="26">
                  <c:v>0.65026420079260239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2-4D81-BF54-1550D97A4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36360936407929E-2"/>
          <c:y val="4.2637506722198182E-2"/>
          <c:w val="0.97172727812718418"/>
          <c:h val="0.56172949474334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3-429E-8819-243B964155DC}"/>
              </c:ext>
            </c:extLst>
          </c:dPt>
          <c:dPt>
            <c:idx val="1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FF-4BF2-B757-EDD657A23815}"/>
              </c:ext>
            </c:extLst>
          </c:dPt>
          <c:dPt>
            <c:idx val="2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FF-4BF2-B757-EDD657A238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Cursos</c:v>
                </c:pt>
                <c:pt idx="1">
                  <c:v>Palestras, seminários ou oficinas</c:v>
                </c:pt>
                <c:pt idx="2">
                  <c:v>Consultoria</c:v>
                </c:pt>
                <c:pt idx="3">
                  <c:v>Feiras ou eventos do Sebrae</c:v>
                </c:pt>
                <c:pt idx="4">
                  <c:v>Orientação dos atendentes do Sebrae e/ou recebimento de materiais informativos do Sebrae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0.30595781684943146</c:v>
                </c:pt>
                <c:pt idx="1">
                  <c:v>0.38989550920116295</c:v>
                </c:pt>
                <c:pt idx="2">
                  <c:v>0.32201207841219781</c:v>
                </c:pt>
                <c:pt idx="3">
                  <c:v>0.13398047586406447</c:v>
                </c:pt>
                <c:pt idx="4">
                  <c:v>0.78457843927603799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3-429E-8819-243B964155D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Remoto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Cursos</c:v>
                </c:pt>
                <c:pt idx="1">
                  <c:v>Palestras, seminários ou oficinas</c:v>
                </c:pt>
                <c:pt idx="2">
                  <c:v>Consultoria</c:v>
                </c:pt>
                <c:pt idx="3">
                  <c:v>Feiras ou eventos do Sebrae</c:v>
                </c:pt>
                <c:pt idx="4">
                  <c:v>Orientação dos atendentes do Sebrae e/ou recebimento de materiais informativos do Sebrae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0.41301106443405716</c:v>
                </c:pt>
                <c:pt idx="1">
                  <c:v>0.32740174042698589</c:v>
                </c:pt>
                <c:pt idx="2">
                  <c:v>0.29163172056132691</c:v>
                </c:pt>
                <c:pt idx="3">
                  <c:v>9.4380370421320595E-2</c:v>
                </c:pt>
                <c:pt idx="4">
                  <c:v>0.79883912366261811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33-429E-8819-243B96415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11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13078533209095"/>
          <c:y val="0.83645206858052845"/>
          <c:w val="0.59571730230796394"/>
          <c:h val="8.4155817043893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09336250911743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D2-4AFF-869F-4E923E2152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D2-4AFF-869F-4E923E2152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D2-4AFF-869F-4E923E2152D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D2-4AFF-869F-4E923E2152D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3D2-4AFF-869F-4E923E2152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0.56250050180247446</c:v>
                </c:pt>
                <c:pt idx="1">
                  <c:v>0.4027352933741184</c:v>
                </c:pt>
                <c:pt idx="2">
                  <c:v>0.40847341673182169</c:v>
                </c:pt>
                <c:pt idx="3">
                  <c:v>0.39385065885797949</c:v>
                </c:pt>
                <c:pt idx="4">
                  <c:v>0.61868771621830954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D2-4AFF-869F-4E923E2152D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0.43749949819752554</c:v>
                </c:pt>
                <c:pt idx="1">
                  <c:v>0.5972647066258816</c:v>
                </c:pt>
                <c:pt idx="2">
                  <c:v>0.59152658326817831</c:v>
                </c:pt>
                <c:pt idx="3">
                  <c:v>0.60614934114202046</c:v>
                </c:pt>
                <c:pt idx="4">
                  <c:v>0.38131228378169046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D2-4AFF-869F-4E923E215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96475076353366"/>
          <c:y val="0.89649272958283333"/>
          <c:w val="0.30366235645815881"/>
          <c:h val="8.1096033034516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1E-3</c:v>
                </c:pt>
                <c:pt idx="1">
                  <c:v>0</c:v>
                </c:pt>
                <c:pt idx="2">
                  <c:v>2E-3</c:v>
                </c:pt>
                <c:pt idx="3">
                  <c:v>1E-3</c:v>
                </c:pt>
                <c:pt idx="4">
                  <c:v>1E-3</c:v>
                </c:pt>
                <c:pt idx="5">
                  <c:v>1.7999999999999999E-2</c:v>
                </c:pt>
                <c:pt idx="6">
                  <c:v>7.0000000000000001E-3</c:v>
                </c:pt>
                <c:pt idx="7">
                  <c:v>5.0999999999999997E-2</c:v>
                </c:pt>
                <c:pt idx="8">
                  <c:v>0.19400000000000001</c:v>
                </c:pt>
                <c:pt idx="9">
                  <c:v>0.19600000000000001</c:v>
                </c:pt>
                <c:pt idx="1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9.4731006906579438</c:v>
                </c:pt>
                <c:pt idx="1">
                  <c:v>9.4243777485605467</c:v>
                </c:pt>
                <c:pt idx="2">
                  <c:v>9.3986510255211844</c:v>
                </c:pt>
                <c:pt idx="3">
                  <c:v>9.5256607682831227</c:v>
                </c:pt>
                <c:pt idx="4">
                  <c:v>9.0614926420538655</c:v>
                </c:pt>
                <c:pt idx="5">
                  <c:v>9.1603737975484965</c:v>
                </c:pt>
                <c:pt idx="6">
                  <c:v>8.9786563107370831</c:v>
                </c:pt>
                <c:pt idx="7">
                  <c:v>9.2056461130075196</c:v>
                </c:pt>
                <c:pt idx="8">
                  <c:v>8.9891411191302542</c:v>
                </c:pt>
                <c:pt idx="9">
                  <c:v>9.4276864592257557</c:v>
                </c:pt>
                <c:pt idx="10">
                  <c:v>9.2164196196298942</c:v>
                </c:pt>
                <c:pt idx="11">
                  <c:v>9.1353484430461673</c:v>
                </c:pt>
                <c:pt idx="12">
                  <c:v>8.9551968575743626</c:v>
                </c:pt>
                <c:pt idx="13">
                  <c:v>9.1204939473005329</c:v>
                </c:pt>
                <c:pt idx="14">
                  <c:v>9.3243185288859145</c:v>
                </c:pt>
                <c:pt idx="15">
                  <c:v>9.0455231560202414</c:v>
                </c:pt>
                <c:pt idx="16">
                  <c:v>9.3309508728369099</c:v>
                </c:pt>
                <c:pt idx="17">
                  <c:v>9.0879108659977685</c:v>
                </c:pt>
                <c:pt idx="18">
                  <c:v>9.3128232109741198</c:v>
                </c:pt>
                <c:pt idx="19">
                  <c:v>9.1564806747939382</c:v>
                </c:pt>
                <c:pt idx="20">
                  <c:v>9.2138437842635597</c:v>
                </c:pt>
                <c:pt idx="21">
                  <c:v>9.3995677344654567</c:v>
                </c:pt>
                <c:pt idx="22">
                  <c:v>8.9086733637792754</c:v>
                </c:pt>
                <c:pt idx="23">
                  <c:v>8.9019141159681983</c:v>
                </c:pt>
                <c:pt idx="24">
                  <c:v>9.2731282347181434</c:v>
                </c:pt>
                <c:pt idx="25">
                  <c:v>9.0689874989504826</c:v>
                </c:pt>
                <c:pt idx="26">
                  <c:v>9.0043425598776494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1872462664049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5.8100495370704122E-2</c:v>
                </c:pt>
                <c:pt idx="1">
                  <c:v>1.9974601115929694E-2</c:v>
                </c:pt>
                <c:pt idx="2">
                  <c:v>2.0662568306010931E-2</c:v>
                </c:pt>
                <c:pt idx="3">
                  <c:v>0</c:v>
                </c:pt>
                <c:pt idx="4">
                  <c:v>1.5203646746176278E-2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05-43BC-9B4C-C152406DF0F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0.22098579799997942</c:v>
                </c:pt>
                <c:pt idx="1">
                  <c:v>0.35473324416703822</c:v>
                </c:pt>
                <c:pt idx="2">
                  <c:v>0.27851775956284158</c:v>
                </c:pt>
                <c:pt idx="3">
                  <c:v>0.40195796141664264</c:v>
                </c:pt>
                <c:pt idx="4">
                  <c:v>0.19079645210223969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05-43BC-9B4C-C152406DF0F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0.72091370662931653</c:v>
                </c:pt>
                <c:pt idx="1">
                  <c:v>0.62529215471703214</c:v>
                </c:pt>
                <c:pt idx="2">
                  <c:v>0.70081967213114749</c:v>
                </c:pt>
                <c:pt idx="3">
                  <c:v>0.59804203858335736</c:v>
                </c:pt>
                <c:pt idx="4">
                  <c:v>0.79399990115158403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05-43BC-9B4C-C152406DF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2.7482911850992355E-2</c:v>
                </c:pt>
                <c:pt idx="1">
                  <c:v>3.1283602632295807E-2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7-4CE9-9B03-BBB8875020C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0.24420472337212895</c:v>
                </c:pt>
                <c:pt idx="1">
                  <c:v>0.24592825703594318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7-4CE9-9B03-BBB8875020C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0.72831236477687866</c:v>
                </c:pt>
                <c:pt idx="1">
                  <c:v>0.72278814033176109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A-47D0-8EFE-A82D22034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7116084393465346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7D1-4653-AAB5-C56596087C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2.7E-2</c:v>
                </c:pt>
                <c:pt idx="1">
                  <c:v>3.6999999999999998E-2</c:v>
                </c:pt>
                <c:pt idx="2">
                  <c:v>1.7999999999999999E-2</c:v>
                </c:pt>
                <c:pt idx="3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1-4653-AAB5-C56596087CD4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7D1-4653-AAB5-C56596087C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0.20200000000000001</c:v>
                </c:pt>
                <c:pt idx="1">
                  <c:v>0.27500000000000002</c:v>
                </c:pt>
                <c:pt idx="2">
                  <c:v>0.218</c:v>
                </c:pt>
                <c:pt idx="3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D1-4653-AAB5-C56596087CD4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7D1-4653-AAB5-C56596087C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0.755</c:v>
                </c:pt>
                <c:pt idx="1">
                  <c:v>0.68500000000000005</c:v>
                </c:pt>
                <c:pt idx="2">
                  <c:v>0.76</c:v>
                </c:pt>
                <c:pt idx="3">
                  <c:v>0.72599999999999998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D1-4653-AAB5-C56596087C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1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163646659931148E-2"/>
          <c:y val="0.92951618864734198"/>
          <c:w val="0.84470537936037293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4.2620619990189429E-2"/>
          <c:w val="0.96764965479263876"/>
          <c:h val="0.8521660168233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2.9000000000000001E-2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4.0000000000000001E-3</c:v>
                </c:pt>
                <c:pt idx="5">
                  <c:v>4.8000000000000001E-2</c:v>
                </c:pt>
                <c:pt idx="6">
                  <c:v>4.2999999999999997E-2</c:v>
                </c:pt>
                <c:pt idx="7">
                  <c:v>0.109</c:v>
                </c:pt>
                <c:pt idx="8">
                  <c:v>0.249</c:v>
                </c:pt>
                <c:pt idx="9">
                  <c:v>0.18</c:v>
                </c:pt>
                <c:pt idx="10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8.8093193384223927</c:v>
                </c:pt>
                <c:pt idx="1">
                  <c:v>8.7283065876309589</c:v>
                </c:pt>
                <c:pt idx="2">
                  <c:v>9.0971813237720411</c:v>
                </c:pt>
                <c:pt idx="3">
                  <c:v>9.0991013867140662</c:v>
                </c:pt>
                <c:pt idx="4">
                  <c:v>8.5720757246082098</c:v>
                </c:pt>
                <c:pt idx="5">
                  <c:v>8.5038789742719949</c:v>
                </c:pt>
                <c:pt idx="6">
                  <c:v>8.2098099330103889</c:v>
                </c:pt>
                <c:pt idx="7">
                  <c:v>8.5951629852306883</c:v>
                </c:pt>
                <c:pt idx="8">
                  <c:v>7.9326417197705652</c:v>
                </c:pt>
                <c:pt idx="9">
                  <c:v>8.8532264432733072</c:v>
                </c:pt>
                <c:pt idx="10">
                  <c:v>8.5930793700153991</c:v>
                </c:pt>
                <c:pt idx="11">
                  <c:v>8.6034831684085233</c:v>
                </c:pt>
                <c:pt idx="12">
                  <c:v>8.2367310939882277</c:v>
                </c:pt>
                <c:pt idx="13">
                  <c:v>8.8423066056950628</c:v>
                </c:pt>
                <c:pt idx="14">
                  <c:v>8.7437018009798155</c:v>
                </c:pt>
                <c:pt idx="15">
                  <c:v>8.4479058497750081</c:v>
                </c:pt>
                <c:pt idx="16">
                  <c:v>8.6525294479494477</c:v>
                </c:pt>
                <c:pt idx="17">
                  <c:v>8.2817781539748268</c:v>
                </c:pt>
                <c:pt idx="18">
                  <c:v>8.709205204899197</c:v>
                </c:pt>
                <c:pt idx="19">
                  <c:v>8.5688503794267312</c:v>
                </c:pt>
                <c:pt idx="20">
                  <c:v>8.7246514906280996</c:v>
                </c:pt>
                <c:pt idx="21">
                  <c:v>8.3011192589733689</c:v>
                </c:pt>
                <c:pt idx="22">
                  <c:v>8.5524210366662867</c:v>
                </c:pt>
                <c:pt idx="23">
                  <c:v>8.3680571430246111</c:v>
                </c:pt>
                <c:pt idx="24">
                  <c:v>8.8982242889585805</c:v>
                </c:pt>
                <c:pt idx="25">
                  <c:v>7.6543030161127161</c:v>
                </c:pt>
                <c:pt idx="26">
                  <c:v>8.8071555886467223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1271041682496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0.14675851185872313</c:v>
                </c:pt>
                <c:pt idx="1">
                  <c:v>0.10084626712723868</c:v>
                </c:pt>
                <c:pt idx="2">
                  <c:v>0.18372389358528096</c:v>
                </c:pt>
                <c:pt idx="3">
                  <c:v>8.9445438282647581E-3</c:v>
                </c:pt>
                <c:pt idx="4">
                  <c:v>0.11974963632187428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F-4C45-941B-59BAEE51413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0.30151627622078148</c:v>
                </c:pt>
                <c:pt idx="1">
                  <c:v>0.43509802990098612</c:v>
                </c:pt>
                <c:pt idx="2">
                  <c:v>0.35027660367976132</c:v>
                </c:pt>
                <c:pt idx="3">
                  <c:v>0.47763864042933807</c:v>
                </c:pt>
                <c:pt idx="4">
                  <c:v>0.35633182757828646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F-4C45-941B-59BAEE51413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0.5517252119204954</c:v>
                </c:pt>
                <c:pt idx="1">
                  <c:v>0.46405570297177523</c:v>
                </c:pt>
                <c:pt idx="2">
                  <c:v>0.46599950273495777</c:v>
                </c:pt>
                <c:pt idx="3">
                  <c:v>0.51341681574239717</c:v>
                </c:pt>
                <c:pt idx="4">
                  <c:v>0.52391853609983918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F-4C45-941B-59BAEE514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8.8000000000000007</c:v>
                </c:pt>
                <c:pt idx="1">
                  <c:v>9</c:v>
                </c:pt>
                <c:pt idx="2">
                  <c:v>8.5</c:v>
                </c:pt>
                <c:pt idx="3">
                  <c:v>8.6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C-4DE6-A19D-E209B2A3F0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Planilha1!$C$2:$C$6</c:f>
              <c:numCache>
                <c:formatCode>0.0</c:formatCode>
                <c:ptCount val="5"/>
                <c:pt idx="0">
                  <c:v>8.9</c:v>
                </c:pt>
                <c:pt idx="1">
                  <c:v>9</c:v>
                </c:pt>
                <c:pt idx="2">
                  <c:v>8.6999999999999993</c:v>
                </c:pt>
                <c:pt idx="3">
                  <c:v>8.9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C-4DE6-A19D-E209B2A3F0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Planilha1!$D$2:$D$6</c:f>
              <c:numCache>
                <c:formatCode>0.0</c:formatCode>
                <c:ptCount val="5"/>
                <c:pt idx="0">
                  <c:v>9.1999999999999993</c:v>
                </c:pt>
                <c:pt idx="1">
                  <c:v>9.1</c:v>
                </c:pt>
                <c:pt idx="2">
                  <c:v>8.9</c:v>
                </c:pt>
                <c:pt idx="3">
                  <c:v>9</c:v>
                </c:pt>
                <c:pt idx="4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C-4DE6-A19D-E209B2A3F0BC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Planilha1!$E$2:$E$6</c:f>
              <c:numCache>
                <c:formatCode>General</c:formatCode>
                <c:ptCount val="5"/>
                <c:pt idx="0" formatCode="0.0">
                  <c:v>9</c:v>
                </c:pt>
                <c:pt idx="1">
                  <c:v>8.9</c:v>
                </c:pt>
                <c:pt idx="2">
                  <c:v>8.6999999999999993</c:v>
                </c:pt>
                <c:pt idx="3">
                  <c:v>8.6</c:v>
                </c:pt>
                <c:pt idx="4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8C-4DE6-A19D-E209B2A3F0BC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Planilha1!$F$2:$F$6</c:f>
              <c:numCache>
                <c:formatCode>0.0</c:formatCode>
                <c:ptCount val="5"/>
                <c:pt idx="0">
                  <c:v>9.1999999999999993</c:v>
                </c:pt>
                <c:pt idx="1">
                  <c:v>9.1999999999999993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8C-4DE6-A19D-E209B2A3F0BC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Satisfação com os Cursos</c:v>
                </c:pt>
                <c:pt idx="1">
                  <c:v>Satisfação com as Palestras, seminários e oficinas</c:v>
                </c:pt>
                <c:pt idx="2">
                  <c:v>Satisfação com as Consultorias</c:v>
                </c:pt>
                <c:pt idx="3">
                  <c:v>Satisfação com as Feiras e eventos</c:v>
                </c:pt>
                <c:pt idx="4">
                  <c:v>Satisfação com a Orientação e materiais</c:v>
                </c:pt>
              </c:strCache>
            </c:strRef>
          </c:cat>
          <c:val>
            <c:numRef>
              <c:f>Planilha1!$G$2:$G$6</c:f>
              <c:numCache>
                <c:formatCode>0.0</c:formatCode>
                <c:ptCount val="5"/>
                <c:pt idx="0">
                  <c:v>9.1</c:v>
                </c:pt>
                <c:pt idx="1">
                  <c:v>9.1999999999999993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8C-4DE6-A19D-E209B2A3F0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947640"/>
        <c:axId val="588950264"/>
      </c:barChart>
      <c:catAx>
        <c:axId val="58894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8950264"/>
        <c:crosses val="autoZero"/>
        <c:auto val="1"/>
        <c:lblAlgn val="ctr"/>
        <c:lblOffset val="100"/>
        <c:noMultiLvlLbl val="0"/>
      </c:catAx>
      <c:valAx>
        <c:axId val="588950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8894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0.11594565414370564</c:v>
                </c:pt>
                <c:pt idx="1">
                  <c:v>0.14745674210914853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7-4016-AFA4-F0FE7805CE7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0.35383001477843828</c:v>
                </c:pt>
                <c:pt idx="1">
                  <c:v>0.36415851923873316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7-4016-AFA4-F0FE7805CE7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0.53022433107785605</c:v>
                </c:pt>
                <c:pt idx="1">
                  <c:v>0.48838473865211829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87-4016-AFA4-F0FE7805C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8214314387334851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12-4332-8EFA-A6B018F37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0.105</c:v>
                </c:pt>
                <c:pt idx="1">
                  <c:v>0.112</c:v>
                </c:pt>
                <c:pt idx="2">
                  <c:v>8.0595831478965152E-2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2-4332-8EFA-A6B018F37B89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12-4332-8EFA-A6B018F37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0.32</c:v>
                </c:pt>
                <c:pt idx="1">
                  <c:v>0.40799999999999997</c:v>
                </c:pt>
                <c:pt idx="2">
                  <c:v>0.31570167417599387</c:v>
                </c:pt>
                <c:pt idx="3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12-4332-8EFA-A6B018F37B89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12-4332-8EFA-A6B018F37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0.52800000000000002</c:v>
                </c:pt>
                <c:pt idx="1">
                  <c:v>0.46300000000000002</c:v>
                </c:pt>
                <c:pt idx="2">
                  <c:v>0.59077001665820117</c:v>
                </c:pt>
                <c:pt idx="3">
                  <c:v>0.51300000000000001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12-4332-8EFA-A6B018F37B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163646659931148E-2"/>
          <c:y val="0.92951618864734198"/>
          <c:w val="0.84470537936037293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0.02</c:v>
                </c:pt>
                <c:pt idx="1">
                  <c:v>0</c:v>
                </c:pt>
                <c:pt idx="2">
                  <c:v>1E-3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0.09</c:v>
                </c:pt>
                <c:pt idx="8">
                  <c:v>0.249</c:v>
                </c:pt>
                <c:pt idx="9">
                  <c:v>0.14099999999999999</c:v>
                </c:pt>
                <c:pt idx="10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9.2743133670791149</c:v>
                </c:pt>
                <c:pt idx="1">
                  <c:v>8.7493625588160508</c:v>
                </c:pt>
                <c:pt idx="2">
                  <c:v>8.921404961823848</c:v>
                </c:pt>
                <c:pt idx="3">
                  <c:v>9.0361352020248056</c:v>
                </c:pt>
                <c:pt idx="4">
                  <c:v>8.5855403285341225</c:v>
                </c:pt>
                <c:pt idx="5">
                  <c:v>8.498672157331411</c:v>
                </c:pt>
                <c:pt idx="6">
                  <c:v>8.3174338056893706</c:v>
                </c:pt>
                <c:pt idx="7">
                  <c:v>8.3853624093406811</c:v>
                </c:pt>
                <c:pt idx="8">
                  <c:v>7.9992466753572744</c:v>
                </c:pt>
                <c:pt idx="9">
                  <c:v>9.1468783645749934</c:v>
                </c:pt>
                <c:pt idx="10">
                  <c:v>8.2549699400478307</c:v>
                </c:pt>
                <c:pt idx="11">
                  <c:v>8.5214177607264787</c:v>
                </c:pt>
                <c:pt idx="12">
                  <c:v>8.5071190541455888</c:v>
                </c:pt>
                <c:pt idx="13">
                  <c:v>9.0308779605401543</c:v>
                </c:pt>
                <c:pt idx="14">
                  <c:v>8.8288690127306406</c:v>
                </c:pt>
                <c:pt idx="15">
                  <c:v>8.6223639133640475</c:v>
                </c:pt>
                <c:pt idx="16">
                  <c:v>9.0785529553096946</c:v>
                </c:pt>
                <c:pt idx="17">
                  <c:v>8.2671004881762293</c:v>
                </c:pt>
                <c:pt idx="18">
                  <c:v>8.5779554222930479</c:v>
                </c:pt>
                <c:pt idx="19">
                  <c:v>8.6672862685153653</c:v>
                </c:pt>
                <c:pt idx="20">
                  <c:v>9.0295991059246195</c:v>
                </c:pt>
                <c:pt idx="21">
                  <c:v>8.7792821304515609</c:v>
                </c:pt>
                <c:pt idx="22">
                  <c:v>8.032337468834557</c:v>
                </c:pt>
                <c:pt idx="23">
                  <c:v>8.1222683100629496</c:v>
                </c:pt>
                <c:pt idx="24">
                  <c:v>8.8583780962920979</c:v>
                </c:pt>
                <c:pt idx="25">
                  <c:v>8.1113028766240767</c:v>
                </c:pt>
                <c:pt idx="26">
                  <c:v>8.7479529128083193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6919270810707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0.15561088959606748</c:v>
                </c:pt>
                <c:pt idx="1">
                  <c:v>0.15965985230804319</c:v>
                </c:pt>
                <c:pt idx="2">
                  <c:v>0.11746428292606761</c:v>
                </c:pt>
                <c:pt idx="3">
                  <c:v>0.11929615269907545</c:v>
                </c:pt>
                <c:pt idx="4">
                  <c:v>0.10450372348941919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1-4EF9-AC38-925F11613A3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0.34540068583204092</c:v>
                </c:pt>
                <c:pt idx="1">
                  <c:v>0.41074330681720983</c:v>
                </c:pt>
                <c:pt idx="2">
                  <c:v>0.31630884534311809</c:v>
                </c:pt>
                <c:pt idx="3">
                  <c:v>0.33283626603042049</c:v>
                </c:pt>
                <c:pt idx="4">
                  <c:v>0.30265115570707246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1-4EF9-AC38-925F11613A3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0.49898842457189163</c:v>
                </c:pt>
                <c:pt idx="1">
                  <c:v>0.42959684087474692</c:v>
                </c:pt>
                <c:pt idx="2">
                  <c:v>0.56622687173081432</c:v>
                </c:pt>
                <c:pt idx="3">
                  <c:v>0.54786758127050406</c:v>
                </c:pt>
                <c:pt idx="4">
                  <c:v>0.59284512080350837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1-4EF9-AC38-925F11613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0.11486573366867772</c:v>
                </c:pt>
                <c:pt idx="1">
                  <c:v>0.15836787445894066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E-4309-B8A6-B5F679457BC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0.33745570316879858</c:v>
                </c:pt>
                <c:pt idx="1">
                  <c:v>0.34331074777075909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E-4309-B8A6-B5F679457BC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0.54767856316252383</c:v>
                </c:pt>
                <c:pt idx="1">
                  <c:v>0.49832137777030022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E-4309-B8A6-B5F679457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5449811728277685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39-4FA3-82F0-6792525E0A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9.2999999999999999E-2</c:v>
                </c:pt>
                <c:pt idx="1">
                  <c:v>0.123</c:v>
                </c:pt>
                <c:pt idx="2">
                  <c:v>7.9860405331810005E-2</c:v>
                </c:pt>
                <c:pt idx="3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39-4FA3-82F0-6792525E0A9B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FF-4BC0-B17C-2A7B81FF70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0.30399999999999999</c:v>
                </c:pt>
                <c:pt idx="1">
                  <c:v>0.38800000000000001</c:v>
                </c:pt>
                <c:pt idx="2">
                  <c:v>0.30583179304717101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39-4FA3-82F0-6792525E0A9B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FF-4BC0-B17C-2A7B81FF70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0.46600000000000003</c:v>
                </c:pt>
                <c:pt idx="2">
                  <c:v>0.59263791610689798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39-4FA3-82F0-6792525E0A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9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163646659931148E-2"/>
          <c:y val="0.92951618864734198"/>
          <c:w val="0.84470537936037293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1E-3</c:v>
                </c:pt>
                <c:pt idx="1">
                  <c:v>0</c:v>
                </c:pt>
                <c:pt idx="2">
                  <c:v>1E-3</c:v>
                </c:pt>
                <c:pt idx="3">
                  <c:v>1E-3</c:v>
                </c:pt>
                <c:pt idx="4">
                  <c:v>3.0000000000000001E-3</c:v>
                </c:pt>
                <c:pt idx="5">
                  <c:v>1.0999999999999999E-2</c:v>
                </c:pt>
                <c:pt idx="6">
                  <c:v>1.0999999999999999E-2</c:v>
                </c:pt>
                <c:pt idx="7">
                  <c:v>5.5E-2</c:v>
                </c:pt>
                <c:pt idx="8">
                  <c:v>0.183</c:v>
                </c:pt>
                <c:pt idx="9">
                  <c:v>0.161</c:v>
                </c:pt>
                <c:pt idx="10">
                  <c:v>0.57299999999999995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9.2126098088553388</c:v>
                </c:pt>
                <c:pt idx="1">
                  <c:v>9.2941821923989654</c:v>
                </c:pt>
                <c:pt idx="2">
                  <c:v>9.3908672527780599</c:v>
                </c:pt>
                <c:pt idx="3">
                  <c:v>9.379467399608064</c:v>
                </c:pt>
                <c:pt idx="4">
                  <c:v>9.1233508160108361</c:v>
                </c:pt>
                <c:pt idx="5">
                  <c:v>9.1199948848129413</c:v>
                </c:pt>
                <c:pt idx="6">
                  <c:v>8.7435727070001548</c:v>
                </c:pt>
                <c:pt idx="7">
                  <c:v>9.2739080927044366</c:v>
                </c:pt>
                <c:pt idx="8">
                  <c:v>9.3698713847446609</c:v>
                </c:pt>
                <c:pt idx="9">
                  <c:v>9.4979299731713631</c:v>
                </c:pt>
                <c:pt idx="10">
                  <c:v>9.0307275964391671</c:v>
                </c:pt>
                <c:pt idx="11">
                  <c:v>9.4717780315087321</c:v>
                </c:pt>
                <c:pt idx="12">
                  <c:v>8.9824073667852744</c:v>
                </c:pt>
                <c:pt idx="13">
                  <c:v>9.2819454803993242</c:v>
                </c:pt>
                <c:pt idx="14">
                  <c:v>9.1651471244499412</c:v>
                </c:pt>
                <c:pt idx="15">
                  <c:v>9.2724382252398261</c:v>
                </c:pt>
                <c:pt idx="16">
                  <c:v>9.4971497622030299</c:v>
                </c:pt>
                <c:pt idx="17">
                  <c:v>8.9350146883308899</c:v>
                </c:pt>
                <c:pt idx="18">
                  <c:v>8.9954396971235546</c:v>
                </c:pt>
                <c:pt idx="19">
                  <c:v>9.2537892363642271</c:v>
                </c:pt>
                <c:pt idx="20">
                  <c:v>9.3303207306711968</c:v>
                </c:pt>
                <c:pt idx="21">
                  <c:v>9.4658846554987583</c:v>
                </c:pt>
                <c:pt idx="22">
                  <c:v>8.9312643425816223</c:v>
                </c:pt>
                <c:pt idx="23">
                  <c:v>8.8332563697600275</c:v>
                </c:pt>
                <c:pt idx="24">
                  <c:v>9.2669170988395955</c:v>
                </c:pt>
                <c:pt idx="25">
                  <c:v>9.2232983623391043</c:v>
                </c:pt>
                <c:pt idx="26">
                  <c:v>9.294471764153224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2.8155015097343715E-2</c:v>
                </c:pt>
                <c:pt idx="1">
                  <c:v>3.7570319293844225E-2</c:v>
                </c:pt>
                <c:pt idx="2">
                  <c:v>5.469316428398803E-2</c:v>
                </c:pt>
                <c:pt idx="3">
                  <c:v>2.7172740996333836E-2</c:v>
                </c:pt>
                <c:pt idx="4">
                  <c:v>1.8546909004617994E-2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4-4BF0-8448-8B7B85F42D5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0.23958848550796322</c:v>
                </c:pt>
                <c:pt idx="1">
                  <c:v>0.22913123446434205</c:v>
                </c:pt>
                <c:pt idx="2">
                  <c:v>0.20049822461006489</c:v>
                </c:pt>
                <c:pt idx="3">
                  <c:v>0.3489324994608583</c:v>
                </c:pt>
                <c:pt idx="4">
                  <c:v>0.24615869784462435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4-4BF0-8448-8B7B85F42D5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0.73225649939469306</c:v>
                </c:pt>
                <c:pt idx="1">
                  <c:v>0.73329844624181362</c:v>
                </c:pt>
                <c:pt idx="2">
                  <c:v>0.74480861110594709</c:v>
                </c:pt>
                <c:pt idx="3">
                  <c:v>0.62389475954280782</c:v>
                </c:pt>
                <c:pt idx="4">
                  <c:v>0.73529439315075762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D4-4BF0-8448-8B7B85F42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0.0</c:formatCode>
                <c:ptCount val="6"/>
                <c:pt idx="0">
                  <c:v>7.3</c:v>
                </c:pt>
                <c:pt idx="1">
                  <c:v>7.9</c:v>
                </c:pt>
                <c:pt idx="2">
                  <c:v>8.1</c:v>
                </c:pt>
                <c:pt idx="3">
                  <c:v>7.9</c:v>
                </c:pt>
                <c:pt idx="4">
                  <c:v>8.4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0F-401C-8101-60980C0B7C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4287040"/>
        <c:axId val="584272608"/>
      </c:lineChart>
      <c:catAx>
        <c:axId val="58428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272608"/>
        <c:crosses val="autoZero"/>
        <c:auto val="1"/>
        <c:lblAlgn val="ctr"/>
        <c:lblOffset val="100"/>
        <c:noMultiLvlLbl val="0"/>
      </c:catAx>
      <c:valAx>
        <c:axId val="584272608"/>
        <c:scaling>
          <c:orientation val="minMax"/>
          <c:max val="9"/>
          <c:min val="6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842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3.1305828494863776E-2</c:v>
                </c:pt>
                <c:pt idx="1">
                  <c:v>1.8872625632522889E-2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3-4914-8531-3201307D4ED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0.24014627065654309</c:v>
                </c:pt>
                <c:pt idx="1">
                  <c:v>0.2332576797452241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3-4914-8531-3201307D4ED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0.72854790084859311</c:v>
                </c:pt>
                <c:pt idx="1">
                  <c:v>0.74786969462225306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3-4914-8531-3201307D4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593766513869954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25-44B3-AF95-09AF2D17F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3.2000000000000001E-2</c:v>
                </c:pt>
                <c:pt idx="1">
                  <c:v>4.2999999999999997E-2</c:v>
                </c:pt>
                <c:pt idx="2">
                  <c:v>2.9312758527784886E-2</c:v>
                </c:pt>
                <c:pt idx="3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5-44B3-AF95-09AF2D17F2FD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BF4-403F-A541-04CCE9861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0.248</c:v>
                </c:pt>
                <c:pt idx="1">
                  <c:v>0.28899999999999998</c:v>
                </c:pt>
                <c:pt idx="2">
                  <c:v>0.21378392227921775</c:v>
                </c:pt>
                <c:pt idx="3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5-44B3-AF95-09AF2D17F2FD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F4-403F-A541-04CCE9861E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0.70899999999999996</c:v>
                </c:pt>
                <c:pt idx="1">
                  <c:v>0.66600000000000004</c:v>
                </c:pt>
                <c:pt idx="2">
                  <c:v>0.75238492707072868</c:v>
                </c:pt>
                <c:pt idx="3">
                  <c:v>0.73399999999999999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25-44B3-AF95-09AF2D17F2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921814829989969E-2"/>
          <c:y val="0.92951618864734198"/>
          <c:w val="0.9262086601274464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2.7E-2</c:v>
                </c:pt>
                <c:pt idx="1">
                  <c:v>0</c:v>
                </c:pt>
                <c:pt idx="2">
                  <c:v>1E-3</c:v>
                </c:pt>
                <c:pt idx="3">
                  <c:v>2E-3</c:v>
                </c:pt>
                <c:pt idx="4">
                  <c:v>7.0000000000000001E-3</c:v>
                </c:pt>
                <c:pt idx="5">
                  <c:v>5.8000000000000003E-2</c:v>
                </c:pt>
                <c:pt idx="6">
                  <c:v>3.2000000000000001E-2</c:v>
                </c:pt>
                <c:pt idx="7">
                  <c:v>0.109</c:v>
                </c:pt>
                <c:pt idx="8">
                  <c:v>0.216</c:v>
                </c:pt>
                <c:pt idx="9">
                  <c:v>0.155</c:v>
                </c:pt>
                <c:pt idx="10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9.4314251972013015</c:v>
                </c:pt>
                <c:pt idx="1">
                  <c:v>8.9637462382765705</c:v>
                </c:pt>
                <c:pt idx="2">
                  <c:v>9.110366374988125</c:v>
                </c:pt>
                <c:pt idx="3">
                  <c:v>8.9493547992216236</c:v>
                </c:pt>
                <c:pt idx="4">
                  <c:v>8.3931055924048437</c:v>
                </c:pt>
                <c:pt idx="5">
                  <c:v>8.5924654192041618</c:v>
                </c:pt>
                <c:pt idx="6">
                  <c:v>8.3576970406698532</c:v>
                </c:pt>
                <c:pt idx="7">
                  <c:v>8.484890982633793</c:v>
                </c:pt>
                <c:pt idx="8">
                  <c:v>8.5561874266470603</c:v>
                </c:pt>
                <c:pt idx="9">
                  <c:v>8.4121895185799485</c:v>
                </c:pt>
                <c:pt idx="10">
                  <c:v>7.9258571459088403</c:v>
                </c:pt>
                <c:pt idx="11">
                  <c:v>8.748387502258673</c:v>
                </c:pt>
                <c:pt idx="12">
                  <c:v>8.4098397751911307</c:v>
                </c:pt>
                <c:pt idx="13">
                  <c:v>8.2663497066317397</c:v>
                </c:pt>
                <c:pt idx="14">
                  <c:v>8.7184243081563828</c:v>
                </c:pt>
                <c:pt idx="15">
                  <c:v>8.6621923090571435</c:v>
                </c:pt>
                <c:pt idx="16">
                  <c:v>8.9497557756358326</c:v>
                </c:pt>
                <c:pt idx="17">
                  <c:v>8.0971112555815985</c:v>
                </c:pt>
                <c:pt idx="18">
                  <c:v>8.1759446417276926</c:v>
                </c:pt>
                <c:pt idx="19">
                  <c:v>8.6682910567298794</c:v>
                </c:pt>
                <c:pt idx="20">
                  <c:v>8.6051653005216178</c:v>
                </c:pt>
                <c:pt idx="21">
                  <c:v>8.0941632437582882</c:v>
                </c:pt>
                <c:pt idx="22">
                  <c:v>8.414288317993158</c:v>
                </c:pt>
                <c:pt idx="23">
                  <c:v>8.3686460765109434</c:v>
                </c:pt>
                <c:pt idx="24">
                  <c:v>8.6613447295180457</c:v>
                </c:pt>
                <c:pt idx="25">
                  <c:v>8.0991711633899968</c:v>
                </c:pt>
                <c:pt idx="26">
                  <c:v>8.6042508431562421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8.6248998255786538E-2</c:v>
                </c:pt>
                <c:pt idx="1">
                  <c:v>0.13477616596474809</c:v>
                </c:pt>
                <c:pt idx="2">
                  <c:v>0.10231203007518797</c:v>
                </c:pt>
                <c:pt idx="3">
                  <c:v>0.14794047875781755</c:v>
                </c:pt>
                <c:pt idx="4">
                  <c:v>0.15826217624600142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5-449B-9FF7-8EC5F6D48C7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0.29800593975392448</c:v>
                </c:pt>
                <c:pt idx="1">
                  <c:v>0.38637498050226171</c:v>
                </c:pt>
                <c:pt idx="2">
                  <c:v>0.43105263157894735</c:v>
                </c:pt>
                <c:pt idx="3">
                  <c:v>0.34375673927108041</c:v>
                </c:pt>
                <c:pt idx="4">
                  <c:v>0.30043016716541115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5-449B-9FF7-8EC5F6D48C7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0.615745061990289</c:v>
                </c:pt>
                <c:pt idx="1">
                  <c:v>0.47884885353299023</c:v>
                </c:pt>
                <c:pt idx="2">
                  <c:v>0.46663533834586468</c:v>
                </c:pt>
                <c:pt idx="3">
                  <c:v>0.50830278197110201</c:v>
                </c:pt>
                <c:pt idx="4">
                  <c:v>0.54130765658858737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5-449B-9FF7-8EC5F6D48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0.11097563924805726</c:v>
                </c:pt>
                <c:pt idx="1">
                  <c:v>0.16733743446543947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C-4FCC-AF0A-B00B2021924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0.34521813433076454</c:v>
                </c:pt>
                <c:pt idx="1">
                  <c:v>0.27774003570140138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C-4FCC-AF0A-B00B2021924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0.54380622642117826</c:v>
                </c:pt>
                <c:pt idx="1">
                  <c:v>0.55492252983315926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3C-4FCC-AF0A-B00B20219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5287193924803721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BC-4E48-BE1F-488D54CA2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0.108</c:v>
                </c:pt>
                <c:pt idx="1">
                  <c:v>0.15</c:v>
                </c:pt>
                <c:pt idx="2">
                  <c:v>9.2214186472822424E-2</c:v>
                </c:pt>
                <c:pt idx="3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C-4E48-BE1F-488D54CA2897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F0-4F61-81EE-9AEBC7DD4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0.312</c:v>
                </c:pt>
                <c:pt idx="1">
                  <c:v>0.38200000000000001</c:v>
                </c:pt>
                <c:pt idx="2">
                  <c:v>0.32964927387700471</c:v>
                </c:pt>
                <c:pt idx="3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C-4E48-BE1F-488D54CA2897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BF0-4F61-81EE-9AEBC7DD4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0.51900000000000002</c:v>
                </c:pt>
                <c:pt idx="1">
                  <c:v>0.437</c:v>
                </c:pt>
                <c:pt idx="2">
                  <c:v>0.56469917006967874</c:v>
                </c:pt>
                <c:pt idx="3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BC-4E48-BE1F-488D54CA2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1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490440957534085E-2"/>
          <c:y val="0.92951618864734198"/>
          <c:w val="0.94026094991487297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2.7E-2</c:v>
                </c:pt>
                <c:pt idx="1">
                  <c:v>1E-3</c:v>
                </c:pt>
                <c:pt idx="2">
                  <c:v>2E-3</c:v>
                </c:pt>
                <c:pt idx="3">
                  <c:v>5.0000000000000001E-3</c:v>
                </c:pt>
                <c:pt idx="4">
                  <c:v>6.0000000000000001E-3</c:v>
                </c:pt>
                <c:pt idx="5">
                  <c:v>5.5E-2</c:v>
                </c:pt>
                <c:pt idx="6">
                  <c:v>3.5000000000000003E-2</c:v>
                </c:pt>
                <c:pt idx="7">
                  <c:v>0.109</c:v>
                </c:pt>
                <c:pt idx="8">
                  <c:v>0.20899999999999999</c:v>
                </c:pt>
                <c:pt idx="9">
                  <c:v>0.16500000000000001</c:v>
                </c:pt>
                <c:pt idx="10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9.0750665741714602</c:v>
                </c:pt>
                <c:pt idx="1">
                  <c:v>8.9104640317030626</c:v>
                </c:pt>
                <c:pt idx="2">
                  <c:v>9.1921569380405241</c:v>
                </c:pt>
                <c:pt idx="3">
                  <c:v>9.027142791411686</c:v>
                </c:pt>
                <c:pt idx="4">
                  <c:v>8.4832957137594995</c:v>
                </c:pt>
                <c:pt idx="5">
                  <c:v>8.6110855344645625</c:v>
                </c:pt>
                <c:pt idx="6">
                  <c:v>8.2314883730636268</c:v>
                </c:pt>
                <c:pt idx="7">
                  <c:v>8.6164396985796667</c:v>
                </c:pt>
                <c:pt idx="8">
                  <c:v>8.3859392448214933</c:v>
                </c:pt>
                <c:pt idx="9">
                  <c:v>8.5595560704164164</c:v>
                </c:pt>
                <c:pt idx="10">
                  <c:v>7.6573144677100311</c:v>
                </c:pt>
                <c:pt idx="11">
                  <c:v>8.5188943423582941</c:v>
                </c:pt>
                <c:pt idx="12">
                  <c:v>8.5941978687474521</c:v>
                </c:pt>
                <c:pt idx="13">
                  <c:v>8.576603504939488</c:v>
                </c:pt>
                <c:pt idx="14">
                  <c:v>9.040368203225345</c:v>
                </c:pt>
                <c:pt idx="15">
                  <c:v>8.607640656732368</c:v>
                </c:pt>
                <c:pt idx="16">
                  <c:v>8.7643189635480994</c:v>
                </c:pt>
                <c:pt idx="17">
                  <c:v>7.8652708406288596</c:v>
                </c:pt>
                <c:pt idx="18">
                  <c:v>7.9662422816207767</c:v>
                </c:pt>
                <c:pt idx="19">
                  <c:v>8.8677775097261158</c:v>
                </c:pt>
                <c:pt idx="20">
                  <c:v>8.7687610852121889</c:v>
                </c:pt>
                <c:pt idx="21">
                  <c:v>7.9320783384623308</c:v>
                </c:pt>
                <c:pt idx="22">
                  <c:v>8.4561770114894337</c:v>
                </c:pt>
                <c:pt idx="23">
                  <c:v>8.1614432276111213</c:v>
                </c:pt>
                <c:pt idx="24">
                  <c:v>8.6931710527934651</c:v>
                </c:pt>
                <c:pt idx="25">
                  <c:v>8.1696945850333638</c:v>
                </c:pt>
                <c:pt idx="26">
                  <c:v>8.6499816808753813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9.7158249030737109E-2</c:v>
                </c:pt>
                <c:pt idx="1">
                  <c:v>0.14267503895000236</c:v>
                </c:pt>
                <c:pt idx="2">
                  <c:v>0.15566736282513766</c:v>
                </c:pt>
                <c:pt idx="3">
                  <c:v>8.1784386617100371E-2</c:v>
                </c:pt>
                <c:pt idx="4">
                  <c:v>0.14414390782134814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E-4F69-BB3E-FD90C4C53B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0.29181558678867464</c:v>
                </c:pt>
                <c:pt idx="1">
                  <c:v>0.37745306327998362</c:v>
                </c:pt>
                <c:pt idx="2">
                  <c:v>0.46183785836339475</c:v>
                </c:pt>
                <c:pt idx="3">
                  <c:v>0.27834572490706322</c:v>
                </c:pt>
                <c:pt idx="4">
                  <c:v>0.28905181770189492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E-4F69-BB3E-FD90C4C53B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0.6110261641805883</c:v>
                </c:pt>
                <c:pt idx="1">
                  <c:v>0.47987189777001404</c:v>
                </c:pt>
                <c:pt idx="2">
                  <c:v>0.38249477881146765</c:v>
                </c:pt>
                <c:pt idx="3">
                  <c:v>0.63986988847583648</c:v>
                </c:pt>
                <c:pt idx="4">
                  <c:v>0.56680427447675696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E-4F69-BB3E-FD90C4C53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816040727637544E-2"/>
          <c:w val="0.97521195816303752"/>
          <c:h val="0.7525868368314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7.7</c:v>
                </c:pt>
                <c:pt idx="1">
                  <c:v>7.5</c:v>
                </c:pt>
                <c:pt idx="2">
                  <c:v>7.1</c:v>
                </c:pt>
                <c:pt idx="3">
                  <c:v>7.2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5-45FD-AD81-EDBE7CD55D9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Planilha1!$C$2:$C$6</c:f>
              <c:numCache>
                <c:formatCode>0.0</c:formatCode>
                <c:ptCount val="5"/>
                <c:pt idx="0">
                  <c:v>8.3000000000000007</c:v>
                </c:pt>
                <c:pt idx="1">
                  <c:v>8.1</c:v>
                </c:pt>
                <c:pt idx="2">
                  <c:v>8</c:v>
                </c:pt>
                <c:pt idx="3">
                  <c:v>8.1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5-45FD-AD81-EDBE7CD55D9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Planilha1!$D$2:$D$6</c:f>
              <c:numCache>
                <c:formatCode>0.0</c:formatCode>
                <c:ptCount val="5"/>
                <c:pt idx="0">
                  <c:v>8.4</c:v>
                </c:pt>
                <c:pt idx="1">
                  <c:v>8.4</c:v>
                </c:pt>
                <c:pt idx="2">
                  <c:v>7.9</c:v>
                </c:pt>
                <c:pt idx="3">
                  <c:v>8.3000000000000007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5-45FD-AD81-EDBE7CD55D90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Planilha1!$E$2:$E$6</c:f>
              <c:numCache>
                <c:formatCode>0.0</c:formatCode>
                <c:ptCount val="5"/>
                <c:pt idx="0" formatCode="General">
                  <c:v>8.3000000000000007</c:v>
                </c:pt>
                <c:pt idx="1">
                  <c:v>8</c:v>
                </c:pt>
                <c:pt idx="2" formatCode="General">
                  <c:v>7.9</c:v>
                </c:pt>
                <c:pt idx="3" formatCode="General">
                  <c:v>7.7</c:v>
                </c:pt>
                <c:pt idx="4" formatCode="General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5-45FD-AD81-EDBE7CD55D90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Planilha1!$F$2:$F$6</c:f>
              <c:numCache>
                <c:formatCode>0.0</c:formatCode>
                <c:ptCount val="5"/>
                <c:pt idx="0">
                  <c:v>8.6</c:v>
                </c:pt>
                <c:pt idx="1">
                  <c:v>8.5</c:v>
                </c:pt>
                <c:pt idx="2">
                  <c:v>8.3000000000000007</c:v>
                </c:pt>
                <c:pt idx="3">
                  <c:v>8.6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F5-45FD-AD81-EDBE7CD55D90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Aplicabilidade dos Cursos </c:v>
                </c:pt>
                <c:pt idx="1">
                  <c:v>Aplicabilidade das Palestras, seminários e oficinas</c:v>
                </c:pt>
                <c:pt idx="2">
                  <c:v>Aplicabilidade das Consultorias</c:v>
                </c:pt>
                <c:pt idx="3">
                  <c:v>Aplicabilidade das Feiras e eventos</c:v>
                </c:pt>
                <c:pt idx="4">
                  <c:v>Aplicabilidade das Orientação e materiais</c:v>
                </c:pt>
              </c:strCache>
            </c:strRef>
          </c:cat>
          <c:val>
            <c:numRef>
              <c:f>Planilha1!$G$2:$G$6</c:f>
              <c:numCache>
                <c:formatCode>0.0</c:formatCode>
                <c:ptCount val="5"/>
                <c:pt idx="0">
                  <c:v>8.1999999999999993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F5-45FD-AD81-EDBE7CD55D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062216"/>
        <c:axId val="643051392"/>
      </c:barChart>
      <c:catAx>
        <c:axId val="64306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3051392"/>
        <c:crosses val="autoZero"/>
        <c:auto val="1"/>
        <c:lblAlgn val="ctr"/>
        <c:lblOffset val="100"/>
        <c:noMultiLvlLbl val="0"/>
      </c:catAx>
      <c:valAx>
        <c:axId val="643051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4306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0.11553329819012476</c:v>
                </c:pt>
                <c:pt idx="1">
                  <c:v>0.16316211121583413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7-4C81-AC15-06969E6AC1E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0.33191534573153042</c:v>
                </c:pt>
                <c:pt idx="1">
                  <c:v>0.28858152686145144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97-4C81-AC15-06969E6AC1E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0.55255135607834482</c:v>
                </c:pt>
                <c:pt idx="1">
                  <c:v>0.54825636192271443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97-4C81-AC15-06969E6AC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675075415606929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01-48EA-8BE8-84003E16C2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0.114</c:v>
                </c:pt>
                <c:pt idx="1">
                  <c:v>0.16800000000000001</c:v>
                </c:pt>
                <c:pt idx="2">
                  <c:v>9.5462061460275721E-2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01-48EA-8BE8-84003E16C200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1CC-45E7-9D92-C4E597BC2B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0.32700000000000001</c:v>
                </c:pt>
                <c:pt idx="1">
                  <c:v>0.35799999999999998</c:v>
                </c:pt>
                <c:pt idx="2">
                  <c:v>0.30248926267743537</c:v>
                </c:pt>
                <c:pt idx="3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01-48EA-8BE8-84003E16C200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1CC-45E7-9D92-C4E597BC2B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0.48899999999999999</c:v>
                </c:pt>
                <c:pt idx="1">
                  <c:v>0.434</c:v>
                </c:pt>
                <c:pt idx="2">
                  <c:v>0.57837109665967512</c:v>
                </c:pt>
                <c:pt idx="3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01-48EA-8BE8-84003E16C2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4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47738538449"/>
          <c:y val="0.92951618864734198"/>
          <c:w val="0.72807137412473311"/>
          <c:h val="6.5088303643879492E-2"/>
        </c:manualLayout>
      </c:layout>
      <c:overlay val="0"/>
      <c:txPr>
        <a:bodyPr/>
        <a:lstStyle/>
        <a:p>
          <a:pPr>
            <a:defRPr sz="15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4.0000000000000001E-3</c:v>
                </c:pt>
                <c:pt idx="1">
                  <c:v>0</c:v>
                </c:pt>
                <c:pt idx="2">
                  <c:v>1E-3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1.9E-2</c:v>
                </c:pt>
                <c:pt idx="6">
                  <c:v>2.7E-2</c:v>
                </c:pt>
                <c:pt idx="7">
                  <c:v>8.5000000000000006E-2</c:v>
                </c:pt>
                <c:pt idx="8">
                  <c:v>0.16</c:v>
                </c:pt>
                <c:pt idx="9">
                  <c:v>0.114</c:v>
                </c:pt>
                <c:pt idx="10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9.044592019267867</c:v>
                </c:pt>
                <c:pt idx="1">
                  <c:v>9.2506199916856602</c:v>
                </c:pt>
                <c:pt idx="2">
                  <c:v>9.4335641956859373</c:v>
                </c:pt>
                <c:pt idx="3">
                  <c:v>9.4142604937437895</c:v>
                </c:pt>
                <c:pt idx="4">
                  <c:v>9.139395064343697</c:v>
                </c:pt>
                <c:pt idx="5">
                  <c:v>8.8797225817140202</c:v>
                </c:pt>
                <c:pt idx="6">
                  <c:v>8.8281124685141634</c:v>
                </c:pt>
                <c:pt idx="7">
                  <c:v>9.2002506477690567</c:v>
                </c:pt>
                <c:pt idx="8">
                  <c:v>9.2030080208410379</c:v>
                </c:pt>
                <c:pt idx="9">
                  <c:v>9.472806282518464</c:v>
                </c:pt>
                <c:pt idx="10">
                  <c:v>8.9755376356383465</c:v>
                </c:pt>
                <c:pt idx="11">
                  <c:v>9.0297176940297899</c:v>
                </c:pt>
                <c:pt idx="12">
                  <c:v>9.0160775137513074</c:v>
                </c:pt>
                <c:pt idx="13">
                  <c:v>9.2612124922775152</c:v>
                </c:pt>
                <c:pt idx="14">
                  <c:v>8.8005388634879154</c:v>
                </c:pt>
                <c:pt idx="15">
                  <c:v>8.7169769579232277</c:v>
                </c:pt>
                <c:pt idx="16">
                  <c:v>8.7863837168671708</c:v>
                </c:pt>
                <c:pt idx="17">
                  <c:v>8.7785741024540123</c:v>
                </c:pt>
                <c:pt idx="18">
                  <c:v>9.1193108198078363</c:v>
                </c:pt>
                <c:pt idx="19">
                  <c:v>8.9090196450460475</c:v>
                </c:pt>
                <c:pt idx="20">
                  <c:v>9.3366404129988751</c:v>
                </c:pt>
                <c:pt idx="21">
                  <c:v>9.4615045377527096</c:v>
                </c:pt>
                <c:pt idx="22">
                  <c:v>8.692399560580073</c:v>
                </c:pt>
                <c:pt idx="23">
                  <c:v>8.6709904279432841</c:v>
                </c:pt>
                <c:pt idx="24">
                  <c:v>8.8814812630088724</c:v>
                </c:pt>
                <c:pt idx="25">
                  <c:v>9.1175207912205494</c:v>
                </c:pt>
                <c:pt idx="26">
                  <c:v>8.5300264222937123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3.6362881633839064E-2</c:v>
                </c:pt>
                <c:pt idx="1">
                  <c:v>5.5955298382095266E-2</c:v>
                </c:pt>
                <c:pt idx="2">
                  <c:v>4.0680807169105798E-2</c:v>
                </c:pt>
                <c:pt idx="3">
                  <c:v>0.10202147820593808</c:v>
                </c:pt>
                <c:pt idx="4">
                  <c:v>8.930084459915269E-2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1-4520-A23B-B14A1368953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0.18612108507502959</c:v>
                </c:pt>
                <c:pt idx="1">
                  <c:v>0.2808542922344186</c:v>
                </c:pt>
                <c:pt idx="2">
                  <c:v>0.27710979305009342</c:v>
                </c:pt>
                <c:pt idx="3">
                  <c:v>0.4071383449147189</c:v>
                </c:pt>
                <c:pt idx="4">
                  <c:v>0.25946733586982917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1-4520-A23B-B14A1368953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0.77751603329113139</c:v>
                </c:pt>
                <c:pt idx="1">
                  <c:v>0.66319040938348617</c:v>
                </c:pt>
                <c:pt idx="2">
                  <c:v>0.68220939978080075</c:v>
                </c:pt>
                <c:pt idx="3">
                  <c:v>0.490840176879343</c:v>
                </c:pt>
                <c:pt idx="4">
                  <c:v>0.65123181953101816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1-4520-A23B-B14A136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5.3911470875523448E-2</c:v>
                </c:pt>
                <c:pt idx="1">
                  <c:v>6.8430596347848288E-2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0-4040-B6B6-11A0FE089FE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0.23784102668252724</c:v>
                </c:pt>
                <c:pt idx="1">
                  <c:v>0.25898608096028608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0-4040-B6B6-11A0FE089FE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0.70824750244194923</c:v>
                </c:pt>
                <c:pt idx="1">
                  <c:v>0.67258332269186571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0-4040-B6B6-11A0FE08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9190021208178576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25-44B3-AF95-09AF2D17F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6.4000000000000001E-2</c:v>
                </c:pt>
                <c:pt idx="1">
                  <c:v>9.0999999999999998E-2</c:v>
                </c:pt>
                <c:pt idx="2">
                  <c:v>4.9349893136546516E-2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5-44B3-AF95-09AF2D17F2FD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83-4C5C-9CB7-5D2A389E4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0.22500000000000001</c:v>
                </c:pt>
                <c:pt idx="1">
                  <c:v>0.27200000000000002</c:v>
                </c:pt>
                <c:pt idx="2">
                  <c:v>0.22958958093842921</c:v>
                </c:pt>
                <c:pt idx="3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5-44B3-AF95-09AF2D17F2FD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83-4C5C-9CB7-5D2A389E4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0.69</c:v>
                </c:pt>
                <c:pt idx="1">
                  <c:v>0.625</c:v>
                </c:pt>
                <c:pt idx="2">
                  <c:v>0.70783898906004994</c:v>
                </c:pt>
                <c:pt idx="3">
                  <c:v>0.69699999999999995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25-44B3-AF95-09AF2D17F2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9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274754021306139E-2"/>
          <c:y val="0.92951618864734198"/>
          <c:w val="0.93042434706367427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2.1999999999999999E-2</c:v>
                </c:pt>
                <c:pt idx="1">
                  <c:v>0</c:v>
                </c:pt>
                <c:pt idx="2">
                  <c:v>4.0000000000000001E-3</c:v>
                </c:pt>
                <c:pt idx="3">
                  <c:v>8.9999999999999993E-3</c:v>
                </c:pt>
                <c:pt idx="4">
                  <c:v>0.01</c:v>
                </c:pt>
                <c:pt idx="5">
                  <c:v>8.2000000000000003E-2</c:v>
                </c:pt>
                <c:pt idx="6">
                  <c:v>4.5999999999999999E-2</c:v>
                </c:pt>
                <c:pt idx="7">
                  <c:v>9.9000000000000005E-2</c:v>
                </c:pt>
                <c:pt idx="8">
                  <c:v>0.17799999999999999</c:v>
                </c:pt>
                <c:pt idx="9">
                  <c:v>0.13100000000000001</c:v>
                </c:pt>
                <c:pt idx="1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8.843861824623561</c:v>
                </c:pt>
                <c:pt idx="1">
                  <c:v>8.6946057139580564</c:v>
                </c:pt>
                <c:pt idx="2">
                  <c:v>9.2727564395020892</c:v>
                </c:pt>
                <c:pt idx="3">
                  <c:v>9.4136082715796263</c:v>
                </c:pt>
                <c:pt idx="4">
                  <c:v>7.8252505587553545</c:v>
                </c:pt>
                <c:pt idx="5">
                  <c:v>8.3060946396542796</c:v>
                </c:pt>
                <c:pt idx="6">
                  <c:v>8.1018301641065147</c:v>
                </c:pt>
                <c:pt idx="7">
                  <c:v>8.1048387414893543</c:v>
                </c:pt>
                <c:pt idx="8">
                  <c:v>8.507820786138323</c:v>
                </c:pt>
                <c:pt idx="9">
                  <c:v>8.7821213299630561</c:v>
                </c:pt>
                <c:pt idx="10">
                  <c:v>8.0133939239366185</c:v>
                </c:pt>
                <c:pt idx="11">
                  <c:v>8.5430790256104743</c:v>
                </c:pt>
                <c:pt idx="12">
                  <c:v>8.3184781580721623</c:v>
                </c:pt>
                <c:pt idx="13">
                  <c:v>8.7447410924786482</c:v>
                </c:pt>
                <c:pt idx="14">
                  <c:v>8.5043253065376589</c:v>
                </c:pt>
                <c:pt idx="15">
                  <c:v>8.0753031679202039</c:v>
                </c:pt>
                <c:pt idx="16">
                  <c:v>8.2028111575976475</c:v>
                </c:pt>
                <c:pt idx="17">
                  <c:v>8.104928477488464</c:v>
                </c:pt>
                <c:pt idx="18">
                  <c:v>8.5162884539643535</c:v>
                </c:pt>
                <c:pt idx="19">
                  <c:v>8.2783335348162481</c:v>
                </c:pt>
                <c:pt idx="20">
                  <c:v>8.5971680061232298</c:v>
                </c:pt>
                <c:pt idx="21">
                  <c:v>8.6197340018104587</c:v>
                </c:pt>
                <c:pt idx="22">
                  <c:v>7.94821906038149</c:v>
                </c:pt>
                <c:pt idx="23">
                  <c:v>8.1785020733325204</c:v>
                </c:pt>
                <c:pt idx="24">
                  <c:v>8.2721350984671638</c:v>
                </c:pt>
                <c:pt idx="25">
                  <c:v>8.2851384646927393</c:v>
                </c:pt>
                <c:pt idx="26">
                  <c:v>8.0746050625434052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0.16585967762089218</c:v>
                </c:pt>
                <c:pt idx="1">
                  <c:v>0.17455472943274047</c:v>
                </c:pt>
                <c:pt idx="2">
                  <c:v>0.11126632447534274</c:v>
                </c:pt>
                <c:pt idx="3">
                  <c:v>0.19140871762476311</c:v>
                </c:pt>
                <c:pt idx="4">
                  <c:v>0.19703933623828568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C-49A3-8A01-70E5D766A2B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0.22058915406722479</c:v>
                </c:pt>
                <c:pt idx="1">
                  <c:v>0.33365731655224073</c:v>
                </c:pt>
                <c:pt idx="2">
                  <c:v>0.28511792606068481</c:v>
                </c:pt>
                <c:pt idx="3">
                  <c:v>0.35312697409981048</c:v>
                </c:pt>
                <c:pt idx="4">
                  <c:v>0.28229408030040748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2C-49A3-8A01-70E5D766A2B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0.61355116831188306</c:v>
                </c:pt>
                <c:pt idx="1">
                  <c:v>0.49178795401501885</c:v>
                </c:pt>
                <c:pt idx="2">
                  <c:v>0.60361574946397245</c:v>
                </c:pt>
                <c:pt idx="3">
                  <c:v>0.45546430827542639</c:v>
                </c:pt>
                <c:pt idx="4">
                  <c:v>0.52066658346130679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2C-49A3-8A01-70E5D766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0.0</c:formatCode>
                <c:ptCount val="6"/>
                <c:pt idx="0">
                  <c:v>7.43</c:v>
                </c:pt>
                <c:pt idx="1">
                  <c:v>8</c:v>
                </c:pt>
                <c:pt idx="2">
                  <c:v>8</c:v>
                </c:pt>
                <c:pt idx="3" formatCode="General">
                  <c:v>7.8</c:v>
                </c:pt>
                <c:pt idx="4">
                  <c:v>8.4551020871079636</c:v>
                </c:pt>
                <c:pt idx="5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94-4520-A2A6-FF2D3E26ED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4446328"/>
        <c:axId val="574446656"/>
      </c:lineChart>
      <c:catAx>
        <c:axId val="57444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4446656"/>
        <c:crosses val="autoZero"/>
        <c:auto val="1"/>
        <c:lblAlgn val="ctr"/>
        <c:lblOffset val="100"/>
        <c:noMultiLvlLbl val="0"/>
      </c:catAx>
      <c:valAx>
        <c:axId val="574446656"/>
        <c:scaling>
          <c:orientation val="minMax"/>
          <c:min val="6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7444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0.14935405584291422</c:v>
                </c:pt>
                <c:pt idx="1">
                  <c:v>0.22023742285297651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2-4E85-B9CC-2D4BA0FE1A5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0.31138675753192951</c:v>
                </c:pt>
                <c:pt idx="1">
                  <c:v>0.20504934328756713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2-4E85-B9CC-2D4BA0FE1A5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0.53925918662515626</c:v>
                </c:pt>
                <c:pt idx="1">
                  <c:v>0.57471323385945638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2-4E85-B9CC-2D4BA0FE1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6425518549121387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BC-4E48-BE1F-488D54CA2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0.191</c:v>
                </c:pt>
                <c:pt idx="1">
                  <c:v>0.16700000000000001</c:v>
                </c:pt>
                <c:pt idx="2">
                  <c:v>0.12405503843246901</c:v>
                </c:pt>
                <c:pt idx="3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C-4E48-BE1F-488D54CA2897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D0-4754-A3F1-A85690A9A3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0.27400000000000002</c:v>
                </c:pt>
                <c:pt idx="1">
                  <c:v>0.34399999999999997</c:v>
                </c:pt>
                <c:pt idx="2">
                  <c:v>0.32877404844810193</c:v>
                </c:pt>
                <c:pt idx="3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C-4E48-BE1F-488D54CA2897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4D0-4754-A3F1-A85690A9A3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0.46500000000000002</c:v>
                </c:pt>
                <c:pt idx="1">
                  <c:v>0.45400000000000001</c:v>
                </c:pt>
                <c:pt idx="2">
                  <c:v>0.52455023082839491</c:v>
                </c:pt>
                <c:pt idx="3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BC-4E48-BE1F-488D54CA2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2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085211978791434E-2"/>
          <c:y val="0.92951618864734198"/>
          <c:w val="0.91356159931876257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2.7E-2</c:v>
                </c:pt>
                <c:pt idx="1">
                  <c:v>1E-3</c:v>
                </c:pt>
                <c:pt idx="2">
                  <c:v>1E-3</c:v>
                </c:pt>
                <c:pt idx="3">
                  <c:v>8.9999999999999993E-3</c:v>
                </c:pt>
                <c:pt idx="4">
                  <c:v>6.0000000000000001E-3</c:v>
                </c:pt>
                <c:pt idx="5">
                  <c:v>5.7000000000000002E-2</c:v>
                </c:pt>
                <c:pt idx="6">
                  <c:v>3.9E-2</c:v>
                </c:pt>
                <c:pt idx="7">
                  <c:v>0.114</c:v>
                </c:pt>
                <c:pt idx="8">
                  <c:v>0.21299999999999999</c:v>
                </c:pt>
                <c:pt idx="9">
                  <c:v>0.14099999999999999</c:v>
                </c:pt>
                <c:pt idx="10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9.2392816639580975</c:v>
                </c:pt>
                <c:pt idx="1">
                  <c:v>8.5492098988422054</c:v>
                </c:pt>
                <c:pt idx="2">
                  <c:v>9.2089133128666401</c:v>
                </c:pt>
                <c:pt idx="3">
                  <c:v>9.2967088411084386</c:v>
                </c:pt>
                <c:pt idx="4">
                  <c:v>7.9553718803199356</c:v>
                </c:pt>
                <c:pt idx="5">
                  <c:v>8.3718769091440333</c:v>
                </c:pt>
                <c:pt idx="6">
                  <c:v>7.7258620755992249</c:v>
                </c:pt>
                <c:pt idx="7">
                  <c:v>8.1525842904221495</c:v>
                </c:pt>
                <c:pt idx="8">
                  <c:v>8.3605541105260492</c:v>
                </c:pt>
                <c:pt idx="9">
                  <c:v>8.8130213840911775</c:v>
                </c:pt>
                <c:pt idx="10">
                  <c:v>8.1329204100095662</c:v>
                </c:pt>
                <c:pt idx="11">
                  <c:v>8.1621853763694379</c:v>
                </c:pt>
                <c:pt idx="12">
                  <c:v>8.3905279953140308</c:v>
                </c:pt>
                <c:pt idx="13">
                  <c:v>8.4738197424892707</c:v>
                </c:pt>
                <c:pt idx="14">
                  <c:v>8.438902133144893</c:v>
                </c:pt>
                <c:pt idx="15">
                  <c:v>8.2689825929219705</c:v>
                </c:pt>
                <c:pt idx="16">
                  <c:v>8.0028601721817303</c:v>
                </c:pt>
                <c:pt idx="17">
                  <c:v>7.9338952520663355</c:v>
                </c:pt>
                <c:pt idx="18">
                  <c:v>8.2271945867572622</c:v>
                </c:pt>
                <c:pt idx="19">
                  <c:v>8.3558626819020407</c:v>
                </c:pt>
                <c:pt idx="20">
                  <c:v>8.5364366976307284</c:v>
                </c:pt>
                <c:pt idx="21">
                  <c:v>9.3039249820114662</c:v>
                </c:pt>
                <c:pt idx="22">
                  <c:v>7.9588919688643331</c:v>
                </c:pt>
                <c:pt idx="23">
                  <c:v>8.0144618618351906</c:v>
                </c:pt>
                <c:pt idx="24">
                  <c:v>8.2241655360709203</c:v>
                </c:pt>
                <c:pt idx="25">
                  <c:v>8.4529106044160631</c:v>
                </c:pt>
                <c:pt idx="26">
                  <c:v>8.1237776695696624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0.12929266299333</c:v>
                </c:pt>
                <c:pt idx="1">
                  <c:v>0.18500560432225482</c:v>
                </c:pt>
                <c:pt idx="2">
                  <c:v>0.10040496450412342</c:v>
                </c:pt>
                <c:pt idx="3">
                  <c:v>6.1256709820018948E-2</c:v>
                </c:pt>
                <c:pt idx="4">
                  <c:v>0.12785777093866785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E-4C06-9CD3-6C923372610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0.28392080356436689</c:v>
                </c:pt>
                <c:pt idx="1">
                  <c:v>0.34692014155636436</c:v>
                </c:pt>
                <c:pt idx="2">
                  <c:v>0.35145016641253912</c:v>
                </c:pt>
                <c:pt idx="3">
                  <c:v>0.32807072939690562</c:v>
                </c:pt>
                <c:pt idx="4">
                  <c:v>0.34875796878434823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E-4C06-9CD3-6C923372610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0.58678653344230314</c:v>
                </c:pt>
                <c:pt idx="1">
                  <c:v>0.46807425412138076</c:v>
                </c:pt>
                <c:pt idx="2">
                  <c:v>0.54814486908333748</c:v>
                </c:pt>
                <c:pt idx="3">
                  <c:v>0.61067256078307552</c:v>
                </c:pt>
                <c:pt idx="4">
                  <c:v>0.52338426027698393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E-4C06-9CD3-6C9233726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0.15012865252360705</c:v>
                </c:pt>
                <c:pt idx="1">
                  <c:v>0.12015094574028637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7-49D4-A6FF-AAA91B78C30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0.31537926963227547</c:v>
                </c:pt>
                <c:pt idx="1">
                  <c:v>0.35334554979242372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7-49D4-A6FF-AAA91B78C30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0.53449207784411745</c:v>
                </c:pt>
                <c:pt idx="1">
                  <c:v>0.52650350446728988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7-49D4-A6FF-AAA91B78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685309069220507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01-48EA-8BE8-84003E16C2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0.182</c:v>
                </c:pt>
                <c:pt idx="1">
                  <c:v>0.17899999999999999</c:v>
                </c:pt>
                <c:pt idx="2">
                  <c:v>0.11413283769602046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01-48EA-8BE8-84003E16C200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18-40C3-B72D-231056260D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0.25900000000000001</c:v>
                </c:pt>
                <c:pt idx="1">
                  <c:v>0.36199999999999999</c:v>
                </c:pt>
                <c:pt idx="2">
                  <c:v>0.33325463867472593</c:v>
                </c:pt>
                <c:pt idx="3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01-48EA-8BE8-84003E16C200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18-40C3-B72D-231056260D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0.44900000000000001</c:v>
                </c:pt>
                <c:pt idx="1">
                  <c:v>0.40200000000000002</c:v>
                </c:pt>
                <c:pt idx="2">
                  <c:v>0.51451123943252974</c:v>
                </c:pt>
                <c:pt idx="3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01-48EA-8BE8-84003E16C2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2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48609127592902E-2"/>
          <c:y val="0.92951618864734198"/>
          <c:w val="0.9529080107235568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1E-3</c:v>
                </c:pt>
                <c:pt idx="1">
                  <c:v>2E-3</c:v>
                </c:pt>
                <c:pt idx="2">
                  <c:v>1E-3</c:v>
                </c:pt>
                <c:pt idx="3">
                  <c:v>1E-3</c:v>
                </c:pt>
                <c:pt idx="4">
                  <c:v>3.0000000000000001E-3</c:v>
                </c:pt>
                <c:pt idx="5">
                  <c:v>2.7E-2</c:v>
                </c:pt>
                <c:pt idx="6">
                  <c:v>1.2999999999999999E-2</c:v>
                </c:pt>
                <c:pt idx="7">
                  <c:v>6.3E-2</c:v>
                </c:pt>
                <c:pt idx="8">
                  <c:v>0.219</c:v>
                </c:pt>
                <c:pt idx="9">
                  <c:v>0.14799999999999999</c:v>
                </c:pt>
                <c:pt idx="10">
                  <c:v>0.52200000000000002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9.1615965541181978</c:v>
                </c:pt>
                <c:pt idx="1">
                  <c:v>8.6927444737310928</c:v>
                </c:pt>
                <c:pt idx="2">
                  <c:v>9.3353342523050511</c:v>
                </c:pt>
                <c:pt idx="3">
                  <c:v>9.2505378232427429</c:v>
                </c:pt>
                <c:pt idx="4">
                  <c:v>9.0235385328166124</c:v>
                </c:pt>
                <c:pt idx="5">
                  <c:v>9.1528745627615145</c:v>
                </c:pt>
                <c:pt idx="6">
                  <c:v>8.44302111356523</c:v>
                </c:pt>
                <c:pt idx="7">
                  <c:v>9.2968420306044646</c:v>
                </c:pt>
                <c:pt idx="8">
                  <c:v>9.0791600755423545</c:v>
                </c:pt>
                <c:pt idx="9">
                  <c:v>9.3248612233196955</c:v>
                </c:pt>
                <c:pt idx="10">
                  <c:v>8.9561404111825702</c:v>
                </c:pt>
                <c:pt idx="11">
                  <c:v>8.9979931453111437</c:v>
                </c:pt>
                <c:pt idx="12">
                  <c:v>8.9625502613590662</c:v>
                </c:pt>
                <c:pt idx="13">
                  <c:v>9.0564009834364629</c:v>
                </c:pt>
                <c:pt idx="14">
                  <c:v>8.742911277429112</c:v>
                </c:pt>
                <c:pt idx="15">
                  <c:v>8.8053972464387389</c:v>
                </c:pt>
                <c:pt idx="16">
                  <c:v>9.3338853239494934</c:v>
                </c:pt>
                <c:pt idx="17">
                  <c:v>8.9056343189230667</c:v>
                </c:pt>
                <c:pt idx="18">
                  <c:v>8.8021389949109423</c:v>
                </c:pt>
                <c:pt idx="19">
                  <c:v>9.4078914488480194</c:v>
                </c:pt>
                <c:pt idx="20">
                  <c:v>9.11002374613226</c:v>
                </c:pt>
                <c:pt idx="21">
                  <c:v>9.4183385058745266</c:v>
                </c:pt>
                <c:pt idx="22">
                  <c:v>9.3605263418842402</c:v>
                </c:pt>
                <c:pt idx="23">
                  <c:v>9.302800312750561</c:v>
                </c:pt>
                <c:pt idx="24">
                  <c:v>8.8316795663522853</c:v>
                </c:pt>
                <c:pt idx="25">
                  <c:v>8.8112803226459402</c:v>
                </c:pt>
                <c:pt idx="26">
                  <c:v>9.0376070619893021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6.78134720245816E-2</c:v>
                </c:pt>
                <c:pt idx="1">
                  <c:v>3.7770193401592718E-2</c:v>
                </c:pt>
                <c:pt idx="2">
                  <c:v>2.9456408310406981E-2</c:v>
                </c:pt>
                <c:pt idx="3">
                  <c:v>0</c:v>
                </c:pt>
                <c:pt idx="4">
                  <c:v>4.1962054368337838E-2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1-4520-A23B-B14A1368953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0.19288745608180433</c:v>
                </c:pt>
                <c:pt idx="1">
                  <c:v>0.37241183162684871</c:v>
                </c:pt>
                <c:pt idx="2">
                  <c:v>0.3977800967650128</c:v>
                </c:pt>
                <c:pt idx="3">
                  <c:v>8.2359813084112152E-2</c:v>
                </c:pt>
                <c:pt idx="4">
                  <c:v>0.2878181261794257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1-4520-A23B-B14A1368953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0.7392990718936141</c:v>
                </c:pt>
                <c:pt idx="1">
                  <c:v>0.58981797497155863</c:v>
                </c:pt>
                <c:pt idx="2">
                  <c:v>0.57276349492458023</c:v>
                </c:pt>
                <c:pt idx="3">
                  <c:v>0.91764018691588778</c:v>
                </c:pt>
                <c:pt idx="4">
                  <c:v>0.67021981945223641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1-4520-A23B-B14A136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9CF3-4DDD-AB30-7AEE49E20CE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Planilha1!$C$2:$C$6</c:f>
              <c:numCache>
                <c:formatCode>0.0</c:formatCode>
                <c:ptCount val="5"/>
                <c:pt idx="0">
                  <c:v>8.3000000000000007</c:v>
                </c:pt>
                <c:pt idx="1">
                  <c:v>8.1999999999999993</c:v>
                </c:pt>
                <c:pt idx="2">
                  <c:v>8</c:v>
                </c:pt>
                <c:pt idx="3">
                  <c:v>8.1999999999999993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3-4DDD-AB30-7AEE49E20CE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Planilha1!$D$2:$D$6</c:f>
              <c:numCache>
                <c:formatCode>0.0</c:formatCode>
                <c:ptCount val="5"/>
                <c:pt idx="0">
                  <c:v>8.4</c:v>
                </c:pt>
                <c:pt idx="1">
                  <c:v>8.3000000000000007</c:v>
                </c:pt>
                <c:pt idx="2">
                  <c:v>7.8</c:v>
                </c:pt>
                <c:pt idx="3">
                  <c:v>8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3-4DDD-AB30-7AEE49E20CE5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Planilha1!$E$2:$E$6</c:f>
              <c:numCache>
                <c:formatCode>0.0</c:formatCode>
                <c:ptCount val="5"/>
                <c:pt idx="0" formatCode="General">
                  <c:v>8.1999999999999993</c:v>
                </c:pt>
                <c:pt idx="1">
                  <c:v>8</c:v>
                </c:pt>
                <c:pt idx="2" formatCode="General">
                  <c:v>7.7</c:v>
                </c:pt>
                <c:pt idx="3" formatCode="General">
                  <c:v>7.5</c:v>
                </c:pt>
                <c:pt idx="4" formatCode="General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3-4DDD-AB30-7AEE49E20CE5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Planilha1!$F$2:$F$6</c:f>
              <c:numCache>
                <c:formatCode>0.0</c:formatCode>
                <c:ptCount val="5"/>
                <c:pt idx="0">
                  <c:v>8.6</c:v>
                </c:pt>
                <c:pt idx="1">
                  <c:v>8.6</c:v>
                </c:pt>
                <c:pt idx="2">
                  <c:v>8.3000000000000007</c:v>
                </c:pt>
                <c:pt idx="3">
                  <c:v>8.5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F3-4DDD-AB30-7AEE49E20CE5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Efetividade dos Cursos</c:v>
                </c:pt>
                <c:pt idx="1">
                  <c:v>Efetividade das Palestras, seminários e oficinas</c:v>
                </c:pt>
                <c:pt idx="2">
                  <c:v>Efetividade das Consultorias</c:v>
                </c:pt>
                <c:pt idx="3">
                  <c:v>Efetividade das Feiras e eventos</c:v>
                </c:pt>
                <c:pt idx="4">
                  <c:v>Efetividade das Orientação e materiais</c:v>
                </c:pt>
              </c:strCache>
            </c:strRef>
          </c:cat>
          <c:val>
            <c:numRef>
              <c:f>Planilha1!$G$2:$G$6</c:f>
              <c:numCache>
                <c:formatCode>0.0</c:formatCode>
                <c:ptCount val="5"/>
                <c:pt idx="0">
                  <c:v>8.4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8.1999999999999993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F3-4DDD-AB30-7AEE49E20C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6038472"/>
        <c:axId val="676043064"/>
      </c:barChart>
      <c:catAx>
        <c:axId val="67603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043064"/>
        <c:crosses val="autoZero"/>
        <c:auto val="1"/>
        <c:lblAlgn val="ctr"/>
        <c:lblOffset val="100"/>
        <c:noMultiLvlLbl val="0"/>
      </c:catAx>
      <c:valAx>
        <c:axId val="676043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603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6.1963730265860675E-2</c:v>
                </c:pt>
                <c:pt idx="1">
                  <c:v>1.1456602827320314E-2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0-4040-B6B6-11A0FE089FE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0.25513821233640471</c:v>
                </c:pt>
                <c:pt idx="1">
                  <c:v>0.35476287496473691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0-4040-B6B6-11A0FE089FE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0.68289805739773457</c:v>
                </c:pt>
                <c:pt idx="1">
                  <c:v>0.63378052220794279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0-4040-B6B6-11A0FE08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431148710396003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25-44B3-AF95-09AF2D17F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4.4999999999999998E-2</c:v>
                </c:pt>
                <c:pt idx="1">
                  <c:v>0.10299999999999999</c:v>
                </c:pt>
                <c:pt idx="2">
                  <c:v>4.1769677404074834E-2</c:v>
                </c:pt>
                <c:pt idx="3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5-44B3-AF95-09AF2D17F2FD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7C-4C65-9436-A23E80E0D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0.222</c:v>
                </c:pt>
                <c:pt idx="1">
                  <c:v>0.27600000000000002</c:v>
                </c:pt>
                <c:pt idx="2">
                  <c:v>0.24145777576968913</c:v>
                </c:pt>
                <c:pt idx="3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5-44B3-AF95-09AF2D17F2FD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7C-4C65-9436-A23E80E0D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0.71</c:v>
                </c:pt>
                <c:pt idx="1">
                  <c:v>0.60299999999999998</c:v>
                </c:pt>
                <c:pt idx="2">
                  <c:v>0.6972932695198153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25-44B3-AF95-09AF2D17F2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274754021306139E-2"/>
          <c:y val="0.92951618864734198"/>
          <c:w val="0.93042434706367427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1.6E-2</c:v>
                </c:pt>
                <c:pt idx="1">
                  <c:v>4.0000000000000001E-3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6.0000000000000001E-3</c:v>
                </c:pt>
                <c:pt idx="5">
                  <c:v>8.8999999999999996E-2</c:v>
                </c:pt>
                <c:pt idx="6">
                  <c:v>2.8000000000000001E-2</c:v>
                </c:pt>
                <c:pt idx="7">
                  <c:v>0.11700000000000001</c:v>
                </c:pt>
                <c:pt idx="8">
                  <c:v>0.17499999999999999</c:v>
                </c:pt>
                <c:pt idx="9">
                  <c:v>0.19900000000000001</c:v>
                </c:pt>
                <c:pt idx="1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9.3390764696714239</c:v>
                </c:pt>
                <c:pt idx="1">
                  <c:v>8.618832482903855</c:v>
                </c:pt>
                <c:pt idx="2">
                  <c:v>9.1073054226045862</c:v>
                </c:pt>
                <c:pt idx="3">
                  <c:v>9.0486555327216429</c:v>
                </c:pt>
                <c:pt idx="4">
                  <c:v>8.3758289054142541</c:v>
                </c:pt>
                <c:pt idx="5">
                  <c:v>8.4760313368871358</c:v>
                </c:pt>
                <c:pt idx="6">
                  <c:v>7.970987348635961</c:v>
                </c:pt>
                <c:pt idx="7">
                  <c:v>8.4143009970979534</c:v>
                </c:pt>
                <c:pt idx="8">
                  <c:v>8.7379684960273991</c:v>
                </c:pt>
                <c:pt idx="9">
                  <c:v>8.5987976161661113</c:v>
                </c:pt>
                <c:pt idx="10">
                  <c:v>8.4029420024430532</c:v>
                </c:pt>
                <c:pt idx="11">
                  <c:v>8.7264687826649627</c:v>
                </c:pt>
                <c:pt idx="12">
                  <c:v>8.18921391234419</c:v>
                </c:pt>
                <c:pt idx="13">
                  <c:v>8.2997153186783894</c:v>
                </c:pt>
                <c:pt idx="14">
                  <c:v>8.3751460461878828</c:v>
                </c:pt>
                <c:pt idx="15">
                  <c:v>8.5895631948797462</c:v>
                </c:pt>
                <c:pt idx="16">
                  <c:v>8.7578874163752651</c:v>
                </c:pt>
                <c:pt idx="17">
                  <c:v>7.4527962662163727</c:v>
                </c:pt>
                <c:pt idx="18">
                  <c:v>7.6257492236351547</c:v>
                </c:pt>
                <c:pt idx="19">
                  <c:v>9.4190064470988055</c:v>
                </c:pt>
                <c:pt idx="20">
                  <c:v>8.1190390526218401</c:v>
                </c:pt>
                <c:pt idx="21">
                  <c:v>8.8698459321658163</c:v>
                </c:pt>
                <c:pt idx="22">
                  <c:v>9.1332216129384101</c:v>
                </c:pt>
                <c:pt idx="23">
                  <c:v>8.8637443413562824</c:v>
                </c:pt>
                <c:pt idx="24">
                  <c:v>8.6411765240880047</c:v>
                </c:pt>
                <c:pt idx="25">
                  <c:v>7.8074435455517106</c:v>
                </c:pt>
                <c:pt idx="26">
                  <c:v>8.5052751616184832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0.2289213079046678</c:v>
                </c:pt>
                <c:pt idx="1">
                  <c:v>0.12640003063314889</c:v>
                </c:pt>
                <c:pt idx="2">
                  <c:v>9.8305882352941173E-2</c:v>
                </c:pt>
                <c:pt idx="3">
                  <c:v>3.0957943925233645E-2</c:v>
                </c:pt>
                <c:pt idx="4">
                  <c:v>9.9874404060080996E-2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C-49A3-8A01-70E5D766A2B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0.20625332421548515</c:v>
                </c:pt>
                <c:pt idx="1">
                  <c:v>0.27144799065688963</c:v>
                </c:pt>
                <c:pt idx="2">
                  <c:v>0.47934117647058827</c:v>
                </c:pt>
                <c:pt idx="3">
                  <c:v>0.27686915887850466</c:v>
                </c:pt>
                <c:pt idx="4">
                  <c:v>0.34579894396883171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2C-49A3-8A01-70E5D766A2B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0.56482536787984705</c:v>
                </c:pt>
                <c:pt idx="1">
                  <c:v>0.60215197870996151</c:v>
                </c:pt>
                <c:pt idx="2">
                  <c:v>0.4223529411764706</c:v>
                </c:pt>
                <c:pt idx="3">
                  <c:v>0.69217289719626163</c:v>
                </c:pt>
                <c:pt idx="4">
                  <c:v>0.55432665197108721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2C-49A3-8A01-70E5D766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0.1384031808957478</c:v>
                </c:pt>
                <c:pt idx="1">
                  <c:v>0.17561183029386754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2-4E85-B9CC-2D4BA0FE1A5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0.28990867903157297</c:v>
                </c:pt>
                <c:pt idx="1">
                  <c:v>0.29945825065356391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2-4E85-B9CC-2D4BA0FE1A5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0.57168814007267921</c:v>
                </c:pt>
                <c:pt idx="1">
                  <c:v>0.52492991905256858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2-4E85-B9CC-2D4BA0FE1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967787461860042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BC-4E48-BE1F-488D54CA2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0.14799999999999999</c:v>
                </c:pt>
                <c:pt idx="1">
                  <c:v>0.21099999999999999</c:v>
                </c:pt>
                <c:pt idx="2">
                  <c:v>8.6417886246996339E-2</c:v>
                </c:pt>
                <c:pt idx="3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C-4E48-BE1F-488D54CA2897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1F-4650-A74F-0DD2BB4BD5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0.253</c:v>
                </c:pt>
                <c:pt idx="1">
                  <c:v>0.373</c:v>
                </c:pt>
                <c:pt idx="2">
                  <c:v>0.30648890216819091</c:v>
                </c:pt>
                <c:pt idx="3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C-4E48-BE1F-488D54CA2897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1F-4650-A74F-0DD2BB4BD5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0.56499999999999995</c:v>
                </c:pt>
                <c:pt idx="1">
                  <c:v>0.38800000000000001</c:v>
                </c:pt>
                <c:pt idx="2">
                  <c:v>0.58286982297031875</c:v>
                </c:pt>
                <c:pt idx="3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BC-4E48-BE1F-488D54CA2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2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085211978791434E-2"/>
          <c:y val="0.92951618864734198"/>
          <c:w val="0.91356159931876257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1.7999999999999999E-2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1.2E-2</c:v>
                </c:pt>
                <c:pt idx="4">
                  <c:v>3.0000000000000001E-3</c:v>
                </c:pt>
                <c:pt idx="5">
                  <c:v>5.8999999999999997E-2</c:v>
                </c:pt>
                <c:pt idx="6">
                  <c:v>3.4000000000000002E-2</c:v>
                </c:pt>
                <c:pt idx="7">
                  <c:v>0.125</c:v>
                </c:pt>
                <c:pt idx="8">
                  <c:v>0.26300000000000001</c:v>
                </c:pt>
                <c:pt idx="9">
                  <c:v>0.14899999999999999</c:v>
                </c:pt>
                <c:pt idx="10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9.2056482265027757</c:v>
                </c:pt>
                <c:pt idx="1">
                  <c:v>8.4527954538187107</c:v>
                </c:pt>
                <c:pt idx="2">
                  <c:v>9.191787203316796</c:v>
                </c:pt>
                <c:pt idx="3">
                  <c:v>8.8077600640605667</c:v>
                </c:pt>
                <c:pt idx="4">
                  <c:v>8.648870532161796</c:v>
                </c:pt>
                <c:pt idx="5">
                  <c:v>8.2808738140454459</c:v>
                </c:pt>
                <c:pt idx="6">
                  <c:v>7.7021994147730428</c:v>
                </c:pt>
                <c:pt idx="7">
                  <c:v>8.1532403495718633</c:v>
                </c:pt>
                <c:pt idx="8">
                  <c:v>8.5468807714763475</c:v>
                </c:pt>
                <c:pt idx="9">
                  <c:v>8.4105309983449228</c:v>
                </c:pt>
                <c:pt idx="10">
                  <c:v>8.0464287072933711</c:v>
                </c:pt>
                <c:pt idx="11">
                  <c:v>8.3102423783555839</c:v>
                </c:pt>
                <c:pt idx="12">
                  <c:v>8.2573180538801765</c:v>
                </c:pt>
                <c:pt idx="13">
                  <c:v>8.3821322461440211</c:v>
                </c:pt>
                <c:pt idx="14">
                  <c:v>8.405632357929397</c:v>
                </c:pt>
                <c:pt idx="15">
                  <c:v>7.9345306818149108</c:v>
                </c:pt>
                <c:pt idx="16">
                  <c:v>8.6126914771748044</c:v>
                </c:pt>
                <c:pt idx="17">
                  <c:v>7.3599290704060962</c:v>
                </c:pt>
                <c:pt idx="18">
                  <c:v>7.5788761435075704</c:v>
                </c:pt>
                <c:pt idx="19">
                  <c:v>9.1992903193562885</c:v>
                </c:pt>
                <c:pt idx="20">
                  <c:v>8.0042714506914425</c:v>
                </c:pt>
                <c:pt idx="21">
                  <c:v>8.9528097982708932</c:v>
                </c:pt>
                <c:pt idx="22">
                  <c:v>8.3112527926085811</c:v>
                </c:pt>
                <c:pt idx="23">
                  <c:v>8.6603106875495044</c:v>
                </c:pt>
                <c:pt idx="24">
                  <c:v>8.6506989477130727</c:v>
                </c:pt>
                <c:pt idx="25">
                  <c:v>7.9399510728033169</c:v>
                </c:pt>
                <c:pt idx="26">
                  <c:v>8.3834624093459773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0.14548137594138</c:v>
                </c:pt>
                <c:pt idx="1">
                  <c:v>0.1421007359265985</c:v>
                </c:pt>
                <c:pt idx="2">
                  <c:v>0.1718676345809371</c:v>
                </c:pt>
                <c:pt idx="3">
                  <c:v>5.4466230936819175E-3</c:v>
                </c:pt>
                <c:pt idx="4">
                  <c:v>0.10069449002901368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E-4C06-9CD3-6C923372610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0.35116018725829434</c:v>
                </c:pt>
                <c:pt idx="1">
                  <c:v>0.48571155500334512</c:v>
                </c:pt>
                <c:pt idx="2">
                  <c:v>0.42476666352408787</c:v>
                </c:pt>
                <c:pt idx="3">
                  <c:v>0.15958605664488018</c:v>
                </c:pt>
                <c:pt idx="4">
                  <c:v>0.35627732339079177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E-4C06-9CD3-6C923372610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0.50335843680032566</c:v>
                </c:pt>
                <c:pt idx="1">
                  <c:v>0.37218770907005638</c:v>
                </c:pt>
                <c:pt idx="2">
                  <c:v>0.403365701894975</c:v>
                </c:pt>
                <c:pt idx="3">
                  <c:v>0.83496732026143783</c:v>
                </c:pt>
                <c:pt idx="4">
                  <c:v>0.54302818658019458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E-4C06-9CD3-6C9233726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EC-4B71-9A42-E9EA0734345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EC-4B71-9A42-E9EA073434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EC-4B71-9A42-E9EA07343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Sim, foi atendido em 2017</c:v>
                </c:pt>
                <c:pt idx="1">
                  <c:v>Não, mas já foi atendido em outros anos</c:v>
                </c:pt>
                <c:pt idx="2">
                  <c:v>Nunca foi atendido pelo SEBRAE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0.71</c:v>
                </c:pt>
                <c:pt idx="1">
                  <c:v>0.16700000000000001</c:v>
                </c:pt>
                <c:pt idx="2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EC-4B71-9A42-E9EA07343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0.14901970101029299</c:v>
                </c:pt>
                <c:pt idx="1">
                  <c:v>8.1590927242233047E-2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7-49D4-A6FF-AAA91B78C30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0.32478454804088686</c:v>
                </c:pt>
                <c:pt idx="1">
                  <c:v>0.55628144716875649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7-49D4-A6FF-AAA91B78C30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0.52619575094882021</c:v>
                </c:pt>
                <c:pt idx="1">
                  <c:v>0.36212762558901046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7-49D4-A6FF-AAA91B78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4148869300486078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01-48EA-8BE8-84003E16C2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0.17199999999999999</c:v>
                </c:pt>
                <c:pt idx="1">
                  <c:v>0.20499999999999999</c:v>
                </c:pt>
                <c:pt idx="2">
                  <c:v>9.4246398647454696E-2</c:v>
                </c:pt>
                <c:pt idx="3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01-48EA-8BE8-84003E16C200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6F-465F-9211-7008D31348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0.26200000000000001</c:v>
                </c:pt>
                <c:pt idx="1">
                  <c:v>0.373</c:v>
                </c:pt>
                <c:pt idx="2">
                  <c:v>0.31604271157661601</c:v>
                </c:pt>
                <c:pt idx="3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01-48EA-8BE8-84003E16C200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6F-465F-9211-7008D31348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0.49</c:v>
                </c:pt>
                <c:pt idx="1">
                  <c:v>0.376</c:v>
                </c:pt>
                <c:pt idx="2">
                  <c:v>0.5572417838878776</c:v>
                </c:pt>
                <c:pt idx="3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01-48EA-8BE8-84003E16C2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48609127592902E-2"/>
          <c:y val="0.92951618864734198"/>
          <c:w val="0.9529080107235568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5.0000000000000001E-3</c:v>
                </c:pt>
                <c:pt idx="1">
                  <c:v>0</c:v>
                </c:pt>
                <c:pt idx="2">
                  <c:v>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2.5000000000000001E-2</c:v>
                </c:pt>
                <c:pt idx="6">
                  <c:v>1.9E-2</c:v>
                </c:pt>
                <c:pt idx="7">
                  <c:v>0.05</c:v>
                </c:pt>
                <c:pt idx="8">
                  <c:v>0.183</c:v>
                </c:pt>
                <c:pt idx="9">
                  <c:v>0.13100000000000001</c:v>
                </c:pt>
                <c:pt idx="10">
                  <c:v>0.57699999999999996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9.2947961692509029</c:v>
                </c:pt>
                <c:pt idx="1">
                  <c:v>9.0791514973539194</c:v>
                </c:pt>
                <c:pt idx="2">
                  <c:v>9.3157788773438615</c:v>
                </c:pt>
                <c:pt idx="3">
                  <c:v>9.1232427698659251</c:v>
                </c:pt>
                <c:pt idx="4">
                  <c:v>8.9957254422285686</c:v>
                </c:pt>
                <c:pt idx="5">
                  <c:v>8.8900333552913633</c:v>
                </c:pt>
                <c:pt idx="6">
                  <c:v>8.9089466337467869</c:v>
                </c:pt>
                <c:pt idx="7">
                  <c:v>9.2517616617012131</c:v>
                </c:pt>
                <c:pt idx="8">
                  <c:v>9.1233168540821374</c:v>
                </c:pt>
                <c:pt idx="9">
                  <c:v>9.0437061866991186</c:v>
                </c:pt>
                <c:pt idx="10">
                  <c:v>8.6752916967769753</c:v>
                </c:pt>
                <c:pt idx="11">
                  <c:v>9.2627252604672297</c:v>
                </c:pt>
                <c:pt idx="12">
                  <c:v>9.0261905210387958</c:v>
                </c:pt>
                <c:pt idx="13">
                  <c:v>9.1550224777065363</c:v>
                </c:pt>
                <c:pt idx="14">
                  <c:v>9.0347403730118323</c:v>
                </c:pt>
                <c:pt idx="15">
                  <c:v>9.1395435030522592</c:v>
                </c:pt>
                <c:pt idx="16">
                  <c:v>8.9767254298814585</c:v>
                </c:pt>
                <c:pt idx="17">
                  <c:v>8.922824265405362</c:v>
                </c:pt>
                <c:pt idx="18">
                  <c:v>9.1365603416157981</c:v>
                </c:pt>
                <c:pt idx="19">
                  <c:v>8.9198593810181119</c:v>
                </c:pt>
                <c:pt idx="20">
                  <c:v>9.2282851450029</c:v>
                </c:pt>
                <c:pt idx="21">
                  <c:v>9.3412020683878971</c:v>
                </c:pt>
                <c:pt idx="22">
                  <c:v>8.9651040983641845</c:v>
                </c:pt>
                <c:pt idx="23">
                  <c:v>9.0519573094295218</c:v>
                </c:pt>
                <c:pt idx="24">
                  <c:v>8.9633573299680673</c:v>
                </c:pt>
                <c:pt idx="25">
                  <c:v>9.1126508187417894</c:v>
                </c:pt>
                <c:pt idx="26">
                  <c:v>9.0148950870307356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4.328050588646306E-2</c:v>
                </c:pt>
                <c:pt idx="1">
                  <c:v>6.9110903121506681E-2</c:v>
                </c:pt>
                <c:pt idx="2">
                  <c:v>6.8840543832374465E-2</c:v>
                </c:pt>
                <c:pt idx="3">
                  <c:v>0.11665133394664212</c:v>
                </c:pt>
                <c:pt idx="4">
                  <c:v>6.7366838945359539E-2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1-4520-A23B-B14A1368953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0.2070333329432984</c:v>
                </c:pt>
                <c:pt idx="1">
                  <c:v>0.29101983692702205</c:v>
                </c:pt>
                <c:pt idx="2">
                  <c:v>0.39300107934684664</c:v>
                </c:pt>
                <c:pt idx="3">
                  <c:v>0.25298988040478382</c:v>
                </c:pt>
                <c:pt idx="4">
                  <c:v>0.19234533823686001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1-4520-A23B-B14A1368953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0.74968616117023856</c:v>
                </c:pt>
                <c:pt idx="1">
                  <c:v>0.63986925995147126</c:v>
                </c:pt>
                <c:pt idx="2">
                  <c:v>0.53815837682077894</c:v>
                </c:pt>
                <c:pt idx="3">
                  <c:v>0.63035878564857406</c:v>
                </c:pt>
                <c:pt idx="4">
                  <c:v>0.74028782281778049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1-4520-A23B-B14A136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6.4889817353007653E-2</c:v>
                </c:pt>
                <c:pt idx="1">
                  <c:v>4.7251213489368199E-2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0-4040-B6B6-11A0FE089FE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0.22688633826784577</c:v>
                </c:pt>
                <c:pt idx="1">
                  <c:v>0.2453066167897579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0-4040-B6B6-11A0FE089FE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0.70822384437914654</c:v>
                </c:pt>
                <c:pt idx="1">
                  <c:v>0.70744216972087393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0-4040-B6B6-11A0FE08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6425518549121387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25-44B3-AF95-09AF2D17F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6.3E-2</c:v>
                </c:pt>
                <c:pt idx="1">
                  <c:v>9.1999999999999998E-2</c:v>
                </c:pt>
                <c:pt idx="2">
                  <c:v>5.3816163861867168E-2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5-44B3-AF95-09AF2D17F2FD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83-41FB-8E04-95FB32ADE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0.26500000000000001</c:v>
                </c:pt>
                <c:pt idx="1">
                  <c:v>0.26500000000000001</c:v>
                </c:pt>
                <c:pt idx="2">
                  <c:v>0.22985089957064744</c:v>
                </c:pt>
                <c:pt idx="3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5-44B3-AF95-09AF2D17F2FD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83-41FB-8E04-95FB32ADE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0.65</c:v>
                </c:pt>
                <c:pt idx="1">
                  <c:v>0.63200000000000001</c:v>
                </c:pt>
                <c:pt idx="2">
                  <c:v>0.70486812756143691</c:v>
                </c:pt>
                <c:pt idx="3">
                  <c:v>0.70799999999999996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25-44B3-AF95-09AF2D17F2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9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274754021306139E-2"/>
          <c:y val="0.92951618864734198"/>
          <c:w val="0.93042434706367427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4.2000000000000003E-2</c:v>
                </c:pt>
                <c:pt idx="1">
                  <c:v>0</c:v>
                </c:pt>
                <c:pt idx="2">
                  <c:v>2E-3</c:v>
                </c:pt>
                <c:pt idx="3">
                  <c:v>8.0000000000000002E-3</c:v>
                </c:pt>
                <c:pt idx="4">
                  <c:v>6.0000000000000001E-3</c:v>
                </c:pt>
                <c:pt idx="5">
                  <c:v>7.2999999999999995E-2</c:v>
                </c:pt>
                <c:pt idx="6">
                  <c:v>5.2999999999999999E-2</c:v>
                </c:pt>
                <c:pt idx="7">
                  <c:v>9.9000000000000005E-2</c:v>
                </c:pt>
                <c:pt idx="8">
                  <c:v>0.2</c:v>
                </c:pt>
                <c:pt idx="9">
                  <c:v>0.13500000000000001</c:v>
                </c:pt>
                <c:pt idx="10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8.6380256508303965</c:v>
                </c:pt>
                <c:pt idx="1">
                  <c:v>8.2428619254262117</c:v>
                </c:pt>
                <c:pt idx="2">
                  <c:v>9.1701140862990584</c:v>
                </c:pt>
                <c:pt idx="3">
                  <c:v>9.0194978855700594</c:v>
                </c:pt>
                <c:pt idx="4">
                  <c:v>8.1878880115395063</c:v>
                </c:pt>
                <c:pt idx="5">
                  <c:v>8.2424372700208934</c:v>
                </c:pt>
                <c:pt idx="6">
                  <c:v>7.7493235526309654</c:v>
                </c:pt>
                <c:pt idx="7">
                  <c:v>8.3003465013634745</c:v>
                </c:pt>
                <c:pt idx="8">
                  <c:v>7.904569379600705</c:v>
                </c:pt>
                <c:pt idx="9">
                  <c:v>8.3036927415741868</c:v>
                </c:pt>
                <c:pt idx="10">
                  <c:v>7.9904575567969083</c:v>
                </c:pt>
                <c:pt idx="11">
                  <c:v>8.2010148577420345</c:v>
                </c:pt>
                <c:pt idx="12">
                  <c:v>8.4700381614711482</c:v>
                </c:pt>
                <c:pt idx="13">
                  <c:v>8.5902853941156838</c:v>
                </c:pt>
                <c:pt idx="14">
                  <c:v>8.4453596979902343</c:v>
                </c:pt>
                <c:pt idx="15">
                  <c:v>8.4513311250703644</c:v>
                </c:pt>
                <c:pt idx="16">
                  <c:v>8.0934717592378718</c:v>
                </c:pt>
                <c:pt idx="17">
                  <c:v>7.9778177354781086</c:v>
                </c:pt>
                <c:pt idx="18">
                  <c:v>8.2194437891791239</c:v>
                </c:pt>
                <c:pt idx="19">
                  <c:v>8.3985992412556794</c:v>
                </c:pt>
                <c:pt idx="20">
                  <c:v>8.5454041141640928</c:v>
                </c:pt>
                <c:pt idx="21">
                  <c:v>8.7207039073595283</c:v>
                </c:pt>
                <c:pt idx="22">
                  <c:v>8.1803013224869687</c:v>
                </c:pt>
                <c:pt idx="23">
                  <c:v>8.0248682049266566</c:v>
                </c:pt>
                <c:pt idx="24">
                  <c:v>8.3578284133950564</c:v>
                </c:pt>
                <c:pt idx="25">
                  <c:v>7.7972262578328673</c:v>
                </c:pt>
                <c:pt idx="26">
                  <c:v>8.3589133839015961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0.18323153050184671</c:v>
                </c:pt>
                <c:pt idx="1">
                  <c:v>0.2348926071798848</c:v>
                </c:pt>
                <c:pt idx="2">
                  <c:v>0.19530629778256284</c:v>
                </c:pt>
                <c:pt idx="3">
                  <c:v>0.24420777279521674</c:v>
                </c:pt>
                <c:pt idx="4">
                  <c:v>0.14679151334712404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C-49A3-8A01-70E5D766A2B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0.27726377051459888</c:v>
                </c:pt>
                <c:pt idx="1">
                  <c:v>0.3432575871052253</c:v>
                </c:pt>
                <c:pt idx="2">
                  <c:v>0.35215816775961628</c:v>
                </c:pt>
                <c:pt idx="3">
                  <c:v>0.35911808669656198</c:v>
                </c:pt>
                <c:pt idx="4">
                  <c:v>0.28341399391232813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2C-49A3-8A01-70E5D766A2B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0.53950469898355435</c:v>
                </c:pt>
                <c:pt idx="1">
                  <c:v>0.42184980571488989</c:v>
                </c:pt>
                <c:pt idx="2">
                  <c:v>0.4525355344578208</c:v>
                </c:pt>
                <c:pt idx="3">
                  <c:v>0.3966741405082212</c:v>
                </c:pt>
                <c:pt idx="4">
                  <c:v>0.56979449274054783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2C-49A3-8A01-70E5D766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9693843829556E-2"/>
          <c:y val="2.9135001209613508E-2"/>
          <c:w val="0.97380612312340886"/>
          <c:h val="0.76846141332910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Sim, foi atendido em 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9-4602-BF03-3CA36FD52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0.67551644678199962</c:v>
                </c:pt>
                <c:pt idx="1">
                  <c:v>0.77008927770783342</c:v>
                </c:pt>
                <c:pt idx="2">
                  <c:v>0.73083194864438084</c:v>
                </c:pt>
                <c:pt idx="3">
                  <c:v>0.65039754388727078</c:v>
                </c:pt>
                <c:pt idx="4">
                  <c:v>0.70905506281594088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69-4602-BF03-3CA36FD52C83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Não, mas já foi atendido em outros anos</c:v>
                </c:pt>
              </c:strCache>
            </c:strRef>
          </c:tx>
          <c:spPr>
            <a:solidFill>
              <a:srgbClr val="FAA42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A4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9-4B55-B5A5-3BC15F60D6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0.20700222698662582</c:v>
                </c:pt>
                <c:pt idx="1">
                  <c:v>0.15896740592482594</c:v>
                </c:pt>
                <c:pt idx="2">
                  <c:v>0.16356702754584954</c:v>
                </c:pt>
                <c:pt idx="3">
                  <c:v>0.24206880264504449</c:v>
                </c:pt>
                <c:pt idx="4">
                  <c:v>0.12733309186217559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69-4602-BF03-3CA36FD52C83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Nunca foi atendido pelo SEBRAE</c:v>
                </c:pt>
              </c:strCache>
            </c:strRef>
          </c:tx>
          <c:spPr>
            <a:solidFill>
              <a:srgbClr val="ED5C6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5C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9-4B55-B5A5-3BC15F60D6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Planilha1!$B$4:$F$4</c:f>
              <c:numCache>
                <c:formatCode>###0%</c:formatCode>
                <c:ptCount val="5"/>
                <c:pt idx="0">
                  <c:v>0.11748132623137458</c:v>
                </c:pt>
                <c:pt idx="1">
                  <c:v>7.0943316367340636E-2</c:v>
                </c:pt>
                <c:pt idx="2">
                  <c:v>0.10560102380976953</c:v>
                </c:pt>
                <c:pt idx="3">
                  <c:v>0.10753365346768479</c:v>
                </c:pt>
                <c:pt idx="4">
                  <c:v>0.1636118453218835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69-4602-BF03-3CA36FD52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11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72371023920809E-2"/>
          <c:y val="0.88894012985974491"/>
          <c:w val="0.82422296107996773"/>
          <c:h val="5.7505234706731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0.18657588691560198</c:v>
                </c:pt>
                <c:pt idx="1">
                  <c:v>0.18091368956642639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2-4E85-B9CC-2D4BA0FE1A5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0.30633608089958653</c:v>
                </c:pt>
                <c:pt idx="1">
                  <c:v>0.28475836431226764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2-4E85-B9CC-2D4BA0FE1A5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0.50708803218481147</c:v>
                </c:pt>
                <c:pt idx="1">
                  <c:v>0.53432794612130596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2-4E85-B9CC-2D4BA0FE1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5287193924803721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BC-4E48-BE1F-488D54CA2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0.17199999999999999</c:v>
                </c:pt>
                <c:pt idx="1">
                  <c:v>0.17499999999999999</c:v>
                </c:pt>
                <c:pt idx="2">
                  <c:v>0.12854739992103537</c:v>
                </c:pt>
                <c:pt idx="3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C-4E48-BE1F-488D54CA2897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4A-49C2-B8FB-635515F586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0.25900000000000001</c:v>
                </c:pt>
                <c:pt idx="1">
                  <c:v>0.35</c:v>
                </c:pt>
                <c:pt idx="2">
                  <c:v>0.29712420033712911</c:v>
                </c:pt>
                <c:pt idx="3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C-4E48-BE1F-488D54CA2897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54A-49C2-B8FB-635515F586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0.42099999999999999</c:v>
                </c:pt>
                <c:pt idx="1">
                  <c:v>0.42399999999999999</c:v>
                </c:pt>
                <c:pt idx="2">
                  <c:v>0.5239126697485218</c:v>
                </c:pt>
                <c:pt idx="3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BC-4E48-BE1F-488D54CA2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6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085211978791434E-2"/>
          <c:y val="0.92951618864734198"/>
          <c:w val="0.91356159931876257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E-2"/>
          <c:y val="6.91153355359065E-2"/>
          <c:w val="0.96764965479263876"/>
          <c:h val="0.83886141653548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4-4227-8E76-114A6E61E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4-4227-8E76-114A6E61E2E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4-4227-8E76-114A6E61E2E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4-4227-8E76-114A6E61E2E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4-4227-8E76-114A6E61E2E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4-4227-8E76-114A6E61E2E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4-4227-8E76-114A6E61E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4-4227-8E76-114A6E61E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4-4227-8E76-114A6E61E2E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A04-4227-8E76-114A6E61E2E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A04-4227-8E76-114A6E61E2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A04-4227-8E76-114A6E61E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4.5999999999999999E-2</c:v>
                </c:pt>
                <c:pt idx="1">
                  <c:v>0</c:v>
                </c:pt>
                <c:pt idx="2">
                  <c:v>2E-3</c:v>
                </c:pt>
                <c:pt idx="3">
                  <c:v>6.0000000000000001E-3</c:v>
                </c:pt>
                <c:pt idx="4">
                  <c:v>7.0000000000000001E-3</c:v>
                </c:pt>
                <c:pt idx="5">
                  <c:v>6.0999999999999999E-2</c:v>
                </c:pt>
                <c:pt idx="6">
                  <c:v>5.2999999999999999E-2</c:v>
                </c:pt>
                <c:pt idx="7">
                  <c:v>8.7999999999999995E-2</c:v>
                </c:pt>
                <c:pt idx="8">
                  <c:v>0.21</c:v>
                </c:pt>
                <c:pt idx="9">
                  <c:v>0.13</c:v>
                </c:pt>
                <c:pt idx="10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A04-4227-8E76-114A6E61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8.8367245312115141</c:v>
                </c:pt>
                <c:pt idx="1">
                  <c:v>8.1299329516963166</c:v>
                </c:pt>
                <c:pt idx="2">
                  <c:v>9.0438806741744653</c:v>
                </c:pt>
                <c:pt idx="3">
                  <c:v>8.7783567619970935</c:v>
                </c:pt>
                <c:pt idx="4">
                  <c:v>8.3162847685658683</c:v>
                </c:pt>
                <c:pt idx="5">
                  <c:v>8.2660675493839388</c:v>
                </c:pt>
                <c:pt idx="6">
                  <c:v>7.95603887664626</c:v>
                </c:pt>
                <c:pt idx="7">
                  <c:v>8.1573435780845056</c:v>
                </c:pt>
                <c:pt idx="8">
                  <c:v>8.2442133160531377</c:v>
                </c:pt>
                <c:pt idx="9">
                  <c:v>8.3195737578448767</c:v>
                </c:pt>
                <c:pt idx="10">
                  <c:v>7.9512947835476995</c:v>
                </c:pt>
                <c:pt idx="11">
                  <c:v>8.4499269535934243</c:v>
                </c:pt>
                <c:pt idx="12">
                  <c:v>8.443997433661254</c:v>
                </c:pt>
                <c:pt idx="13">
                  <c:v>8.6732282660535134</c:v>
                </c:pt>
                <c:pt idx="14">
                  <c:v>8.6070555856963811</c:v>
                </c:pt>
                <c:pt idx="15">
                  <c:v>8.2887714009626112</c:v>
                </c:pt>
                <c:pt idx="16">
                  <c:v>8.5312682049988009</c:v>
                </c:pt>
                <c:pt idx="17">
                  <c:v>7.9975673568552246</c:v>
                </c:pt>
                <c:pt idx="18">
                  <c:v>8.1232356637563363</c:v>
                </c:pt>
                <c:pt idx="19">
                  <c:v>8.58312306116248</c:v>
                </c:pt>
                <c:pt idx="20">
                  <c:v>8.5565351014484516</c:v>
                </c:pt>
                <c:pt idx="21">
                  <c:v>8.3785914569753484</c:v>
                </c:pt>
                <c:pt idx="22">
                  <c:v>8.0232971228078132</c:v>
                </c:pt>
                <c:pt idx="23">
                  <c:v>8.0097884355906785</c:v>
                </c:pt>
                <c:pt idx="24">
                  <c:v>8.5524849896682138</c:v>
                </c:pt>
                <c:pt idx="25">
                  <c:v>7.8677502990490353</c:v>
                </c:pt>
                <c:pt idx="26">
                  <c:v>8.3792573960603089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4B1-BCAC-AD98200BF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0.15676277816636874</c:v>
                </c:pt>
                <c:pt idx="1">
                  <c:v>0.2143999417374971</c:v>
                </c:pt>
                <c:pt idx="2">
                  <c:v>0.19340630153056143</c:v>
                </c:pt>
                <c:pt idx="3">
                  <c:v>0.23434535104364329</c:v>
                </c:pt>
                <c:pt idx="4">
                  <c:v>0.16674143072010977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E-4C06-9CD3-6C923372610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0.2694109824443236</c:v>
                </c:pt>
                <c:pt idx="1">
                  <c:v>0.32660381194563382</c:v>
                </c:pt>
                <c:pt idx="2">
                  <c:v>0.33206432120762736</c:v>
                </c:pt>
                <c:pt idx="3">
                  <c:v>0.26261859582542696</c:v>
                </c:pt>
                <c:pt idx="4">
                  <c:v>0.30939124468955326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E-4C06-9CD3-6C923372610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Planilha1!$D$2:$D$6</c:f>
              <c:numCache>
                <c:formatCode>0%</c:formatCode>
                <c:ptCount val="5"/>
                <c:pt idx="0">
                  <c:v>0.57382623938930766</c:v>
                </c:pt>
                <c:pt idx="1">
                  <c:v>0.45899624631686908</c:v>
                </c:pt>
                <c:pt idx="2">
                  <c:v>0.47452937726181121</c:v>
                </c:pt>
                <c:pt idx="3">
                  <c:v>0.50303605313092969</c:v>
                </c:pt>
                <c:pt idx="4">
                  <c:v>0.52386732459033691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E-4C06-9CD3-6C9233726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2017567327040002"/>
          <c:h val="6.5598313520413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####%</c:formatCode>
                <c:ptCount val="2"/>
                <c:pt idx="0">
                  <c:v>0.1766530370467877</c:v>
                </c:pt>
                <c:pt idx="1">
                  <c:v>0.17319694122035553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7-49D4-A6FF-AAA91B78C30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Planilha1!$C$2:$C$3</c:f>
              <c:numCache>
                <c:formatCode>####%</c:formatCode>
                <c:ptCount val="2"/>
                <c:pt idx="0">
                  <c:v>0.29574389752280972</c:v>
                </c:pt>
                <c:pt idx="1">
                  <c:v>0.30398826005775692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7-49D4-A6FF-AAA91B78C30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Planilha1!$D$2:$D$3</c:f>
              <c:numCache>
                <c:formatCode>####%</c:formatCode>
                <c:ptCount val="2"/>
                <c:pt idx="0">
                  <c:v>0.52760306543040258</c:v>
                </c:pt>
                <c:pt idx="1">
                  <c:v>0.52281479872188763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7-49D4-A6FF-AAA91B78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44000"/>
                </a:schemeClr>
              </a:solidFill>
              <a:round/>
            </a:ln>
            <a:effectLst/>
          </c:spPr>
        </c:majorGridlines>
        <c:numFmt formatCode="####%" sourceLinked="1"/>
        <c:majorTickMark val="none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5906698299758"/>
          <c:y val="0.92295298934142722"/>
          <c:w val="0.66750754156069292"/>
          <c:h val="7.7047010658572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57518766169123E-2"/>
          <c:y val="2.9675292398281934E-2"/>
          <c:w val="0.96908496246766174"/>
          <c:h val="0.797955442452874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Notas Baixas (0 a 6)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01-48EA-8BE8-84003E16C2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Plan1!$C$2:$F$2</c:f>
              <c:numCache>
                <c:formatCode>0.0%</c:formatCode>
                <c:ptCount val="4"/>
                <c:pt idx="0">
                  <c:v>0.16800000000000001</c:v>
                </c:pt>
                <c:pt idx="1">
                  <c:v>0.19700000000000001</c:v>
                </c:pt>
                <c:pt idx="2">
                  <c:v>0.12627862286799058</c:v>
                </c:pt>
                <c:pt idx="3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01-48EA-8BE8-84003E16C200}"/>
            </c:ext>
          </c:extLst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Notas Médias (7 e 8)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FE-4C21-8122-7D31B3F8CB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Plan1!$C$3:$F$3</c:f>
              <c:numCache>
                <c:formatCode>0.0%</c:formatCode>
                <c:ptCount val="4"/>
                <c:pt idx="0">
                  <c:v>0.27300000000000002</c:v>
                </c:pt>
                <c:pt idx="1">
                  <c:v>0.34799999999999998</c:v>
                </c:pt>
                <c:pt idx="2">
                  <c:v>0.284143473833122</c:v>
                </c:pt>
                <c:pt idx="3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01-48EA-8BE8-84003E16C200}"/>
            </c:ext>
          </c:extLst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Notas Altas (9 e 10)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7FE-4C21-8122-7D31B3F8CB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Plan1!$C$1:$F$1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Plan1!$C$4:$F$4</c:f>
              <c:numCache>
                <c:formatCode>0.0%</c:formatCode>
                <c:ptCount val="4"/>
                <c:pt idx="0">
                  <c:v>0.376</c:v>
                </c:pt>
                <c:pt idx="1">
                  <c:v>0.39700000000000002</c:v>
                </c:pt>
                <c:pt idx="2">
                  <c:v>0.52784087018472137</c:v>
                </c:pt>
                <c:pt idx="3">
                  <c:v>0.52600000000000002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01-48EA-8BE8-84003E16C2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1"/>
        <c:axId val="102801792"/>
        <c:axId val="102803328"/>
      </c:barChart>
      <c:catAx>
        <c:axId val="1028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2803328"/>
        <c:crosses val="autoZero"/>
        <c:auto val="1"/>
        <c:lblAlgn val="ctr"/>
        <c:lblOffset val="100"/>
        <c:noMultiLvlLbl val="0"/>
      </c:catAx>
      <c:valAx>
        <c:axId val="1028033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2801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248609127592902E-2"/>
          <c:y val="0.92951618864734198"/>
          <c:w val="0.9529080107235568"/>
          <c:h val="6.5088303643879492E-2"/>
        </c:manualLayout>
      </c:layout>
      <c:overlay val="0"/>
      <c:txPr>
        <a:bodyPr/>
        <a:lstStyle/>
        <a:p>
          <a:pPr>
            <a:defRPr sz="13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1-4F24-8BD4-0BC951A47BE0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1-4F24-8BD4-0BC951A47BE0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1-4F24-8BD4-0BC951A47BE0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1-4F24-8BD4-0BC951A47BE0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B1-4F24-8BD4-0BC951A47BE0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B1-4F24-8BD4-0BC951A47BE0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B1-4F24-8BD4-0BC951A47BE0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B1-4F24-8BD4-0BC951A47BE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CB1-4F24-8BD4-0BC951A47BE0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CB1-4F24-8BD4-0BC951A47BE0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CB1-4F24-8BD4-0BC951A47B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CB1-4F24-8BD4-0BC951A47B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4.0000000000000001E-3</c:v>
                </c:pt>
                <c:pt idx="1">
                  <c:v>1E-3</c:v>
                </c:pt>
                <c:pt idx="2">
                  <c:v>1E-3</c:v>
                </c:pt>
                <c:pt idx="3">
                  <c:v>2E-3</c:v>
                </c:pt>
                <c:pt idx="4">
                  <c:v>2E-3</c:v>
                </c:pt>
                <c:pt idx="5">
                  <c:v>1.2E-2</c:v>
                </c:pt>
                <c:pt idx="6">
                  <c:v>8.9999999999999993E-3</c:v>
                </c:pt>
                <c:pt idx="7">
                  <c:v>3.5000000000000003E-2</c:v>
                </c:pt>
                <c:pt idx="8">
                  <c:v>8.5999999999999993E-2</c:v>
                </c:pt>
                <c:pt idx="9">
                  <c:v>8.3000000000000004E-2</c:v>
                </c:pt>
                <c:pt idx="10">
                  <c:v>0.76500000000000001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CB1-4F24-8BD4-0BC951A47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0%</c:formatCode>
                <c:ptCount val="27"/>
                <c:pt idx="0">
                  <c:v>0.92100000000000004</c:v>
                </c:pt>
                <c:pt idx="1">
                  <c:v>0.82199999999999995</c:v>
                </c:pt>
                <c:pt idx="2">
                  <c:v>0.94899999999999995</c:v>
                </c:pt>
                <c:pt idx="3">
                  <c:v>0.88600000000000001</c:v>
                </c:pt>
                <c:pt idx="4">
                  <c:v>0.83799999999999997</c:v>
                </c:pt>
                <c:pt idx="5">
                  <c:v>0.81299999999999994</c:v>
                </c:pt>
                <c:pt idx="6">
                  <c:v>0.78</c:v>
                </c:pt>
                <c:pt idx="7">
                  <c:v>0.874</c:v>
                </c:pt>
                <c:pt idx="8">
                  <c:v>0.86699999999999999</c:v>
                </c:pt>
                <c:pt idx="9">
                  <c:v>0.874</c:v>
                </c:pt>
                <c:pt idx="10">
                  <c:v>0.754</c:v>
                </c:pt>
                <c:pt idx="11">
                  <c:v>0.85699999999999998</c:v>
                </c:pt>
                <c:pt idx="12">
                  <c:v>0.82899999999999996</c:v>
                </c:pt>
                <c:pt idx="13">
                  <c:v>0.873</c:v>
                </c:pt>
                <c:pt idx="14">
                  <c:v>0.84099999999999997</c:v>
                </c:pt>
                <c:pt idx="15">
                  <c:v>0.83099999999999996</c:v>
                </c:pt>
                <c:pt idx="16">
                  <c:v>0.83299999999999996</c:v>
                </c:pt>
                <c:pt idx="17">
                  <c:v>0.77300000000000002</c:v>
                </c:pt>
                <c:pt idx="18">
                  <c:v>0.85199999999999998</c:v>
                </c:pt>
                <c:pt idx="19">
                  <c:v>0.82199999999999995</c:v>
                </c:pt>
                <c:pt idx="20">
                  <c:v>0.85399999999999998</c:v>
                </c:pt>
                <c:pt idx="21">
                  <c:v>0.872</c:v>
                </c:pt>
                <c:pt idx="22">
                  <c:v>0.78300000000000003</c:v>
                </c:pt>
                <c:pt idx="23">
                  <c:v>0.79500000000000004</c:v>
                </c:pt>
                <c:pt idx="24">
                  <c:v>0.79700000000000004</c:v>
                </c:pt>
                <c:pt idx="25">
                  <c:v>0.81899999999999995</c:v>
                </c:pt>
                <c:pt idx="26">
                  <c:v>0.77600000000000002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F-4CFD-8799-5B2590905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NPS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0-48FE-A965-25189D10B6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0-48FE-A965-25189D10B6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40-48FE-A965-25189D10B6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40-48FE-A965-25189D10B6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40-48FE-A965-25189D10B6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  <c:pt idx="3">
                  <c:v>Produtor Rural</c:v>
                </c:pt>
                <c:pt idx="4">
                  <c:v>Potencial Empreendedor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0.84065695492287607</c:v>
                </c:pt>
                <c:pt idx="1">
                  <c:v>0.79819847736828398</c:v>
                </c:pt>
                <c:pt idx="2">
                  <c:v>0.76625499840758704</c:v>
                </c:pt>
                <c:pt idx="3">
                  <c:v>0.78549812371383609</c:v>
                </c:pt>
                <c:pt idx="4">
                  <c:v>0.82129451136281995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0-48F9-90D7-F43FACA0B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E-456F-8D6D-CCA43C58F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E-456F-8D6D-CCA43C58F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0E-456F-8D6D-CCA43C58FE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0E-456F-8D6D-CCA43C58FE4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0E-456F-8D6D-CCA43C58FE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Cursos</c:v>
                </c:pt>
                <c:pt idx="1">
                  <c:v>Palestras, Seminários, Oficinas</c:v>
                </c:pt>
                <c:pt idx="2">
                  <c:v>Consultoria</c:v>
                </c:pt>
                <c:pt idx="3">
                  <c:v>Feiras ou Eventos</c:v>
                </c:pt>
                <c:pt idx="4">
                  <c:v>Orientações e Materiais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0.34300000000000003</c:v>
                </c:pt>
                <c:pt idx="1">
                  <c:v>0.36799999999999999</c:v>
                </c:pt>
                <c:pt idx="2">
                  <c:v>0.312</c:v>
                </c:pt>
                <c:pt idx="3">
                  <c:v>0.12</c:v>
                </c:pt>
                <c:pt idx="4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0E-456F-8D6D-CCA43C58F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178840"/>
        <c:axId val="953175232"/>
      </c:barChart>
      <c:catAx>
        <c:axId val="9531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175232"/>
        <c:crosses val="autoZero"/>
        <c:auto val="1"/>
        <c:lblAlgn val="ctr"/>
        <c:lblOffset val="100"/>
        <c:noMultiLvlLbl val="0"/>
      </c:catAx>
      <c:valAx>
        <c:axId val="95317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9531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NPS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AB-4F68-BDCF-235E2E8DE4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B-4F68-BDCF-235E2E8DE4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B-4F68-BDCF-235E2E8DE4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B-4F68-BDCF-235E2E8DE4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Orientação técnica</c:v>
                </c:pt>
                <c:pt idx="1">
                  <c:v>Curso</c:v>
                </c:pt>
                <c:pt idx="2">
                  <c:v>Consultoria</c:v>
                </c:pt>
                <c:pt idx="3">
                  <c:v>Palestra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0.82</c:v>
                </c:pt>
                <c:pt idx="1">
                  <c:v>0.85399999999999998</c:v>
                </c:pt>
                <c:pt idx="2">
                  <c:v>0.79900000000000004</c:v>
                </c:pt>
                <c:pt idx="3">
                  <c:v>0.82799999999999996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AB-4F68-BDCF-235E2E8DE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03828042799565E-2"/>
          <c:y val="3.7208384078868249E-2"/>
          <c:w val="0.97528582946603148"/>
          <c:h val="0.7354826452524265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NPS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4-42ED-AD4E-7CEAF417D7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4-42ED-AD4E-7CEAF417D7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Atendimento Presencial</c:v>
                </c:pt>
                <c:pt idx="1">
                  <c:v>Atendimento Remoto</c:v>
                </c:pt>
              </c:strCache>
            </c:strRef>
          </c:cat>
          <c:val>
            <c:numRef>
              <c:f>Planilha1!$B$2:$B$3</c:f>
              <c:numCache>
                <c:formatCode>###0%</c:formatCode>
                <c:ptCount val="2"/>
                <c:pt idx="0">
                  <c:v>0.80700000000000005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4-42ED-AD4E-7CEAF417D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6"/>
        <c:axId val="1151740616"/>
        <c:axId val="1151730776"/>
      </c:barChart>
      <c:catAx>
        <c:axId val="1151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730776"/>
        <c:crosses val="autoZero"/>
        <c:auto val="1"/>
        <c:lblAlgn val="ctr"/>
        <c:lblOffset val="100"/>
        <c:noMultiLvlLbl val="0"/>
      </c:catAx>
      <c:valAx>
        <c:axId val="11517307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  <a:alpha val="44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115174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345084341652988E-2"/>
          <c:y val="4.8202977446950346E-2"/>
          <c:w val="0.92765491565834701"/>
          <c:h val="0.78813837757864302"/>
        </c:manualLayout>
      </c:layout>
      <c:lineChart>
        <c:grouping val="standard"/>
        <c:varyColors val="1"/>
        <c:ser>
          <c:idx val="0"/>
          <c:order val="0"/>
          <c:tx>
            <c:strRef>
              <c:f>Plan1!$E$46</c:f>
              <c:strCache>
                <c:ptCount val="1"/>
                <c:pt idx="0">
                  <c:v>NPS</c:v>
                </c:pt>
              </c:strCache>
            </c:strRef>
          </c:tx>
          <c:spPr>
            <a:ln>
              <a:solidFill>
                <a:srgbClr val="00B050"/>
              </a:solidFill>
              <a:headEnd type="diamond"/>
              <a:tailEnd type="diamon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A5C-48C5-B81D-0333774EDF73}"/>
              </c:ext>
            </c:extLst>
          </c:dPt>
          <c:dPt>
            <c:idx val="1"/>
            <c:bubble3D val="0"/>
            <c:spPr>
              <a:ln>
                <a:solidFill>
                  <a:sysClr val="window" lastClr="FFFFFF"/>
                </a:solidFill>
                <a:headEnd type="diamond"/>
                <a:tailEnd type="diamond"/>
              </a:ln>
            </c:spPr>
            <c:extLst>
              <c:ext xmlns:c16="http://schemas.microsoft.com/office/drawing/2014/chart" uri="{C3380CC4-5D6E-409C-BE32-E72D297353CC}">
                <c16:uniqueId val="{00000001-8A5C-48C5-B81D-0333774EDF73}"/>
              </c:ext>
            </c:extLst>
          </c:dPt>
          <c:dPt>
            <c:idx val="2"/>
            <c:bubble3D val="0"/>
            <c:spPr>
              <a:ln>
                <a:solidFill>
                  <a:sysClr val="window" lastClr="FFFFFF"/>
                </a:solidFill>
                <a:headEnd type="diamond"/>
                <a:tailEnd type="diamond"/>
              </a:ln>
            </c:spPr>
            <c:extLst>
              <c:ext xmlns:c16="http://schemas.microsoft.com/office/drawing/2014/chart" uri="{C3380CC4-5D6E-409C-BE32-E72D297353CC}">
                <c16:uniqueId val="{00000002-8A5C-48C5-B81D-0333774EDF73}"/>
              </c:ext>
            </c:extLst>
          </c:dPt>
          <c:dPt>
            <c:idx val="3"/>
            <c:bubble3D val="0"/>
            <c:spPr>
              <a:ln>
                <a:solidFill>
                  <a:sysClr val="window" lastClr="FFFFFF"/>
                </a:solidFill>
                <a:headEnd type="diamond"/>
                <a:tailEnd type="diamond"/>
              </a:ln>
            </c:spPr>
            <c:extLst>
              <c:ext xmlns:c16="http://schemas.microsoft.com/office/drawing/2014/chart" uri="{C3380CC4-5D6E-409C-BE32-E72D297353CC}">
                <c16:uniqueId val="{00000003-96A6-4784-982A-3D1013731969}"/>
              </c:ext>
            </c:extLst>
          </c:dPt>
          <c:dLbls>
            <c:dLbl>
              <c:idx val="0"/>
              <c:layout>
                <c:manualLayout>
                  <c:x val="-5.2434113927281367E-2"/>
                  <c:y val="-3.871487178931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06840180920841E-2"/>
                      <c:h val="7.5924829490490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5C-48C5-B81D-0333774EDF73}"/>
                </c:ext>
              </c:extLst>
            </c:dLbl>
            <c:dLbl>
              <c:idx val="1"/>
              <c:layout>
                <c:manualLayout>
                  <c:x val="-3.8133901038022916E-2"/>
                  <c:y val="-5.592197072953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5C-48C5-B81D-0333774EDF73}"/>
                </c:ext>
              </c:extLst>
            </c:dLbl>
            <c:dLbl>
              <c:idx val="2"/>
              <c:layout>
                <c:manualLayout>
                  <c:x val="0"/>
                  <c:y val="-4.1992688643060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5C-48C5-B81D-0333774ED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Plan1!$F$45:$I$45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Plan1!$F$46:$I$46</c:f>
              <c:numCache>
                <c:formatCode>###0.0%</c:formatCode>
                <c:ptCount val="4"/>
                <c:pt idx="0" formatCode="0.0%">
                  <c:v>0.80100000000000005</c:v>
                </c:pt>
                <c:pt idx="1">
                  <c:v>0.755</c:v>
                </c:pt>
                <c:pt idx="2">
                  <c:v>0.82699999999999996</c:v>
                </c:pt>
                <c:pt idx="3">
                  <c:v>0.81899999999999995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5C-48C5-B81D-0333774EDF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70AD47">
                  <a:lumMod val="60000"/>
                  <a:lumOff val="40000"/>
                </a:srgbClr>
              </a:solidFill>
            </a:ln>
          </c:spPr>
        </c:dropLines>
        <c:smooth val="0"/>
        <c:axId val="167381248"/>
        <c:axId val="167395328"/>
      </c:lineChart>
      <c:catAx>
        <c:axId val="16738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pt-BR"/>
          </a:p>
        </c:txPr>
        <c:crossAx val="167395328"/>
        <c:crosses val="autoZero"/>
        <c:auto val="1"/>
        <c:lblAlgn val="ctr"/>
        <c:lblOffset val="100"/>
        <c:noMultiLvlLbl val="0"/>
      </c:catAx>
      <c:valAx>
        <c:axId val="16739532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5B9BD5">
                  <a:lumMod val="20000"/>
                  <a:lumOff val="8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16738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5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6664DCA-B0F1-4E63-9C75-7858D2CA06E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9-4B84-98CA-5714B74597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1D5017-89BA-4D5A-8FE9-E4F632E1B00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49-4B84-98CA-5714B74597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FD6883-8F97-4D99-B42A-9C9282968E7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49-4B84-98CA-5714B74597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0D7FC19-75A4-440C-A1C7-F80EDD4CD6B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B49-4B84-98CA-5714B745970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DD4F37-FCE8-48B3-8A53-D381F86834E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B49-4B84-98CA-5714B745970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03F257F-85D0-4CED-934C-080B3944AE0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B49-4B84-98CA-5714B745970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6654DBA-B23F-4EDC-9EBF-66A29C0C8FC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B49-4B84-98CA-5714B745970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41BD5E4-66D4-4031-8956-89EBED74111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B49-4B84-98CA-5714B745970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958E7D3-A223-4546-9737-90225CC3B77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B49-4B84-98CA-5714B745970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8939986-32FA-4086-88A3-8C8E20DFF4C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B49-4B84-98CA-5714B745970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877E4F6-6599-4DC9-B6C2-C877C91E02D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B49-4B84-98CA-5714B745970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6AE1B02-567B-4053-BCAC-8C4C070E3F5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AB49-4B84-98CA-5714B745970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70C9315-4D66-4694-BD0F-E4D80FBFFBF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B49-4B84-98CA-5714B7459702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91602B-C514-4FDE-94CA-BD32348A3B60}" type="VALUE">
                      <a:rPr lang="en-US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300"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B49-4B84-98CA-5714B7459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Planilha1!$A$2:$A$15</c:f>
              <c:strCache>
                <c:ptCount val="14"/>
                <c:pt idx="0">
                  <c:v>Divulgação</c:v>
                </c:pt>
                <c:pt idx="1">
                  <c:v>Ter mais Agências</c:v>
                </c:pt>
                <c:pt idx="2">
                  <c:v>Pró-atividade (quero que o Sebrae me procure)</c:v>
                </c:pt>
                <c:pt idx="3">
                  <c:v>Preços melhores</c:v>
                </c:pt>
                <c:pt idx="4">
                  <c:v>Conteúdo (de cursos, palestras e oficinas)</c:v>
                </c:pt>
                <c:pt idx="5">
                  <c:v>Formas de pagamento dos produtos/serviços</c:v>
                </c:pt>
                <c:pt idx="6">
                  <c:v>Conteúdo (de consultoria)</c:v>
                </c:pt>
                <c:pt idx="7">
                  <c:v>Diagnósticos</c:v>
                </c:pt>
                <c:pt idx="8">
                  <c:v>Conteúdo (de materiais e outros)</c:v>
                </c:pt>
                <c:pt idx="9">
                  <c:v>Serviços online</c:v>
                </c:pt>
                <c:pt idx="10">
                  <c:v>Instalações de atendimento</c:v>
                </c:pt>
                <c:pt idx="11">
                  <c:v>Preparo do atendente</c:v>
                </c:pt>
                <c:pt idx="12">
                  <c:v>Outros</c:v>
                </c:pt>
                <c:pt idx="13">
                  <c:v>Não soube responder</c:v>
                </c:pt>
              </c:strCache>
            </c:strRef>
          </c:cat>
          <c:val>
            <c:numRef>
              <c:f>Planilha1!$B$2:$B$15</c:f>
              <c:numCache>
                <c:formatCode>###0.0</c:formatCode>
                <c:ptCount val="14"/>
                <c:pt idx="0">
                  <c:v>50.388992837368782</c:v>
                </c:pt>
                <c:pt idx="1">
                  <c:v>48.404024221307587</c:v>
                </c:pt>
                <c:pt idx="2">
                  <c:v>38.740074549464246</c:v>
                </c:pt>
                <c:pt idx="3">
                  <c:v>35.639085519820533</c:v>
                </c:pt>
                <c:pt idx="4">
                  <c:v>32.476014973491345</c:v>
                </c:pt>
                <c:pt idx="5">
                  <c:v>28.410097251193484</c:v>
                </c:pt>
                <c:pt idx="6">
                  <c:v>28.331240653071109</c:v>
                </c:pt>
                <c:pt idx="7">
                  <c:v>28.255983069342026</c:v>
                </c:pt>
                <c:pt idx="8">
                  <c:v>27.359820019140248</c:v>
                </c:pt>
                <c:pt idx="9">
                  <c:v>26.437259963582456</c:v>
                </c:pt>
                <c:pt idx="10">
                  <c:v>24.29771575356822</c:v>
                </c:pt>
                <c:pt idx="11">
                  <c:v>21.550380897383011</c:v>
                </c:pt>
                <c:pt idx="12">
                  <c:v>10.844378135057022</c:v>
                </c:pt>
                <c:pt idx="1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9-4B84-98CA-5714B7459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42"/>
        <c:axId val="662675920"/>
        <c:axId val="662646728"/>
      </c:barChart>
      <c:catAx>
        <c:axId val="662675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646728"/>
        <c:crosses val="autoZero"/>
        <c:auto val="1"/>
        <c:lblAlgn val="ctr"/>
        <c:lblOffset val="100"/>
        <c:noMultiLvlLbl val="0"/>
      </c:catAx>
      <c:valAx>
        <c:axId val="662646728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66267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18502939873305"/>
          <c:y val="2.5454236034926053E-2"/>
          <c:w val="0.52496260293548247"/>
          <c:h val="0.949091527930147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F12"/>
            </a:solidFill>
            <a:ln>
              <a:solidFill>
                <a:srgbClr val="FF5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6664DCA-B0F1-4E63-9C75-7858D2CA06E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66A-4361-9EE6-EA14D53C7B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1D5017-89BA-4D5A-8FE9-E4F632E1B00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6A-4361-9EE6-EA14D53C7B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FD6883-8F97-4D99-B42A-9C9282968E7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66A-4361-9EE6-EA14D53C7B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0D7FC19-75A4-440C-A1C7-F80EDD4CD6B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6A-4361-9EE6-EA14D53C7B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DD4F37-FCE8-48B3-8A53-D381F86834E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66A-4361-9EE6-EA14D53C7B2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03F257F-85D0-4CED-934C-080B3944AE0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6A-4361-9EE6-EA14D53C7B2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6654DBA-B23F-4EDC-9EBF-66A29C0C8FC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66A-4361-9EE6-EA14D53C7B2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41BD5E4-66D4-4031-8956-89EBED74111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6A-4361-9EE6-EA14D53C7B2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958E7D3-A223-4546-9737-90225CC3B77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66A-4361-9EE6-EA14D53C7B2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8939986-32FA-4086-88A3-8C8E20DFF4C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66A-4361-9EE6-EA14D53C7B2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877E4F6-6599-4DC9-B6C2-C877C91E02D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66A-4361-9EE6-EA14D53C7B2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AE1B02-567B-4053-BCAC-8C4C070E3F58}" type="VALUE">
                      <a:rPr lang="en-US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300"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66A-4361-9EE6-EA14D53C7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Procurei na internet</c:v>
                </c:pt>
                <c:pt idx="1">
                  <c:v>Fui ao Sebrae</c:v>
                </c:pt>
                <c:pt idx="2">
                  <c:v>Fui indicado(a) por um amigo(a) ou parente</c:v>
                </c:pt>
                <c:pt idx="3">
                  <c:v>Vi a propaganda na TV</c:v>
                </c:pt>
                <c:pt idx="4">
                  <c:v>Uma pessoa do Sebrae veio à minha empresa</c:v>
                </c:pt>
                <c:pt idx="5">
                  <c:v>Fiquei sabendo por meio de outra instituição</c:v>
                </c:pt>
                <c:pt idx="6">
                  <c:v>Alguém do Sebrae me ligou</c:v>
                </c:pt>
                <c:pt idx="7">
                  <c:v>Liguei para o Sebrae</c:v>
                </c:pt>
                <c:pt idx="8">
                  <c:v>Recebi convite por e-mail</c:v>
                </c:pt>
                <c:pt idx="9">
                  <c:v>Ouvi no rádio</c:v>
                </c:pt>
                <c:pt idx="10">
                  <c:v>Outro</c:v>
                </c:pt>
                <c:pt idx="11">
                  <c:v>Não soube responder</c:v>
                </c:pt>
              </c:strCache>
            </c:strRef>
          </c:cat>
          <c:val>
            <c:numRef>
              <c:f>Planilha1!$B$2:$B$13</c:f>
              <c:numCache>
                <c:formatCode>###0.0</c:formatCode>
                <c:ptCount val="12"/>
                <c:pt idx="0">
                  <c:v>37.67391204169688</c:v>
                </c:pt>
                <c:pt idx="1">
                  <c:v>33.999022873095278</c:v>
                </c:pt>
                <c:pt idx="2">
                  <c:v>30.940336443586698</c:v>
                </c:pt>
                <c:pt idx="3">
                  <c:v>30.360774058507172</c:v>
                </c:pt>
                <c:pt idx="4">
                  <c:v>28.906703666781002</c:v>
                </c:pt>
                <c:pt idx="5">
                  <c:v>24.009224821658034</c:v>
                </c:pt>
                <c:pt idx="6">
                  <c:v>22.243926464253821</c:v>
                </c:pt>
                <c:pt idx="7">
                  <c:v>19.589749441460626</c:v>
                </c:pt>
                <c:pt idx="8">
                  <c:v>18.707729307146696</c:v>
                </c:pt>
                <c:pt idx="9">
                  <c:v>9.9809033807206919</c:v>
                </c:pt>
                <c:pt idx="10">
                  <c:v>3.8584736143944682</c:v>
                </c:pt>
                <c:pt idx="11">
                  <c:v>1.3005547756656162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6A-4361-9EE6-EA14D53C7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662675920"/>
        <c:axId val="662646728"/>
      </c:barChart>
      <c:catAx>
        <c:axId val="662675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646728"/>
        <c:crosses val="autoZero"/>
        <c:auto val="1"/>
        <c:lblAlgn val="ctr"/>
        <c:lblOffset val="100"/>
        <c:noMultiLvlLbl val="0"/>
      </c:catAx>
      <c:valAx>
        <c:axId val="662646728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662675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  <a:prstDash val="lgDashDot"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  <a:prstDash val="lgDash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A-4548-82EF-8DAB5B3947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Planilha1!$A$11:$A$18</c:f>
              <c:strCach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 ou antes</c:v>
                </c:pt>
                <c:pt idx="7">
                  <c:v>Não sabe</c:v>
                </c:pt>
              </c:strCache>
            </c:strRef>
          </c:cat>
          <c:val>
            <c:numRef>
              <c:f>Planilha1!$C$11:$C$18</c:f>
              <c:numCache>
                <c:formatCode>0.0%</c:formatCode>
                <c:ptCount val="8"/>
                <c:pt idx="0">
                  <c:v>0.46700000000000003</c:v>
                </c:pt>
                <c:pt idx="1">
                  <c:v>0.152</c:v>
                </c:pt>
                <c:pt idx="2">
                  <c:v>6.4000000000000001E-2</c:v>
                </c:pt>
                <c:pt idx="3">
                  <c:v>2.7E-2</c:v>
                </c:pt>
                <c:pt idx="4">
                  <c:v>3.1E-2</c:v>
                </c:pt>
                <c:pt idx="5">
                  <c:v>6.0000000000000001E-3</c:v>
                </c:pt>
                <c:pt idx="6">
                  <c:v>3.9E-2</c:v>
                </c:pt>
                <c:pt idx="7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3-4F74-B03D-E39C406FC5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45"/>
        <c:axId val="44800640"/>
        <c:axId val="101430784"/>
      </c:barChart>
      <c:catAx>
        <c:axId val="448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30784"/>
        <c:crosses val="autoZero"/>
        <c:auto val="1"/>
        <c:lblAlgn val="ctr"/>
        <c:lblOffset val="100"/>
        <c:noMultiLvlLbl val="0"/>
      </c:catAx>
      <c:valAx>
        <c:axId val="10143078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80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45448063326763E-2"/>
          <c:y val="3.9021354485123422E-2"/>
          <c:w val="0.97490910387334651"/>
          <c:h val="0.72817813848865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rgbClr val="00B050"/>
            </a:solidFill>
            <a:ln>
              <a:noFill/>
              <a:prstDash val="lgDashDot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  <a:prstDash val="lgDash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C7-4A18-9393-E1278A079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Antes de 2010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0.54253661292821409</c:v>
                </c:pt>
                <c:pt idx="1">
                  <c:v>0.10070264014071029</c:v>
                </c:pt>
                <c:pt idx="2">
                  <c:v>5.2438279761959007E-2</c:v>
                </c:pt>
                <c:pt idx="3">
                  <c:v>2.1584995762287087E-2</c:v>
                </c:pt>
                <c:pt idx="4">
                  <c:v>2.5357927257151709E-2</c:v>
                </c:pt>
                <c:pt idx="5">
                  <c:v>5.6001603951553371E-3</c:v>
                </c:pt>
                <c:pt idx="6">
                  <c:v>2.9076178585424089E-2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7-4A18-9393-E1278A079CA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Antes de 2010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0.44642252758410611</c:v>
                </c:pt>
                <c:pt idx="1">
                  <c:v>0.21210993027821026</c:v>
                </c:pt>
                <c:pt idx="2">
                  <c:v>7.5892957873598232E-2</c:v>
                </c:pt>
                <c:pt idx="3">
                  <c:v>3.7963401701301927E-2</c:v>
                </c:pt>
                <c:pt idx="4">
                  <c:v>1.1225433786863422E-2</c:v>
                </c:pt>
                <c:pt idx="5">
                  <c:v>2.3240596583857941E-3</c:v>
                </c:pt>
                <c:pt idx="6">
                  <c:v>1.4260249554367201E-2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7-4A18-9393-E1278A079CA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Antes de 2010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0.34886582326403132</c:v>
                </c:pt>
                <c:pt idx="1">
                  <c:v>0.15556677288071427</c:v>
                </c:pt>
                <c:pt idx="2">
                  <c:v>3.7416790232514117E-2</c:v>
                </c:pt>
                <c:pt idx="3">
                  <c:v>1.8487554027195003E-2</c:v>
                </c:pt>
                <c:pt idx="4">
                  <c:v>4.0382370571347449E-3</c:v>
                </c:pt>
                <c:pt idx="5">
                  <c:v>0</c:v>
                </c:pt>
                <c:pt idx="6">
                  <c:v>3.2432091365113415E-2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7-4A18-9393-E1278A079CA1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Produtor Rural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Antes de 2010</c:v>
                </c:pt>
              </c:strCache>
            </c:strRef>
          </c:cat>
          <c:val>
            <c:numRef>
              <c:f>Planilha1!$E$2:$E$8</c:f>
              <c:numCache>
                <c:formatCode>###0%</c:formatCode>
                <c:ptCount val="7"/>
                <c:pt idx="0">
                  <c:v>0.60422764227642278</c:v>
                </c:pt>
                <c:pt idx="1">
                  <c:v>0.10926829268292684</c:v>
                </c:pt>
                <c:pt idx="2">
                  <c:v>6.1788617886178862E-3</c:v>
                </c:pt>
                <c:pt idx="3">
                  <c:v>1.6585365853658537E-2</c:v>
                </c:pt>
                <c:pt idx="4">
                  <c:v>1.6585365853658537E-2</c:v>
                </c:pt>
                <c:pt idx="5">
                  <c:v>0</c:v>
                </c:pt>
                <c:pt idx="6">
                  <c:v>7.0569105691056913E-2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C7-4A18-9393-E1278A079CA1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Potencial Empreendedor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Antes de 2010</c:v>
                </c:pt>
              </c:strCache>
            </c:strRef>
          </c:cat>
          <c:val>
            <c:numRef>
              <c:f>Planilha1!$F$2:$F$8</c:f>
              <c:numCache>
                <c:formatCode>###0%</c:formatCode>
                <c:ptCount val="7"/>
                <c:pt idx="0">
                  <c:v>0.37322629601678542</c:v>
                </c:pt>
                <c:pt idx="1">
                  <c:v>0.2008110730546272</c:v>
                </c:pt>
                <c:pt idx="2">
                  <c:v>8.4880702598253463E-2</c:v>
                </c:pt>
                <c:pt idx="3">
                  <c:v>2.9648120350635673E-2</c:v>
                </c:pt>
                <c:pt idx="4">
                  <c:v>6.4421426261185424E-2</c:v>
                </c:pt>
                <c:pt idx="5">
                  <c:v>9.8274189134274874E-3</c:v>
                </c:pt>
                <c:pt idx="6">
                  <c:v>7.6902662940264224E-2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C7-4A18-9393-E1278A079C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15"/>
        <c:axId val="44800640"/>
        <c:axId val="101430784"/>
      </c:barChart>
      <c:catAx>
        <c:axId val="448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30784"/>
        <c:crosses val="autoZero"/>
        <c:auto val="1"/>
        <c:lblAlgn val="ctr"/>
        <c:lblOffset val="100"/>
        <c:noMultiLvlLbl val="0"/>
      </c:catAx>
      <c:valAx>
        <c:axId val="101430784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48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548254669542392E-2"/>
          <c:y val="0.88371931242273716"/>
          <c:w val="0.95172992928121047"/>
          <c:h val="6.9313646205619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45448063326763E-2"/>
          <c:y val="3.9021354485123422E-2"/>
          <c:w val="0.97490910387334651"/>
          <c:h val="0.73246238712926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B050"/>
            </a:solidFill>
            <a:ln>
              <a:noFill/>
              <a:prstDash val="lgDashDot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  <a:prstDash val="lgDash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73-4417-A4D8-64A5A0838C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 ou antes</c:v>
                </c:pt>
                <c:pt idx="7">
                  <c:v>Não sabe</c:v>
                </c:pt>
              </c:strCache>
            </c:strRef>
          </c:cat>
          <c:val>
            <c:numRef>
              <c:f>Planilha1!$B$2:$B$9</c:f>
              <c:numCache>
                <c:formatCode>###0%</c:formatCode>
                <c:ptCount val="8"/>
                <c:pt idx="0">
                  <c:v>0.51233815060704979</c:v>
                </c:pt>
                <c:pt idx="1">
                  <c:v>0.12991050141217034</c:v>
                </c:pt>
                <c:pt idx="2">
                  <c:v>6.1869566812163004E-2</c:v>
                </c:pt>
                <c:pt idx="3">
                  <c:v>2.5368631478560687E-2</c:v>
                </c:pt>
                <c:pt idx="4">
                  <c:v>2.4616696621795109E-2</c:v>
                </c:pt>
                <c:pt idx="5">
                  <c:v>7.0379268605802736E-3</c:v>
                </c:pt>
                <c:pt idx="6">
                  <c:v>3.4822836811796209E-2</c:v>
                </c:pt>
                <c:pt idx="7">
                  <c:v>0.20403568939588454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3-4417-A4D8-64A5A0838CF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Remoto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 ou antes</c:v>
                </c:pt>
                <c:pt idx="7">
                  <c:v>Não sabe</c:v>
                </c:pt>
              </c:strCache>
            </c:strRef>
          </c:cat>
          <c:val>
            <c:numRef>
              <c:f>Planilha1!$C$2:$C$9</c:f>
              <c:numCache>
                <c:formatCode>###0%</c:formatCode>
                <c:ptCount val="8"/>
                <c:pt idx="0">
                  <c:v>0.42724860716570956</c:v>
                </c:pt>
                <c:pt idx="1">
                  <c:v>0.17137465714064468</c:v>
                </c:pt>
                <c:pt idx="2">
                  <c:v>6.5943112857276776E-2</c:v>
                </c:pt>
                <c:pt idx="3">
                  <c:v>2.7636603725908145E-2</c:v>
                </c:pt>
                <c:pt idx="4">
                  <c:v>3.7238703471998626E-2</c:v>
                </c:pt>
                <c:pt idx="5">
                  <c:v>4.4220196199100921E-3</c:v>
                </c:pt>
                <c:pt idx="6">
                  <c:v>4.3070878657336269E-2</c:v>
                </c:pt>
                <c:pt idx="7">
                  <c:v>0.22306541736121585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73-4417-A4D8-64A5A0838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15"/>
        <c:axId val="44800640"/>
        <c:axId val="101430784"/>
      </c:barChart>
      <c:catAx>
        <c:axId val="448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430784"/>
        <c:crosses val="autoZero"/>
        <c:auto val="1"/>
        <c:lblAlgn val="ctr"/>
        <c:lblOffset val="100"/>
        <c:noMultiLvlLbl val="0"/>
      </c:catAx>
      <c:valAx>
        <c:axId val="101430784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448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29713072042569"/>
          <c:y val="0.92431550014720432"/>
          <c:w val="0.28079406849060301"/>
          <c:h val="5.9297406602708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71067574881161E-2"/>
          <c:y val="3.5446774277151087E-2"/>
          <c:w val="0.34413359197621313"/>
          <c:h val="0.9149562147504422"/>
        </c:manualLayout>
      </c:layout>
      <c:pieChart>
        <c:varyColors val="1"/>
        <c:ser>
          <c:idx val="0"/>
          <c:order val="0"/>
          <c:spPr>
            <a:solidFill>
              <a:srgbClr val="5DAD98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CA6A6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2E6-4645-8BAC-34C9EBFC67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2E6-4645-8BAC-34C9EBFC67AD}"/>
              </c:ext>
            </c:extLst>
          </c:dPt>
          <c:dLbls>
            <c:dLbl>
              <c:idx val="0"/>
              <c:layout>
                <c:manualLayout>
                  <c:x val="-0.11023079296867752"/>
                  <c:y val="0.162317490455149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E6-4645-8BAC-34C9EBFC67AD}"/>
                </c:ext>
              </c:extLst>
            </c:dLbl>
            <c:dLbl>
              <c:idx val="1"/>
              <c:layout>
                <c:manualLayout>
                  <c:x val="8.8184634374941992E-2"/>
                  <c:y val="-0.216423320606865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E6-4645-8BAC-34C9EBFC6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Plan1!$C$3:$C$4</c:f>
              <c:strCache>
                <c:ptCount val="2"/>
                <c:pt idx="0">
                  <c:v>Não pretende ir ao SEBRAE</c:v>
                </c:pt>
                <c:pt idx="1">
                  <c:v>Sim, planeja visitar o SEBRAE </c:v>
                </c:pt>
              </c:strCache>
            </c:strRef>
          </c:cat>
          <c:val>
            <c:numRef>
              <c:f>Plan1!$D$3:$D$4</c:f>
              <c:numCache>
                <c:formatCode>0.0%</c:formatCode>
                <c:ptCount val="2"/>
                <c:pt idx="0">
                  <c:v>0.33800000000000002</c:v>
                </c:pt>
                <c:pt idx="1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E6-4645-8BAC-34C9EBFC6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323932981280269"/>
          <c:y val="0.80674203644319376"/>
          <c:w val="0.53839651956342438"/>
          <c:h val="0.19325796355680624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0402229574714332E-2"/>
          <c:w val="0.99619670705037078"/>
          <c:h val="0.66467243048188629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C97AA"/>
              </a:solidFill>
            </c:spPr>
            <c:extLst>
              <c:ext xmlns:c16="http://schemas.microsoft.com/office/drawing/2014/chart" uri="{C3380CC4-5D6E-409C-BE32-E72D297353CC}">
                <c16:uniqueId val="{00000001-C460-4898-B775-82EA1D6B3E2B}"/>
              </c:ext>
            </c:extLst>
          </c:dPt>
          <c:dPt>
            <c:idx val="1"/>
            <c:invertIfNegative val="0"/>
            <c:bubble3D val="0"/>
            <c:spPr>
              <a:solidFill>
                <a:srgbClr val="F8A968"/>
              </a:solidFill>
            </c:spPr>
            <c:extLst>
              <c:ext xmlns:c16="http://schemas.microsoft.com/office/drawing/2014/chart" uri="{C3380CC4-5D6E-409C-BE32-E72D297353CC}">
                <c16:uniqueId val="{00000003-C460-4898-B775-82EA1D6B3E2B}"/>
              </c:ext>
            </c:extLst>
          </c:dPt>
          <c:dPt>
            <c:idx val="2"/>
            <c:invertIfNegative val="0"/>
            <c:bubble3D val="0"/>
            <c:spPr>
              <a:solidFill>
                <a:srgbClr val="E7D0A7"/>
              </a:solidFill>
            </c:spPr>
            <c:extLst>
              <c:ext xmlns:c16="http://schemas.microsoft.com/office/drawing/2014/chart" uri="{C3380CC4-5D6E-409C-BE32-E72D297353CC}">
                <c16:uniqueId val="{00000005-C460-4898-B775-82EA1D6B3E2B}"/>
              </c:ext>
            </c:extLst>
          </c:dPt>
          <c:dPt>
            <c:idx val="3"/>
            <c:invertIfNegative val="0"/>
            <c:bubble3D val="0"/>
            <c:spPr>
              <a:solidFill>
                <a:srgbClr val="9F89B9"/>
              </a:solidFill>
            </c:spPr>
            <c:extLst>
              <c:ext xmlns:c16="http://schemas.microsoft.com/office/drawing/2014/chart" uri="{C3380CC4-5D6E-409C-BE32-E72D297353CC}">
                <c16:uniqueId val="{00000007-C460-4898-B775-82EA1D6B3E2B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9-C460-4898-B775-82EA1D6B3E2B}"/>
              </c:ext>
            </c:extLst>
          </c:dPt>
          <c:dPt>
            <c:idx val="5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C460-4898-B775-82EA1D6B3E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Plan1!$AP$2:$AP$7</c:f>
              <c:strCache>
                <c:ptCount val="6"/>
                <c:pt idx="0">
                  <c:v>Não é necessário</c:v>
                </c:pt>
                <c:pt idx="1">
                  <c:v>Não tem tempo</c:v>
                </c:pt>
                <c:pt idx="2">
                  <c:v>Não tem Sebrae na região</c:v>
                </c:pt>
                <c:pt idx="3">
                  <c:v>Quando preciso de ajuda, procuro contadores</c:v>
                </c:pt>
                <c:pt idx="4">
                  <c:v>Costumo procurar outras instituições de apoio</c:v>
                </c:pt>
                <c:pt idx="5">
                  <c:v>Outro</c:v>
                </c:pt>
              </c:strCache>
            </c:strRef>
          </c:cat>
          <c:val>
            <c:numRef>
              <c:f>Plan1!$AQ$2:$AQ$7</c:f>
              <c:numCache>
                <c:formatCode>###0.0%</c:formatCode>
                <c:ptCount val="6"/>
                <c:pt idx="0">
                  <c:v>0.56399999999999995</c:v>
                </c:pt>
                <c:pt idx="1">
                  <c:v>0.188</c:v>
                </c:pt>
                <c:pt idx="2">
                  <c:v>4.1000000000000002E-2</c:v>
                </c:pt>
                <c:pt idx="3">
                  <c:v>6.6000000000000003E-2</c:v>
                </c:pt>
                <c:pt idx="4">
                  <c:v>1.7999999999999999E-2</c:v>
                </c:pt>
                <c:pt idx="5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460-4898-B775-82EA1D6B3E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25"/>
        <c:axId val="125072896"/>
        <c:axId val="125078528"/>
      </c:barChart>
      <c:catAx>
        <c:axId val="12507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25078528"/>
        <c:crosses val="autoZero"/>
        <c:auto val="1"/>
        <c:lblAlgn val="ctr"/>
        <c:lblOffset val="100"/>
        <c:noMultiLvlLbl val="0"/>
      </c:catAx>
      <c:valAx>
        <c:axId val="12507852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12507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0.34502</cdr:x>
      <cdr:y>0.17459</cdr:y>
    </cdr:from>
    <cdr:to>
      <cdr:x>0.42585</cdr:x>
      <cdr:y>0.24405</cdr:y>
    </cdr:to>
    <cdr:cxnSp macro="">
      <cdr:nvCxnSpPr>
        <cdr:cNvPr id="3" name="Conector Angulado 2">
          <a:extLst xmlns:a="http://schemas.openxmlformats.org/drawingml/2006/main">
            <a:ext uri="{FF2B5EF4-FFF2-40B4-BE49-F238E27FC236}">
              <a16:creationId xmlns:a16="http://schemas.microsoft.com/office/drawing/2014/main" id="{CF22C2D5-22BC-49E1-848B-A94AC011543D}"/>
            </a:ext>
          </a:extLst>
        </cdr:cNvPr>
        <cdr:cNvCxnSpPr/>
      </cdr:nvCxnSpPr>
      <cdr:spPr>
        <a:xfrm xmlns:a="http://schemas.openxmlformats.org/drawingml/2006/main" flipV="1">
          <a:off x="3688433" y="689177"/>
          <a:ext cx="864096" cy="27416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CA6A6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65CAE-12EB-4264-8282-03E473A9AE9D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D29B-9AAB-4305-B689-A96053096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7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188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712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8375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34052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10506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9683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43630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49662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80203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420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98224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9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61276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9249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33296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58287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50128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44373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83381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354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1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37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218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820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4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514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61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11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69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701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144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4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719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342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315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24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00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91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215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32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718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758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469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039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703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469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243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852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8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169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8845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93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8506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3071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352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1178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138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2636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439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8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70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3781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5636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5972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4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722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057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0691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4912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0066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27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1105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1525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7145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7609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0825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8188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1230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5502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5667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3010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7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9417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9122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4734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3689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6672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4246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355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34347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83918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885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28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515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8511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8044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2365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416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696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1855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67847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9425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05407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41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037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7937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14436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8221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47108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78907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9224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2792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07170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99205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C02F-F7F0-451A-9F5C-49894C27621B}" type="slidenum">
              <a:rPr lang="pt-BR" smtClean="0"/>
              <a:pPr/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00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70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22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59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3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37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00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98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4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0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24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74DE-E633-4B48-B70E-E80CE2CA06A2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0F4B-A7B5-40E1-A760-CE9479C2E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40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chart" Target="../charts/chart85.xml"/><Relationship Id="rId7" Type="http://schemas.openxmlformats.org/officeDocument/2006/relationships/slide" Target="slide99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slide" Target="slide97.xml"/><Relationship Id="rId4" Type="http://schemas.openxmlformats.org/officeDocument/2006/relationships/slide" Target="slide10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chart" Target="../charts/chart86.xml"/><Relationship Id="rId7" Type="http://schemas.openxmlformats.org/officeDocument/2006/relationships/slide" Target="slide9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slide" Target="slide97.xml"/><Relationship Id="rId4" Type="http://schemas.openxmlformats.org/officeDocument/2006/relationships/slide" Target="slide10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8.xml"/><Relationship Id="rId3" Type="http://schemas.openxmlformats.org/officeDocument/2006/relationships/chart" Target="../charts/chart87.xml"/><Relationship Id="rId7" Type="http://schemas.openxmlformats.org/officeDocument/2006/relationships/slide" Target="slide106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5.xml"/><Relationship Id="rId5" Type="http://schemas.openxmlformats.org/officeDocument/2006/relationships/slide" Target="slide103.xml"/><Relationship Id="rId10" Type="http://schemas.openxmlformats.org/officeDocument/2006/relationships/slide" Target="slide104.xml"/><Relationship Id="rId4" Type="http://schemas.openxmlformats.org/officeDocument/2006/relationships/slide" Target="slide107.xml"/><Relationship Id="rId9" Type="http://schemas.openxmlformats.org/officeDocument/2006/relationships/slide" Target="slide10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108.xml"/><Relationship Id="rId3" Type="http://schemas.openxmlformats.org/officeDocument/2006/relationships/chart" Target="../charts/chart88.xml"/><Relationship Id="rId7" Type="http://schemas.openxmlformats.org/officeDocument/2006/relationships/slide" Target="slide105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5" Type="http://schemas.openxmlformats.org/officeDocument/2006/relationships/slide" Target="slide107.xml"/><Relationship Id="rId4" Type="http://schemas.openxmlformats.org/officeDocument/2006/relationships/slide" Target="slide106.xml"/><Relationship Id="rId9" Type="http://schemas.openxmlformats.org/officeDocument/2006/relationships/slide" Target="slide109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108.xml"/><Relationship Id="rId3" Type="http://schemas.openxmlformats.org/officeDocument/2006/relationships/chart" Target="../charts/chart89.xml"/><Relationship Id="rId7" Type="http://schemas.openxmlformats.org/officeDocument/2006/relationships/slide" Target="slide106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5.xml"/><Relationship Id="rId5" Type="http://schemas.openxmlformats.org/officeDocument/2006/relationships/slide" Target="slide103.xml"/><Relationship Id="rId4" Type="http://schemas.openxmlformats.org/officeDocument/2006/relationships/slide" Target="slide107.xml"/><Relationship Id="rId9" Type="http://schemas.openxmlformats.org/officeDocument/2006/relationships/slide" Target="slide109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109.xml"/><Relationship Id="rId3" Type="http://schemas.openxmlformats.org/officeDocument/2006/relationships/slide" Target="slide107.xml"/><Relationship Id="rId7" Type="http://schemas.openxmlformats.org/officeDocument/2006/relationships/slide" Target="slide108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6.xml"/><Relationship Id="rId5" Type="http://schemas.openxmlformats.org/officeDocument/2006/relationships/slide" Target="slide105.xml"/><Relationship Id="rId4" Type="http://schemas.openxmlformats.org/officeDocument/2006/relationships/slide" Target="slide103.xml"/><Relationship Id="rId9" Type="http://schemas.openxmlformats.org/officeDocument/2006/relationships/chart" Target="../charts/chart9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09.xml"/><Relationship Id="rId3" Type="http://schemas.openxmlformats.org/officeDocument/2006/relationships/slide" Target="slide107.xml"/><Relationship Id="rId7" Type="http://schemas.openxmlformats.org/officeDocument/2006/relationships/slide" Target="slide108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6.xml"/><Relationship Id="rId5" Type="http://schemas.openxmlformats.org/officeDocument/2006/relationships/slide" Target="slide105.xml"/><Relationship Id="rId4" Type="http://schemas.openxmlformats.org/officeDocument/2006/relationships/slide" Target="slide103.xml"/><Relationship Id="rId9" Type="http://schemas.openxmlformats.org/officeDocument/2006/relationships/chart" Target="../charts/chart91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08.xml"/><Relationship Id="rId3" Type="http://schemas.openxmlformats.org/officeDocument/2006/relationships/chart" Target="../charts/chart92.xml"/><Relationship Id="rId7" Type="http://schemas.openxmlformats.org/officeDocument/2006/relationships/slide" Target="slide106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5.xml"/><Relationship Id="rId5" Type="http://schemas.openxmlformats.org/officeDocument/2006/relationships/slide" Target="slide103.xml"/><Relationship Id="rId4" Type="http://schemas.openxmlformats.org/officeDocument/2006/relationships/slide" Target="slide107.xml"/><Relationship Id="rId9" Type="http://schemas.openxmlformats.org/officeDocument/2006/relationships/slide" Target="slide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1.xml"/><Relationship Id="rId4" Type="http://schemas.openxmlformats.org/officeDocument/2006/relationships/chart" Target="../charts/chart9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0.xml"/><Relationship Id="rId4" Type="http://schemas.openxmlformats.org/officeDocument/2006/relationships/slide" Target="slide1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1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3" Type="http://schemas.openxmlformats.org/officeDocument/2006/relationships/chart" Target="../charts/chart95.xml"/><Relationship Id="rId7" Type="http://schemas.openxmlformats.org/officeDocument/2006/relationships/slide" Target="slide117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6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7" Type="http://schemas.openxmlformats.org/officeDocument/2006/relationships/slide" Target="slide119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7.xml"/><Relationship Id="rId5" Type="http://schemas.openxmlformats.org/officeDocument/2006/relationships/slide" Target="slide116.xml"/><Relationship Id="rId4" Type="http://schemas.openxmlformats.org/officeDocument/2006/relationships/slide" Target="slide115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3" Type="http://schemas.openxmlformats.org/officeDocument/2006/relationships/chart" Target="../charts/chart96.xml"/><Relationship Id="rId7" Type="http://schemas.openxmlformats.org/officeDocument/2006/relationships/slide" Target="slide117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6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7" Type="http://schemas.openxmlformats.org/officeDocument/2006/relationships/slide" Target="slide11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7.xml"/><Relationship Id="rId5" Type="http://schemas.openxmlformats.org/officeDocument/2006/relationships/slide" Target="slide116.xml"/><Relationship Id="rId4" Type="http://schemas.openxmlformats.org/officeDocument/2006/relationships/slide" Target="slide115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3" Type="http://schemas.openxmlformats.org/officeDocument/2006/relationships/chart" Target="../charts/chart97.xml"/><Relationship Id="rId7" Type="http://schemas.openxmlformats.org/officeDocument/2006/relationships/slide" Target="slide117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6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123.xml"/><Relationship Id="rId3" Type="http://schemas.openxmlformats.org/officeDocument/2006/relationships/chart" Target="../charts/chart98.xml"/><Relationship Id="rId7" Type="http://schemas.openxmlformats.org/officeDocument/2006/relationships/slide" Target="slide122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0.xml"/><Relationship Id="rId11" Type="http://schemas.microsoft.com/office/2007/relationships/hdphoto" Target="../media/hdphoto3.wdp"/><Relationship Id="rId5" Type="http://schemas.openxmlformats.org/officeDocument/2006/relationships/slide" Target="slide124.xml"/><Relationship Id="rId10" Type="http://schemas.openxmlformats.org/officeDocument/2006/relationships/image" Target="../media/image23.png"/><Relationship Id="rId4" Type="http://schemas.openxmlformats.org/officeDocument/2006/relationships/slide" Target="slide121.xml"/><Relationship Id="rId9" Type="http://schemas.openxmlformats.org/officeDocument/2006/relationships/slide" Target="slide12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chart" Target="../charts/chart99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openxmlformats.org/officeDocument/2006/relationships/chart" Target="../charts/chart100.xml"/><Relationship Id="rId7" Type="http://schemas.openxmlformats.org/officeDocument/2006/relationships/slide" Target="slide123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2.xml"/><Relationship Id="rId5" Type="http://schemas.openxmlformats.org/officeDocument/2006/relationships/slide" Target="slide120.xml"/><Relationship Id="rId4" Type="http://schemas.openxmlformats.org/officeDocument/2006/relationships/slide" Target="slide124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1.xml"/><Relationship Id="rId3" Type="http://schemas.openxmlformats.org/officeDocument/2006/relationships/slide" Target="slide124.xml"/><Relationship Id="rId7" Type="http://schemas.openxmlformats.org/officeDocument/2006/relationships/slide" Target="slide125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2.xml"/><Relationship Id="rId4" Type="http://schemas.openxmlformats.org/officeDocument/2006/relationships/slide" Target="slide120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2.xml"/><Relationship Id="rId3" Type="http://schemas.openxmlformats.org/officeDocument/2006/relationships/slide" Target="slide124.xml"/><Relationship Id="rId7" Type="http://schemas.openxmlformats.org/officeDocument/2006/relationships/slide" Target="slide125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2.xml"/><Relationship Id="rId4" Type="http://schemas.openxmlformats.org/officeDocument/2006/relationships/slide" Target="slide120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3" Type="http://schemas.openxmlformats.org/officeDocument/2006/relationships/slide" Target="slide124.xml"/><Relationship Id="rId7" Type="http://schemas.openxmlformats.org/officeDocument/2006/relationships/slide" Target="slide125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2.xml"/><Relationship Id="rId4" Type="http://schemas.openxmlformats.org/officeDocument/2006/relationships/slide" Target="slide120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4.xml"/><Relationship Id="rId5" Type="http://schemas.openxmlformats.org/officeDocument/2006/relationships/slide" Target="slide129.xml"/><Relationship Id="rId4" Type="http://schemas.openxmlformats.org/officeDocument/2006/relationships/slide" Target="slide12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9.xml"/><Relationship Id="rId5" Type="http://schemas.openxmlformats.org/officeDocument/2006/relationships/slide" Target="slide128.xml"/><Relationship Id="rId4" Type="http://schemas.openxmlformats.org/officeDocument/2006/relationships/slide" Target="slide12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6.xml"/><Relationship Id="rId5" Type="http://schemas.openxmlformats.org/officeDocument/2006/relationships/slide" Target="slide129.xml"/><Relationship Id="rId4" Type="http://schemas.openxmlformats.org/officeDocument/2006/relationships/slide" Target="slide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7" Type="http://schemas.openxmlformats.org/officeDocument/2006/relationships/chart" Target="../charts/chart108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2.xml"/><Relationship Id="rId5" Type="http://schemas.openxmlformats.org/officeDocument/2006/relationships/slide" Target="slide131.xml"/><Relationship Id="rId4" Type="http://schemas.openxmlformats.org/officeDocument/2006/relationships/slide" Target="slide13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9.xml"/><Relationship Id="rId5" Type="http://schemas.openxmlformats.org/officeDocument/2006/relationships/slide" Target="slide132.xml"/><Relationship Id="rId4" Type="http://schemas.openxmlformats.org/officeDocument/2006/relationships/slide" Target="slide13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0.xml"/><Relationship Id="rId5" Type="http://schemas.openxmlformats.org/officeDocument/2006/relationships/slide" Target="slide132.xml"/><Relationship Id="rId4" Type="http://schemas.openxmlformats.org/officeDocument/2006/relationships/slide" Target="slide131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9.wdp"/><Relationship Id="rId18" Type="http://schemas.openxmlformats.org/officeDocument/2006/relationships/image" Target="../media/image33.png"/><Relationship Id="rId3" Type="http://schemas.microsoft.com/office/2007/relationships/hdphoto" Target="../media/hdphoto4.wdp"/><Relationship Id="rId21" Type="http://schemas.microsoft.com/office/2007/relationships/hdphoto" Target="../media/hdphoto13.wdp"/><Relationship Id="rId7" Type="http://schemas.microsoft.com/office/2007/relationships/hdphoto" Target="../media/hdphoto6.wdp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openxmlformats.org/officeDocument/2006/relationships/image" Target="../media/image26.png"/><Relationship Id="rId9" Type="http://schemas.microsoft.com/office/2007/relationships/hdphoto" Target="../media/hdphoto7.wdp"/><Relationship Id="rId14" Type="http://schemas.openxmlformats.org/officeDocument/2006/relationships/image" Target="../media/image3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chart" Target="../charts/char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chart" Target="../charts/chart12.xml"/><Relationship Id="rId7" Type="http://schemas.openxmlformats.org/officeDocument/2006/relationships/slide" Target="slide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chart" Target="../charts/chart13.xml"/><Relationship Id="rId7" Type="http://schemas.openxmlformats.org/officeDocument/2006/relationships/slide" Target="slide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chart" Target="../charts/chart14.xml"/><Relationship Id="rId7" Type="http://schemas.openxmlformats.org/officeDocument/2006/relationships/slide" Target="slide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chart" Target="../charts/chart15.xml"/><Relationship Id="rId7" Type="http://schemas.openxmlformats.org/officeDocument/2006/relationships/slide" Target="slide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slide" Target="slide26.xml"/><Relationship Id="rId7" Type="http://schemas.openxmlformats.org/officeDocument/2006/relationships/slide" Target="slide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chart" Target="../charts/chart17.xml"/><Relationship Id="rId7" Type="http://schemas.openxmlformats.org/officeDocument/2006/relationships/slide" Target="slide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chart" Target="../charts/chart18.xml"/><Relationship Id="rId7" Type="http://schemas.openxmlformats.org/officeDocument/2006/relationships/slide" Target="slide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slide" Target="slide31.xml"/><Relationship Id="rId7" Type="http://schemas.openxmlformats.org/officeDocument/2006/relationships/slide" Target="slide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slide" Target="slide31.xml"/><Relationship Id="rId7" Type="http://schemas.openxmlformats.org/officeDocument/2006/relationships/slide" Target="slide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slide" Target="slide31.xml"/><Relationship Id="rId7" Type="http://schemas.openxmlformats.org/officeDocument/2006/relationships/slide" Target="slide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chart" Target="../charts/chart22.xml"/><Relationship Id="rId7" Type="http://schemas.openxmlformats.org/officeDocument/2006/relationships/slide" Target="slide3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chart" Target="../charts/chart23.xml"/><Relationship Id="rId7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slide" Target="slide36.xml"/><Relationship Id="rId7" Type="http://schemas.openxmlformats.org/officeDocument/2006/relationships/slide" Target="slide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slide" Target="slide36.xml"/><Relationship Id="rId7" Type="http://schemas.openxmlformats.org/officeDocument/2006/relationships/slide" Target="slide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chart" Target="../charts/chart26.xml"/><Relationship Id="rId7" Type="http://schemas.openxmlformats.org/officeDocument/2006/relationships/slide" Target="slide3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chart" Target="../charts/chart27.xml"/><Relationship Id="rId7" Type="http://schemas.openxmlformats.org/officeDocument/2006/relationships/slide" Target="slide4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chart" Target="../charts/chart28.xml"/><Relationship Id="rId7" Type="http://schemas.openxmlformats.org/officeDocument/2006/relationships/slide" Target="slide4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slide" Target="slide42.xml"/><Relationship Id="rId7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slide" Target="slide42.xml"/><Relationship Id="rId7" Type="http://schemas.openxmlformats.org/officeDocument/2006/relationships/slide" Target="slide4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chart" Target="../charts/chart31.xml"/><Relationship Id="rId7" Type="http://schemas.openxmlformats.org/officeDocument/2006/relationships/slide" Target="slide4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chart" Target="../charts/chart32.xml"/><Relationship Id="rId7" Type="http://schemas.openxmlformats.org/officeDocument/2006/relationships/slide" Target="slide4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chart" Target="../charts/chart33.xml"/><Relationship Id="rId7" Type="http://schemas.openxmlformats.org/officeDocument/2006/relationships/slide" Target="slide4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slide" Target="slide47.xml"/><Relationship Id="rId7" Type="http://schemas.openxmlformats.org/officeDocument/2006/relationships/slide" Target="slide4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slide" Target="slide47.xml"/><Relationship Id="rId7" Type="http://schemas.openxmlformats.org/officeDocument/2006/relationships/slide" Target="slide4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chart" Target="../charts/chart36.xml"/><Relationship Id="rId7" Type="http://schemas.openxmlformats.org/officeDocument/2006/relationships/slide" Target="slide4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chart" Target="../charts/chart37.xml"/><Relationship Id="rId7" Type="http://schemas.openxmlformats.org/officeDocument/2006/relationships/slide" Target="slide5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5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chart" Target="../charts/chart38.xml"/><Relationship Id="rId7" Type="http://schemas.openxmlformats.org/officeDocument/2006/relationships/slide" Target="slide5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slide" Target="slide52.xml"/><Relationship Id="rId7" Type="http://schemas.openxmlformats.org/officeDocument/2006/relationships/slide" Target="slide5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slide" Target="slide52.xml"/><Relationship Id="rId7" Type="http://schemas.openxmlformats.org/officeDocument/2006/relationships/slide" Target="slide5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chart" Target="../charts/chart41.xml"/><Relationship Id="rId7" Type="http://schemas.openxmlformats.org/officeDocument/2006/relationships/slide" Target="slide5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chart" Target="../charts/chart42.xml"/><Relationship Id="rId7" Type="http://schemas.openxmlformats.org/officeDocument/2006/relationships/slide" Target="slide5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chart" Target="../charts/chart43.xml"/><Relationship Id="rId7" Type="http://schemas.openxmlformats.org/officeDocument/2006/relationships/slide" Target="slide5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slide" Target="slide58.xml"/><Relationship Id="rId7" Type="http://schemas.openxmlformats.org/officeDocument/2006/relationships/slide" Target="slide5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slide" Target="slide58.xml"/><Relationship Id="rId7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chart" Target="../charts/chart46.xml"/><Relationship Id="rId7" Type="http://schemas.openxmlformats.org/officeDocument/2006/relationships/slide" Target="slide5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13" Type="http://schemas.openxmlformats.org/officeDocument/2006/relationships/slide" Target="slide7.xml"/><Relationship Id="rId3" Type="http://schemas.openxmlformats.org/officeDocument/2006/relationships/slide" Target="slide22.xml"/><Relationship Id="rId7" Type="http://schemas.openxmlformats.org/officeDocument/2006/relationships/slide" Target="slide86.xml"/><Relationship Id="rId12" Type="http://schemas.openxmlformats.org/officeDocument/2006/relationships/slide" Target="slide13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0.xml"/><Relationship Id="rId11" Type="http://schemas.openxmlformats.org/officeDocument/2006/relationships/slide" Target="slide126.xml"/><Relationship Id="rId5" Type="http://schemas.openxmlformats.org/officeDocument/2006/relationships/slide" Target="slide54.xml"/><Relationship Id="rId10" Type="http://schemas.openxmlformats.org/officeDocument/2006/relationships/slide" Target="slide114.xml"/><Relationship Id="rId4" Type="http://schemas.openxmlformats.org/officeDocument/2006/relationships/slide" Target="slide38.xml"/><Relationship Id="rId9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chart" Target="../charts/chart47.xml"/><Relationship Id="rId7" Type="http://schemas.openxmlformats.org/officeDocument/2006/relationships/slide" Target="slide6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6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chart" Target="../charts/chart48.xml"/><Relationship Id="rId7" Type="http://schemas.openxmlformats.org/officeDocument/2006/relationships/slide" Target="slide6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6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9.xml"/><Relationship Id="rId3" Type="http://schemas.openxmlformats.org/officeDocument/2006/relationships/slide" Target="slide63.xml"/><Relationship Id="rId7" Type="http://schemas.openxmlformats.org/officeDocument/2006/relationships/slide" Target="slide6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3" Type="http://schemas.openxmlformats.org/officeDocument/2006/relationships/slide" Target="slide63.xml"/><Relationship Id="rId7" Type="http://schemas.openxmlformats.org/officeDocument/2006/relationships/slide" Target="slide6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chart" Target="../charts/chart51.xml"/><Relationship Id="rId7" Type="http://schemas.openxmlformats.org/officeDocument/2006/relationships/slide" Target="slide6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chart" Target="../charts/chart52.xml"/><Relationship Id="rId7" Type="http://schemas.openxmlformats.org/officeDocument/2006/relationships/slide" Target="slide6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5.xml"/><Relationship Id="rId4" Type="http://schemas.openxmlformats.org/officeDocument/2006/relationships/slide" Target="slide6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chart" Target="../charts/chart53.xml"/><Relationship Id="rId7" Type="http://schemas.openxmlformats.org/officeDocument/2006/relationships/slide" Target="slide6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5.xml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slide" Target="slide68.xml"/><Relationship Id="rId7" Type="http://schemas.openxmlformats.org/officeDocument/2006/relationships/slide" Target="slide6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3" Type="http://schemas.openxmlformats.org/officeDocument/2006/relationships/slide" Target="slide68.xml"/><Relationship Id="rId7" Type="http://schemas.openxmlformats.org/officeDocument/2006/relationships/slide" Target="slide6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chart" Target="../charts/chart56.xml"/><Relationship Id="rId7" Type="http://schemas.openxmlformats.org/officeDocument/2006/relationships/slide" Target="slide6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5.xml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chart" Target="../charts/chart57.xml"/><Relationship Id="rId7" Type="http://schemas.openxmlformats.org/officeDocument/2006/relationships/slide" Target="slide7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chart" Target="../charts/chart58.xml"/><Relationship Id="rId7" Type="http://schemas.openxmlformats.org/officeDocument/2006/relationships/slide" Target="slide7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chart" Target="../charts/chart59.xml"/><Relationship Id="rId7" Type="http://schemas.openxmlformats.org/officeDocument/2006/relationships/slide" Target="slide7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chart" Target="../charts/chart60.xml"/><Relationship Id="rId7" Type="http://schemas.openxmlformats.org/officeDocument/2006/relationships/slide" Target="slide7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chart" Target="../charts/chart61.xml"/><Relationship Id="rId7" Type="http://schemas.openxmlformats.org/officeDocument/2006/relationships/slide" Target="slide7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71.xml"/><Relationship Id="rId4" Type="http://schemas.openxmlformats.org/officeDocument/2006/relationships/slide" Target="slide7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chart" Target="../charts/chart62.xml"/><Relationship Id="rId7" Type="http://schemas.openxmlformats.org/officeDocument/2006/relationships/slide" Target="slide7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76.xml"/><Relationship Id="rId4" Type="http://schemas.openxmlformats.org/officeDocument/2006/relationships/slide" Target="slide7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chart" Target="../charts/chart63.xml"/><Relationship Id="rId7" Type="http://schemas.openxmlformats.org/officeDocument/2006/relationships/slide" Target="slide7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76.xml"/><Relationship Id="rId4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chart" Target="../charts/chart64.xml"/><Relationship Id="rId7" Type="http://schemas.openxmlformats.org/officeDocument/2006/relationships/slide" Target="slide7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76.xml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chart" Target="../charts/chart65.xml"/><Relationship Id="rId7" Type="http://schemas.openxmlformats.org/officeDocument/2006/relationships/slide" Target="slide7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76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chart" Target="../charts/chart66.xml"/><Relationship Id="rId7" Type="http://schemas.openxmlformats.org/officeDocument/2006/relationships/slide" Target="slide7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76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chart" Target="../charts/chart67.xml"/><Relationship Id="rId7" Type="http://schemas.openxmlformats.org/officeDocument/2006/relationships/slide" Target="slide8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1.xml"/><Relationship Id="rId4" Type="http://schemas.openxmlformats.org/officeDocument/2006/relationships/slide" Target="slide84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chart" Target="../charts/chart68.xml"/><Relationship Id="rId7" Type="http://schemas.openxmlformats.org/officeDocument/2006/relationships/slide" Target="slide83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1.xml"/><Relationship Id="rId4" Type="http://schemas.openxmlformats.org/officeDocument/2006/relationships/slide" Target="slide8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chart" Target="../charts/chart69.xml"/><Relationship Id="rId7" Type="http://schemas.openxmlformats.org/officeDocument/2006/relationships/slide" Target="slide83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1.xml"/><Relationship Id="rId4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chart" Target="../charts/chart70.xml"/><Relationship Id="rId7" Type="http://schemas.openxmlformats.org/officeDocument/2006/relationships/slide" Target="slide8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1.xml"/><Relationship Id="rId4" Type="http://schemas.openxmlformats.org/officeDocument/2006/relationships/slide" Target="slide84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chart" Target="../charts/chart71.xml"/><Relationship Id="rId7" Type="http://schemas.openxmlformats.org/officeDocument/2006/relationships/slide" Target="slide83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2.xml"/><Relationship Id="rId5" Type="http://schemas.openxmlformats.org/officeDocument/2006/relationships/slide" Target="slide81.xml"/><Relationship Id="rId4" Type="http://schemas.openxmlformats.org/officeDocument/2006/relationships/slide" Target="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chart" Target="../charts/chart72.xml"/><Relationship Id="rId7" Type="http://schemas.openxmlformats.org/officeDocument/2006/relationships/slide" Target="slide8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8.xml"/><Relationship Id="rId5" Type="http://schemas.openxmlformats.org/officeDocument/2006/relationships/slide" Target="slide87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chart" Target="../charts/chart73.xml"/><Relationship Id="rId7" Type="http://schemas.openxmlformats.org/officeDocument/2006/relationships/slide" Target="slide8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8.xml"/><Relationship Id="rId5" Type="http://schemas.openxmlformats.org/officeDocument/2006/relationships/slide" Target="slide87.xml"/><Relationship Id="rId4" Type="http://schemas.openxmlformats.org/officeDocument/2006/relationships/slide" Target="slide90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chart" Target="../charts/chart74.xml"/><Relationship Id="rId7" Type="http://schemas.openxmlformats.org/officeDocument/2006/relationships/slide" Target="slide89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8.xml"/><Relationship Id="rId5" Type="http://schemas.openxmlformats.org/officeDocument/2006/relationships/slide" Target="slide87.xml"/><Relationship Id="rId4" Type="http://schemas.openxmlformats.org/officeDocument/2006/relationships/slide" Target="slide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chart" Target="../charts/chart75.xml"/><Relationship Id="rId7" Type="http://schemas.openxmlformats.org/officeDocument/2006/relationships/slide" Target="slide8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8.xml"/><Relationship Id="rId5" Type="http://schemas.openxmlformats.org/officeDocument/2006/relationships/slide" Target="slide87.xml"/><Relationship Id="rId4" Type="http://schemas.openxmlformats.org/officeDocument/2006/relationships/slide" Target="slide90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chart" Target="../charts/chart76.xml"/><Relationship Id="rId7" Type="http://schemas.openxmlformats.org/officeDocument/2006/relationships/slide" Target="slide89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8.xml"/><Relationship Id="rId5" Type="http://schemas.openxmlformats.org/officeDocument/2006/relationships/slide" Target="slide87.xml"/><Relationship Id="rId4" Type="http://schemas.openxmlformats.org/officeDocument/2006/relationships/slide" Target="slide90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chart" Target="../charts/chart77.xml"/><Relationship Id="rId7" Type="http://schemas.openxmlformats.org/officeDocument/2006/relationships/slide" Target="slide94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slide" Target="slide95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chart" Target="../charts/chart78.xml"/><Relationship Id="rId7" Type="http://schemas.openxmlformats.org/officeDocument/2006/relationships/slide" Target="slide94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slide" Target="slide95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chart" Target="../charts/chart79.xml"/><Relationship Id="rId7" Type="http://schemas.openxmlformats.org/officeDocument/2006/relationships/slide" Target="slide94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slide" Target="slide9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chart" Target="../charts/chart80.xml"/><Relationship Id="rId7" Type="http://schemas.openxmlformats.org/officeDocument/2006/relationships/slide" Target="slide94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slide" Target="slide9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chart" Target="../charts/chart81.xml"/><Relationship Id="rId7" Type="http://schemas.openxmlformats.org/officeDocument/2006/relationships/slide" Target="slide94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chart" Target="../charts/chart82.xml"/><Relationship Id="rId7" Type="http://schemas.openxmlformats.org/officeDocument/2006/relationships/slide" Target="slide99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slide" Target="slide97.xml"/><Relationship Id="rId4" Type="http://schemas.openxmlformats.org/officeDocument/2006/relationships/slide" Target="slide100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chart" Target="../charts/chart83.xml"/><Relationship Id="rId7" Type="http://schemas.openxmlformats.org/officeDocument/2006/relationships/slide" Target="slide99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slide" Target="slide97.xml"/><Relationship Id="rId4" Type="http://schemas.openxmlformats.org/officeDocument/2006/relationships/slide" Target="slide100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chart" Target="../charts/chart84.xml"/><Relationship Id="rId7" Type="http://schemas.openxmlformats.org/officeDocument/2006/relationships/slide" Target="slide99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8.xml"/><Relationship Id="rId5" Type="http://schemas.openxmlformats.org/officeDocument/2006/relationships/slide" Target="slide97.xml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48"/>
          <a:stretch/>
        </p:blipFill>
        <p:spPr>
          <a:xfrm>
            <a:off x="0" y="0"/>
            <a:ext cx="12192000" cy="644042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0623665" y="0"/>
            <a:ext cx="1568336" cy="4746567"/>
          </a:xfrm>
          <a:prstGeom prst="rect">
            <a:avLst/>
          </a:prstGeom>
          <a:solidFill>
            <a:srgbClr val="59586A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913" y="3903766"/>
            <a:ext cx="1113916" cy="62172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276" y="146145"/>
            <a:ext cx="1175553" cy="57234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-4756" y="4588625"/>
            <a:ext cx="12196756" cy="2269375"/>
          </a:xfrm>
          <a:prstGeom prst="rect">
            <a:avLst/>
          </a:prstGeom>
          <a:solidFill>
            <a:srgbClr val="595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-74815" y="4588625"/>
            <a:ext cx="122668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82633" y="4809705"/>
            <a:ext cx="117541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Pesquisa de Satisfação e Aplicabilidade</a:t>
            </a:r>
          </a:p>
          <a:p>
            <a:r>
              <a:rPr lang="pt-BR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SAE 2017</a:t>
            </a:r>
          </a:p>
          <a:p>
            <a:endParaRPr lang="pt-BR" sz="1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000" b="1" dirty="0">
              <a:solidFill>
                <a:schemeClr val="accent4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NACIONAIS</a:t>
            </a:r>
          </a:p>
        </p:txBody>
      </p:sp>
    </p:spTree>
    <p:extLst>
      <p:ext uri="{BB962C8B-B14F-4D97-AF65-F5344CB8AC3E}">
        <p14:creationId xmlns:p14="http://schemas.microsoft.com/office/powerpoint/2010/main" val="353226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com Único Canto Aparado 18"/>
          <p:cNvSpPr/>
          <p:nvPr/>
        </p:nvSpPr>
        <p:spPr>
          <a:xfrm flipH="1" flipV="1">
            <a:off x="176788" y="910944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2095" y="563584"/>
            <a:ext cx="3505541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aplicabilidade com os serviços do Sebrae</a:t>
            </a:r>
            <a:endParaRPr lang="pt-BR" sz="1200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16024817"/>
              </p:ext>
            </p:extLst>
          </p:nvPr>
        </p:nvGraphicFramePr>
        <p:xfrm>
          <a:off x="3499657" y="1774893"/>
          <a:ext cx="8128000" cy="439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76789" y="1728383"/>
            <a:ext cx="18556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093D88"/>
                </a:solidFill>
              </a:rPr>
              <a:t>8,0</a:t>
            </a:r>
            <a:endParaRPr lang="pt-BR" sz="4400" dirty="0">
              <a:solidFill>
                <a:srgbClr val="093D88"/>
              </a:solidFill>
            </a:endParaRPr>
          </a:p>
          <a:p>
            <a:pPr lvl="0" algn="ctr"/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MÉDIA 2017</a:t>
            </a:r>
          </a:p>
        </p:txBody>
      </p:sp>
      <p:sp>
        <p:nvSpPr>
          <p:cNvPr id="23" name="Retângulo 22">
            <a:hlinkClick r:id="" action="ppaction://hlinkshowjump?jump=nextslide"/>
          </p:cNvPr>
          <p:cNvSpPr/>
          <p:nvPr/>
        </p:nvSpPr>
        <p:spPr>
          <a:xfrm>
            <a:off x="3522297" y="563584"/>
            <a:ext cx="3505541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87081" y="3253054"/>
            <a:ext cx="185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93D88"/>
                </a:solidFill>
              </a:rPr>
              <a:t>8,1</a:t>
            </a:r>
            <a:endParaRPr lang="pt-BR" sz="2800" dirty="0">
              <a:solidFill>
                <a:srgbClr val="093D88"/>
              </a:solidFill>
            </a:endParaRP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Presencial</a:t>
            </a:r>
          </a:p>
          <a:p>
            <a:pPr algn="ctr"/>
            <a:endParaRPr lang="pt-BR" sz="2800" dirty="0">
              <a:solidFill>
                <a:srgbClr val="093D88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6788" y="4387585"/>
            <a:ext cx="185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93D88"/>
                </a:solidFill>
              </a:rPr>
              <a:t>7,9</a:t>
            </a:r>
            <a:endParaRPr lang="pt-BR" sz="2800" dirty="0">
              <a:solidFill>
                <a:srgbClr val="093D88"/>
              </a:solidFill>
            </a:endParaRP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</a:t>
            </a: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Remoto</a:t>
            </a:r>
          </a:p>
          <a:p>
            <a:pPr algn="ctr"/>
            <a:endParaRPr lang="pt-BR" sz="2800" dirty="0">
              <a:solidFill>
                <a:srgbClr val="093D88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7035866" y="56358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AsOne/>
      </p:bldGraphic>
      <p:bldP spid="20" grpId="0"/>
      <p:bldP spid="17" grpId="0"/>
      <p:bldP spid="1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Q7.3. Que nota de 0 a 10 o sr. daria para as ORIENTAÇÕES ou MATERIAIS e SEBRAE recebidos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ORIENTAÇÕES E MATERIAIS DO SEBRAE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941870229"/>
              </p:ext>
            </p:extLst>
          </p:nvPr>
        </p:nvGraphicFramePr>
        <p:xfrm>
          <a:off x="3671969" y="1515291"/>
          <a:ext cx="7809723" cy="398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8,1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8,1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10330774" y="6596619"/>
            <a:ext cx="185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8.427 | NS/NR: 312</a:t>
            </a:r>
          </a:p>
        </p:txBody>
      </p:sp>
    </p:spTree>
    <p:extLst>
      <p:ext uri="{BB962C8B-B14F-4D97-AF65-F5344CB8AC3E}">
        <p14:creationId xmlns:p14="http://schemas.microsoft.com/office/powerpoint/2010/main" val="23515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598198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Q7.3. Que nota de 0 a 10 o sr. daria para as ORIENTAÇÕES ou MATERIAIS e SEBRAE recebidos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80739" y="1262142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ORIENTAÇÕES E MATERIAIS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636506923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628940" y="1708418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7,6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7,6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8,3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8,1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8724122" y="6336245"/>
            <a:ext cx="3452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9.437 | 2015: 7.617 | 2016: 5.325 | 2017: 8.427 </a:t>
            </a:r>
          </a:p>
        </p:txBody>
      </p:sp>
    </p:spTree>
    <p:extLst>
      <p:ext uri="{BB962C8B-B14F-4D97-AF65-F5344CB8AC3E}">
        <p14:creationId xmlns:p14="http://schemas.microsoft.com/office/powerpoint/2010/main" val="1441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86"/>
          <a:stretch/>
        </p:blipFill>
        <p:spPr>
          <a:xfrm>
            <a:off x="10633" y="0"/>
            <a:ext cx="8879072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474688" y="0"/>
            <a:ext cx="4717313" cy="6858000"/>
          </a:xfrm>
          <a:prstGeom prst="rect">
            <a:avLst/>
          </a:prstGeom>
          <a:solidFill>
            <a:srgbClr val="0C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7474685" y="0"/>
            <a:ext cx="8313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7505356" y="3318970"/>
            <a:ext cx="4725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Recomendação do </a:t>
            </a:r>
            <a:r>
              <a:rPr lang="pt-BR" sz="5000" b="1" dirty="0">
                <a:solidFill>
                  <a:schemeClr val="bg1"/>
                </a:solidFill>
              </a:rPr>
              <a:t>SEBRAE</a:t>
            </a:r>
          </a:p>
        </p:txBody>
      </p: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31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231274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57458" y="1663991"/>
            <a:ext cx="18786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rgbClr val="093D88"/>
                </a:solidFill>
              </a:rPr>
              <a:t>NPS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(Teste NPS)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388701823"/>
              </p:ext>
            </p:extLst>
          </p:nvPr>
        </p:nvGraphicFramePr>
        <p:xfrm>
          <a:off x="2928381" y="1986777"/>
          <a:ext cx="8636693" cy="394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tângulo 32"/>
          <p:cNvSpPr/>
          <p:nvPr/>
        </p:nvSpPr>
        <p:spPr>
          <a:xfrm>
            <a:off x="3181299" y="4358386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2,9%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8563808" y="4239875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12,2%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0006033" y="1368946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84,9%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6" name="Chave Esquerda 35"/>
          <p:cNvSpPr/>
          <p:nvPr/>
        </p:nvSpPr>
        <p:spPr>
          <a:xfrm rot="5400000">
            <a:off x="5593483" y="2467720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have Esquerda 36"/>
          <p:cNvSpPr/>
          <p:nvPr/>
        </p:nvSpPr>
        <p:spPr>
          <a:xfrm rot="5400000">
            <a:off x="9038664" y="4155274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10555537" y="1306511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8" name="Retângulo 67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ângulo 70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2" name="Conector reto 7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76" name="Conector reto 75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78">
            <a:hlinkClick r:id="rId9" action="ppaction://hlinksldjump"/>
          </p:cNvPr>
          <p:cNvSpPr/>
          <p:nvPr/>
        </p:nvSpPr>
        <p:spPr>
          <a:xfrm>
            <a:off x="8902708" y="565128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80" name="Conector reto 79"/>
          <p:cNvCxnSpPr/>
          <p:nvPr/>
        </p:nvCxnSpPr>
        <p:spPr>
          <a:xfrm flipV="1">
            <a:off x="10263777" y="57149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10" action="ppaction://hlinksldjump"/>
          </p:cNvPr>
          <p:cNvSpPr/>
          <p:nvPr/>
        </p:nvSpPr>
        <p:spPr>
          <a:xfrm>
            <a:off x="3181297" y="5963870"/>
            <a:ext cx="5144977" cy="371615"/>
          </a:xfrm>
          <a:prstGeom prst="rect">
            <a:avLst/>
          </a:prstGeom>
          <a:solidFill>
            <a:srgbClr val="C0504D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Por qual motivo atribuiu esta nota?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9630383" y="6596619"/>
            <a:ext cx="255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11.604 | NS/NR: 65 | NA: 3.451</a:t>
            </a:r>
          </a:p>
          <a:p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53348" y="2034084"/>
            <a:ext cx="1878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accent5"/>
                </a:solidFill>
              </a:rPr>
              <a:t>81,9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741391" y="1549832"/>
            <a:ext cx="6213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85% dos entrevistados se mostraram promotores do SEBRAE, atribuindo notas 9 e 10 para o grau de recomendação dos produtos e serviços da empresa. 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NPS, ou seja, o percentual de promotores excluído o percentual de detratores, foi de 81,9%.</a:t>
            </a:r>
          </a:p>
        </p:txBody>
      </p:sp>
    </p:spTree>
    <p:extLst>
      <p:ext uri="{BB962C8B-B14F-4D97-AF65-F5344CB8AC3E}">
        <p14:creationId xmlns:p14="http://schemas.microsoft.com/office/powerpoint/2010/main" val="18398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Q8.1. Se menor ou igual a 6. Esclarecer o motivo: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 - Motivo por atribuir nota menor ou igual a 06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1225719" y="6596619"/>
            <a:ext cx="964078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355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52415"/>
              </p:ext>
            </p:extLst>
          </p:nvPr>
        </p:nvGraphicFramePr>
        <p:xfrm>
          <a:off x="1040073" y="1422977"/>
          <a:ext cx="10075354" cy="45828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68232">
                  <a:extLst>
                    <a:ext uri="{9D8B030D-6E8A-4147-A177-3AD203B41FA5}">
                      <a16:colId xmlns:a16="http://schemas.microsoft.com/office/drawing/2014/main" val="3555125033"/>
                    </a:ext>
                  </a:extLst>
                </a:gridCol>
                <a:gridCol w="2607122">
                  <a:extLst>
                    <a:ext uri="{9D8B030D-6E8A-4147-A177-3AD203B41FA5}">
                      <a16:colId xmlns:a16="http://schemas.microsoft.com/office/drawing/2014/main" val="4229733966"/>
                    </a:ext>
                  </a:extLst>
                </a:gridCol>
              </a:tblGrid>
              <a:tr h="503623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MOTIVO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NUMERO DE CASOS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29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Não obteve os resultados esperados com o serviço utilizado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397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Não recebeu retorno/informações solicitadas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150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Não ficou satisfeito com o atendimento do Sebrae / Atendentes e consultores despreparados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21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Não tem conhecimento suficiente sobre o Sebrae para avaliar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093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acompanhamento é esporádico ou inexistente/ O Sebrae deveria manter contato mais frequente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40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Os serviços e orientações recebidos são muito teóricos, sem aplicabilidade na prática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07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Sebrae não oferece serviços para seu tipo de negócio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160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Teve problemas com cobranças / pagamentos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892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Não há Sebrae em sua cidade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009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355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735910"/>
                  </a:ext>
                </a:extLst>
              </a:tr>
            </a:tbl>
          </a:graphicData>
        </a:graphic>
      </p:graphicFrame>
      <p:pic>
        <p:nvPicPr>
          <p:cNvPr id="15" name="Imagem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8093" y="110904"/>
            <a:ext cx="425427" cy="4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(Teste NPS)</a:t>
            </a: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1930121925"/>
              </p:ext>
            </p:extLst>
          </p:nvPr>
        </p:nvGraphicFramePr>
        <p:xfrm>
          <a:off x="262558" y="1838528"/>
          <a:ext cx="11665296" cy="454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>
            <a:hlinkClick r:id="rId4" action="ppaction://hlinksldjump"/>
          </p:cNvPr>
          <p:cNvSpPr/>
          <p:nvPr/>
        </p:nvSpPr>
        <p:spPr>
          <a:xfrm>
            <a:off x="10534261" y="1102269"/>
            <a:ext cx="1464906" cy="317240"/>
          </a:xfrm>
          <a:prstGeom prst="rect">
            <a:avLst/>
          </a:prstGeom>
          <a:solidFill>
            <a:srgbClr val="2F5597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+ Notas Médias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6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7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4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9" action="ppaction://hlinksldjump"/>
          </p:cNvPr>
          <p:cNvSpPr/>
          <p:nvPr/>
        </p:nvSpPr>
        <p:spPr>
          <a:xfrm>
            <a:off x="8902708" y="565128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10263777" y="57149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9649838" y="6596619"/>
            <a:ext cx="2539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11.604 | NS/NR: 65 | NA: 3.451</a:t>
            </a:r>
          </a:p>
        </p:txBody>
      </p:sp>
    </p:spTree>
    <p:extLst>
      <p:ext uri="{BB962C8B-B14F-4D97-AF65-F5344CB8AC3E}">
        <p14:creationId xmlns:p14="http://schemas.microsoft.com/office/powerpoint/2010/main" val="6468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(Teste NPS)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49992953"/>
              </p:ext>
            </p:extLst>
          </p:nvPr>
        </p:nvGraphicFramePr>
        <p:xfrm>
          <a:off x="484442" y="2179902"/>
          <a:ext cx="7809723" cy="408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hlinkClick r:id="rId9" action="ppaction://hlinksldjump"/>
          </p:cNvPr>
          <p:cNvSpPr/>
          <p:nvPr/>
        </p:nvSpPr>
        <p:spPr>
          <a:xfrm>
            <a:off x="8902708" y="565128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0263777" y="57149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9533106" y="6596619"/>
            <a:ext cx="265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11.604 | NS/NR: 65 | NA: 3.451</a:t>
            </a: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09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(Teste NPS)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8" action="ppaction://hlinksldjump"/>
          </p:cNvPr>
          <p:cNvSpPr/>
          <p:nvPr/>
        </p:nvSpPr>
        <p:spPr>
          <a:xfrm>
            <a:off x="8902708" y="565128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0263777" y="57149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470783733"/>
              </p:ext>
            </p:extLst>
          </p:nvPr>
        </p:nvGraphicFramePr>
        <p:xfrm>
          <a:off x="557376" y="1956764"/>
          <a:ext cx="7809723" cy="452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CaixaDeTexto 41"/>
          <p:cNvSpPr txBox="1"/>
          <p:nvPr/>
        </p:nvSpPr>
        <p:spPr>
          <a:xfrm>
            <a:off x="9426102" y="6596619"/>
            <a:ext cx="276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11.604 | NS/NR: 65 | NA: 3.451</a:t>
            </a:r>
          </a:p>
          <a:p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(Teste NPS)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7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8902708" y="565128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10263777" y="57149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Gráfico 53"/>
          <p:cNvGraphicFramePr/>
          <p:nvPr>
            <p:extLst>
              <p:ext uri="{D42A27DB-BD31-4B8C-83A1-F6EECF244321}">
                <p14:modId xmlns:p14="http://schemas.microsoft.com/office/powerpoint/2010/main" val="308470399"/>
              </p:ext>
            </p:extLst>
          </p:nvPr>
        </p:nvGraphicFramePr>
        <p:xfrm>
          <a:off x="557376" y="2085975"/>
          <a:ext cx="7809723" cy="440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9503923" y="6596619"/>
            <a:ext cx="268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11.604 | NS/NR: 65 | NA: 3.451</a:t>
            </a:r>
          </a:p>
        </p:txBody>
      </p:sp>
    </p:spTree>
    <p:extLst>
      <p:ext uri="{BB962C8B-B14F-4D97-AF65-F5344CB8AC3E}">
        <p14:creationId xmlns:p14="http://schemas.microsoft.com/office/powerpoint/2010/main" val="2718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Q8. Falando sobre os SERVIÇOS DO SEBRAE, dê uma nota de 0 a 10 para o quanto você recomendaria os produtos/serviços do SEBRAE.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RECOMENDAÇÃO DO SEBRAE (Teste NPS)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796985644"/>
              </p:ext>
            </p:extLst>
          </p:nvPr>
        </p:nvGraphicFramePr>
        <p:xfrm>
          <a:off x="847141" y="1952625"/>
          <a:ext cx="10484483" cy="478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9" action="ppaction://hlinksldjump"/>
          </p:cNvPr>
          <p:cNvSpPr/>
          <p:nvPr/>
        </p:nvSpPr>
        <p:spPr>
          <a:xfrm>
            <a:off x="8902708" y="565128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0263777" y="57149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2821460" y="2786092"/>
            <a:ext cx="7326320" cy="310456"/>
            <a:chOff x="2432840" y="3273772"/>
            <a:chExt cx="7326320" cy="310456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2432840" y="3391247"/>
              <a:ext cx="2438400" cy="1905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V="1">
              <a:off x="4855365" y="3279428"/>
              <a:ext cx="2438400" cy="3048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>
              <a:off x="7273135" y="3273772"/>
              <a:ext cx="2486025" cy="2857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5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hlinkClick r:id="" action="ppaction://hlinkshowjump?jump=previousslide"/>
          </p:cNvPr>
          <p:cNvSpPr/>
          <p:nvPr/>
        </p:nvSpPr>
        <p:spPr>
          <a:xfrm>
            <a:off x="2095" y="563584"/>
            <a:ext cx="3505541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aplicabilidade por serviço</a:t>
            </a:r>
            <a:endParaRPr lang="pt-BR" sz="1200" i="1" dirty="0"/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3522297" y="563584"/>
            <a:ext cx="3505541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APLICABILIDADE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/>
          </p:nvPr>
        </p:nvGraphicFramePr>
        <p:xfrm>
          <a:off x="606582" y="2019337"/>
          <a:ext cx="11271564" cy="414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Conector reto 16"/>
          <p:cNvCxnSpPr/>
          <p:nvPr/>
        </p:nvCxnSpPr>
        <p:spPr>
          <a:xfrm flipV="1">
            <a:off x="7035866" y="57114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15000" y="870258"/>
            <a:ext cx="6429190" cy="576540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Q9. Em quais aspectos o SEBRAE pode fazer mais, para melhor atende-lo?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O QUE O SEBRAE PODERIA MELHORAR?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079803" y="6596619"/>
            <a:ext cx="1109993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11.669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33599748"/>
              </p:ext>
            </p:extLst>
          </p:nvPr>
        </p:nvGraphicFramePr>
        <p:xfrm>
          <a:off x="378298" y="1109577"/>
          <a:ext cx="8489477" cy="548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Agrupar 12"/>
          <p:cNvGrpSpPr/>
          <p:nvPr/>
        </p:nvGrpSpPr>
        <p:grpSpPr>
          <a:xfrm>
            <a:off x="4717916" y="5919025"/>
            <a:ext cx="2602147" cy="366021"/>
            <a:chOff x="4717916" y="5919025"/>
            <a:chExt cx="2602147" cy="366021"/>
          </a:xfrm>
          <a:solidFill>
            <a:schemeClr val="accent3">
              <a:lumMod val="75000"/>
            </a:schemeClr>
          </a:solidFill>
        </p:grpSpPr>
        <p:cxnSp>
          <p:nvCxnSpPr>
            <p:cNvPr id="6" name="Conector Angulado 5"/>
            <p:cNvCxnSpPr/>
            <p:nvPr/>
          </p:nvCxnSpPr>
          <p:spPr>
            <a:xfrm>
              <a:off x="4717916" y="5983478"/>
              <a:ext cx="1527242" cy="118558"/>
            </a:xfrm>
            <a:prstGeom prst="bentConnector3">
              <a:avLst>
                <a:gd name="adj1" fmla="val -318"/>
              </a:avLst>
            </a:prstGeom>
            <a:grpFill/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0">
              <a:hlinkClick r:id="rId5" action="ppaction://hlinksldjump"/>
            </p:cNvPr>
            <p:cNvSpPr/>
            <p:nvPr/>
          </p:nvSpPr>
          <p:spPr>
            <a:xfrm>
              <a:off x="5977646" y="5919025"/>
              <a:ext cx="1342417" cy="366021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Quais?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7884000" y="1972167"/>
            <a:ext cx="3960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Metade dos entrevistados acreditam que o SEBRAE poderia melhorar a divulgação dos seus produtos e serviços;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Proporção semelhante (48,4%) gostaria que o SEBRAE contasse com mais agências, de modo a estar mais próximo ao empresário de diferentes cidades;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pró-atividade também foi citada por grande parte dos entrevistados: para estes, o SEBRAE deveria investir mais na busca e procura de novos clientes.</a:t>
            </a:r>
          </a:p>
        </p:txBody>
      </p:sp>
    </p:spTree>
    <p:extLst>
      <p:ext uri="{BB962C8B-B14F-4D97-AF65-F5344CB8AC3E}">
        <p14:creationId xmlns:p14="http://schemas.microsoft.com/office/powerpoint/2010/main" val="17120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Q10. Como você ficou sabendo dos serviços ou eventos promovidos pelo SEBRAE?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O QUE O SEBRAE PODERIA MELHORAR? (Outros)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225719" y="6596619"/>
            <a:ext cx="964078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1.168</a:t>
            </a:r>
          </a:p>
        </p:txBody>
      </p:sp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637" y="94510"/>
            <a:ext cx="496858" cy="454343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62779"/>
              </p:ext>
            </p:extLst>
          </p:nvPr>
        </p:nvGraphicFramePr>
        <p:xfrm>
          <a:off x="2061476" y="1539709"/>
          <a:ext cx="8337391" cy="42120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79988">
                  <a:extLst>
                    <a:ext uri="{9D8B030D-6E8A-4147-A177-3AD203B41FA5}">
                      <a16:colId xmlns:a16="http://schemas.microsoft.com/office/drawing/2014/main" val="3555125033"/>
                    </a:ext>
                  </a:extLst>
                </a:gridCol>
                <a:gridCol w="2157403">
                  <a:extLst>
                    <a:ext uri="{9D8B030D-6E8A-4147-A177-3AD203B41FA5}">
                      <a16:colId xmlns:a16="http://schemas.microsoft.com/office/drawing/2014/main" val="4229733966"/>
                    </a:ext>
                  </a:extLst>
                </a:gridCol>
              </a:tblGrid>
              <a:tr h="503623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O QUE O SEBRAE PODERIA MELHORAR?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NUMERO DE CASOS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29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Está satisfeito com o Sebrae e não vê necessidade de melhorias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397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Aumentar o número de atendentes, consultores, instrutores, etc.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150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Flexibilizar os horários de atendimento e de cursos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21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Retornar as solicitações de informações e serviços com mais agilidade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093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Expandir as linhas de crédito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40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Qualificação dos consultores, palestrantes, etc.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07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Aumentar a carga horária dos cursos, palestras e consultorias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160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Acompanhamento após o encerramento do curso / consultoria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892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Aumentar a quantidade de vagas nos cursos, palestras e consultorias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1.168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73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7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15000" y="870258"/>
            <a:ext cx="6429190" cy="576540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599793219"/>
              </p:ext>
            </p:extLst>
          </p:nvPr>
        </p:nvGraphicFramePr>
        <p:xfrm>
          <a:off x="378297" y="1109577"/>
          <a:ext cx="8146577" cy="548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Agrupar 12"/>
          <p:cNvGrpSpPr/>
          <p:nvPr/>
        </p:nvGrpSpPr>
        <p:grpSpPr>
          <a:xfrm>
            <a:off x="4163440" y="5791954"/>
            <a:ext cx="2602147" cy="366021"/>
            <a:chOff x="4717916" y="5919025"/>
            <a:chExt cx="2602147" cy="366021"/>
          </a:xfrm>
          <a:solidFill>
            <a:schemeClr val="accent3">
              <a:lumMod val="75000"/>
            </a:schemeClr>
          </a:solidFill>
        </p:grpSpPr>
        <p:cxnSp>
          <p:nvCxnSpPr>
            <p:cNvPr id="15" name="Conector Angulado 14"/>
            <p:cNvCxnSpPr/>
            <p:nvPr/>
          </p:nvCxnSpPr>
          <p:spPr>
            <a:xfrm>
              <a:off x="4717916" y="5983478"/>
              <a:ext cx="1527242" cy="118558"/>
            </a:xfrm>
            <a:prstGeom prst="bentConnector3">
              <a:avLst>
                <a:gd name="adj1" fmla="val -318"/>
              </a:avLst>
            </a:prstGeom>
            <a:grpFill/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16">
              <a:hlinkClick r:id="rId4" action="ppaction://hlinksldjump"/>
            </p:cNvPr>
            <p:cNvSpPr/>
            <p:nvPr/>
          </p:nvSpPr>
          <p:spPr>
            <a:xfrm>
              <a:off x="5977646" y="5919025"/>
              <a:ext cx="1342417" cy="366021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Qual?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Q10. Como você ficou sabendo dos serviços ou eventos promovidos pelo SEBRAE?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COMO FICOU SABENDO DOS SERVIÇOS OU EVENTOS DO SEBRAE?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118715" y="6596619"/>
            <a:ext cx="107108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11.669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839075" y="2172221"/>
            <a:ext cx="416100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1/3 dos entrevistados ficou sabendo de serviços e eventos promovidos pelo SEBRAE através da busca na internet;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chemeClr val="accent2">
                  <a:lumMod val="50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Embora a procura por informações pela internet seja mais frequente entre os entrevistados, ainda há uma proporção significativa de empresários que preferem buscar informações pessoalmente em uma agência do SEBRAE: 34%.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000" dirty="0">
              <a:solidFill>
                <a:schemeClr val="accent2">
                  <a:lumMod val="50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70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investimento em propaganda institucional também se mostrou profícuo, posto que mais de 30% tomou conhecimento do SEBRAE por meio de propaganda na televisão.</a:t>
            </a:r>
          </a:p>
        </p:txBody>
      </p:sp>
    </p:spTree>
    <p:extLst>
      <p:ext uri="{BB962C8B-B14F-4D97-AF65-F5344CB8AC3E}">
        <p14:creationId xmlns:p14="http://schemas.microsoft.com/office/powerpoint/2010/main" val="21837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Q10. Como você ficou sabendo dos serviços ou eventos promovidos pelo SEBRAE?</a:t>
            </a:r>
            <a:endParaRPr lang="pt-BR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COMO FICOU SABENDO DOS SERVIÇOS OU EVENTOS DO SEBRAE? (Outro)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Retângulo 6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225719" y="6596619"/>
            <a:ext cx="964078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552</a:t>
            </a:r>
          </a:p>
        </p:txBody>
      </p:sp>
      <p:pic>
        <p:nvPicPr>
          <p:cNvPr id="12" name="Image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637" y="94510"/>
            <a:ext cx="496858" cy="454343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28999"/>
              </p:ext>
            </p:extLst>
          </p:nvPr>
        </p:nvGraphicFramePr>
        <p:xfrm>
          <a:off x="2012838" y="1856827"/>
          <a:ext cx="8337391" cy="30995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79988">
                  <a:extLst>
                    <a:ext uri="{9D8B030D-6E8A-4147-A177-3AD203B41FA5}">
                      <a16:colId xmlns:a16="http://schemas.microsoft.com/office/drawing/2014/main" val="3555125033"/>
                    </a:ext>
                  </a:extLst>
                </a:gridCol>
                <a:gridCol w="2157403">
                  <a:extLst>
                    <a:ext uri="{9D8B030D-6E8A-4147-A177-3AD203B41FA5}">
                      <a16:colId xmlns:a16="http://schemas.microsoft.com/office/drawing/2014/main" val="4229733966"/>
                    </a:ext>
                  </a:extLst>
                </a:gridCol>
              </a:tblGrid>
              <a:tr h="503623"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COMO FICOU</a:t>
                      </a:r>
                      <a:r>
                        <a:rPr lang="pt-BR" sz="1600" baseline="0" dirty="0"/>
                        <a:t> SABENDO DOS SERVIÇOS/EVENTOS DO SEBRAE?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NUMERO DE CASOS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29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Através das redes sociais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397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Sebrae entrou em contato via SMS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150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meio de eventos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21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 meio de panfletos, outdoor, banners, carros de som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093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Propagandas em revistas, jornais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40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Unidade móvel do Sebrae em sua cidade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407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552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73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28700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517219" y="0"/>
            <a:ext cx="4666469" cy="6858000"/>
          </a:xfrm>
          <a:prstGeom prst="rect">
            <a:avLst/>
          </a:prstGeom>
          <a:solidFill>
            <a:srgbClr val="093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17219" y="3549121"/>
            <a:ext cx="46802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CLIENTES ANTIGOS</a:t>
            </a:r>
          </a:p>
          <a:p>
            <a:pPr algn="ctr"/>
            <a:endParaRPr lang="pt-BR" sz="15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 (não atendidos em 2017)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520297" y="0"/>
            <a:ext cx="8313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5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ÚLTIMA VEZ QUE TEVE CONTATO COM O SEBRAE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 Em que ano o </a:t>
            </a:r>
            <a:r>
              <a:rPr lang="pt-BR" sz="1200" dirty="0" err="1"/>
              <a:t>Sr</a:t>
            </a:r>
            <a:r>
              <a:rPr lang="pt-BR" sz="1200" dirty="0"/>
              <a:t>(a) teve contato pela última vez com o SEBRAE?</a:t>
            </a:r>
            <a:endParaRPr lang="pt-BR" sz="1200" i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1186981" y="1379879"/>
            <a:ext cx="940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os clientes que não foram atendidos pelo SEBRAE em 2017, a maior parte (46,7%) teve contato com o SEBRAE pela ultima vez em 2016.  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4199022868"/>
              </p:ext>
            </p:extLst>
          </p:nvPr>
        </p:nvGraphicFramePr>
        <p:xfrm>
          <a:off x="793103" y="2429691"/>
          <a:ext cx="10440954" cy="374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1234057" y="6596619"/>
            <a:ext cx="95574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32866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ULTIMA VEZ QUE TEVE CONTATO COM O SEBRAE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 Em que ano o </a:t>
            </a:r>
            <a:r>
              <a:rPr lang="pt-BR" sz="1200" dirty="0" err="1"/>
              <a:t>Sr</a:t>
            </a:r>
            <a:r>
              <a:rPr lang="pt-BR" sz="1200" dirty="0"/>
              <a:t>(a) teve contato pela última vez com o SEBRAE?</a:t>
            </a:r>
            <a:endParaRPr lang="pt-BR" sz="1200" i="1" dirty="0"/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32874"/>
              </p:ext>
            </p:extLst>
          </p:nvPr>
        </p:nvGraphicFramePr>
        <p:xfrm>
          <a:off x="92301" y="1439169"/>
          <a:ext cx="12029925" cy="46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954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459236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438539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410547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382555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  <a:gridCol w="364488">
                  <a:extLst>
                    <a:ext uri="{9D8B030D-6E8A-4147-A177-3AD203B41FA5}">
                      <a16:colId xmlns:a16="http://schemas.microsoft.com/office/drawing/2014/main" val="3122442310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210697550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913454294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349783807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2647581206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3481029470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6778856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397685778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1571989840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2810555239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4195031217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3456841234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374337157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l"/>
                      <a:endParaRPr lang="pt-B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54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447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619493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2010 ou 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0%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pt-BR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17308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t-BR" sz="1300" b="0" dirty="0">
                          <a:solidFill>
                            <a:srgbClr val="0075BF"/>
                          </a:solidFill>
                        </a:rPr>
                        <a:t>Não sabe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7010835"/>
                  </a:ext>
                </a:extLst>
              </a:tr>
            </a:tbl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11167353" y="6596619"/>
            <a:ext cx="1022444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22893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ULTIMA VEZ QUE TEVE CONTATO COM O SEBRAE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 Em que ano o </a:t>
            </a:r>
            <a:r>
              <a:rPr lang="pt-BR" sz="1200" dirty="0" err="1"/>
              <a:t>Sr</a:t>
            </a:r>
            <a:r>
              <a:rPr lang="pt-BR" sz="1200" dirty="0"/>
              <a:t>(a) teve contato pela última vez com o SEBRAE?</a:t>
            </a:r>
            <a:endParaRPr lang="pt-BR" sz="1200" i="1" dirty="0"/>
          </a:p>
        </p:txBody>
      </p:sp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2902523075"/>
              </p:ext>
            </p:extLst>
          </p:nvPr>
        </p:nvGraphicFramePr>
        <p:xfrm>
          <a:off x="382555" y="1229045"/>
          <a:ext cx="11339182" cy="494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1167353" y="6596619"/>
            <a:ext cx="1022444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18898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ULTIMA VEZ QUE TEVE CONTATO COM O SEBRAE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 Em que ano o </a:t>
            </a:r>
            <a:r>
              <a:rPr lang="pt-BR" sz="1200" dirty="0" err="1"/>
              <a:t>Sr</a:t>
            </a:r>
            <a:r>
              <a:rPr lang="pt-BR" sz="1200" dirty="0"/>
              <a:t>(a) teve contato pela última vez com o SEBRAE?</a:t>
            </a:r>
            <a:endParaRPr lang="pt-BR" sz="1200" i="1" dirty="0"/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32851"/>
              </p:ext>
            </p:extLst>
          </p:nvPr>
        </p:nvGraphicFramePr>
        <p:xfrm>
          <a:off x="1567311" y="2000250"/>
          <a:ext cx="8910187" cy="38027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53319">
                  <a:extLst>
                    <a:ext uri="{9D8B030D-6E8A-4147-A177-3AD203B41FA5}">
                      <a16:colId xmlns:a16="http://schemas.microsoft.com/office/drawing/2014/main" val="295689149"/>
                    </a:ext>
                  </a:extLst>
                </a:gridCol>
                <a:gridCol w="1764217">
                  <a:extLst>
                    <a:ext uri="{9D8B030D-6E8A-4147-A177-3AD203B41FA5}">
                      <a16:colId xmlns:a16="http://schemas.microsoft.com/office/drawing/2014/main" val="2336596732"/>
                    </a:ext>
                  </a:extLst>
                </a:gridCol>
                <a:gridCol w="1764217">
                  <a:extLst>
                    <a:ext uri="{9D8B030D-6E8A-4147-A177-3AD203B41FA5}">
                      <a16:colId xmlns:a16="http://schemas.microsoft.com/office/drawing/2014/main" val="2442206983"/>
                    </a:ext>
                  </a:extLst>
                </a:gridCol>
                <a:gridCol w="1764217">
                  <a:extLst>
                    <a:ext uri="{9D8B030D-6E8A-4147-A177-3AD203B41FA5}">
                      <a16:colId xmlns:a16="http://schemas.microsoft.com/office/drawing/2014/main" val="3783308734"/>
                    </a:ext>
                  </a:extLst>
                </a:gridCol>
                <a:gridCol w="1764217">
                  <a:extLst>
                    <a:ext uri="{9D8B030D-6E8A-4147-A177-3AD203B41FA5}">
                      <a16:colId xmlns:a16="http://schemas.microsoft.com/office/drawing/2014/main" val="287208476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</a:rPr>
                        <a:t>ATIVIDADE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42968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 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CONSULTORIA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CURSO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ORIENTAÇÃO TECNICA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PALESTRA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24067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48%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48%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52%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910618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6%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16%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71290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0%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7%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6%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725985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403655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670729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0% 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348589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2010 ou antes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6%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419491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Não sabe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30%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79%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18%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18%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72667"/>
                  </a:ext>
                </a:extLst>
              </a:tr>
              <a:tr h="3406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100%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100%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100%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100%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15217"/>
                  </a:ext>
                </a:extLst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1167353" y="6596619"/>
            <a:ext cx="1022444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26794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ULTIMA VEZ QUE TEVE CONTATO COM O SEBRAE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 Em que ano o </a:t>
            </a:r>
            <a:r>
              <a:rPr lang="pt-BR" sz="1200" dirty="0" err="1"/>
              <a:t>Sr</a:t>
            </a:r>
            <a:r>
              <a:rPr lang="pt-BR" sz="1200" dirty="0"/>
              <a:t>(a) teve contato pela última vez com o SEBRAE?</a:t>
            </a:r>
            <a:endParaRPr lang="pt-BR" sz="1200" i="1" dirty="0"/>
          </a:p>
        </p:txBody>
      </p:sp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1674591936"/>
              </p:ext>
            </p:extLst>
          </p:nvPr>
        </p:nvGraphicFramePr>
        <p:xfrm>
          <a:off x="515905" y="1524000"/>
          <a:ext cx="11135513" cy="465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1225349" y="6596619"/>
            <a:ext cx="964448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31841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com Único Canto Aparado 18"/>
          <p:cNvSpPr/>
          <p:nvPr/>
        </p:nvSpPr>
        <p:spPr>
          <a:xfrm flipH="1" flipV="1">
            <a:off x="223186" y="890536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992" y="559123"/>
            <a:ext cx="3505541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efetividade com os serviços do Sebrae</a:t>
            </a:r>
            <a:endParaRPr lang="pt-BR" sz="1200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34707226"/>
              </p:ext>
            </p:extLst>
          </p:nvPr>
        </p:nvGraphicFramePr>
        <p:xfrm>
          <a:off x="3523885" y="1557196"/>
          <a:ext cx="8128000" cy="420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67397" y="1731396"/>
            <a:ext cx="18556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093D88"/>
                </a:solidFill>
              </a:rPr>
              <a:t>8,1</a:t>
            </a:r>
            <a:endParaRPr lang="pt-BR" sz="4400" dirty="0">
              <a:solidFill>
                <a:srgbClr val="093D88"/>
              </a:solidFill>
            </a:endParaRPr>
          </a:p>
          <a:p>
            <a:pPr lvl="0" algn="ctr"/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MÉDIA 2017</a:t>
            </a:r>
            <a:endParaRPr lang="pt-BR" sz="4000" dirty="0">
              <a:solidFill>
                <a:srgbClr val="093D88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hlinkClick r:id="" action="ppaction://hlinkshowjump?jump=nextslide"/>
          </p:cNvPr>
          <p:cNvSpPr/>
          <p:nvPr/>
        </p:nvSpPr>
        <p:spPr>
          <a:xfrm>
            <a:off x="3531350" y="559123"/>
            <a:ext cx="3505541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POR SERVIÇO</a:t>
            </a:r>
          </a:p>
        </p:txBody>
      </p:sp>
      <p:cxnSp>
        <p:nvCxnSpPr>
          <p:cNvPr id="57" name="Conector reto 56">
            <a:hlinkClick r:id="rId4" action="ppaction://hlinksldjump"/>
          </p:cNvPr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23186" y="3238017"/>
            <a:ext cx="185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93D88"/>
                </a:solidFill>
              </a:rPr>
              <a:t>8,1</a:t>
            </a:r>
            <a:endParaRPr lang="pt-BR" sz="2800" dirty="0">
              <a:solidFill>
                <a:srgbClr val="093D88"/>
              </a:solidFill>
            </a:endParaRP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Presencial</a:t>
            </a:r>
          </a:p>
          <a:p>
            <a:pPr algn="ctr"/>
            <a:endParaRPr lang="pt-BR" sz="2800" dirty="0">
              <a:solidFill>
                <a:srgbClr val="093D88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2893" y="4372548"/>
            <a:ext cx="185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93D88"/>
                </a:solidFill>
              </a:rPr>
              <a:t>8,1</a:t>
            </a:r>
            <a:endParaRPr lang="pt-BR" sz="2800" dirty="0">
              <a:solidFill>
                <a:srgbClr val="093D88"/>
              </a:solidFill>
            </a:endParaRP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</a:t>
            </a: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Remoto</a:t>
            </a:r>
          </a:p>
          <a:p>
            <a:pPr algn="ctr"/>
            <a:endParaRPr lang="pt-BR" sz="2800" dirty="0">
              <a:solidFill>
                <a:srgbClr val="093D88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7023971" y="55447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AsOne/>
      </p:bldGraphic>
      <p:bldP spid="20" grpId="0"/>
      <p:bldP spid="16" grpId="0"/>
      <p:bldP spid="1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Q11.1. Planeja ir ao SEBRAE no próximo ano (2018)?</a:t>
            </a:r>
            <a:endParaRPr lang="pt-BR" sz="1200" i="1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1758381569"/>
              </p:ext>
            </p:extLst>
          </p:nvPr>
        </p:nvGraphicFramePr>
        <p:xfrm>
          <a:off x="608989" y="1936138"/>
          <a:ext cx="10690383" cy="414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>
            <a:hlinkClick r:id="rId4" action="ppaction://hlinksldjump"/>
          </p:cNvPr>
          <p:cNvSpPr/>
          <p:nvPr/>
        </p:nvSpPr>
        <p:spPr>
          <a:xfrm>
            <a:off x="5239512" y="2276856"/>
            <a:ext cx="3922776" cy="658368"/>
          </a:xfrm>
          <a:prstGeom prst="rect">
            <a:avLst/>
          </a:prstGeom>
          <a:solidFill>
            <a:srgbClr val="CA6A68"/>
          </a:solidFill>
          <a:ln>
            <a:solidFill>
              <a:srgbClr val="CA6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Por quê não pretende?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7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8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9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1215991" y="6596619"/>
            <a:ext cx="97380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780" y="2866959"/>
            <a:ext cx="538508" cy="5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do 6"/>
          <p:cNvCxnSpPr/>
          <p:nvPr/>
        </p:nvCxnSpPr>
        <p:spPr>
          <a:xfrm flipV="1">
            <a:off x="8219872" y="4494179"/>
            <a:ext cx="631327" cy="612844"/>
          </a:xfrm>
          <a:prstGeom prst="bentConnector3">
            <a:avLst>
              <a:gd name="adj1" fmla="val 50000"/>
            </a:avLst>
          </a:prstGeom>
          <a:ln>
            <a:solidFill>
              <a:srgbClr val="95B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8753921" y="839160"/>
            <a:ext cx="3275574" cy="5765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MOTIVOS PARA NÃO IR AO SEBRAE EM 2018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Q11.2. Por que não planeja ir ao SEBRAE?</a:t>
            </a:r>
            <a:endParaRPr lang="pt-BR" sz="1200" i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tângulo 39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150170509"/>
              </p:ext>
            </p:extLst>
          </p:nvPr>
        </p:nvGraphicFramePr>
        <p:xfrm>
          <a:off x="273135" y="2246417"/>
          <a:ext cx="8389803" cy="433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" name="Imagem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637" y="94510"/>
            <a:ext cx="496858" cy="45434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322995" y="6596619"/>
            <a:ext cx="866801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594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033164" y="3115745"/>
            <a:ext cx="28143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/>
              <a:t>Não ficou satisfeito com os serviços e/ou atendimento do Sebrae anteriormente – 0,3%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/>
              <a:t>Nunca fui procurado pelo SEBRAE – 0,3%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dirty="0"/>
              <a:t>Por questões financeiras / Os serviços do Sebrae são muito caros – 0,0%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16062" y="2517075"/>
            <a:ext cx="214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>
                <a:solidFill>
                  <a:srgbClr val="0070C0"/>
                </a:solidFill>
              </a:rPr>
              <a:t>Outro motivo. Qual?</a:t>
            </a:r>
          </a:p>
        </p:txBody>
      </p:sp>
    </p:spTree>
    <p:extLst>
      <p:ext uri="{BB962C8B-B14F-4D97-AF65-F5344CB8AC3E}">
        <p14:creationId xmlns:p14="http://schemas.microsoft.com/office/powerpoint/2010/main" val="15737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2018 - (% “sim)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Q11.1. Planeja ir ao SEBRAE no próximo ano (2018)?</a:t>
            </a:r>
            <a:endParaRPr lang="pt-BR" sz="1200" i="1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235043971"/>
              </p:ext>
            </p:extLst>
          </p:nvPr>
        </p:nvGraphicFramePr>
        <p:xfrm>
          <a:off x="262558" y="1429346"/>
          <a:ext cx="11665296" cy="495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8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11196535" y="6596619"/>
            <a:ext cx="993261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10058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Q11.1. Planeja ir ao SEBRAE no próximo ano (2018)?</a:t>
            </a:r>
            <a:endParaRPr lang="pt-BR" sz="1200" i="1" dirty="0"/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40826722"/>
              </p:ext>
            </p:extLst>
          </p:nvPr>
        </p:nvGraphicFramePr>
        <p:xfrm>
          <a:off x="935577" y="1968136"/>
          <a:ext cx="10141726" cy="443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1196535" y="6596619"/>
            <a:ext cx="993261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74675" y="1254549"/>
            <a:ext cx="1000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grande maioria dos produtores rurais e dos  Micro Empreendedores Individuais planejam ir ao SEBRAE em 2018. Já dentre os Empresários de Pequeno Porte, a maioria afirmou que não pretende ir ao SEBRAE em 2018.</a:t>
            </a:r>
          </a:p>
        </p:txBody>
      </p:sp>
    </p:spTree>
    <p:extLst>
      <p:ext uri="{BB962C8B-B14F-4D97-AF65-F5344CB8AC3E}">
        <p14:creationId xmlns:p14="http://schemas.microsoft.com/office/powerpoint/2010/main" val="13203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Q11.1. Planeja ir ao SEBRAE no próximo ano (2018)?</a:t>
            </a:r>
            <a:endParaRPr lang="pt-BR" sz="1200" i="1" dirty="0"/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166827648"/>
              </p:ext>
            </p:extLst>
          </p:nvPr>
        </p:nvGraphicFramePr>
        <p:xfrm>
          <a:off x="923267" y="1769339"/>
          <a:ext cx="10350229" cy="447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1196535" y="6596619"/>
            <a:ext cx="993261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5708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 – Clientes antigos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Q11.1. Planeja ir ao SEBRAE no próximo ano (2018)?</a:t>
            </a:r>
            <a:endParaRPr lang="pt-BR" sz="1200" i="1" dirty="0"/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4309034" y="568311"/>
            <a:ext cx="2462073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CATEGORIA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67746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6790690" y="561943"/>
            <a:ext cx="2094637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8883105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159771454"/>
              </p:ext>
            </p:extLst>
          </p:nvPr>
        </p:nvGraphicFramePr>
        <p:xfrm>
          <a:off x="1221599" y="1770064"/>
          <a:ext cx="9211774" cy="447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1196535" y="6596619"/>
            <a:ext cx="993261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2.055</a:t>
            </a:r>
          </a:p>
        </p:txBody>
      </p:sp>
    </p:spTree>
    <p:extLst>
      <p:ext uri="{BB962C8B-B14F-4D97-AF65-F5344CB8AC3E}">
        <p14:creationId xmlns:p14="http://schemas.microsoft.com/office/powerpoint/2010/main" val="42564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87"/>
          <a:stretch/>
        </p:blipFill>
        <p:spPr>
          <a:xfrm flipH="1">
            <a:off x="0" y="0"/>
            <a:ext cx="8981902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17219" y="0"/>
            <a:ext cx="4666469" cy="6858000"/>
          </a:xfrm>
          <a:prstGeom prst="rect">
            <a:avLst/>
          </a:prstGeom>
          <a:solidFill>
            <a:srgbClr val="47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0752" y="3429000"/>
            <a:ext cx="46802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CLIENTES EM POTENCIAL </a:t>
            </a:r>
          </a:p>
          <a:p>
            <a:pPr algn="ctr"/>
            <a:endParaRPr lang="pt-BR" sz="15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(nunca atendidos pelo SEBRAE)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7520297" y="0"/>
            <a:ext cx="8313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7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JÁ OUVIU FALAR DO SEBRAE? – Clientes em Potencial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Q12. O(a) Sr.(a) já ouviu falar sobre o SEBRAE ou está ouvindo este nome pela primeira vez?</a:t>
            </a:r>
            <a:endParaRPr lang="pt-BR" sz="1200" i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tângulo 39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388044722"/>
              </p:ext>
            </p:extLst>
          </p:nvPr>
        </p:nvGraphicFramePr>
        <p:xfrm>
          <a:off x="540089" y="2523744"/>
          <a:ext cx="11136799" cy="384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1.396</a:t>
            </a:r>
          </a:p>
        </p:txBody>
      </p:sp>
    </p:spTree>
    <p:extLst>
      <p:ext uri="{BB962C8B-B14F-4D97-AF65-F5344CB8AC3E}">
        <p14:creationId xmlns:p14="http://schemas.microsoft.com/office/powerpoint/2010/main" val="34854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JÁ OUVIU FALAR DO SEBRAE? - % “sim”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Q12. O(a) Sr.(a) já ouviu falar sobre o SEBRAE ou está ouvindo este nome pela primeira vez?</a:t>
            </a:r>
            <a:endParaRPr lang="pt-BR" sz="1200" i="1" dirty="0"/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4230641077"/>
              </p:ext>
            </p:extLst>
          </p:nvPr>
        </p:nvGraphicFramePr>
        <p:xfrm>
          <a:off x="262558" y="1916350"/>
          <a:ext cx="11665296" cy="447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1.396</a:t>
            </a:r>
          </a:p>
        </p:txBody>
      </p:sp>
    </p:spTree>
    <p:extLst>
      <p:ext uri="{BB962C8B-B14F-4D97-AF65-F5344CB8AC3E}">
        <p14:creationId xmlns:p14="http://schemas.microsoft.com/office/powerpoint/2010/main" val="42918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JÁ OUVIU FALAR DO SEBRAE? – Clientes em Potencial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Q12. O(a) Sr.(a) já ouviu falar sobre o SEBRAE ou está ouvindo este nome pela primeira vez?</a:t>
            </a:r>
            <a:endParaRPr lang="pt-BR" sz="1200" i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3659009850"/>
              </p:ext>
            </p:extLst>
          </p:nvPr>
        </p:nvGraphicFramePr>
        <p:xfrm>
          <a:off x="818607" y="2264229"/>
          <a:ext cx="10502536" cy="405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87590" y="1446873"/>
            <a:ext cx="1000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Entre os produtores rurais é mais expressivo o percentual de entrevistados que não conhecem o SEBRAE (12%).</a:t>
            </a:r>
          </a:p>
        </p:txBody>
      </p:sp>
    </p:spTree>
    <p:extLst>
      <p:ext uri="{BB962C8B-B14F-4D97-AF65-F5344CB8AC3E}">
        <p14:creationId xmlns:p14="http://schemas.microsoft.com/office/powerpoint/2010/main" val="26734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" action="ppaction://hlinkshowjump?jump=previousslide"/>
          </p:cNvPr>
          <p:cNvSpPr/>
          <p:nvPr/>
        </p:nvSpPr>
        <p:spPr>
          <a:xfrm>
            <a:off x="992" y="559123"/>
            <a:ext cx="3505541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GERAL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efetividade por serviço</a:t>
            </a:r>
            <a:endParaRPr lang="pt-BR" sz="1200" i="1" dirty="0"/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3513968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531350" y="559123"/>
            <a:ext cx="3505541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EFETIVIDADE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/>
          </p:nvPr>
        </p:nvGraphicFramePr>
        <p:xfrm>
          <a:off x="443619" y="2181885"/>
          <a:ext cx="10945639" cy="395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ector reto 17"/>
          <p:cNvCxnSpPr/>
          <p:nvPr/>
        </p:nvCxnSpPr>
        <p:spPr>
          <a:xfrm flipV="1">
            <a:off x="7037820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5963056" y="839160"/>
            <a:ext cx="6066440" cy="5765408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Q12.1. Planeja ir ao SEBRAE no próximo ano (2018)?</a:t>
            </a:r>
            <a:endParaRPr lang="pt-BR" sz="1200" i="1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315237673"/>
              </p:ext>
            </p:extLst>
          </p:nvPr>
        </p:nvGraphicFramePr>
        <p:xfrm>
          <a:off x="608989" y="1623033"/>
          <a:ext cx="10690383" cy="470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Conector reto 3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235447" y="6596619"/>
            <a:ext cx="95435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1.396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288857005"/>
              </p:ext>
            </p:extLst>
          </p:nvPr>
        </p:nvGraphicFramePr>
        <p:xfrm>
          <a:off x="6355858" y="2442177"/>
          <a:ext cx="5554493" cy="419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3" name="Agrupar 12"/>
          <p:cNvGrpSpPr/>
          <p:nvPr/>
        </p:nvGrpSpPr>
        <p:grpSpPr>
          <a:xfrm>
            <a:off x="4114800" y="1513519"/>
            <a:ext cx="4940484" cy="1249136"/>
            <a:chOff x="4114800" y="1513519"/>
            <a:chExt cx="4940484" cy="1249136"/>
          </a:xfrm>
        </p:grpSpPr>
        <p:sp>
          <p:nvSpPr>
            <p:cNvPr id="2" name="Retângulo 1"/>
            <p:cNvSpPr/>
            <p:nvPr/>
          </p:nvSpPr>
          <p:spPr>
            <a:xfrm>
              <a:off x="5132508" y="1513519"/>
              <a:ext cx="3922776" cy="658368"/>
            </a:xfrm>
            <a:prstGeom prst="rect">
              <a:avLst/>
            </a:prstGeom>
            <a:solidFill>
              <a:srgbClr val="CA6A68"/>
            </a:solidFill>
            <a:ln>
              <a:solidFill>
                <a:srgbClr val="CA6A6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Por quê não pretende?</a:t>
              </a:r>
            </a:p>
          </p:txBody>
        </p:sp>
        <p:cxnSp>
          <p:nvCxnSpPr>
            <p:cNvPr id="12" name="Conector Angulado 11"/>
            <p:cNvCxnSpPr/>
            <p:nvPr/>
          </p:nvCxnSpPr>
          <p:spPr>
            <a:xfrm flipV="1">
              <a:off x="4114800" y="1789889"/>
              <a:ext cx="1167319" cy="972766"/>
            </a:xfrm>
            <a:prstGeom prst="bentConnector3">
              <a:avLst/>
            </a:prstGeom>
            <a:ln>
              <a:solidFill>
                <a:srgbClr val="CA6A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6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Graphic spid="10" grpId="0">
        <p:bldAsOne/>
      </p:bldGraphic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2018 - % “sim”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Q12.1. Planeja ir ao SEBRAE no próximo ano (2018)?</a:t>
            </a:r>
            <a:endParaRPr lang="pt-BR" sz="1200" i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16061424"/>
              </p:ext>
            </p:extLst>
          </p:nvPr>
        </p:nvGraphicFramePr>
        <p:xfrm>
          <a:off x="262558" y="1585610"/>
          <a:ext cx="11665296" cy="480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7" name="CaixaDeTexto 46"/>
          <p:cNvSpPr txBox="1"/>
          <p:nvPr/>
        </p:nvSpPr>
        <p:spPr>
          <a:xfrm>
            <a:off x="11206263" y="6596619"/>
            <a:ext cx="983533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1.396</a:t>
            </a:r>
          </a:p>
        </p:txBody>
      </p:sp>
    </p:spTree>
    <p:extLst>
      <p:ext uri="{BB962C8B-B14F-4D97-AF65-F5344CB8AC3E}">
        <p14:creationId xmlns:p14="http://schemas.microsoft.com/office/powerpoint/2010/main" val="1573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PLANOS DE IR AO SEBRAE EM 2018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Q12.1. Planeja ir ao SEBRAE no próximo ano (2018)?</a:t>
            </a:r>
            <a:endParaRPr lang="pt-BR" sz="1200" i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3788952609"/>
              </p:ext>
            </p:extLst>
          </p:nvPr>
        </p:nvGraphicFramePr>
        <p:xfrm>
          <a:off x="1240377" y="2099701"/>
          <a:ext cx="9211774" cy="449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11196536" y="6581065"/>
            <a:ext cx="980024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1.396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74676" y="1433968"/>
            <a:ext cx="970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potenciais empreendedores e os micro empreendedores individuais são os mais propensos a buscarem o SEBRAE em 2018. </a:t>
            </a:r>
          </a:p>
        </p:txBody>
      </p:sp>
    </p:spTree>
    <p:extLst>
      <p:ext uri="{BB962C8B-B14F-4D97-AF65-F5344CB8AC3E}">
        <p14:creationId xmlns:p14="http://schemas.microsoft.com/office/powerpoint/2010/main" val="21794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7" grpId="0">
        <p:bldAsOne/>
      </p:bldGraphic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ângulo 91"/>
          <p:cNvSpPr/>
          <p:nvPr/>
        </p:nvSpPr>
        <p:spPr>
          <a:xfrm>
            <a:off x="8105548" y="2032776"/>
            <a:ext cx="4041119" cy="4265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/>
          <p:cNvGrpSpPr/>
          <p:nvPr/>
        </p:nvGrpSpPr>
        <p:grpSpPr>
          <a:xfrm>
            <a:off x="8078119" y="881790"/>
            <a:ext cx="4066016" cy="1404213"/>
            <a:chOff x="9124677" y="867970"/>
            <a:chExt cx="3058492" cy="1552017"/>
          </a:xfrm>
        </p:grpSpPr>
        <p:grpSp>
          <p:nvGrpSpPr>
            <p:cNvPr id="24" name="Agrupar 23"/>
            <p:cNvGrpSpPr/>
            <p:nvPr/>
          </p:nvGrpSpPr>
          <p:grpSpPr>
            <a:xfrm>
              <a:off x="9124677" y="867970"/>
              <a:ext cx="3040824" cy="1552017"/>
              <a:chOff x="9124677" y="867970"/>
              <a:chExt cx="3040824" cy="2066100"/>
            </a:xfrm>
          </p:grpSpPr>
          <p:sp>
            <p:nvSpPr>
              <p:cNvPr id="88" name="Pentágono 87"/>
              <p:cNvSpPr/>
              <p:nvPr/>
            </p:nvSpPr>
            <p:spPr>
              <a:xfrm rot="5400000">
                <a:off x="9708001" y="476571"/>
                <a:ext cx="1874175" cy="3040824"/>
              </a:xfrm>
              <a:prstGeom prst="homePlate">
                <a:avLst>
                  <a:gd name="adj" fmla="val 17784"/>
                </a:avLst>
              </a:prstGeom>
              <a:solidFill>
                <a:srgbClr val="F2B31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Pentágono 88"/>
              <p:cNvSpPr/>
              <p:nvPr/>
            </p:nvSpPr>
            <p:spPr>
              <a:xfrm rot="5400000">
                <a:off x="9708000" y="284647"/>
                <a:ext cx="1874177" cy="3040824"/>
              </a:xfrm>
              <a:prstGeom prst="homePlate">
                <a:avLst>
                  <a:gd name="adj" fmla="val 17784"/>
                </a:avLst>
              </a:prstGeom>
              <a:solidFill>
                <a:srgbClr val="FDC82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5" name="CaixaDeTexto 94"/>
            <p:cNvSpPr txBox="1"/>
            <p:nvPr/>
          </p:nvSpPr>
          <p:spPr>
            <a:xfrm>
              <a:off x="9124753" y="1001842"/>
              <a:ext cx="3058416" cy="139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EFETIVIDADE</a:t>
              </a:r>
            </a:p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8,3</a:t>
              </a:r>
            </a:p>
            <a:p>
              <a:pPr algn="ctr"/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0" name="Retângulo 89"/>
          <p:cNvSpPr/>
          <p:nvPr/>
        </p:nvSpPr>
        <p:spPr>
          <a:xfrm>
            <a:off x="4054049" y="2036598"/>
            <a:ext cx="4041119" cy="4265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344" y="2028457"/>
            <a:ext cx="4041119" cy="4265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/>
          <p:cNvGrpSpPr/>
          <p:nvPr/>
        </p:nvGrpSpPr>
        <p:grpSpPr>
          <a:xfrm rot="5400000">
            <a:off x="1331195" y="-427532"/>
            <a:ext cx="1384539" cy="4042531"/>
            <a:chOff x="2204" y="958388"/>
            <a:chExt cx="3314020" cy="1985735"/>
          </a:xfrm>
        </p:grpSpPr>
        <p:sp>
          <p:nvSpPr>
            <p:cNvPr id="81" name="Pentágono 80"/>
            <p:cNvSpPr/>
            <p:nvPr/>
          </p:nvSpPr>
          <p:spPr>
            <a:xfrm>
              <a:off x="310052" y="958388"/>
              <a:ext cx="3006172" cy="1985735"/>
            </a:xfrm>
            <a:prstGeom prst="homePlate">
              <a:avLst>
                <a:gd name="adj" fmla="val 17784"/>
              </a:avLst>
            </a:prstGeom>
            <a:solidFill>
              <a:srgbClr val="24928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Pentágono 1"/>
            <p:cNvSpPr/>
            <p:nvPr/>
          </p:nvSpPr>
          <p:spPr>
            <a:xfrm>
              <a:off x="2204" y="958388"/>
              <a:ext cx="3006172" cy="1985735"/>
            </a:xfrm>
            <a:prstGeom prst="homePlate">
              <a:avLst>
                <a:gd name="adj" fmla="val 17784"/>
              </a:avLst>
            </a:prstGeom>
            <a:solidFill>
              <a:srgbClr val="46AEA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Agrupar 20"/>
          <p:cNvGrpSpPr/>
          <p:nvPr/>
        </p:nvGrpSpPr>
        <p:grpSpPr>
          <a:xfrm rot="5400000">
            <a:off x="5384892" y="-417869"/>
            <a:ext cx="1382968" cy="4042531"/>
            <a:chOff x="2204" y="2938604"/>
            <a:chExt cx="3314020" cy="1985735"/>
          </a:xfrm>
        </p:grpSpPr>
        <p:sp>
          <p:nvSpPr>
            <p:cNvPr id="82" name="Pentágono 81"/>
            <p:cNvSpPr/>
            <p:nvPr/>
          </p:nvSpPr>
          <p:spPr>
            <a:xfrm>
              <a:off x="310052" y="2938604"/>
              <a:ext cx="3006172" cy="1985735"/>
            </a:xfrm>
            <a:prstGeom prst="homePlate">
              <a:avLst>
                <a:gd name="adj" fmla="val 17784"/>
              </a:avLst>
            </a:prstGeom>
            <a:solidFill>
              <a:srgbClr val="CC325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Pentágono 78"/>
            <p:cNvSpPr/>
            <p:nvPr/>
          </p:nvSpPr>
          <p:spPr>
            <a:xfrm>
              <a:off x="2204" y="2938604"/>
              <a:ext cx="3006172" cy="1985735"/>
            </a:xfrm>
            <a:prstGeom prst="homePlate">
              <a:avLst>
                <a:gd name="adj" fmla="val 17784"/>
              </a:avLst>
            </a:prstGeom>
            <a:solidFill>
              <a:srgbClr val="E33A5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Retângulo 3"/>
          <p:cNvSpPr/>
          <p:nvPr/>
        </p:nvSpPr>
        <p:spPr>
          <a:xfrm>
            <a:off x="-5883" y="0"/>
            <a:ext cx="12197266" cy="9014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23263" y="765321"/>
            <a:ext cx="12197266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204" y="170230"/>
            <a:ext cx="12189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SATISFAÇÃO, APLICABILIDADE E EFETIVIDADE DO </a:t>
            </a:r>
            <a:r>
              <a:rPr lang="pt-BR" sz="2600" b="1" dirty="0">
                <a:solidFill>
                  <a:srgbClr val="FFFF00"/>
                </a:solidFill>
              </a:rPr>
              <a:t>SEBRAE 2017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1344" y="1077102"/>
            <a:ext cx="399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SATISFAÇÃO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</a:rPr>
              <a:t>9,1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4042946" y="1079366"/>
            <a:ext cx="4024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APLICABILIDADE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8,2</a:t>
            </a:r>
          </a:p>
        </p:txBody>
      </p:sp>
      <p:sp>
        <p:nvSpPr>
          <p:cNvPr id="97" name="CaixaDeTexto 96"/>
          <p:cNvSpPr txBox="1"/>
          <p:nvPr/>
        </p:nvSpPr>
        <p:spPr>
          <a:xfrm flipH="1">
            <a:off x="1996550" y="2417886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6B8E5C"/>
                </a:solidFill>
              </a:rPr>
              <a:t>9,1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6891" y="6452432"/>
            <a:ext cx="117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Legenda: </a:t>
            </a:r>
          </a:p>
        </p:txBody>
      </p:sp>
      <p:pic>
        <p:nvPicPr>
          <p:cNvPr id="109" name="Imagem 108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60" y="6382344"/>
            <a:ext cx="466145" cy="411813"/>
          </a:xfrm>
          <a:prstGeom prst="rect">
            <a:avLst/>
          </a:prstGeom>
        </p:spPr>
      </p:pic>
      <p:sp>
        <p:nvSpPr>
          <p:cNvPr id="110" name="CaixaDeTexto 109"/>
          <p:cNvSpPr txBox="1"/>
          <p:nvPr/>
        </p:nvSpPr>
        <p:spPr>
          <a:xfrm>
            <a:off x="1539954" y="6443758"/>
            <a:ext cx="117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CURSOS 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08" y="6408453"/>
            <a:ext cx="431747" cy="396854"/>
          </a:xfrm>
          <a:prstGeom prst="rect">
            <a:avLst/>
          </a:prstGeom>
        </p:spPr>
      </p:pic>
      <p:sp>
        <p:nvSpPr>
          <p:cNvPr id="111" name="CaixaDeTexto 110"/>
          <p:cNvSpPr txBox="1"/>
          <p:nvPr/>
        </p:nvSpPr>
        <p:spPr>
          <a:xfrm>
            <a:off x="3222463" y="6386933"/>
            <a:ext cx="214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PALESTRAS, SEMINARIOS, OFICINAS </a:t>
            </a:r>
          </a:p>
        </p:txBody>
      </p:sp>
      <p:pic>
        <p:nvPicPr>
          <p:cNvPr id="112" name="Imagem 11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52" y="6394835"/>
            <a:ext cx="395620" cy="395620"/>
          </a:xfrm>
          <a:prstGeom prst="rect">
            <a:avLst/>
          </a:prstGeom>
        </p:spPr>
      </p:pic>
      <p:sp>
        <p:nvSpPr>
          <p:cNvPr id="113" name="CaixaDeTexto 112"/>
          <p:cNvSpPr txBox="1"/>
          <p:nvPr/>
        </p:nvSpPr>
        <p:spPr>
          <a:xfrm>
            <a:off x="5596746" y="6458473"/>
            <a:ext cx="125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CONSULTORIAS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41" y="6403429"/>
            <a:ext cx="450395" cy="387405"/>
          </a:xfrm>
          <a:prstGeom prst="rect">
            <a:avLst/>
          </a:prstGeom>
        </p:spPr>
      </p:pic>
      <p:sp>
        <p:nvSpPr>
          <p:cNvPr id="114" name="CaixaDeTexto 113"/>
          <p:cNvSpPr txBox="1"/>
          <p:nvPr/>
        </p:nvSpPr>
        <p:spPr>
          <a:xfrm>
            <a:off x="7556185" y="6452432"/>
            <a:ext cx="140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FEIRAS, EVENTOS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10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41" y="6406281"/>
            <a:ext cx="425915" cy="387405"/>
          </a:xfrm>
          <a:prstGeom prst="rect">
            <a:avLst/>
          </a:prstGeom>
        </p:spPr>
      </p:pic>
      <p:sp>
        <p:nvSpPr>
          <p:cNvPr id="115" name="CaixaDeTexto 114"/>
          <p:cNvSpPr txBox="1"/>
          <p:nvPr/>
        </p:nvSpPr>
        <p:spPr>
          <a:xfrm>
            <a:off x="9582912" y="6443758"/>
            <a:ext cx="2194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ORIENTAÇÕES E MATERIAIS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6" name="Imagem 115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08" y="2430685"/>
            <a:ext cx="697453" cy="616161"/>
          </a:xfrm>
          <a:prstGeom prst="rect">
            <a:avLst/>
          </a:prstGeom>
        </p:spPr>
      </p:pic>
      <p:pic>
        <p:nvPicPr>
          <p:cNvPr id="117" name="Imagem 116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54" y="3224751"/>
            <a:ext cx="723880" cy="590066"/>
          </a:xfrm>
          <a:prstGeom prst="rect">
            <a:avLst/>
          </a:prstGeom>
        </p:spPr>
      </p:pic>
      <p:sp>
        <p:nvSpPr>
          <p:cNvPr id="119" name="CaixaDeTexto 118"/>
          <p:cNvSpPr txBox="1"/>
          <p:nvPr/>
        </p:nvSpPr>
        <p:spPr>
          <a:xfrm flipH="1">
            <a:off x="1974661" y="3195608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576891"/>
                </a:solidFill>
              </a:rPr>
              <a:t>9,2</a:t>
            </a:r>
          </a:p>
        </p:txBody>
      </p:sp>
      <p:pic>
        <p:nvPicPr>
          <p:cNvPr id="120" name="Imagem 119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016" y="4022868"/>
            <a:ext cx="613022" cy="509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1" name="CaixaDeTexto 120"/>
          <p:cNvSpPr txBox="1"/>
          <p:nvPr/>
        </p:nvSpPr>
        <p:spPr>
          <a:xfrm flipH="1">
            <a:off x="1974661" y="3966421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9,0</a:t>
            </a:r>
          </a:p>
        </p:txBody>
      </p:sp>
      <p:pic>
        <p:nvPicPr>
          <p:cNvPr id="122" name="Imagem 121"/>
          <p:cNvPicPr>
            <a:picLocks noChangeAspect="1"/>
          </p:cNvPicPr>
          <p:nvPr/>
        </p:nvPicPr>
        <p:blipFill>
          <a:blip r:embed="rId1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690" y="4718465"/>
            <a:ext cx="675519" cy="581044"/>
          </a:xfrm>
          <a:prstGeom prst="rect">
            <a:avLst/>
          </a:prstGeom>
        </p:spPr>
      </p:pic>
      <p:sp>
        <p:nvSpPr>
          <p:cNvPr id="123" name="CaixaDeTexto 122"/>
          <p:cNvSpPr txBox="1"/>
          <p:nvPr/>
        </p:nvSpPr>
        <p:spPr>
          <a:xfrm flipH="1">
            <a:off x="2003484" y="4698209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8E5F45"/>
                </a:solidFill>
              </a:rPr>
              <a:t>9,0</a:t>
            </a:r>
          </a:p>
        </p:txBody>
      </p:sp>
      <p:pic>
        <p:nvPicPr>
          <p:cNvPr id="124" name="Imagem 123"/>
          <p:cNvPicPr>
            <a:picLocks noChangeAspect="1"/>
          </p:cNvPicPr>
          <p:nvPr/>
        </p:nvPicPr>
        <p:blipFill>
          <a:blip r:embed="rId20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359" y="5489189"/>
            <a:ext cx="607297" cy="552387"/>
          </a:xfrm>
          <a:prstGeom prst="rect">
            <a:avLst/>
          </a:prstGeom>
        </p:spPr>
      </p:pic>
      <p:sp>
        <p:nvSpPr>
          <p:cNvPr id="125" name="CaixaDeTexto 124"/>
          <p:cNvSpPr txBox="1"/>
          <p:nvPr/>
        </p:nvSpPr>
        <p:spPr>
          <a:xfrm flipH="1">
            <a:off x="1996550" y="5429997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C3C3C"/>
                </a:solidFill>
              </a:rPr>
              <a:t>9,0</a:t>
            </a:r>
          </a:p>
        </p:txBody>
      </p:sp>
      <p:sp>
        <p:nvSpPr>
          <p:cNvPr id="127" name="CaixaDeTexto 126"/>
          <p:cNvSpPr txBox="1"/>
          <p:nvPr/>
        </p:nvSpPr>
        <p:spPr>
          <a:xfrm flipH="1">
            <a:off x="6155318" y="2406648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6B8E5C"/>
                </a:solidFill>
              </a:rPr>
              <a:t>8,2</a:t>
            </a:r>
          </a:p>
        </p:txBody>
      </p:sp>
      <p:pic>
        <p:nvPicPr>
          <p:cNvPr id="128" name="Imagem 127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976" y="2419447"/>
            <a:ext cx="697453" cy="616161"/>
          </a:xfrm>
          <a:prstGeom prst="rect">
            <a:avLst/>
          </a:prstGeom>
        </p:spPr>
      </p:pic>
      <p:pic>
        <p:nvPicPr>
          <p:cNvPr id="129" name="Imagem 128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022" y="3213513"/>
            <a:ext cx="723880" cy="590066"/>
          </a:xfrm>
          <a:prstGeom prst="rect">
            <a:avLst/>
          </a:prstGeom>
        </p:spPr>
      </p:pic>
      <p:sp>
        <p:nvSpPr>
          <p:cNvPr id="130" name="CaixaDeTexto 129"/>
          <p:cNvSpPr txBox="1"/>
          <p:nvPr/>
        </p:nvSpPr>
        <p:spPr>
          <a:xfrm flipH="1">
            <a:off x="6133429" y="3184370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576891"/>
                </a:solidFill>
              </a:rPr>
              <a:t>8,3</a:t>
            </a:r>
          </a:p>
        </p:txBody>
      </p:sp>
      <p:pic>
        <p:nvPicPr>
          <p:cNvPr id="131" name="Imagem 130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784" y="4011630"/>
            <a:ext cx="613022" cy="509487"/>
          </a:xfrm>
          <a:prstGeom prst="rect">
            <a:avLst/>
          </a:prstGeom>
        </p:spPr>
      </p:pic>
      <p:sp>
        <p:nvSpPr>
          <p:cNvPr id="132" name="CaixaDeTexto 131"/>
          <p:cNvSpPr txBox="1"/>
          <p:nvPr/>
        </p:nvSpPr>
        <p:spPr>
          <a:xfrm flipH="1">
            <a:off x="6133429" y="3955183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8,3</a:t>
            </a:r>
          </a:p>
        </p:txBody>
      </p:sp>
      <p:pic>
        <p:nvPicPr>
          <p:cNvPr id="133" name="Imagem 132"/>
          <p:cNvPicPr>
            <a:picLocks noChangeAspect="1"/>
          </p:cNvPicPr>
          <p:nvPr/>
        </p:nvPicPr>
        <p:blipFill>
          <a:blip r:embed="rId1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458" y="4707227"/>
            <a:ext cx="675519" cy="581044"/>
          </a:xfrm>
          <a:prstGeom prst="rect">
            <a:avLst/>
          </a:prstGeom>
        </p:spPr>
      </p:pic>
      <p:sp>
        <p:nvSpPr>
          <p:cNvPr id="134" name="CaixaDeTexto 133"/>
          <p:cNvSpPr txBox="1"/>
          <p:nvPr/>
        </p:nvSpPr>
        <p:spPr>
          <a:xfrm flipH="1">
            <a:off x="6162252" y="4686971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8E5F45"/>
                </a:solidFill>
              </a:rPr>
              <a:t>8,3</a:t>
            </a:r>
          </a:p>
        </p:txBody>
      </p:sp>
      <p:pic>
        <p:nvPicPr>
          <p:cNvPr id="135" name="Imagem 134"/>
          <p:cNvPicPr>
            <a:picLocks noChangeAspect="1"/>
          </p:cNvPicPr>
          <p:nvPr/>
        </p:nvPicPr>
        <p:blipFill>
          <a:blip r:embed="rId20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127" y="5477951"/>
            <a:ext cx="607297" cy="552387"/>
          </a:xfrm>
          <a:prstGeom prst="rect">
            <a:avLst/>
          </a:prstGeom>
        </p:spPr>
      </p:pic>
      <p:sp>
        <p:nvSpPr>
          <p:cNvPr id="136" name="CaixaDeTexto 135"/>
          <p:cNvSpPr txBox="1"/>
          <p:nvPr/>
        </p:nvSpPr>
        <p:spPr>
          <a:xfrm flipH="1">
            <a:off x="6155318" y="5418759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C3C3C"/>
                </a:solidFill>
              </a:rPr>
              <a:t>8,1</a:t>
            </a:r>
          </a:p>
        </p:txBody>
      </p:sp>
      <p:sp>
        <p:nvSpPr>
          <p:cNvPr id="147" name="CaixaDeTexto 146"/>
          <p:cNvSpPr txBox="1"/>
          <p:nvPr/>
        </p:nvSpPr>
        <p:spPr>
          <a:xfrm flipH="1">
            <a:off x="10196437" y="2412843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6B8E5C"/>
                </a:solidFill>
              </a:rPr>
              <a:t>8,4</a:t>
            </a:r>
          </a:p>
        </p:txBody>
      </p:sp>
      <p:pic>
        <p:nvPicPr>
          <p:cNvPr id="148" name="Imagem 147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095" y="2425642"/>
            <a:ext cx="697453" cy="616161"/>
          </a:xfrm>
          <a:prstGeom prst="rect">
            <a:avLst/>
          </a:prstGeom>
        </p:spPr>
      </p:pic>
      <p:pic>
        <p:nvPicPr>
          <p:cNvPr id="149" name="Imagem 148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141" y="3219708"/>
            <a:ext cx="723880" cy="590066"/>
          </a:xfrm>
          <a:prstGeom prst="rect">
            <a:avLst/>
          </a:prstGeom>
        </p:spPr>
      </p:pic>
      <p:sp>
        <p:nvSpPr>
          <p:cNvPr id="150" name="CaixaDeTexto 149"/>
          <p:cNvSpPr txBox="1"/>
          <p:nvPr/>
        </p:nvSpPr>
        <p:spPr>
          <a:xfrm flipH="1">
            <a:off x="10174548" y="3190565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576891"/>
                </a:solidFill>
              </a:rPr>
              <a:t>8,3</a:t>
            </a:r>
          </a:p>
        </p:txBody>
      </p:sp>
      <p:pic>
        <p:nvPicPr>
          <p:cNvPr id="151" name="Imagem 150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903" y="4017825"/>
            <a:ext cx="613022" cy="509487"/>
          </a:xfrm>
          <a:prstGeom prst="rect">
            <a:avLst/>
          </a:prstGeom>
        </p:spPr>
      </p:pic>
      <p:sp>
        <p:nvSpPr>
          <p:cNvPr id="152" name="CaixaDeTexto 151"/>
          <p:cNvSpPr txBox="1"/>
          <p:nvPr/>
        </p:nvSpPr>
        <p:spPr>
          <a:xfrm flipH="1">
            <a:off x="10174548" y="3961378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8,3</a:t>
            </a:r>
          </a:p>
        </p:txBody>
      </p:sp>
      <p:pic>
        <p:nvPicPr>
          <p:cNvPr id="153" name="Imagem 152"/>
          <p:cNvPicPr>
            <a:picLocks noChangeAspect="1"/>
          </p:cNvPicPr>
          <p:nvPr/>
        </p:nvPicPr>
        <p:blipFill>
          <a:blip r:embed="rId1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577" y="4713422"/>
            <a:ext cx="675519" cy="581044"/>
          </a:xfrm>
          <a:prstGeom prst="rect">
            <a:avLst/>
          </a:prstGeom>
        </p:spPr>
      </p:pic>
      <p:sp>
        <p:nvSpPr>
          <p:cNvPr id="154" name="CaixaDeTexto 153"/>
          <p:cNvSpPr txBox="1"/>
          <p:nvPr/>
        </p:nvSpPr>
        <p:spPr>
          <a:xfrm flipH="1">
            <a:off x="10203371" y="4693166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8E5F45"/>
                </a:solidFill>
              </a:rPr>
              <a:t>8,2</a:t>
            </a:r>
          </a:p>
        </p:txBody>
      </p:sp>
      <p:pic>
        <p:nvPicPr>
          <p:cNvPr id="155" name="Imagem 154"/>
          <p:cNvPicPr>
            <a:picLocks noChangeAspect="1"/>
          </p:cNvPicPr>
          <p:nvPr/>
        </p:nvPicPr>
        <p:blipFill>
          <a:blip r:embed="rId20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246" y="5484146"/>
            <a:ext cx="607297" cy="552387"/>
          </a:xfrm>
          <a:prstGeom prst="rect">
            <a:avLst/>
          </a:prstGeom>
        </p:spPr>
      </p:pic>
      <p:sp>
        <p:nvSpPr>
          <p:cNvPr id="156" name="CaixaDeTexto 155"/>
          <p:cNvSpPr txBox="1"/>
          <p:nvPr/>
        </p:nvSpPr>
        <p:spPr>
          <a:xfrm flipH="1">
            <a:off x="10196437" y="5424954"/>
            <a:ext cx="9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C3C3C"/>
                </a:solidFill>
              </a:rPr>
              <a:t>8,1</a:t>
            </a:r>
          </a:p>
        </p:txBody>
      </p:sp>
    </p:spTree>
    <p:extLst>
      <p:ext uri="{BB962C8B-B14F-4D97-AF65-F5344CB8AC3E}">
        <p14:creationId xmlns:p14="http://schemas.microsoft.com/office/powerpoint/2010/main" val="3413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b="400"/>
          <a:stretch/>
        </p:blipFill>
        <p:spPr>
          <a:xfrm>
            <a:off x="-1" y="0"/>
            <a:ext cx="12182427" cy="646480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3707" y="5248656"/>
            <a:ext cx="12197619" cy="1609344"/>
          </a:xfrm>
          <a:prstGeom prst="rect">
            <a:avLst/>
          </a:prstGeom>
          <a:solidFill>
            <a:srgbClr val="24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4" name="CaixaDeTexto 3"/>
          <p:cNvSpPr txBox="1"/>
          <p:nvPr/>
        </p:nvSpPr>
        <p:spPr>
          <a:xfrm>
            <a:off x="-13707" y="5669477"/>
            <a:ext cx="11928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0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3707" y="5239512"/>
            <a:ext cx="12284955" cy="91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11368037" y="4872124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14227" y="4843272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78" y="24374"/>
            <a:ext cx="12197619" cy="730056"/>
          </a:xfrm>
          <a:prstGeom prst="rect">
            <a:avLst/>
          </a:prstGeom>
          <a:solidFill>
            <a:srgbClr val="425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00" y="86541"/>
            <a:ext cx="1218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1915" y="662527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85067" y="1157128"/>
            <a:ext cx="1246355" cy="772256"/>
            <a:chOff x="-94211" y="818800"/>
            <a:chExt cx="1246355" cy="772256"/>
          </a:xfrm>
        </p:grpSpPr>
        <p:sp>
          <p:nvSpPr>
            <p:cNvPr id="3" name="Retângulo com Único Canto Aparado 2"/>
            <p:cNvSpPr/>
            <p:nvPr/>
          </p:nvSpPr>
          <p:spPr>
            <a:xfrm>
              <a:off x="-21059" y="827532"/>
              <a:ext cx="1173203" cy="763524"/>
            </a:xfrm>
            <a:prstGeom prst="snip1Rect">
              <a:avLst/>
            </a:prstGeom>
            <a:solidFill>
              <a:srgbClr val="FAA4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-94211" y="1426464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250244" y="818800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-85067" y="2168702"/>
            <a:ext cx="1246355" cy="772256"/>
            <a:chOff x="-94211" y="1735124"/>
            <a:chExt cx="1246355" cy="772256"/>
          </a:xfrm>
        </p:grpSpPr>
        <p:sp>
          <p:nvSpPr>
            <p:cNvPr id="12" name="Retângulo com Único Canto Aparado 11"/>
            <p:cNvSpPr/>
            <p:nvPr/>
          </p:nvSpPr>
          <p:spPr>
            <a:xfrm>
              <a:off x="-21059" y="1743856"/>
              <a:ext cx="1173203" cy="763524"/>
            </a:xfrm>
            <a:prstGeom prst="snip1Rect">
              <a:avLst/>
            </a:prstGeom>
            <a:solidFill>
              <a:srgbClr val="ED5C6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-94211" y="2342788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50244" y="1735124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-85067" y="3185273"/>
            <a:ext cx="1246355" cy="1024511"/>
            <a:chOff x="-94211" y="2660180"/>
            <a:chExt cx="1246355" cy="802789"/>
          </a:xfrm>
        </p:grpSpPr>
        <p:sp>
          <p:nvSpPr>
            <p:cNvPr id="15" name="Retângulo com Único Canto Aparado 14"/>
            <p:cNvSpPr/>
            <p:nvPr/>
          </p:nvSpPr>
          <p:spPr>
            <a:xfrm>
              <a:off x="-21059" y="2660180"/>
              <a:ext cx="1173203" cy="763524"/>
            </a:xfrm>
            <a:prstGeom prst="snip1Rect">
              <a:avLst/>
            </a:prstGeom>
            <a:solidFill>
              <a:srgbClr val="2BA1D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94211" y="325911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247227" y="2755083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-85067" y="4403989"/>
            <a:ext cx="1246355" cy="772256"/>
            <a:chOff x="-94211" y="3567772"/>
            <a:chExt cx="1246355" cy="772256"/>
          </a:xfrm>
        </p:grpSpPr>
        <p:sp>
          <p:nvSpPr>
            <p:cNvPr id="18" name="Retângulo com Único Canto Aparado 17"/>
            <p:cNvSpPr/>
            <p:nvPr/>
          </p:nvSpPr>
          <p:spPr>
            <a:xfrm>
              <a:off x="-21059" y="3576504"/>
              <a:ext cx="1173203" cy="763524"/>
            </a:xfrm>
            <a:prstGeom prst="snip1Rect">
              <a:avLst/>
            </a:prstGeom>
            <a:solidFill>
              <a:srgbClr val="425B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94211" y="4175436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50244" y="3567772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-85067" y="5414871"/>
            <a:ext cx="1246355" cy="772256"/>
            <a:chOff x="-94211" y="4492828"/>
            <a:chExt cx="1246355" cy="772256"/>
          </a:xfrm>
        </p:grpSpPr>
        <p:sp>
          <p:nvSpPr>
            <p:cNvPr id="21" name="Retângulo com Único Canto Aparado 20"/>
            <p:cNvSpPr/>
            <p:nvPr/>
          </p:nvSpPr>
          <p:spPr>
            <a:xfrm>
              <a:off x="-21059" y="4501560"/>
              <a:ext cx="1173203" cy="763524"/>
            </a:xfrm>
            <a:prstGeom prst="snip1Rect">
              <a:avLst/>
            </a:prstGeom>
            <a:solidFill>
              <a:srgbClr val="5FC7A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94211" y="510049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/>
            <p:cNvSpPr txBox="1"/>
            <p:nvPr/>
          </p:nvSpPr>
          <p:spPr>
            <a:xfrm>
              <a:off x="250244" y="4492828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1158271" y="1261172"/>
            <a:ext cx="102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1/3 dos entrevistados realizaram cursos, consultorias e participaram de palestras, seminários ou oficinas do SEBRAE no período.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21695" y="2096519"/>
            <a:ext cx="1026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Todas as atividades oferecidas pelo SEBRAE foram avaliadas, em termos de satisfação, com notas acima de 9,0 (em uma escala de 0 a 10). Palestras, seminários e oficinas, bem como os cursos, obtiveram médias mais elevadas em relação às demais atividades.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234440" y="3197695"/>
            <a:ext cx="102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aplicabilidade dos conhecimentos adquiridos durante as atividades oferecidas pelo SEBRAE foi avaliada com notas médias entre 8,1 e 8,3. 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234440" y="4330776"/>
            <a:ext cx="102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efetividade – os resultados para a empresa -  dos serviços e produtos do SEBRAE foi avaliada com notas médias entre 8,1 e 8,4. Os cursos obtiveram a melhor avaliação média neste quesito.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373036E-0117-46F5-A910-8F126CCA885D}"/>
              </a:ext>
            </a:extLst>
          </p:cNvPr>
          <p:cNvSpPr txBox="1"/>
          <p:nvPr/>
        </p:nvSpPr>
        <p:spPr>
          <a:xfrm>
            <a:off x="1234440" y="5451422"/>
            <a:ext cx="102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 NPS – índice de recomendação do SEBRAE – alcançou 81,9% entre os empresários pesquisados. </a:t>
            </a:r>
          </a:p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foi de 9,5 para a recomendação do SEBRAE a parentes e amigos.</a:t>
            </a:r>
          </a:p>
        </p:txBody>
      </p:sp>
    </p:spTree>
    <p:extLst>
      <p:ext uri="{BB962C8B-B14F-4D97-AF65-F5344CB8AC3E}">
        <p14:creationId xmlns:p14="http://schemas.microsoft.com/office/powerpoint/2010/main" val="4617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78" y="24374"/>
            <a:ext cx="12197619" cy="730056"/>
          </a:xfrm>
          <a:prstGeom prst="rect">
            <a:avLst/>
          </a:prstGeom>
          <a:solidFill>
            <a:srgbClr val="425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00" y="86541"/>
            <a:ext cx="1218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1915" y="662527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85067" y="1157128"/>
            <a:ext cx="1246355" cy="772256"/>
            <a:chOff x="-94211" y="818800"/>
            <a:chExt cx="1246355" cy="772256"/>
          </a:xfrm>
        </p:grpSpPr>
        <p:sp>
          <p:nvSpPr>
            <p:cNvPr id="3" name="Retângulo com Único Canto Aparado 2"/>
            <p:cNvSpPr/>
            <p:nvPr/>
          </p:nvSpPr>
          <p:spPr>
            <a:xfrm>
              <a:off x="-21059" y="827532"/>
              <a:ext cx="1173203" cy="763524"/>
            </a:xfrm>
            <a:prstGeom prst="snip1Rect">
              <a:avLst/>
            </a:prstGeom>
            <a:solidFill>
              <a:srgbClr val="FAA4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-94211" y="1426464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250244" y="818800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-85067" y="2168702"/>
            <a:ext cx="1246355" cy="772256"/>
            <a:chOff x="-94211" y="1735124"/>
            <a:chExt cx="1246355" cy="772256"/>
          </a:xfrm>
        </p:grpSpPr>
        <p:sp>
          <p:nvSpPr>
            <p:cNvPr id="12" name="Retângulo com Único Canto Aparado 11"/>
            <p:cNvSpPr/>
            <p:nvPr/>
          </p:nvSpPr>
          <p:spPr>
            <a:xfrm>
              <a:off x="-21059" y="1743856"/>
              <a:ext cx="1173203" cy="763524"/>
            </a:xfrm>
            <a:prstGeom prst="snip1Rect">
              <a:avLst/>
            </a:prstGeom>
            <a:solidFill>
              <a:srgbClr val="ED5C6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-94211" y="2342788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50244" y="1735124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07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-85067" y="3185271"/>
            <a:ext cx="1246355" cy="790481"/>
            <a:chOff x="-94211" y="2660180"/>
            <a:chExt cx="1246355" cy="763524"/>
          </a:xfrm>
        </p:grpSpPr>
        <p:sp>
          <p:nvSpPr>
            <p:cNvPr id="15" name="Retângulo com Único Canto Aparado 14"/>
            <p:cNvSpPr/>
            <p:nvPr/>
          </p:nvSpPr>
          <p:spPr>
            <a:xfrm>
              <a:off x="-21059" y="2660180"/>
              <a:ext cx="1173203" cy="763524"/>
            </a:xfrm>
            <a:prstGeom prst="snip1Rect">
              <a:avLst/>
            </a:prstGeom>
            <a:solidFill>
              <a:srgbClr val="2BA1D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94211" y="325911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265895" y="2727190"/>
              <a:ext cx="865324" cy="55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-85067" y="4208512"/>
            <a:ext cx="1246355" cy="772256"/>
            <a:chOff x="-94211" y="3567772"/>
            <a:chExt cx="1246355" cy="772256"/>
          </a:xfrm>
        </p:grpSpPr>
        <p:sp>
          <p:nvSpPr>
            <p:cNvPr id="18" name="Retângulo com Único Canto Aparado 17"/>
            <p:cNvSpPr/>
            <p:nvPr/>
          </p:nvSpPr>
          <p:spPr>
            <a:xfrm>
              <a:off x="-21059" y="3576504"/>
              <a:ext cx="1173203" cy="763524"/>
            </a:xfrm>
            <a:prstGeom prst="snip1Rect">
              <a:avLst/>
            </a:prstGeom>
            <a:solidFill>
              <a:srgbClr val="425B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94211" y="4175436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50244" y="3567772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-85067" y="5219394"/>
            <a:ext cx="1246355" cy="772256"/>
            <a:chOff x="-94211" y="4492828"/>
            <a:chExt cx="1246355" cy="772256"/>
          </a:xfrm>
        </p:grpSpPr>
        <p:sp>
          <p:nvSpPr>
            <p:cNvPr id="21" name="Retângulo com Único Canto Aparado 20"/>
            <p:cNvSpPr/>
            <p:nvPr/>
          </p:nvSpPr>
          <p:spPr>
            <a:xfrm>
              <a:off x="-21059" y="4501560"/>
              <a:ext cx="1173203" cy="763524"/>
            </a:xfrm>
            <a:prstGeom prst="snip1Rect">
              <a:avLst/>
            </a:prstGeom>
            <a:solidFill>
              <a:srgbClr val="5FC7A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94211" y="510049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/>
            <p:cNvSpPr txBox="1"/>
            <p:nvPr/>
          </p:nvSpPr>
          <p:spPr>
            <a:xfrm>
              <a:off x="250244" y="4492828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1234440" y="1244869"/>
            <a:ext cx="997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Amazonas e Acre apresentaram o NPS mais elevado dentre os Estados (95% e 92%, respectivamente).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234440" y="2168702"/>
            <a:ext cx="102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entrevistados que frequentaram os cursos e as palestras/oficinas/seminários foram aqueles que apresentaram maior NPS (85% e 83%), respectivamente.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234440" y="3185271"/>
            <a:ext cx="102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entrevistados atendidos remotamente apresentaram NPS maior (84%), em comparação àqueles atendidos presencialmente.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295987" y="4217244"/>
            <a:ext cx="1026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Após uma queda em 2015 (NPS = 75,5%) e franca recuperação em 2016 (NPS = 82,7%), o índice de recomendação se mantém estável em 2017, com ligeiro decréscimo: 81,9%.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65E6080-F4C5-4CA9-84C9-2F18123A5537}"/>
              </a:ext>
            </a:extLst>
          </p:cNvPr>
          <p:cNvSpPr txBox="1"/>
          <p:nvPr/>
        </p:nvSpPr>
        <p:spPr>
          <a:xfrm>
            <a:off x="1234440" y="5219394"/>
            <a:ext cx="10191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principais itens a serem melhorados no SEBRAE, de acordo com os entrevistados, referem-se a: melhor divulgação; aumento do número de agências; maior pró-atividade na busca dos empresários; preços melhores; e melhora no conteúdo dos cursos, palestras e oficinas. </a:t>
            </a:r>
          </a:p>
        </p:txBody>
      </p:sp>
    </p:spTree>
    <p:extLst>
      <p:ext uri="{BB962C8B-B14F-4D97-AF65-F5344CB8AC3E}">
        <p14:creationId xmlns:p14="http://schemas.microsoft.com/office/powerpoint/2010/main" val="5657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678" y="24374"/>
            <a:ext cx="12197619" cy="730056"/>
          </a:xfrm>
          <a:prstGeom prst="rect">
            <a:avLst/>
          </a:prstGeom>
          <a:solidFill>
            <a:srgbClr val="425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00" y="86541"/>
            <a:ext cx="1218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1915" y="662527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13642" y="1309460"/>
            <a:ext cx="1246355" cy="1026353"/>
            <a:chOff x="-94211" y="827532"/>
            <a:chExt cx="1246355" cy="813242"/>
          </a:xfrm>
        </p:grpSpPr>
        <p:sp>
          <p:nvSpPr>
            <p:cNvPr id="3" name="Retângulo com Único Canto Aparado 2"/>
            <p:cNvSpPr/>
            <p:nvPr/>
          </p:nvSpPr>
          <p:spPr>
            <a:xfrm>
              <a:off x="-21059" y="827532"/>
              <a:ext cx="1173203" cy="763524"/>
            </a:xfrm>
            <a:prstGeom prst="snip1Rect">
              <a:avLst/>
            </a:prstGeom>
            <a:solidFill>
              <a:srgbClr val="FAA4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-94211" y="1426464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265895" y="932888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-113642" y="2530506"/>
            <a:ext cx="1246355" cy="956864"/>
            <a:chOff x="-94211" y="1743856"/>
            <a:chExt cx="1246355" cy="763524"/>
          </a:xfrm>
        </p:grpSpPr>
        <p:sp>
          <p:nvSpPr>
            <p:cNvPr id="12" name="Retângulo com Único Canto Aparado 11"/>
            <p:cNvSpPr/>
            <p:nvPr/>
          </p:nvSpPr>
          <p:spPr>
            <a:xfrm>
              <a:off x="-21059" y="1743856"/>
              <a:ext cx="1173203" cy="763524"/>
            </a:xfrm>
            <a:prstGeom prst="snip1Rect">
              <a:avLst/>
            </a:prstGeom>
            <a:solidFill>
              <a:srgbClr val="ED5C6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-94211" y="2342788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65895" y="1870825"/>
              <a:ext cx="865324" cy="56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-113642" y="3717109"/>
            <a:ext cx="1246355" cy="941103"/>
            <a:chOff x="-94211" y="2660180"/>
            <a:chExt cx="1246355" cy="763524"/>
          </a:xfrm>
        </p:grpSpPr>
        <p:sp>
          <p:nvSpPr>
            <p:cNvPr id="15" name="Retângulo com Único Canto Aparado 14"/>
            <p:cNvSpPr/>
            <p:nvPr/>
          </p:nvSpPr>
          <p:spPr>
            <a:xfrm>
              <a:off x="-21059" y="2660180"/>
              <a:ext cx="1173203" cy="763524"/>
            </a:xfrm>
            <a:prstGeom prst="snip1Rect">
              <a:avLst/>
            </a:prstGeom>
            <a:solidFill>
              <a:srgbClr val="2BA1D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94211" y="3259112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265895" y="2727190"/>
              <a:ext cx="865324" cy="57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-113642" y="4913398"/>
            <a:ext cx="1246355" cy="1041757"/>
            <a:chOff x="-94211" y="3576504"/>
            <a:chExt cx="1246355" cy="810288"/>
          </a:xfrm>
        </p:grpSpPr>
        <p:sp>
          <p:nvSpPr>
            <p:cNvPr id="18" name="Retângulo com Único Canto Aparado 17"/>
            <p:cNvSpPr/>
            <p:nvPr/>
          </p:nvSpPr>
          <p:spPr>
            <a:xfrm>
              <a:off x="-21059" y="3576504"/>
              <a:ext cx="1173203" cy="763524"/>
            </a:xfrm>
            <a:prstGeom prst="snip1Rect">
              <a:avLst/>
            </a:prstGeom>
            <a:solidFill>
              <a:srgbClr val="425B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94211" y="4175436"/>
              <a:ext cx="97203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50244" y="3678906"/>
              <a:ext cx="865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1305321" y="1334158"/>
            <a:ext cx="991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maior parte dos entrevistados ficou sabendo dos produtos e serviços do SEBRAE por meio de busca na internet; indo pessoalmente ao SEBRAE; por indicação de amigos ou parentes; ou ainda por meio de propaganda na TV.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305321" y="2478810"/>
            <a:ext cx="1026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Quanto aos clientes antigos – atendidos antes de 2017 – quase metade disse que teve contato com o SEBRAE em 2016. 2/3 dos clientes atendidos antes de 2017 pretendem buscar o SEBRAE em 2018.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305321" y="3623462"/>
            <a:ext cx="1026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Dentre aqueles entrevistados que nunca foram atendidos pelo SEBRAE, a grande maioria – 95,9% afirmou conhecer ou já ter ouvido falar da instituição. Um total de 56% dos clientes em potencial pretende buscar o SEBRAE em 2018.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8C7DF6D-3C21-4663-91A8-C8ADA09CF795}"/>
              </a:ext>
            </a:extLst>
          </p:cNvPr>
          <p:cNvSpPr txBox="1"/>
          <p:nvPr/>
        </p:nvSpPr>
        <p:spPr>
          <a:xfrm>
            <a:off x="1343405" y="4853772"/>
            <a:ext cx="101910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Satisfação com os serviços utilizados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Potenciais empreendedores e Micro Empreendedores individuais mostraram-se mais satisfeitos, de modo geral, com as atividades de que participaram; além disso, os produtores rurais mostraram-se especialmente satisfeitos com as feiras e eventos promovidos pelo SEBRAE. </a:t>
            </a:r>
          </a:p>
        </p:txBody>
      </p:sp>
    </p:spTree>
    <p:extLst>
      <p:ext uri="{BB962C8B-B14F-4D97-AF65-F5344CB8AC3E}">
        <p14:creationId xmlns:p14="http://schemas.microsoft.com/office/powerpoint/2010/main" val="33159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99" y="5795267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3799" y="2701823"/>
            <a:ext cx="38576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SAE 2017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74903" y="2478684"/>
            <a:ext cx="304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 (Coordenação)</a:t>
            </a:r>
          </a:p>
          <a:p>
            <a:r>
              <a:rPr lang="pt-BR" sz="1600" dirty="0">
                <a:solidFill>
                  <a:schemeClr val="bg1"/>
                </a:solidFill>
              </a:rPr>
              <a:t>Alexandre Vasconcelos Lima</a:t>
            </a:r>
          </a:p>
          <a:p>
            <a:r>
              <a:rPr lang="pt-BR" sz="1600" dirty="0">
                <a:solidFill>
                  <a:schemeClr val="bg1"/>
                </a:solidFill>
              </a:rPr>
              <a:t>Tomaz Back Carrijo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>
            <a:cxnSpLocks/>
          </p:cNvCxnSpPr>
          <p:nvPr/>
        </p:nvCxnSpPr>
        <p:spPr>
          <a:xfrm flipV="1">
            <a:off x="4281423" y="2275425"/>
            <a:ext cx="322950" cy="1524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657A866E-5B01-49BF-BE2C-60C9BCAF1C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7123564" y="5735782"/>
            <a:ext cx="1820932" cy="98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5714" cy="6858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745"/>
            <a:stretch/>
          </p:blipFill>
          <p:spPr>
            <a:xfrm>
              <a:off x="6350924" y="0"/>
              <a:ext cx="5841076" cy="6858000"/>
            </a:xfrm>
            <a:prstGeom prst="rect">
              <a:avLst/>
            </a:prstGeom>
          </p:spPr>
        </p:pic>
      </p:grpSp>
      <p:sp>
        <p:nvSpPr>
          <p:cNvPr id="6" name="Retângulo com Único Canto Aparado 5"/>
          <p:cNvSpPr/>
          <p:nvPr/>
        </p:nvSpPr>
        <p:spPr>
          <a:xfrm rot="16200000">
            <a:off x="8508080" y="2371366"/>
            <a:ext cx="1662544" cy="5843843"/>
          </a:xfrm>
          <a:prstGeom prst="snip1Rect">
            <a:avLst/>
          </a:prstGeom>
          <a:solidFill>
            <a:srgbClr val="475C80">
              <a:alpha val="80000"/>
            </a:srgbClr>
          </a:solid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027024" y="4708511"/>
            <a:ext cx="49460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Participação em atividades do SEBRAE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11332218" y="632308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78408" y="629423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FOI ATENDIDO PELO SEBRAE EM 2017?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Q1. O Sr.(a) foi atendido(a) ou participou de atividades do SEBRAE em 2017?</a:t>
            </a:r>
            <a:endParaRPr lang="pt-BR" sz="1200" i="1" dirty="0"/>
          </a:p>
        </p:txBody>
      </p:sp>
      <p:sp>
        <p:nvSpPr>
          <p:cNvPr id="26" name="Retângulo 25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1287613" y="1446873"/>
            <a:ext cx="9639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70% dos entrevistados foram atendidos pelo SEBRAE em 2017. Um total de 12,3% disseram que nunca foram atendidos pelo SEBRAE.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63300" y="6597859"/>
            <a:ext cx="1013260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15.120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566981150"/>
              </p:ext>
            </p:extLst>
          </p:nvPr>
        </p:nvGraphicFramePr>
        <p:xfrm>
          <a:off x="1813013" y="3019425"/>
          <a:ext cx="8529473" cy="323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FOI ATENDIDO PELO SEBRAE EM 2017?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Q1. O Sr.(a) foi atendido(a) ou participou de atividades do SEBRAE em 2017?</a:t>
            </a:r>
            <a:endParaRPr lang="pt-BR" sz="12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12037" y="4575207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pt-BR" sz="1200" i="1" dirty="0">
                <a:solidFill>
                  <a:srgbClr val="FF0000"/>
                </a:solidFill>
              </a:rPr>
              <a:t>10.120 entrevistas</a:t>
            </a:r>
            <a:endParaRPr lang="pt-BR" sz="1200" dirty="0">
              <a:solidFill>
                <a:srgbClr val="FF0000"/>
              </a:solidFill>
            </a:endParaRP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53922"/>
              </p:ext>
            </p:extLst>
          </p:nvPr>
        </p:nvGraphicFramePr>
        <p:xfrm>
          <a:off x="545320" y="1425606"/>
          <a:ext cx="10873211" cy="196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649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626683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Sim, foi atendido em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Não,</a:t>
                      </a:r>
                      <a:r>
                        <a:rPr lang="pt-BR" sz="1400" b="0" baseline="0" dirty="0">
                          <a:solidFill>
                            <a:srgbClr val="0075BF"/>
                          </a:solidFill>
                        </a:rPr>
                        <a:t> mas foi atendido em outros anos</a:t>
                      </a:r>
                      <a:endParaRPr lang="pt-BR" sz="1400" b="0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Nunca foi atendido pelo SEBRAE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61646"/>
              </p:ext>
            </p:extLst>
          </p:nvPr>
        </p:nvGraphicFramePr>
        <p:xfrm>
          <a:off x="545318" y="3904325"/>
          <a:ext cx="10873212" cy="196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54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26931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51319200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7739808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643828598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363273164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0189919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17483630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7382937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38487344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4177352643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48702451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68651051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590383155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Sim, foi atendido em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Não,</a:t>
                      </a:r>
                      <a:r>
                        <a:rPr lang="pt-BR" sz="1400" b="0" baseline="0" dirty="0">
                          <a:solidFill>
                            <a:srgbClr val="0075BF"/>
                          </a:solidFill>
                        </a:rPr>
                        <a:t> mas foi atendido em outros anos</a:t>
                      </a:r>
                      <a:endParaRPr lang="pt-BR" sz="1400" b="0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Nunca foi atendido pelo SEBRAE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</a:tbl>
          </a:graphicData>
        </a:graphic>
      </p:graphicFrame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115675" y="6596619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15.120</a:t>
            </a:r>
          </a:p>
        </p:txBody>
      </p:sp>
    </p:spTree>
    <p:extLst>
      <p:ext uri="{BB962C8B-B14F-4D97-AF65-F5344CB8AC3E}">
        <p14:creationId xmlns:p14="http://schemas.microsoft.com/office/powerpoint/2010/main" val="36374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FOI ATENDIDO PELO SEBRAE EM 2017?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Q1. O Sr.(a) foi atendido(a) ou participou de atividades do SEBRAE em 2017?</a:t>
            </a:r>
            <a:endParaRPr lang="pt-BR" sz="1200" i="1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757192688"/>
              </p:ext>
            </p:extLst>
          </p:nvPr>
        </p:nvGraphicFramePr>
        <p:xfrm>
          <a:off x="681643" y="1454339"/>
          <a:ext cx="10666615" cy="47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11115675" y="6596619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15.120</a:t>
            </a:r>
          </a:p>
        </p:txBody>
      </p:sp>
    </p:spTree>
    <p:extLst>
      <p:ext uri="{BB962C8B-B14F-4D97-AF65-F5344CB8AC3E}">
        <p14:creationId xmlns:p14="http://schemas.microsoft.com/office/powerpoint/2010/main" val="19913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ATIVIDADES DE QUE PARTICIPOU EM 2017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Q2. Das atividades que eu vou citar, em quais o(a) Sr.(a) participou em 2017?</a:t>
            </a:r>
            <a:endParaRPr lang="pt-BR" sz="1200" i="1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54904614"/>
              </p:ext>
            </p:extLst>
          </p:nvPr>
        </p:nvGraphicFramePr>
        <p:xfrm>
          <a:off x="1813013" y="2724150"/>
          <a:ext cx="8529473" cy="352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309035" y="576936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7693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6196176" y="581726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182349" y="6596619"/>
            <a:ext cx="1007447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11.669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135213" y="1214564"/>
            <a:ext cx="9639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grande maioria dos entrevistados – quase 80% - recebeu orientação dos atendentes do SEBRAE e/ou recebimento de materiais informativos do SEBRAE em 2017.</a:t>
            </a:r>
          </a:p>
          <a:p>
            <a:pPr algn="just"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just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1/3 dos entrevistados realizou cursos, palestras, seminários, oficinas e consultoria em 2017. </a:t>
            </a:r>
          </a:p>
        </p:txBody>
      </p:sp>
    </p:spTree>
    <p:extLst>
      <p:ext uri="{BB962C8B-B14F-4D97-AF65-F5344CB8AC3E}">
        <p14:creationId xmlns:p14="http://schemas.microsoft.com/office/powerpoint/2010/main" val="35674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ATIVIDADES EM QUE PARTICIPOU EM 2017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Q2. Das atividades que eu vou citar, em quais o(a) Sr.(a) participou em 2017?</a:t>
            </a:r>
            <a:endParaRPr lang="pt-BR" sz="1200" i="1" dirty="0"/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69124"/>
              </p:ext>
            </p:extLst>
          </p:nvPr>
        </p:nvGraphicFramePr>
        <p:xfrm>
          <a:off x="233272" y="1176002"/>
          <a:ext cx="11549972" cy="24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2328739785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2016967705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1505915531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3859273110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1755386530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303813491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743936068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1626528880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3944476686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3242121195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3421294133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1351362734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1071903222"/>
                    </a:ext>
                  </a:extLst>
                </a:gridCol>
                <a:gridCol w="626998">
                  <a:extLst>
                    <a:ext uri="{9D8B030D-6E8A-4147-A177-3AD203B41FA5}">
                      <a16:colId xmlns:a16="http://schemas.microsoft.com/office/drawing/2014/main" val="61534711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pt-B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CURSOS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PALESTRAS,</a:t>
                      </a:r>
                      <a:r>
                        <a:rPr lang="pt-BR" sz="1400" b="0" baseline="0" dirty="0">
                          <a:solidFill>
                            <a:srgbClr val="0075BF"/>
                          </a:solidFill>
                        </a:rPr>
                        <a:t> SEMINÁRIOS, OFICINAS</a:t>
                      </a:r>
                      <a:endParaRPr lang="pt-BR" sz="1400" b="0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CONSULTORIA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FEIRAS OU EVENTOS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2983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ORIENTAÇÕES E MATERIAIS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880184"/>
                  </a:ext>
                </a:extLst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0362"/>
              </p:ext>
            </p:extLst>
          </p:nvPr>
        </p:nvGraphicFramePr>
        <p:xfrm>
          <a:off x="233272" y="3885692"/>
          <a:ext cx="11536158" cy="24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39859272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26931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51319200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773980835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643828598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363273164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018991976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17483630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73829377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38487344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4177352643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487024511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2686510517"/>
                    </a:ext>
                  </a:extLst>
                </a:gridCol>
                <a:gridCol w="674166">
                  <a:extLst>
                    <a:ext uri="{9D8B030D-6E8A-4147-A177-3AD203B41FA5}">
                      <a16:colId xmlns:a16="http://schemas.microsoft.com/office/drawing/2014/main" val="359038315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172261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3184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CURSOS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8463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PALESTRAS,</a:t>
                      </a:r>
                      <a:r>
                        <a:rPr lang="pt-BR" sz="1400" b="0" baseline="0" dirty="0">
                          <a:solidFill>
                            <a:srgbClr val="0075BF"/>
                          </a:solidFill>
                        </a:rPr>
                        <a:t> SEMINÁRIOS, OFICINAS</a:t>
                      </a:r>
                      <a:endParaRPr lang="pt-BR" sz="1400" b="0" dirty="0">
                        <a:solidFill>
                          <a:srgbClr val="0075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5158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CONSULTORIA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96596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FEIRAS OU EVENTOS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5999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solidFill>
                            <a:srgbClr val="0075BF"/>
                          </a:solidFill>
                        </a:rPr>
                        <a:t>ORIENTAÇÕES E MATERIAIS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4653002"/>
                  </a:ext>
                </a:extLst>
              </a:tr>
            </a:tbl>
          </a:graphicData>
        </a:graphic>
      </p:graphicFrame>
      <p:sp>
        <p:nvSpPr>
          <p:cNvPr id="39" name="Retângulo 38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tângulo 41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125199" y="6596619"/>
            <a:ext cx="1064597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11.669</a:t>
            </a:r>
          </a:p>
        </p:txBody>
      </p:sp>
    </p:spTree>
    <p:extLst>
      <p:ext uri="{BB962C8B-B14F-4D97-AF65-F5344CB8AC3E}">
        <p14:creationId xmlns:p14="http://schemas.microsoft.com/office/powerpoint/2010/main" val="4662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59" r="24325"/>
          <a:stretch/>
        </p:blipFill>
        <p:spPr>
          <a:xfrm>
            <a:off x="1" y="0"/>
            <a:ext cx="3499658" cy="6858000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>
            <a:off x="3499659" y="-16626"/>
            <a:ext cx="0" cy="694944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tângulo 15">
            <a:hlinkClick r:id="rId3" action="ppaction://hlinksldjump"/>
          </p:cNvPr>
          <p:cNvSpPr/>
          <p:nvPr/>
        </p:nvSpPr>
        <p:spPr>
          <a:xfrm>
            <a:off x="3554623" y="749298"/>
            <a:ext cx="24257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Pesquisa de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Satisfação e Aplicabilidade – SAE 2017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5980323" y="749298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8406022" y="754147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980324" y="744449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8406022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399673" y="754147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348480" y="2136063"/>
            <a:ext cx="6994697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kern="1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Avaliar o nível de satisfação dos clientes com os serviços prestados pelo SEBRAE em 2017.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pt-BR" kern="10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kern="1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Avaliar o nível de aplicabilidade e efetividade dos conteúdos do SEBRAE junto aos clientes atendidos em 2017;</a:t>
            </a:r>
          </a:p>
          <a:p>
            <a:pPr marL="285750" indent="-28575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pt-BR" kern="10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kern="10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Avaliar o grau de recomendação do SEBRAE junto aos clientes atendidos em 2017.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987234" y="2279450"/>
            <a:ext cx="361245" cy="3524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85740" y="4909930"/>
            <a:ext cx="361245" cy="352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985741" y="3594690"/>
            <a:ext cx="361245" cy="352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ATIVIDADES EM QUE PARTICIPOU EM 2017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Q2. Das atividades que eu vou citar, em quais o(a) Sr.(a) participou em 2017?</a:t>
            </a:r>
            <a:endParaRPr lang="pt-BR" sz="1200" i="1" dirty="0"/>
          </a:p>
        </p:txBody>
      </p:sp>
      <p:sp>
        <p:nvSpPr>
          <p:cNvPr id="38" name="Retângulo 37">
            <a:hlinkClick r:id="rId3" action="ppaction://hlinksldjump"/>
          </p:cNvPr>
          <p:cNvSpPr/>
          <p:nvPr/>
        </p:nvSpPr>
        <p:spPr>
          <a:xfrm>
            <a:off x="4309035" y="554477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5447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59267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Gráfico 79"/>
          <p:cNvGraphicFramePr/>
          <p:nvPr>
            <p:extLst>
              <p:ext uri="{D42A27DB-BD31-4B8C-83A1-F6EECF244321}">
                <p14:modId xmlns:p14="http://schemas.microsoft.com/office/powerpoint/2010/main" val="22302442"/>
              </p:ext>
            </p:extLst>
          </p:nvPr>
        </p:nvGraphicFramePr>
        <p:xfrm>
          <a:off x="419099" y="1600200"/>
          <a:ext cx="11382375" cy="464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1125199" y="6596619"/>
            <a:ext cx="1064597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11.669</a:t>
            </a:r>
          </a:p>
        </p:txBody>
      </p:sp>
    </p:spTree>
    <p:extLst>
      <p:ext uri="{BB962C8B-B14F-4D97-AF65-F5344CB8AC3E}">
        <p14:creationId xmlns:p14="http://schemas.microsoft.com/office/powerpoint/2010/main" val="11986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ATIVIDADES EM QUE PARTICIPOU EM 2017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Q2. Das atividades que eu vou citar, em quais o(a) Sr.(a) participou em 2017?</a:t>
            </a:r>
            <a:endParaRPr lang="pt-BR" sz="1200" i="1" dirty="0"/>
          </a:p>
        </p:txBody>
      </p: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441750091"/>
              </p:ext>
            </p:extLst>
          </p:nvPr>
        </p:nvGraphicFramePr>
        <p:xfrm>
          <a:off x="933856" y="1685925"/>
          <a:ext cx="10301591" cy="468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1125199" y="6596619"/>
            <a:ext cx="1064597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11.669</a:t>
            </a:r>
          </a:p>
        </p:txBody>
      </p:sp>
    </p:spTree>
    <p:extLst>
      <p:ext uri="{BB962C8B-B14F-4D97-AF65-F5344CB8AC3E}">
        <p14:creationId xmlns:p14="http://schemas.microsoft.com/office/powerpoint/2010/main" val="29825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8370916" y="0"/>
            <a:ext cx="8313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158840" y="4784651"/>
            <a:ext cx="8033161" cy="20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029740" y="0"/>
            <a:ext cx="8162259" cy="20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029740" y="1892595"/>
            <a:ext cx="8162261" cy="33525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991061" y="-26579"/>
            <a:ext cx="1467293" cy="198828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21" b="28617"/>
          <a:stretch/>
        </p:blipFill>
        <p:spPr>
          <a:xfrm>
            <a:off x="4921857" y="2604977"/>
            <a:ext cx="6507125" cy="1871330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>
            <a:off x="4029740" y="1881969"/>
            <a:ext cx="5961321" cy="10626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3990753" y="5243374"/>
            <a:ext cx="8240232" cy="177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153" y="382773"/>
            <a:ext cx="1071299" cy="131407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1" y="0"/>
            <a:ext cx="4158842" cy="6884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0" y="1228092"/>
            <a:ext cx="415884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SAE 2017</a:t>
            </a: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Satisfação, aplicabilidade e efetividade</a:t>
            </a:r>
          </a:p>
        </p:txBody>
      </p:sp>
      <p:cxnSp>
        <p:nvCxnSpPr>
          <p:cNvPr id="26" name="Conector reto 25"/>
          <p:cNvCxnSpPr/>
          <p:nvPr/>
        </p:nvCxnSpPr>
        <p:spPr>
          <a:xfrm flipH="1" flipV="1">
            <a:off x="4149984" y="0"/>
            <a:ext cx="7970" cy="6884579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hlinkClick r:id="rId5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Q3.1. Qual a sua satisfação de 0 a 10 com os CURSOS do SEBRAE que o senhor participou em 2017? </a:t>
            </a:r>
            <a:endParaRPr lang="pt-BR" sz="1200" i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2535192" y="1870184"/>
            <a:ext cx="666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7 em cada 10 entrevistados avaliou a satisfação com os cursos de que participou em 2017 com notas altas (9 e 10). 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9,1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51895634"/>
              </p:ext>
            </p:extLst>
          </p:nvPr>
        </p:nvGraphicFramePr>
        <p:xfrm>
          <a:off x="2928381" y="2065839"/>
          <a:ext cx="8636693" cy="401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81299" y="4507682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2,9%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58140" y="3715141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24,5%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015761" y="1691251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72,6%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593483" y="2617016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32996" y="362081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65265" y="1628816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5" name="Retângulo 54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4.247 | NS/NR: 12</a:t>
            </a:r>
          </a:p>
        </p:txBody>
      </p:sp>
    </p:spTree>
    <p:extLst>
      <p:ext uri="{BB962C8B-B14F-4D97-AF65-F5344CB8AC3E}">
        <p14:creationId xmlns:p14="http://schemas.microsoft.com/office/powerpoint/2010/main" val="38781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Q3.1. Qual a sua satisfação de 0 a 10 com os CURSOS do SEBRAE que o senhor participou em 2017? 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1199644483"/>
              </p:ext>
            </p:extLst>
          </p:nvPr>
        </p:nvGraphicFramePr>
        <p:xfrm>
          <a:off x="262558" y="1536970"/>
          <a:ext cx="11665296" cy="485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9" name="Retângulo 3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0" name="Conector reto 5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4.247 | NS/NR: 12</a:t>
            </a:r>
          </a:p>
        </p:txBody>
      </p:sp>
    </p:spTree>
    <p:extLst>
      <p:ext uri="{BB962C8B-B14F-4D97-AF65-F5344CB8AC3E}">
        <p14:creationId xmlns:p14="http://schemas.microsoft.com/office/powerpoint/2010/main" val="16407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Q3.1. Qual a sua satisfação de 0 a 10 com os CURSOS do SEBRAE que o senhor participou em 2017? </a:t>
            </a:r>
            <a:endParaRPr lang="pt-BR" sz="1200" i="1" dirty="0"/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171514788"/>
              </p:ext>
            </p:extLst>
          </p:nvPr>
        </p:nvGraphicFramePr>
        <p:xfrm>
          <a:off x="3438525" y="1472708"/>
          <a:ext cx="8324849" cy="454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CaixaDeTexto 79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9,0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8,9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9,0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8,9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9,3 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4.247 | NS/NR: 12</a:t>
            </a:r>
          </a:p>
        </p:txBody>
      </p:sp>
    </p:spTree>
    <p:extLst>
      <p:ext uri="{BB962C8B-B14F-4D97-AF65-F5344CB8AC3E}">
        <p14:creationId xmlns:p14="http://schemas.microsoft.com/office/powerpoint/2010/main" val="29412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Q3.1. Qual a sua satisfação de 0 a 10 com os CURSOS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636227910"/>
              </p:ext>
            </p:extLst>
          </p:nvPr>
        </p:nvGraphicFramePr>
        <p:xfrm>
          <a:off x="3544390" y="2281646"/>
          <a:ext cx="8068492" cy="36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9,1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9,1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4.247 | NS/NR: 12</a:t>
            </a:r>
          </a:p>
        </p:txBody>
      </p:sp>
    </p:spTree>
    <p:extLst>
      <p:ext uri="{BB962C8B-B14F-4D97-AF65-F5344CB8AC3E}">
        <p14:creationId xmlns:p14="http://schemas.microsoft.com/office/powerpoint/2010/main" val="22457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29" y="722101"/>
            <a:ext cx="2449343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Q3.1. Qual a sua satisfação de 0 a 10 com os CURSOS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8628132" y="6581001"/>
            <a:ext cx="35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2014: 8.852 | 2015: 6.008 | 2016: 3.666 | 2017: 4.247</a:t>
            </a:r>
          </a:p>
        </p:txBody>
      </p:sp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4293382760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498051" y="1680805"/>
            <a:ext cx="1629429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9,2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9,0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9,2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9,1</a:t>
            </a:r>
          </a:p>
        </p:txBody>
      </p:sp>
    </p:spTree>
    <p:extLst>
      <p:ext uri="{BB962C8B-B14F-4D97-AF65-F5344CB8AC3E}">
        <p14:creationId xmlns:p14="http://schemas.microsoft.com/office/powerpoint/2010/main" val="18371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Q3.2. Que nota de 0 a 10 o sr. Daria para a aplicabilidade desses conhecimentos adquiridos nos cursos do SEBRAE?</a:t>
            </a:r>
            <a:endParaRPr lang="pt-BR" sz="1200" i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2351778" y="1571540"/>
            <a:ext cx="5726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metade dos entrevistados avaliou a aplicabilidade dos conhecimento adquiridos nos cursos com notas altas. 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Já 13% atribuiu notas baixas (0 a 6) a este item.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8,2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556637541"/>
              </p:ext>
            </p:extLst>
          </p:nvPr>
        </p:nvGraphicFramePr>
        <p:xfrm>
          <a:off x="2928381" y="1850069"/>
          <a:ext cx="8636693" cy="422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10482" y="416104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13,0%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95304" y="2462497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35,8%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67122" y="1650813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51,3%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22666" y="227038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70160" y="2377896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16626" y="158837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4.220 | NS/NR: 39 </a:t>
            </a:r>
          </a:p>
        </p:txBody>
      </p:sp>
    </p:spTree>
    <p:extLst>
      <p:ext uri="{BB962C8B-B14F-4D97-AF65-F5344CB8AC3E}">
        <p14:creationId xmlns:p14="http://schemas.microsoft.com/office/powerpoint/2010/main" val="4015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Q3.2. Que nota de 0 a 10 o sr. Daria para a aplicabilidade desses conhecimentos adquiridos nos cursos do SEBRAE?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627460415"/>
              </p:ext>
            </p:extLst>
          </p:nvPr>
        </p:nvGraphicFramePr>
        <p:xfrm>
          <a:off x="262558" y="1780162"/>
          <a:ext cx="11665296" cy="460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9" name="Conector reto 38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1" name="Retângulo 40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2" name="Conector reto 6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4.220 | NS/NR: 39 </a:t>
            </a:r>
          </a:p>
        </p:txBody>
      </p:sp>
    </p:spTree>
    <p:extLst>
      <p:ext uri="{BB962C8B-B14F-4D97-AF65-F5344CB8AC3E}">
        <p14:creationId xmlns:p14="http://schemas.microsoft.com/office/powerpoint/2010/main" val="27630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59" r="24325"/>
          <a:stretch/>
        </p:blipFill>
        <p:spPr>
          <a:xfrm>
            <a:off x="1" y="0"/>
            <a:ext cx="3499658" cy="6858000"/>
          </a:xfrm>
          <a:prstGeom prst="rect">
            <a:avLst/>
          </a:prstGeom>
        </p:spPr>
      </p:pic>
      <p:cxnSp>
        <p:nvCxnSpPr>
          <p:cNvPr id="47" name="Conector reto 46"/>
          <p:cNvCxnSpPr/>
          <p:nvPr/>
        </p:nvCxnSpPr>
        <p:spPr>
          <a:xfrm>
            <a:off x="3499659" y="-16626"/>
            <a:ext cx="0" cy="694944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Pesquisa de Satisfação e Aplicabilidade – SAE 2017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116892" y="2543033"/>
            <a:ext cx="798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Público-alvo: </a:t>
            </a:r>
            <a:r>
              <a:rPr lang="pt-B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Clientes atendidos pelo SEBRAE em 2017.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169504" y="5644964"/>
            <a:ext cx="792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Margem de erro: </a:t>
            </a:r>
            <a:r>
              <a:rPr lang="pt-B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+/- 0,8%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116892" y="4059606"/>
            <a:ext cx="798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Período de coleta dos dados: </a:t>
            </a:r>
            <a:r>
              <a:rPr lang="pt-B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20/11/2017 a 12/01/2018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116890" y="1793909"/>
            <a:ext cx="798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tipo de pesquisa: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Quantitativa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169504" y="4917452"/>
            <a:ext cx="7929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Intervalo de confiança: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95% para resultados gerais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116890" y="3292157"/>
            <a:ext cx="79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Tamanho da amostra: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15.120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entrevistas (C.A.T.I.) realizadas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3554620" y="757209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</a:p>
        </p:txBody>
      </p:sp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5980320" y="757209"/>
            <a:ext cx="24257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8406019" y="760410"/>
            <a:ext cx="24384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5980321" y="752360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8406019" y="762058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406019" y="762058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3755129" y="1817211"/>
            <a:ext cx="361761" cy="3524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755128" y="3329726"/>
            <a:ext cx="361761" cy="3524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3755127" y="4138248"/>
            <a:ext cx="361761" cy="352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3755129" y="2557040"/>
            <a:ext cx="361761" cy="352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755127" y="5719456"/>
            <a:ext cx="361761" cy="352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755127" y="4946770"/>
            <a:ext cx="361761" cy="352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Conector reto 36"/>
          <p:cNvCxnSpPr/>
          <p:nvPr/>
        </p:nvCxnSpPr>
        <p:spPr>
          <a:xfrm>
            <a:off x="0" y="754147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Q3.2. Que nota de 0 a 10 o sr. Daria para a aplicabilidade desses conhecimentos adquiridos nos cursos do SEBRAE?</a:t>
            </a:r>
            <a:endParaRPr lang="pt-BR" sz="1200" i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41" name="Retângulo 40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tângulo 4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30351421"/>
              </p:ext>
            </p:extLst>
          </p:nvPr>
        </p:nvGraphicFramePr>
        <p:xfrm>
          <a:off x="3492916" y="1482038"/>
          <a:ext cx="7809723" cy="446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8,3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8,3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7,6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8,7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8,3 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4.220 | NS/NR: 39 </a:t>
            </a:r>
          </a:p>
        </p:txBody>
      </p:sp>
    </p:spTree>
    <p:extLst>
      <p:ext uri="{BB962C8B-B14F-4D97-AF65-F5344CB8AC3E}">
        <p14:creationId xmlns:p14="http://schemas.microsoft.com/office/powerpoint/2010/main" val="30884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Q3.2. Que nota de 0 a 10 o sr. Daria para a aplicabilidade desses conhecimentos adquiridos nos cursos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sp>
        <p:nvSpPr>
          <p:cNvPr id="41" name="Retângulo 40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7" name="Retângulo 46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1836628740"/>
              </p:ext>
            </p:extLst>
          </p:nvPr>
        </p:nvGraphicFramePr>
        <p:xfrm>
          <a:off x="3492916" y="2043357"/>
          <a:ext cx="7809723" cy="367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8,4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8,0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4.220 | NS/NR: 39 </a:t>
            </a:r>
          </a:p>
        </p:txBody>
      </p:sp>
    </p:spTree>
    <p:extLst>
      <p:ext uri="{BB962C8B-B14F-4D97-AF65-F5344CB8AC3E}">
        <p14:creationId xmlns:p14="http://schemas.microsoft.com/office/powerpoint/2010/main" val="4981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449144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Q3.2. Que nota de 0 a 10 o sr. Daria para a aplicabilidade desses conhecimentos adquiridos nos cursos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DOS CURSOS DO SEBRAE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8627977" y="6604281"/>
            <a:ext cx="35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2014: 8.852 | 2015: 6.008 | 2016: 3.666 | 2017: 4.220</a:t>
            </a:r>
          </a:p>
        </p:txBody>
      </p:sp>
      <p:sp>
        <p:nvSpPr>
          <p:cNvPr id="62" name="Retângulo 61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63" name="Conector reto 6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Retângulo 6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5" name="Retângulo 64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Gráfico 75"/>
          <p:cNvGraphicFramePr/>
          <p:nvPr>
            <p:extLst>
              <p:ext uri="{D42A27DB-BD31-4B8C-83A1-F6EECF244321}">
                <p14:modId xmlns:p14="http://schemas.microsoft.com/office/powerpoint/2010/main" val="1771458034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498051" y="1663950"/>
            <a:ext cx="1629429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8,4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8,3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8,6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8,2</a:t>
            </a:r>
          </a:p>
        </p:txBody>
      </p:sp>
    </p:spTree>
    <p:extLst>
      <p:ext uri="{BB962C8B-B14F-4D97-AF65-F5344CB8AC3E}">
        <p14:creationId xmlns:p14="http://schemas.microsoft.com/office/powerpoint/2010/main" val="32736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Q3.3. Que nota de 0 a 10 o sr. daria para os cursos do SEBRAE quanto aos resultados pra você e sua empresa?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8,4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621396790"/>
              </p:ext>
            </p:extLst>
          </p:nvPr>
        </p:nvGraphicFramePr>
        <p:xfrm>
          <a:off x="2928381" y="1917861"/>
          <a:ext cx="8636693" cy="415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20210" y="416104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13,2%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95304" y="2513661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34,0%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96305" y="1246302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52,8%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32394" y="227038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70160" y="2429060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45809" y="1183867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272409" y="6596619"/>
            <a:ext cx="19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4.196 | NS/NR: 63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426427" y="1406434"/>
            <a:ext cx="5886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metade dos entrevistados avaliou os resultados dos cursos para a empresa com notas altas. 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Já 13,2% atribuiu notas baixas (0 a 6) a este item.</a:t>
            </a:r>
          </a:p>
        </p:txBody>
      </p:sp>
    </p:spTree>
    <p:extLst>
      <p:ext uri="{BB962C8B-B14F-4D97-AF65-F5344CB8AC3E}">
        <p14:creationId xmlns:p14="http://schemas.microsoft.com/office/powerpoint/2010/main" val="26079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Q3.3. Que nota de 0 a 10 o sr. daria para os cursos do SEBRAE quanto aos resultados pra você e sua empresa?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4137536380"/>
              </p:ext>
            </p:extLst>
          </p:nvPr>
        </p:nvGraphicFramePr>
        <p:xfrm>
          <a:off x="262558" y="1692614"/>
          <a:ext cx="11665296" cy="469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415481" y="6596619"/>
            <a:ext cx="177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4.196 | NS/NR: 63</a:t>
            </a:r>
          </a:p>
        </p:txBody>
      </p:sp>
    </p:spTree>
    <p:extLst>
      <p:ext uri="{BB962C8B-B14F-4D97-AF65-F5344CB8AC3E}">
        <p14:creationId xmlns:p14="http://schemas.microsoft.com/office/powerpoint/2010/main" val="38099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Q3.3. Que nota de 0 a 10 o sr. daria para os cursos do SEBRAE quanto aos resultados pra você e sua empresa?</a:t>
            </a:r>
            <a:endParaRPr lang="pt-BR" sz="1200" i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tângulo 4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276456774"/>
              </p:ext>
            </p:extLst>
          </p:nvPr>
        </p:nvGraphicFramePr>
        <p:xfrm>
          <a:off x="3492916" y="1550816"/>
          <a:ext cx="7809723" cy="437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8,3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8,2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8,5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8,6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8,5 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4.196 | NS/NR: 63</a:t>
            </a:r>
          </a:p>
        </p:txBody>
      </p:sp>
    </p:spTree>
    <p:extLst>
      <p:ext uri="{BB962C8B-B14F-4D97-AF65-F5344CB8AC3E}">
        <p14:creationId xmlns:p14="http://schemas.microsoft.com/office/powerpoint/2010/main" val="30849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Q3.3. Que nota de 0 a 10 o sr. daria para os cursos do SEBRAE quanto aos resultados pra você e sua empresa?</a:t>
            </a:r>
            <a:endParaRPr lang="pt-BR" sz="1200" i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234115" y="1157187"/>
            <a:ext cx="2651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6" name="Conector reto 4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523033754"/>
              </p:ext>
            </p:extLst>
          </p:nvPr>
        </p:nvGraphicFramePr>
        <p:xfrm>
          <a:off x="3872827" y="2420672"/>
          <a:ext cx="7809723" cy="34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8,5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8,2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4.196 | NS/NR: 63</a:t>
            </a:r>
          </a:p>
        </p:txBody>
      </p:sp>
    </p:spTree>
    <p:extLst>
      <p:ext uri="{BB962C8B-B14F-4D97-AF65-F5344CB8AC3E}">
        <p14:creationId xmlns:p14="http://schemas.microsoft.com/office/powerpoint/2010/main" val="40798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Q3.3. Que nota de 0 a 10 o sr. daria para os cursos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25423" y="1258913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DOS CURSOS DO SEBRAE</a:t>
            </a:r>
          </a:p>
        </p:txBody>
      </p:sp>
      <p:graphicFrame>
        <p:nvGraphicFramePr>
          <p:cNvPr id="45" name="Gráfico 44"/>
          <p:cNvGraphicFramePr/>
          <p:nvPr>
            <p:extLst>
              <p:ext uri="{D42A27DB-BD31-4B8C-83A1-F6EECF244321}">
                <p14:modId xmlns:p14="http://schemas.microsoft.com/office/powerpoint/2010/main" val="432958336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8599960" y="6596390"/>
            <a:ext cx="358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2014: 8.852 | 2015: 6.008 | 2016: 3.666 | 2017: 4.196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48583" y="1705189"/>
            <a:ext cx="1629429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8,4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8,2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8,6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8,4</a:t>
            </a:r>
          </a:p>
        </p:txBody>
      </p:sp>
      <p:sp>
        <p:nvSpPr>
          <p:cNvPr id="62" name="Retângulo 6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63" name="Conector reto 6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Retângulo 63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5" name="Retângulo 64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69" name="Conector reto 6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158840" y="4784651"/>
            <a:ext cx="8033161" cy="20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029740" y="0"/>
            <a:ext cx="8162259" cy="20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029740" y="1892595"/>
            <a:ext cx="8162261" cy="3352549"/>
          </a:xfrm>
          <a:prstGeom prst="rect">
            <a:avLst/>
          </a:prstGeom>
          <a:solidFill>
            <a:srgbClr val="91A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991061" y="-26579"/>
            <a:ext cx="1467293" cy="198828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4029740" y="1881969"/>
            <a:ext cx="5961321" cy="10626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368965" y="2773785"/>
            <a:ext cx="79941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</a:rPr>
              <a:t>PALESTRAS, SEMINÁRIOS </a:t>
            </a:r>
          </a:p>
          <a:p>
            <a:r>
              <a:rPr lang="pt-BR" sz="5500" b="1" dirty="0">
                <a:solidFill>
                  <a:schemeClr val="bg1"/>
                </a:solidFill>
              </a:rPr>
              <a:t>E OFICINAS</a:t>
            </a: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3990753" y="5243374"/>
            <a:ext cx="8240232" cy="177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-1" y="0"/>
            <a:ext cx="4158842" cy="68845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1228092"/>
            <a:ext cx="415884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SAE 2017</a:t>
            </a: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Satisfação, aplicabilidade e efetividade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795" y="255140"/>
            <a:ext cx="1143824" cy="1457692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 flipH="1" flipV="1">
            <a:off x="4149984" y="0"/>
            <a:ext cx="7970" cy="6884579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hlinkClick r:id="rId4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6" name="Imagem 1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5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Q4.1. Qual a sua satisfação de 0 a 10 com as PALESTRAS, SEMINÁRIOS ou OFICINAS do SEBRAE que o senhor participou em 2017? 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9,2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023212002"/>
              </p:ext>
            </p:extLst>
          </p:nvPr>
        </p:nvGraphicFramePr>
        <p:xfrm>
          <a:off x="2928381" y="2174033"/>
          <a:ext cx="8636693" cy="39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81299" y="4507682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2,8%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38685" y="3662328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23,8%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96306" y="1557597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73,4%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593483" y="2617016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13541" y="3577727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45810" y="149516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67" name="Conector reto 6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9" name="Retângulo 6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7" name="Conector reto 7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5.291 | NS/NR: 23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484551" y="1607810"/>
            <a:ext cx="5726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Os entrevistados mostraram-se satisfeitos com as palestras, seminários e oficinas de que participaram em 2017. Cerca de ¾ dos empresários atribuíram notas altas a este item.</a:t>
            </a:r>
          </a:p>
        </p:txBody>
      </p:sp>
    </p:spTree>
    <p:extLst>
      <p:ext uri="{BB962C8B-B14F-4D97-AF65-F5344CB8AC3E}">
        <p14:creationId xmlns:p14="http://schemas.microsoft.com/office/powerpoint/2010/main" val="3588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59" r="24325"/>
          <a:stretch/>
        </p:blipFill>
        <p:spPr>
          <a:xfrm>
            <a:off x="1" y="0"/>
            <a:ext cx="3499658" cy="6858000"/>
          </a:xfrm>
          <a:prstGeom prst="rect">
            <a:avLst/>
          </a:prstGeom>
        </p:spPr>
      </p:pic>
      <p:cxnSp>
        <p:nvCxnSpPr>
          <p:cNvPr id="19" name="Conector reto 18"/>
          <p:cNvCxnSpPr/>
          <p:nvPr/>
        </p:nvCxnSpPr>
        <p:spPr>
          <a:xfrm>
            <a:off x="3499659" y="-16626"/>
            <a:ext cx="0" cy="694944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30000" y="6858000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44A67-4E44-4B2B-BAF7-E86FC6FD60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Pesquisa de Satisfação e Aplicabilidade – SAE 2017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7493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3848988" y="3703478"/>
            <a:ext cx="3150328" cy="68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Cálculo da ponderação:</a:t>
            </a:r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121362"/>
              </p:ext>
            </p:extLst>
          </p:nvPr>
        </p:nvGraphicFramePr>
        <p:xfrm>
          <a:off x="7025745" y="3676931"/>
          <a:ext cx="391041" cy="7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Equation" r:id="rId4" imgW="228600" imgH="431640" progId="Equation.DSMT4">
                  <p:embed/>
                </p:oleObj>
              </mc:Choice>
              <mc:Fallback>
                <p:oleObj name="Equation" r:id="rId4" imgW="228600" imgH="431640" progId="Equation.DSMT4">
                  <p:embed/>
                  <p:pic>
                    <p:nvPicPr>
                      <p:cNvPr id="31" name="Objeto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5745" y="3676931"/>
                        <a:ext cx="391041" cy="73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/>
          <p:cNvSpPr/>
          <p:nvPr/>
        </p:nvSpPr>
        <p:spPr>
          <a:xfrm>
            <a:off x="3714244" y="2075098"/>
            <a:ext cx="7610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pt-BR" sz="1600" kern="1000" dirty="0"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base de dados a ser utilizada foi fornecida pelo SEBRAE (</a:t>
            </a:r>
            <a:r>
              <a:rPr lang="pt-BR" sz="1600" i="1" kern="1000" dirty="0"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2017-09-18 - Amostra e Cadastro Pesquisa Satisfação e Aplicabilidade) </a:t>
            </a:r>
            <a:r>
              <a:rPr lang="pt-BR" sz="1600" kern="1000" dirty="0"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base de dados conta com aproximadamente 863 mil registros.</a:t>
            </a:r>
          </a:p>
        </p:txBody>
      </p:sp>
      <p:pic>
        <p:nvPicPr>
          <p:cNvPr id="33" name="Imagem 32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51" r="-1"/>
          <a:stretch/>
        </p:blipFill>
        <p:spPr bwMode="auto">
          <a:xfrm>
            <a:off x="7323513" y="5259184"/>
            <a:ext cx="4398339" cy="1324496"/>
          </a:xfrm>
          <a:prstGeom prst="rect">
            <a:avLst/>
          </a:prstGeom>
          <a:noFill/>
        </p:spPr>
      </p:pic>
      <p:sp>
        <p:nvSpPr>
          <p:cNvPr id="22" name="Retângulo 21">
            <a:hlinkClick r:id="rId7" action="ppaction://hlinksldjump"/>
          </p:cNvPr>
          <p:cNvSpPr/>
          <p:nvPr/>
        </p:nvSpPr>
        <p:spPr>
          <a:xfrm>
            <a:off x="3550459" y="763434"/>
            <a:ext cx="2425700" cy="419100"/>
          </a:xfrm>
          <a:prstGeom prst="rect">
            <a:avLst/>
          </a:prstGeom>
          <a:solidFill>
            <a:srgbClr val="AFAB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 da Pesquisa</a:t>
            </a:r>
          </a:p>
        </p:txBody>
      </p:sp>
      <p:sp>
        <p:nvSpPr>
          <p:cNvPr id="23" name="Retângulo 22">
            <a:hlinkClick r:id="rId8" action="ppaction://hlinksldjump"/>
          </p:cNvPr>
          <p:cNvSpPr/>
          <p:nvPr/>
        </p:nvSpPr>
        <p:spPr>
          <a:xfrm>
            <a:off x="5976159" y="763434"/>
            <a:ext cx="2425700" cy="419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</a:t>
            </a:r>
          </a:p>
        </p:txBody>
      </p:sp>
      <p:sp>
        <p:nvSpPr>
          <p:cNvPr id="27" name="Retângulo 26">
            <a:hlinkClick r:id="rId9" action="ppaction://hlinksldjump"/>
          </p:cNvPr>
          <p:cNvSpPr/>
          <p:nvPr/>
        </p:nvSpPr>
        <p:spPr>
          <a:xfrm>
            <a:off x="8401860" y="761555"/>
            <a:ext cx="2438400" cy="4191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 técnicas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5976160" y="758585"/>
            <a:ext cx="0" cy="4191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8401858" y="768283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8395509" y="778242"/>
            <a:ext cx="0" cy="40940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-50799" y="74444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Q4.1. Qual a sua satisfação de 0 a 10 com as PALESTRAS, SEMINÁRIOS ou OFICINAS do SEBRAE que o senhor participou em 2017? 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918763650"/>
              </p:ext>
            </p:extLst>
          </p:nvPr>
        </p:nvGraphicFramePr>
        <p:xfrm>
          <a:off x="262558" y="1867712"/>
          <a:ext cx="11665296" cy="452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5.291 | NS/NR: 23</a:t>
            </a:r>
          </a:p>
        </p:txBody>
      </p:sp>
    </p:spTree>
    <p:extLst>
      <p:ext uri="{BB962C8B-B14F-4D97-AF65-F5344CB8AC3E}">
        <p14:creationId xmlns:p14="http://schemas.microsoft.com/office/powerpoint/2010/main" val="2799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Q4.1. Qual a sua satisfação de 0 a 10 com as PALESTRAS, SEMINÁRIOS ou OFICINAS do SEBRAE que o senhor participou em 2017? </a:t>
            </a:r>
            <a:endParaRPr lang="pt-BR" sz="1200" i="1" dirty="0"/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81616828"/>
              </p:ext>
            </p:extLst>
          </p:nvPr>
        </p:nvGraphicFramePr>
        <p:xfrm>
          <a:off x="3387635" y="1899866"/>
          <a:ext cx="8094058" cy="354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9,2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9,1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9,1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9,0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9,2 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5.291 | NS/NR: 23</a:t>
            </a:r>
          </a:p>
        </p:txBody>
      </p:sp>
    </p:spTree>
    <p:extLst>
      <p:ext uri="{BB962C8B-B14F-4D97-AF65-F5344CB8AC3E}">
        <p14:creationId xmlns:p14="http://schemas.microsoft.com/office/powerpoint/2010/main" val="5970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Q4.1. Qual a sua satisfação de 0 a 10 com as PALESTRAS, SEMINÁRIOS ou OFICINAS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Gráfico 54"/>
          <p:cNvGraphicFramePr/>
          <p:nvPr>
            <p:extLst>
              <p:ext uri="{D42A27DB-BD31-4B8C-83A1-F6EECF244321}">
                <p14:modId xmlns:p14="http://schemas.microsoft.com/office/powerpoint/2010/main" val="571833821"/>
              </p:ext>
            </p:extLst>
          </p:nvPr>
        </p:nvGraphicFramePr>
        <p:xfrm>
          <a:off x="3492916" y="1776549"/>
          <a:ext cx="7809723" cy="3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9,2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9,2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5.291 | NS/NR: 23</a:t>
            </a:r>
          </a:p>
        </p:txBody>
      </p:sp>
    </p:spTree>
    <p:extLst>
      <p:ext uri="{BB962C8B-B14F-4D97-AF65-F5344CB8AC3E}">
        <p14:creationId xmlns:p14="http://schemas.microsoft.com/office/powerpoint/2010/main" val="29682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Q4.1. Qual a sua satisfação de 0 a 10 com as PALESTRAS, SEMINÁRIOS ou OFICINAS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06373" y="1318935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8562975" y="6596390"/>
            <a:ext cx="361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2014: 9.705 | 2015: 6.406 | 2016: 3.989 | 2017: 5.291 </a:t>
            </a: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583444766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CaixaDeTexto 53"/>
          <p:cNvSpPr txBox="1"/>
          <p:nvPr/>
        </p:nvSpPr>
        <p:spPr>
          <a:xfrm>
            <a:off x="648583" y="1651092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9,1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8,9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9,2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9,2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Q4.2. Que nota de 0 a 10 o sr. Daria para a aplicabilidade desses conhecimentos adquiridos nas palestras, seminários ou oficinas do SEBRAE?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8,3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401276049"/>
              </p:ext>
            </p:extLst>
          </p:nvPr>
        </p:nvGraphicFramePr>
        <p:xfrm>
          <a:off x="2928381" y="2121432"/>
          <a:ext cx="8636693" cy="39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10482" y="4200196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12,8%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95304" y="2911978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32,5%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96306" y="1439407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54,7%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22666" y="2309530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70160" y="2827377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45810" y="137697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5.257 | NS/NR: 57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513734" y="1534198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e metade dos entrevistados avaliam com notas altas a aplicabilidade do conhecimento adquirido em palestras, seminários ou oficinas dos SEBRAE.</a:t>
            </a:r>
          </a:p>
        </p:txBody>
      </p:sp>
    </p:spTree>
    <p:extLst>
      <p:ext uri="{BB962C8B-B14F-4D97-AF65-F5344CB8AC3E}">
        <p14:creationId xmlns:p14="http://schemas.microsoft.com/office/powerpoint/2010/main" val="26335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Q4.2. Que nota de 0 a 10 o sr. Daria para a aplicabilidade desses conhecimentos adquiridos nas palestras, seminários ou oficinas do SEBRAE?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2818918449"/>
              </p:ext>
            </p:extLst>
          </p:nvPr>
        </p:nvGraphicFramePr>
        <p:xfrm>
          <a:off x="262558" y="1614790"/>
          <a:ext cx="11665296" cy="477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5.257 | NS/NR: 57</a:t>
            </a:r>
          </a:p>
        </p:txBody>
      </p:sp>
    </p:spTree>
    <p:extLst>
      <p:ext uri="{BB962C8B-B14F-4D97-AF65-F5344CB8AC3E}">
        <p14:creationId xmlns:p14="http://schemas.microsoft.com/office/powerpoint/2010/main" val="18078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Q4.2. Que nota de 0 a 10 o sr. Daria para a aplicabilidade desses conhecimentos adquiridos nas palestras, seminários ou oficinas do SEBRAE?</a:t>
            </a:r>
            <a:endParaRPr lang="pt-BR" sz="1200" i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481415705"/>
              </p:ext>
            </p:extLst>
          </p:nvPr>
        </p:nvGraphicFramePr>
        <p:xfrm>
          <a:off x="3784622" y="1557297"/>
          <a:ext cx="7809723" cy="425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8,7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8,2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8,3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8,0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8,2 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5.257 | NS/NR: 57</a:t>
            </a:r>
          </a:p>
        </p:txBody>
      </p:sp>
    </p:spTree>
    <p:extLst>
      <p:ext uri="{BB962C8B-B14F-4D97-AF65-F5344CB8AC3E}">
        <p14:creationId xmlns:p14="http://schemas.microsoft.com/office/powerpoint/2010/main" val="10802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Q4.2. Que nota de 0 a 10 o sr. Daria para a aplicabilidade desses conhecimentos adquiridos nas palestras, seminários ou oficinas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749261264"/>
              </p:ext>
            </p:extLst>
          </p:nvPr>
        </p:nvGraphicFramePr>
        <p:xfrm>
          <a:off x="3608915" y="2043357"/>
          <a:ext cx="7809723" cy="363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8,4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8,1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5.257 | NS/NR: 57</a:t>
            </a:r>
          </a:p>
        </p:txBody>
      </p:sp>
    </p:spTree>
    <p:extLst>
      <p:ext uri="{BB962C8B-B14F-4D97-AF65-F5344CB8AC3E}">
        <p14:creationId xmlns:p14="http://schemas.microsoft.com/office/powerpoint/2010/main" val="37575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Q4.2. Que nota de 0 a 10 o sr. Daria para a aplicabilidade desses conhecimentos adquiridos nas palestras, seminários ou oficinas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29211" y="1234346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PALESTRAS, SEMINÁRIOS E OFICINAS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296833621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CaixaDeTexto 52"/>
          <p:cNvSpPr txBox="1"/>
          <p:nvPr/>
        </p:nvSpPr>
        <p:spPr>
          <a:xfrm>
            <a:off x="8910536" y="6605521"/>
            <a:ext cx="3291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9.705 | 2015: 6.406 | 2016: 3.989 |2017: 5.257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90471" y="1573969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8,4 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8,0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8,5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8,3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Q4.3. Que nota de 0 a 10 o sr. daria para as palestras, seminários ou oficinas do SEBRAE quanto aos resultados pra você e sua empresa?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8,3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778401750"/>
              </p:ext>
            </p:extLst>
          </p:nvPr>
        </p:nvGraphicFramePr>
        <p:xfrm>
          <a:off x="2928381" y="2121432"/>
          <a:ext cx="8636693" cy="39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00754" y="4200196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13,0%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95304" y="2994732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31,9%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86578" y="1499094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55,1%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12938" y="2309530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Chave Esquerda 37"/>
          <p:cNvSpPr/>
          <p:nvPr/>
        </p:nvSpPr>
        <p:spPr>
          <a:xfrm rot="5400000">
            <a:off x="9070160" y="2910131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36082" y="1436659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379413" y="6596619"/>
            <a:ext cx="181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5.194 | NS/NR: 120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400372" y="1545966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55% dos entrevistados avalia com notas altas a efetividade  das palestras, seminários e oficinas dos SEBRAE.</a:t>
            </a:r>
          </a:p>
        </p:txBody>
      </p:sp>
    </p:spTree>
    <p:extLst>
      <p:ext uri="{BB962C8B-B14F-4D97-AF65-F5344CB8AC3E}">
        <p14:creationId xmlns:p14="http://schemas.microsoft.com/office/powerpoint/2010/main" val="34169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" y="-3099"/>
            <a:ext cx="12191998" cy="752399"/>
          </a:xfrm>
          <a:prstGeom prst="rect">
            <a:avLst/>
          </a:prstGeom>
          <a:solidFill>
            <a:srgbClr val="41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42267"/>
            <a:ext cx="12192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PERFIL DOS ENTREVISTADOS – SAE 2017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70157" l="9988" r="89952"/>
                    </a14:imgEffect>
                    <a14:imgEffect>
                      <a14:colorTemperature colorTemp="853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395" t="10081" r="19619" b="28340"/>
          <a:stretch/>
        </p:blipFill>
        <p:spPr>
          <a:xfrm>
            <a:off x="5181943" y="798635"/>
            <a:ext cx="6733309" cy="632952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12974" y="4604145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420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492837" y="6038457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480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906000" y="4302116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1950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060574" y="3471772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480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987444" y="4126694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630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761615" y="5258903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1140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960524" y="3195975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899266" y="3049308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226532" y="1237825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396449" y="3376529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900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260377" y="4902688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1320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548598" y="2298016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570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335191" y="3157104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360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787888" y="2297745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570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761615" y="1328426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330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789918" y="2342703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630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318863" y="2703092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360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746294" y="2231012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420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1451126" y="2231012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</a:rPr>
              <a:t>570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1685439" y="2491349"/>
            <a:ext cx="68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</a:rPr>
              <a:t>510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1685439" y="2751686"/>
            <a:ext cx="68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</a:rPr>
              <a:t>540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1587942" y="3067789"/>
            <a:ext cx="68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</a:rPr>
              <a:t>240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11355184" y="3325930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</a:rPr>
              <a:t>210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0873046" y="4644279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</a:rPr>
              <a:t>420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0543306" y="5041187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/>
                </a:solidFill>
              </a:rPr>
              <a:t>690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9042169" y="5681268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630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9224356" y="3824897"/>
            <a:ext cx="68164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42605" y="3352785"/>
            <a:ext cx="238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50000"/>
                  </a:schemeClr>
                </a:solidFill>
              </a:rPr>
              <a:t>Entrevistas por Porte</a:t>
            </a:r>
          </a:p>
        </p:txBody>
      </p:sp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61299"/>
              </p:ext>
            </p:extLst>
          </p:nvPr>
        </p:nvGraphicFramePr>
        <p:xfrm>
          <a:off x="742605" y="3963395"/>
          <a:ext cx="3934690" cy="249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230">
                  <a:extLst>
                    <a:ext uri="{9D8B030D-6E8A-4147-A177-3AD203B41FA5}">
                      <a16:colId xmlns:a16="http://schemas.microsoft.com/office/drawing/2014/main" val="220809111"/>
                    </a:ext>
                  </a:extLst>
                </a:gridCol>
                <a:gridCol w="948460">
                  <a:extLst>
                    <a:ext uri="{9D8B030D-6E8A-4147-A177-3AD203B41FA5}">
                      <a16:colId xmlns:a16="http://schemas.microsoft.com/office/drawing/2014/main" val="2118826797"/>
                    </a:ext>
                  </a:extLst>
                </a:gridCol>
              </a:tblGrid>
              <a:tr h="31467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900" u="none" strike="noStrike" dirty="0">
                          <a:effectLst/>
                        </a:rPr>
                        <a:t>Porte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900" u="none" strike="noStrike" dirty="0">
                          <a:effectLst/>
                        </a:rPr>
                        <a:t>Entrevistas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8503372"/>
                  </a:ext>
                </a:extLst>
              </a:tr>
              <a:tr h="29733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EPP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693608"/>
                  </a:ext>
                </a:extLst>
              </a:tr>
              <a:tr h="29733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1841209"/>
                  </a:ext>
                </a:extLst>
              </a:tr>
              <a:tr h="29733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7442271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Potencial Empreendedor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58903"/>
                  </a:ext>
                </a:extLst>
              </a:tr>
              <a:tr h="29733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Produtor Rural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348854"/>
                  </a:ext>
                </a:extLst>
              </a:tr>
              <a:tr h="29733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informado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653600"/>
                  </a:ext>
                </a:extLst>
              </a:tr>
              <a:tr h="29733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477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577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Q4.3. Que nota de 0 a 10 o sr. daria para as palestras, seminários ou oficinas do SEBRAE quanto aos resultados pra você e sua empresa?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55334579"/>
              </p:ext>
            </p:extLst>
          </p:nvPr>
        </p:nvGraphicFramePr>
        <p:xfrm>
          <a:off x="262558" y="1712068"/>
          <a:ext cx="11665296" cy="46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10272409" y="6596619"/>
            <a:ext cx="19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5.194 | NS/NR: 120</a:t>
            </a:r>
          </a:p>
        </p:txBody>
      </p:sp>
    </p:spTree>
    <p:extLst>
      <p:ext uri="{BB962C8B-B14F-4D97-AF65-F5344CB8AC3E}">
        <p14:creationId xmlns:p14="http://schemas.microsoft.com/office/powerpoint/2010/main" val="2826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Q4.3. Que nota de 0 a 10 o sr. daria para as palestras, seminários ou oficinas do SEBRAE quanto aos resultados pra você e sua empresa?</a:t>
            </a:r>
            <a:endParaRPr lang="pt-BR" sz="1200" i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2997817170"/>
              </p:ext>
            </p:extLst>
          </p:nvPr>
        </p:nvGraphicFramePr>
        <p:xfrm>
          <a:off x="3784622" y="1663950"/>
          <a:ext cx="7809723" cy="379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CaixaDeTexto 42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8,6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8,1 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8,1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8,7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8,2 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0272409" y="6596619"/>
            <a:ext cx="19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5.194 | NS/NR: 120</a:t>
            </a:r>
          </a:p>
        </p:txBody>
      </p:sp>
    </p:spTree>
    <p:extLst>
      <p:ext uri="{BB962C8B-B14F-4D97-AF65-F5344CB8AC3E}">
        <p14:creationId xmlns:p14="http://schemas.microsoft.com/office/powerpoint/2010/main" val="34552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Q4.3. Que nota de 0 a 10 o sr. daria para as palestras, seminários ou oficinas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3978581612"/>
              </p:ext>
            </p:extLst>
          </p:nvPr>
        </p:nvGraphicFramePr>
        <p:xfrm>
          <a:off x="3671969" y="1881051"/>
          <a:ext cx="7809723" cy="368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CaixaDeTexto 62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8,4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8,0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0194587" y="6596619"/>
            <a:ext cx="199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5.194 | NS/NR: 120</a:t>
            </a:r>
          </a:p>
        </p:txBody>
      </p:sp>
    </p:spTree>
    <p:extLst>
      <p:ext uri="{BB962C8B-B14F-4D97-AF65-F5344CB8AC3E}">
        <p14:creationId xmlns:p14="http://schemas.microsoft.com/office/powerpoint/2010/main" val="4499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620120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Q4.3. Que nota de 0 a 10 o sr. daria para as palestras, seminários ou oficinas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80739" y="1237822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PALESTRAS, SEMINÁRIOS E OFICINAS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372542741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CaixaDeTexto 52"/>
          <p:cNvSpPr txBox="1"/>
          <p:nvPr/>
        </p:nvSpPr>
        <p:spPr>
          <a:xfrm>
            <a:off x="8839200" y="6596390"/>
            <a:ext cx="3362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9.705 | 2015: 6.406 | 2016: 3.989 | 2017: 5.194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56612" y="1684098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8,3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8,0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8,6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8,3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8370916" y="0"/>
            <a:ext cx="8313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158840" y="4784651"/>
            <a:ext cx="8033161" cy="2073349"/>
          </a:xfrm>
          <a:prstGeom prst="rect">
            <a:avLst/>
          </a:prstGeom>
          <a:solidFill>
            <a:srgbClr val="FF714F"/>
          </a:solidFill>
        </p:spPr>
      </p:pic>
      <p:pic>
        <p:nvPicPr>
          <p:cNvPr id="7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029740" y="0"/>
            <a:ext cx="8162259" cy="2089299"/>
          </a:xfrm>
          <a:prstGeom prst="rect">
            <a:avLst/>
          </a:prstGeom>
          <a:solidFill>
            <a:srgbClr val="FF714F"/>
          </a:solidFill>
        </p:spPr>
      </p:pic>
      <p:sp>
        <p:nvSpPr>
          <p:cNvPr id="8" name="Retângulo 7"/>
          <p:cNvSpPr/>
          <p:nvPr/>
        </p:nvSpPr>
        <p:spPr>
          <a:xfrm>
            <a:off x="4029740" y="1892595"/>
            <a:ext cx="8162261" cy="33525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991061" y="-26579"/>
            <a:ext cx="1467293" cy="1988288"/>
          </a:xfrm>
          <a:prstGeom prst="rect">
            <a:avLst/>
          </a:prstGeom>
          <a:solidFill>
            <a:schemeClr val="bg1"/>
          </a:solidFill>
          <a:ln w="3175">
            <a:solidFill>
              <a:srgbClr val="C8443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4029740" y="1881969"/>
            <a:ext cx="5961321" cy="10626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149984" y="2826397"/>
            <a:ext cx="8033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</a:rPr>
              <a:t>CONSULTORIAS</a:t>
            </a: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3990753" y="5243374"/>
            <a:ext cx="8240232" cy="177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-1" y="0"/>
            <a:ext cx="4158842" cy="68845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228092"/>
            <a:ext cx="415884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SAE 2017</a:t>
            </a: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Satisfação, aplicabilidade e efetividade</a:t>
            </a:r>
          </a:p>
        </p:txBody>
      </p:sp>
      <p:cxnSp>
        <p:nvCxnSpPr>
          <p:cNvPr id="15" name="Conector reto 14"/>
          <p:cNvCxnSpPr/>
          <p:nvPr/>
        </p:nvCxnSpPr>
        <p:spPr>
          <a:xfrm flipH="1" flipV="1">
            <a:off x="4149984" y="0"/>
            <a:ext cx="7970" cy="6884579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964" y="279739"/>
            <a:ext cx="1091485" cy="1425156"/>
          </a:xfrm>
          <a:prstGeom prst="rect">
            <a:avLst/>
          </a:prstGeom>
        </p:spPr>
      </p:pic>
      <p:sp>
        <p:nvSpPr>
          <p:cNvPr id="17" name="CaixaDeTexto 16">
            <a:hlinkClick r:id="rId4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8" name="Imagem 1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4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CONSULTORIAS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Q5.1. Qual a sua satisfação de 0 a 10 com as CONSULTORIAS do SEBRAE que o senhor participou em 2017? 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9,0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398160861"/>
              </p:ext>
            </p:extLst>
          </p:nvPr>
        </p:nvGraphicFramePr>
        <p:xfrm>
          <a:off x="2928381" y="2044309"/>
          <a:ext cx="8636693" cy="403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81299" y="4507682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5,9%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67814" y="3854909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24,5%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006033" y="1427630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69,7%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593483" y="2617016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42670" y="377030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55537" y="1365195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67" name="Conector reto 6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9" name="Retângulo 6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7" name="Conector reto 7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10311319" y="6596619"/>
            <a:ext cx="187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3.903 | NS/NR: 35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675628" y="1594737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70% dos entrevistados se mostraram muito satisfeitos com as consultorias de que participaram em 2017, atribuindo notas altas a este item.</a:t>
            </a:r>
          </a:p>
        </p:txBody>
      </p:sp>
    </p:spTree>
    <p:extLst>
      <p:ext uri="{BB962C8B-B14F-4D97-AF65-F5344CB8AC3E}">
        <p14:creationId xmlns:p14="http://schemas.microsoft.com/office/powerpoint/2010/main" val="5285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CONSULTORIAS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Q5.1. Qual a sua satisfação de 0 a 10 com as CONSULTORIAS do SEBRAE que o senhor participou em 2017? 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669173530"/>
              </p:ext>
            </p:extLst>
          </p:nvPr>
        </p:nvGraphicFramePr>
        <p:xfrm>
          <a:off x="262558" y="1906622"/>
          <a:ext cx="11665296" cy="448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3.903 | NS/NR: 35</a:t>
            </a:r>
          </a:p>
        </p:txBody>
      </p:sp>
    </p:spTree>
    <p:extLst>
      <p:ext uri="{BB962C8B-B14F-4D97-AF65-F5344CB8AC3E}">
        <p14:creationId xmlns:p14="http://schemas.microsoft.com/office/powerpoint/2010/main" val="33608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CONSULTORIAS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Q5.1. Qual a sua satisfação de 0 a 10 com as CONSULTORIAS do SEBRAE que o senhor participou em 2017? </a:t>
            </a:r>
            <a:endParaRPr lang="pt-BR" sz="1200" i="1" dirty="0"/>
          </a:p>
        </p:txBody>
      </p: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tângulo 4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923852748"/>
              </p:ext>
            </p:extLst>
          </p:nvPr>
        </p:nvGraphicFramePr>
        <p:xfrm>
          <a:off x="3608915" y="1557297"/>
          <a:ext cx="7809723" cy="38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9,3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8,9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8,9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8,5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 8,8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3.903 | NS/NR: 35</a:t>
            </a:r>
          </a:p>
        </p:txBody>
      </p:sp>
    </p:spTree>
    <p:extLst>
      <p:ext uri="{BB962C8B-B14F-4D97-AF65-F5344CB8AC3E}">
        <p14:creationId xmlns:p14="http://schemas.microsoft.com/office/powerpoint/2010/main" val="17069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CONSULTORIAS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Q5.1. Qual a sua satisfação de 0 a 10 com as CONSULTORIAS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7" name="Conector reto 5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1425778366"/>
              </p:ext>
            </p:extLst>
          </p:nvPr>
        </p:nvGraphicFramePr>
        <p:xfrm>
          <a:off x="3492916" y="1733006"/>
          <a:ext cx="7809723" cy="386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9,0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9,0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3.903 | NS/NR: 35</a:t>
            </a:r>
          </a:p>
        </p:txBody>
      </p:sp>
    </p:spTree>
    <p:extLst>
      <p:ext uri="{BB962C8B-B14F-4D97-AF65-F5344CB8AC3E}">
        <p14:creationId xmlns:p14="http://schemas.microsoft.com/office/powerpoint/2010/main" val="2648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598198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CONSULTORIAS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Q5.1. Qual a sua satisfação de 0 a 10 com as CONSULTORIAS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70141" y="1229615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541671188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8605689" y="6605521"/>
            <a:ext cx="3500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4.322 | 2015: 4.532 | 2016: 2.477 | 2017: 3.903 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546361" y="1675891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8,9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8,7 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9,0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9,0 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4"/>
          <p:cNvSpPr txBox="1">
            <a:spLocks/>
          </p:cNvSpPr>
          <p:nvPr/>
        </p:nvSpPr>
        <p:spPr>
          <a:xfrm>
            <a:off x="3643342" y="290342"/>
            <a:ext cx="7721794" cy="860288"/>
          </a:xfrm>
          <a:prstGeom prst="rect">
            <a:avLst/>
          </a:prstGeom>
        </p:spPr>
        <p:txBody>
          <a:bodyPr wrap="square" lIns="121884" tIns="121884" rIns="121884" bIns="121884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5333" b="1" dirty="0">
                <a:solidFill>
                  <a:srgbClr val="002060"/>
                </a:solidFill>
              </a:rPr>
              <a:t>Sumário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04193" y="1085059"/>
            <a:ext cx="76328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Histórico SAE......................................................................................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Participação em atividades do SEBRAE.............................................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Avaliação dos Cursos..........................................................................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Avaliação das Palestras, Seminários e Oficinas..................................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Avaliação das Consultorias.................................................................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Avaliação das Feiras e Eventos...........................................................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Avaliação das Orientações e Materiais.............................................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Recomendação do SEBRAE...............................................................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Clientes antigos - não atendidos pelo SEBRAE em 2017.................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Clientes em potencial - nunca atendidos pelo SEBRAE...................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pt-BR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Considerações Finais..........................................................................</a:t>
            </a:r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10031026" y="1661088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10031026" y="2165478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6" name="Retângulo 5">
            <a:hlinkClick r:id="rId4" action="ppaction://hlinksldjump"/>
          </p:cNvPr>
          <p:cNvSpPr/>
          <p:nvPr/>
        </p:nvSpPr>
        <p:spPr>
          <a:xfrm>
            <a:off x="10031026" y="2669868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7" name="Retângulo 6">
            <a:hlinkClick r:id="rId5" action="ppaction://hlinksldjump"/>
          </p:cNvPr>
          <p:cNvSpPr/>
          <p:nvPr/>
        </p:nvSpPr>
        <p:spPr>
          <a:xfrm>
            <a:off x="10031026" y="3198240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8" name="Retângulo 7">
            <a:hlinkClick r:id="rId6" action="ppaction://hlinksldjump"/>
          </p:cNvPr>
          <p:cNvSpPr/>
          <p:nvPr/>
        </p:nvSpPr>
        <p:spPr>
          <a:xfrm>
            <a:off x="10031026" y="3702630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9" name="Retângulo 8">
            <a:hlinkClick r:id="rId7" action="ppaction://hlinksldjump"/>
          </p:cNvPr>
          <p:cNvSpPr/>
          <p:nvPr/>
        </p:nvSpPr>
        <p:spPr>
          <a:xfrm>
            <a:off x="10031026" y="4215596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0" name="Retângulo 9">
            <a:hlinkClick r:id="rId8" action="ppaction://hlinksldjump"/>
          </p:cNvPr>
          <p:cNvSpPr/>
          <p:nvPr/>
        </p:nvSpPr>
        <p:spPr>
          <a:xfrm>
            <a:off x="10031026" y="4730846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59" r="24325"/>
          <a:stretch/>
        </p:blipFill>
        <p:spPr>
          <a:xfrm>
            <a:off x="1" y="0"/>
            <a:ext cx="3499658" cy="6858000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3499659" y="-16626"/>
            <a:ext cx="0" cy="694944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10" action="ppaction://hlinksldjump"/>
          </p:cNvPr>
          <p:cNvSpPr/>
          <p:nvPr/>
        </p:nvSpPr>
        <p:spPr>
          <a:xfrm>
            <a:off x="10031026" y="5239246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5" name="Retângulo 14">
            <a:hlinkClick r:id="rId11" action="ppaction://hlinksldjump"/>
          </p:cNvPr>
          <p:cNvSpPr/>
          <p:nvPr/>
        </p:nvSpPr>
        <p:spPr>
          <a:xfrm>
            <a:off x="10031026" y="5777713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6" name="Retângulo 15">
            <a:hlinkClick r:id="rId12" action="ppaction://hlinksldjump"/>
          </p:cNvPr>
          <p:cNvSpPr/>
          <p:nvPr/>
        </p:nvSpPr>
        <p:spPr>
          <a:xfrm>
            <a:off x="10031026" y="6316180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  <p:sp>
        <p:nvSpPr>
          <p:cNvPr id="17" name="Retângulo 16">
            <a:hlinkClick r:id="rId13" action="ppaction://hlinksldjump"/>
          </p:cNvPr>
          <p:cNvSpPr/>
          <p:nvPr/>
        </p:nvSpPr>
        <p:spPr>
          <a:xfrm>
            <a:off x="10031026" y="1165128"/>
            <a:ext cx="459634" cy="3734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84769"/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1579061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CONSULTORIAS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Q5.2. Que nota de 0 a 10 o sr. Daria para a aplicabilidade desses conhecimentos adquiridos nas CONSULTORIAS do SEBRAE?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8,3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242269546"/>
              </p:ext>
            </p:extLst>
          </p:nvPr>
        </p:nvGraphicFramePr>
        <p:xfrm>
          <a:off x="2928381" y="1702341"/>
          <a:ext cx="8636693" cy="437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10482" y="416104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17,2%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28957" y="3431749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27,7%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96306" y="1538006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55,1%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22666" y="227038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03813" y="334714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45810" y="1475571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3.871 | NS/NR: 67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675628" y="1594737"/>
            <a:ext cx="593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55,1% dos entrevistados se mostraram muito satisfeitos com a aplicabilidade dos conhecimentos adquiridos nas consultorias, atribuindo notas altas a este item.</a:t>
            </a:r>
          </a:p>
        </p:txBody>
      </p:sp>
    </p:spTree>
    <p:extLst>
      <p:ext uri="{BB962C8B-B14F-4D97-AF65-F5344CB8AC3E}">
        <p14:creationId xmlns:p14="http://schemas.microsoft.com/office/powerpoint/2010/main" val="35859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Q5.2. Que nota de 0 a 10 o sr. Daria para a aplicabilidade desses conhecimentos adquiridos nas CONSULTORIAS do SEBRAE?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2898614614"/>
              </p:ext>
            </p:extLst>
          </p:nvPr>
        </p:nvGraphicFramePr>
        <p:xfrm>
          <a:off x="262558" y="1848256"/>
          <a:ext cx="11665296" cy="454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CONSULTORIAS DO SEBRAE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3.871 | NS/NR: 67</a:t>
            </a:r>
          </a:p>
        </p:txBody>
      </p:sp>
    </p:spTree>
    <p:extLst>
      <p:ext uri="{BB962C8B-B14F-4D97-AF65-F5344CB8AC3E}">
        <p14:creationId xmlns:p14="http://schemas.microsoft.com/office/powerpoint/2010/main" val="22725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Q5.2. Que nota de 0 a 10 o sr. Daria para a aplicabilidade desses conhecimentos adquiridos nas CONSULTORIAS do SEBRAE?</a:t>
            </a:r>
            <a:endParaRPr lang="pt-BR" sz="1200" i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CONSULTORIAS DO SEBRAE</a:t>
            </a:r>
          </a:p>
        </p:txBody>
      </p:sp>
      <p:sp>
        <p:nvSpPr>
          <p:cNvPr id="43" name="Retângulo 42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Gráfico 56"/>
          <p:cNvGraphicFramePr/>
          <p:nvPr>
            <p:extLst>
              <p:ext uri="{D42A27DB-BD31-4B8C-83A1-F6EECF244321}">
                <p14:modId xmlns:p14="http://schemas.microsoft.com/office/powerpoint/2010/main" val="955756388"/>
              </p:ext>
            </p:extLst>
          </p:nvPr>
        </p:nvGraphicFramePr>
        <p:xfrm>
          <a:off x="3492916" y="1569230"/>
          <a:ext cx="7809723" cy="377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CaixaDeTexto 57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8,4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8,2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8,5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8,0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 8,1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3.871 | NS/NR: 67</a:t>
            </a:r>
          </a:p>
        </p:txBody>
      </p:sp>
    </p:spTree>
    <p:extLst>
      <p:ext uri="{BB962C8B-B14F-4D97-AF65-F5344CB8AC3E}">
        <p14:creationId xmlns:p14="http://schemas.microsoft.com/office/powerpoint/2010/main" val="33334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Q5.2. Que nota de 0 a 10 o sr. Daria para a aplicabilidade desses conhecimentos adquiridos nas CONSULTORIAS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CONSULTORIAS DO SEBRAE</a:t>
            </a:r>
          </a:p>
        </p:txBody>
      </p: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7" name="Conector reto 5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1766801060"/>
              </p:ext>
            </p:extLst>
          </p:nvPr>
        </p:nvGraphicFramePr>
        <p:xfrm>
          <a:off x="3492916" y="1741714"/>
          <a:ext cx="7809723" cy="378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8,3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8,2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3.871 | NS/NR: 67</a:t>
            </a:r>
          </a:p>
        </p:txBody>
      </p:sp>
    </p:spTree>
    <p:extLst>
      <p:ext uri="{BB962C8B-B14F-4D97-AF65-F5344CB8AC3E}">
        <p14:creationId xmlns:p14="http://schemas.microsoft.com/office/powerpoint/2010/main" val="24294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Q5.2. Que nota de 0 a 10 o sr. Daria para a aplicabilidade desses conhecimentos adquiridos nas CONSULTORIAS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634707" y="130960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CONSULTORIAS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552335516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8763000" y="6613184"/>
            <a:ext cx="3413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4.322 | 2015: 4.532 | 2016: 2.477 | 2017: 3.871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748342" y="1649227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7,9 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7,9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8,3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8,3 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CONSULTORIAS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Q5.3. Que nota de 0 a 10 o sr. daria para as CONSULTORIAS do SEBRAE quanto aos resultados pra você e sua empresa?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8,3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28126904"/>
              </p:ext>
            </p:extLst>
          </p:nvPr>
        </p:nvGraphicFramePr>
        <p:xfrm>
          <a:off x="2928381" y="1850069"/>
          <a:ext cx="8636693" cy="422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20210" y="416104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14,0%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487345" y="2818582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32,8%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015761" y="1204199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53,2%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32394" y="227038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8962201" y="2733981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65265" y="1141764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3.830 | NS/NR: 108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675628" y="1594737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70% dos entrevistados se mostraram muito satisfeitos com as consultorias de que participaram em 2017, atribuindo notas altas a este item.</a:t>
            </a:r>
          </a:p>
        </p:txBody>
      </p:sp>
    </p:spTree>
    <p:extLst>
      <p:ext uri="{BB962C8B-B14F-4D97-AF65-F5344CB8AC3E}">
        <p14:creationId xmlns:p14="http://schemas.microsoft.com/office/powerpoint/2010/main" val="17741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Q5.3. Que nota de 0 a 10 o sr. daria para as CONSULTORIAS do SEBRAE quanto aos resultados pra você e sua empresa?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57720818"/>
              </p:ext>
            </p:extLst>
          </p:nvPr>
        </p:nvGraphicFramePr>
        <p:xfrm>
          <a:off x="262558" y="1643974"/>
          <a:ext cx="11665296" cy="474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CONSULTORIAS DO SEBRAE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10330774" y="6596619"/>
            <a:ext cx="185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3.830 | NS/NR: 108</a:t>
            </a:r>
          </a:p>
        </p:txBody>
      </p:sp>
    </p:spTree>
    <p:extLst>
      <p:ext uri="{BB962C8B-B14F-4D97-AF65-F5344CB8AC3E}">
        <p14:creationId xmlns:p14="http://schemas.microsoft.com/office/powerpoint/2010/main" val="33073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Q5.3. Que nota de 0 a 10 o sr. daria para as CONSULTORIAS do SEBRAE quanto aos resultados pra você e sua empresa?</a:t>
            </a:r>
            <a:endParaRPr lang="pt-BR" sz="1200" i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CONSULTORIAS DO SEBRAE</a:t>
            </a:r>
          </a:p>
        </p:txBody>
      </p:sp>
      <p:sp>
        <p:nvSpPr>
          <p:cNvPr id="27" name="Retângulo 26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329990829"/>
              </p:ext>
            </p:extLst>
          </p:nvPr>
        </p:nvGraphicFramePr>
        <p:xfrm>
          <a:off x="3743058" y="1729047"/>
          <a:ext cx="7809723" cy="372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CaixaDeTexto 42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8,5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8,1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8,4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8,7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8,1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3.830 | NS/NR: 108</a:t>
            </a:r>
          </a:p>
        </p:txBody>
      </p:sp>
    </p:spTree>
    <p:extLst>
      <p:ext uri="{BB962C8B-B14F-4D97-AF65-F5344CB8AC3E}">
        <p14:creationId xmlns:p14="http://schemas.microsoft.com/office/powerpoint/2010/main" val="4439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Q5.3. Que nota de 0 a 10 o sr. daria para as CONSULTORIAS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CONSULTORIAS DO SEBRAE</a:t>
            </a:r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6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702090650"/>
              </p:ext>
            </p:extLst>
          </p:nvPr>
        </p:nvGraphicFramePr>
        <p:xfrm>
          <a:off x="3756844" y="1733006"/>
          <a:ext cx="7809723" cy="386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8,2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8,3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0369685" y="6596619"/>
            <a:ext cx="1820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3.830 | NS/NR: 108</a:t>
            </a:r>
          </a:p>
        </p:txBody>
      </p:sp>
    </p:spTree>
    <p:extLst>
      <p:ext uri="{BB962C8B-B14F-4D97-AF65-F5344CB8AC3E}">
        <p14:creationId xmlns:p14="http://schemas.microsoft.com/office/powerpoint/2010/main" val="36971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598198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Q5.3. Que nota de 0 a 10 o sr. daria para as CONSULTORIAS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80739" y="139956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CONSULTORIAS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015817468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8920264" y="6605521"/>
            <a:ext cx="3281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4.322 | 2015: 4.532 | 2016: 2.477 | 2017: 3.830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75324" y="1865199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7,8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7,7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8,3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8,3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6" name="Retângulo com Único Canto Aparado 5"/>
          <p:cNvSpPr/>
          <p:nvPr/>
        </p:nvSpPr>
        <p:spPr>
          <a:xfrm rot="16200000">
            <a:off x="8508080" y="2371366"/>
            <a:ext cx="1662544" cy="5843843"/>
          </a:xfrm>
          <a:prstGeom prst="snip1Rect">
            <a:avLst/>
          </a:prstGeom>
          <a:solidFill>
            <a:srgbClr val="475C80">
              <a:alpha val="80000"/>
            </a:srgbClr>
          </a:solid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985460" y="4916330"/>
            <a:ext cx="494607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Histórico SAE</a:t>
            </a:r>
          </a:p>
        </p:txBody>
      </p: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11332218" y="6323089"/>
            <a:ext cx="9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078408" y="6294237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81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158840" y="4784651"/>
            <a:ext cx="8033161" cy="20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029740" y="0"/>
            <a:ext cx="8162259" cy="20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029740" y="1775637"/>
            <a:ext cx="8162261" cy="32748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4029740" y="1775637"/>
            <a:ext cx="5805376" cy="2126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029740" y="5027440"/>
            <a:ext cx="8240232" cy="177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-1" y="0"/>
            <a:ext cx="4158842" cy="6884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1228092"/>
            <a:ext cx="415884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SAE 2017</a:t>
            </a: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Satisfação, aplicabilidade e efetividade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835116" y="-47846"/>
            <a:ext cx="1456662" cy="1871330"/>
          </a:xfrm>
          <a:prstGeom prst="rect">
            <a:avLst/>
          </a:prstGeom>
          <a:solidFill>
            <a:schemeClr val="bg1"/>
          </a:solidFill>
          <a:ln w="3175">
            <a:solidFill>
              <a:srgbClr val="0071B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208" y="472168"/>
            <a:ext cx="1020246" cy="1151320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 flipH="1" flipV="1">
            <a:off x="4149984" y="0"/>
            <a:ext cx="7970" cy="6884579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494029" y="2309882"/>
            <a:ext cx="8033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FEIRAS 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E EVENTOS</a:t>
            </a:r>
          </a:p>
        </p:txBody>
      </p:sp>
      <p:sp>
        <p:nvSpPr>
          <p:cNvPr id="15" name="CaixaDeTexto 14">
            <a:hlinkClick r:id="rId4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6" name="Imagem 1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66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 E EVENTOS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Q6.1. Qual a sua satisfação de 0 a 10 com as FEIRAS ou EVENTOS do SEBRAE que o senhor participou em 2017? 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9,0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193807202"/>
              </p:ext>
            </p:extLst>
          </p:nvPr>
        </p:nvGraphicFramePr>
        <p:xfrm>
          <a:off x="2928381" y="1692613"/>
          <a:ext cx="8636693" cy="438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81299" y="4507682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4,8%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19230" y="3337876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28,2%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67123" y="1427630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67,0%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593483" y="2617016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8994086" y="3253275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16627" y="1365195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67" name="Conector reto 6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9" name="Retângulo 6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7" name="Conector reto 7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415481" y="6596619"/>
            <a:ext cx="177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1.945 | NS/NR: 27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553025" y="1594737"/>
            <a:ext cx="58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2/3 dos entrevistados se mostraram muito satisfeitos com as feiras e eventos de que participaram em 2017, atribuindo notas altas a este item.</a:t>
            </a:r>
          </a:p>
        </p:txBody>
      </p:sp>
    </p:spTree>
    <p:extLst>
      <p:ext uri="{BB962C8B-B14F-4D97-AF65-F5344CB8AC3E}">
        <p14:creationId xmlns:p14="http://schemas.microsoft.com/office/powerpoint/2010/main" val="3132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 E EVENTOS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Q6.1. Qual a sua satisfação de 0 a 10 com as FEIRAS ou EVENTOS do SEBRAE que o senhor participou em 2017? 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51576751"/>
              </p:ext>
            </p:extLst>
          </p:nvPr>
        </p:nvGraphicFramePr>
        <p:xfrm>
          <a:off x="262558" y="1936138"/>
          <a:ext cx="11665296" cy="445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tângulo 22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1.945 | NS/NR: 27</a:t>
            </a:r>
          </a:p>
        </p:txBody>
      </p:sp>
    </p:spTree>
    <p:extLst>
      <p:ext uri="{BB962C8B-B14F-4D97-AF65-F5344CB8AC3E}">
        <p14:creationId xmlns:p14="http://schemas.microsoft.com/office/powerpoint/2010/main" val="6333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 E EVENTOS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Q6.1. Qual a sua satisfação de 0 a 10 com as FEIRAS ou EVENTOS do SEBRAE que o senhor participou em 2017? </a:t>
            </a:r>
            <a:endParaRPr lang="pt-BR" sz="1200" i="1" dirty="0"/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082156048"/>
              </p:ext>
            </p:extLst>
          </p:nvPr>
        </p:nvGraphicFramePr>
        <p:xfrm>
          <a:off x="3492916" y="1663950"/>
          <a:ext cx="7809723" cy="393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9,0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8,9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8,8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9,6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9,0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1.945 | NS/NR: 27</a:t>
            </a:r>
          </a:p>
        </p:txBody>
      </p:sp>
    </p:spTree>
    <p:extLst>
      <p:ext uri="{BB962C8B-B14F-4D97-AF65-F5344CB8AC3E}">
        <p14:creationId xmlns:p14="http://schemas.microsoft.com/office/powerpoint/2010/main" val="12285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 E EVENTOS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Q6.1. Qual a sua satisfação de 0 a 10 com as FEIRAS ou EVENTOS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1931590071"/>
              </p:ext>
            </p:extLst>
          </p:nvPr>
        </p:nvGraphicFramePr>
        <p:xfrm>
          <a:off x="3492916" y="1766047"/>
          <a:ext cx="7809723" cy="37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8,9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9,1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1.945 | NS/NR: 27</a:t>
            </a:r>
          </a:p>
        </p:txBody>
      </p:sp>
    </p:spTree>
    <p:extLst>
      <p:ext uri="{BB962C8B-B14F-4D97-AF65-F5344CB8AC3E}">
        <p14:creationId xmlns:p14="http://schemas.microsoft.com/office/powerpoint/2010/main" val="38854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598198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FEIRAS E EVENTOS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Q6.1. Qual a sua satisfação de 0 a 10 com as FEIRAS ou EVENTOS do SEBRAE que o senhor participou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80739" y="1270386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1329794008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752596" y="1610009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9,0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8,6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9,0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9,0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8871626" y="6603869"/>
            <a:ext cx="3304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2.397 | 2015: 2.204 | 2016: 1.237 | 2017: 1.945 </a:t>
            </a:r>
          </a:p>
        </p:txBody>
      </p:sp>
    </p:spTree>
    <p:extLst>
      <p:ext uri="{BB962C8B-B14F-4D97-AF65-F5344CB8AC3E}">
        <p14:creationId xmlns:p14="http://schemas.microsoft.com/office/powerpoint/2010/main" val="35786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 E EVENTOS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Q6.2. Que nota de 0 a 10 o sr. daria para o aproveitamento das oportunidades surgidas nas FEIRAS ou EVENTOS do SEBRAE?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8,3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553837339"/>
              </p:ext>
            </p:extLst>
          </p:nvPr>
        </p:nvGraphicFramePr>
        <p:xfrm>
          <a:off x="2928381" y="1623032"/>
          <a:ext cx="8636693" cy="445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10482" y="389506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14,9%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487345" y="3021869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29,3%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86578" y="1262620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55,9%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22666" y="200440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8952296" y="2927363"/>
            <a:ext cx="20768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36082" y="1200185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1.937 | NS/NR: 35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675628" y="1594737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55% dos entrevistados avaliaram com notas altas o aproveitamento das oportunidades surgidas nas feiras e eventos do SEBRAE.</a:t>
            </a:r>
          </a:p>
        </p:txBody>
      </p:sp>
    </p:spTree>
    <p:extLst>
      <p:ext uri="{BB962C8B-B14F-4D97-AF65-F5344CB8AC3E}">
        <p14:creationId xmlns:p14="http://schemas.microsoft.com/office/powerpoint/2010/main" val="22986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Q6.2. Que nota de 0 a 10 o sr. daria para o aproveitamento das oportunidades surgidas nas FEIRAS ou EVENTOS do SEBRAE?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110932342"/>
              </p:ext>
            </p:extLst>
          </p:nvPr>
        </p:nvGraphicFramePr>
        <p:xfrm>
          <a:off x="262558" y="1449422"/>
          <a:ext cx="11665296" cy="49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 E EVENTOS DO SEBRAE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1.937 | NS/NR: 35</a:t>
            </a:r>
          </a:p>
        </p:txBody>
      </p:sp>
    </p:spTree>
    <p:extLst>
      <p:ext uri="{BB962C8B-B14F-4D97-AF65-F5344CB8AC3E}">
        <p14:creationId xmlns:p14="http://schemas.microsoft.com/office/powerpoint/2010/main" val="13536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Q6.2. Que nota de 0 a 10 o sr. daria para o aproveitamento das oportunidades surgidas nas FEIRAS ou EVENTOS do SEBRAE?</a:t>
            </a:r>
            <a:endParaRPr lang="pt-BR" sz="1200" i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 E EVENTOS DO SEBRAE</a:t>
            </a:r>
          </a:p>
        </p:txBody>
      </p:sp>
      <p:graphicFrame>
        <p:nvGraphicFramePr>
          <p:cNvPr id="57" name="Gráfico 56"/>
          <p:cNvGraphicFramePr/>
          <p:nvPr>
            <p:extLst>
              <p:ext uri="{D42A27DB-BD31-4B8C-83A1-F6EECF244321}">
                <p14:modId xmlns:p14="http://schemas.microsoft.com/office/powerpoint/2010/main" val="3369427172"/>
              </p:ext>
            </p:extLst>
          </p:nvPr>
        </p:nvGraphicFramePr>
        <p:xfrm>
          <a:off x="3608915" y="1557297"/>
          <a:ext cx="7809723" cy="388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CaixaDeTexto 57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8,1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8,4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8,2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9,1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8,4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1.937 | NS/NR: 35</a:t>
            </a:r>
          </a:p>
        </p:txBody>
      </p:sp>
    </p:spTree>
    <p:extLst>
      <p:ext uri="{BB962C8B-B14F-4D97-AF65-F5344CB8AC3E}">
        <p14:creationId xmlns:p14="http://schemas.microsoft.com/office/powerpoint/2010/main" val="32441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Q6.2. Que nota de 0 a 10 o sr. daria para o aproveitamento das oportunidades surgidas nas FEIRAS ou EVENTOS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 E EVENTOS DO SEBRAE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964713858"/>
              </p:ext>
            </p:extLst>
          </p:nvPr>
        </p:nvGraphicFramePr>
        <p:xfrm>
          <a:off x="3608915" y="1802674"/>
          <a:ext cx="7809723" cy="372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8,4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8,0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1.937 | NS/NR: 35</a:t>
            </a:r>
          </a:p>
        </p:txBody>
      </p:sp>
    </p:spTree>
    <p:extLst>
      <p:ext uri="{BB962C8B-B14F-4D97-AF65-F5344CB8AC3E}">
        <p14:creationId xmlns:p14="http://schemas.microsoft.com/office/powerpoint/2010/main" val="10053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com Único Canto Aparado 19"/>
          <p:cNvSpPr/>
          <p:nvPr/>
        </p:nvSpPr>
        <p:spPr>
          <a:xfrm flipH="1" flipV="1">
            <a:off x="117728" y="920086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/>
          <p:cNvSpPr/>
          <p:nvPr/>
        </p:nvSpPr>
        <p:spPr>
          <a:xfrm>
            <a:off x="-5884" y="555575"/>
            <a:ext cx="3505541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GERAL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3504915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satisfação com os serviços do Sebrae</a:t>
            </a:r>
            <a:endParaRPr lang="pt-BR" sz="1200" i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84753974"/>
              </p:ext>
            </p:extLst>
          </p:nvPr>
        </p:nvGraphicFramePr>
        <p:xfrm>
          <a:off x="3495862" y="1720572"/>
          <a:ext cx="8128000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36112" y="1756762"/>
            <a:ext cx="18556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093D88"/>
                </a:solidFill>
              </a:rPr>
              <a:t>9,0</a:t>
            </a:r>
            <a:endParaRPr lang="pt-BR" sz="4400" dirty="0">
              <a:solidFill>
                <a:srgbClr val="093D88"/>
              </a:solidFill>
            </a:endParaRPr>
          </a:p>
          <a:p>
            <a:pPr lvl="0" algn="ctr"/>
            <a:r>
              <a:rPr lang="pt-BR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MÉDIA 2017</a:t>
            </a:r>
          </a:p>
        </p:txBody>
      </p:sp>
      <p:sp>
        <p:nvSpPr>
          <p:cNvPr id="23" name="Retângulo 22">
            <a:hlinkClick r:id="" action="ppaction://hlinkshowjump?jump=nextslide"/>
          </p:cNvPr>
          <p:cNvSpPr/>
          <p:nvPr/>
        </p:nvSpPr>
        <p:spPr>
          <a:xfrm>
            <a:off x="3517314" y="548619"/>
            <a:ext cx="3505541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7013624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6045" y="3228917"/>
            <a:ext cx="185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93D88"/>
                </a:solidFill>
              </a:rPr>
              <a:t>9,0</a:t>
            </a: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Presencial</a:t>
            </a:r>
          </a:p>
          <a:p>
            <a:pPr algn="ctr"/>
            <a:endParaRPr lang="pt-BR" sz="2800" dirty="0">
              <a:solidFill>
                <a:srgbClr val="093D88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5752" y="4363448"/>
            <a:ext cx="185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93D88"/>
                </a:solidFill>
              </a:rPr>
              <a:t>9,1</a:t>
            </a: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Atendimento </a:t>
            </a: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Remoto</a:t>
            </a:r>
          </a:p>
          <a:p>
            <a:pPr algn="ctr"/>
            <a:endParaRPr lang="pt-BR" sz="2800" dirty="0">
              <a:solidFill>
                <a:srgbClr val="093D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5" grpId="0">
        <p:bldAsOne/>
      </p:bldGraphic>
      <p:bldP spid="21" grpId="0"/>
      <p:bldP spid="17" grpId="0"/>
      <p:bldP spid="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Q6.2. Que nota de 0 a 10 o sr. daria para o aproveitamento das oportunidades surgidas nas FEIRAS ou EVENTOS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39003" y="1334159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FEIRAS E EVENTOS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173068372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CaixaDeTexto 57"/>
          <p:cNvSpPr txBox="1"/>
          <p:nvPr/>
        </p:nvSpPr>
        <p:spPr>
          <a:xfrm>
            <a:off x="810860" y="1780435"/>
            <a:ext cx="1629429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8,3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7,7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8,6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8,3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8891080" y="6603853"/>
            <a:ext cx="328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2.397 | 2015: 2.204 | 2016: 1.237 | 2017: 1.937</a:t>
            </a:r>
          </a:p>
        </p:txBody>
      </p:sp>
    </p:spTree>
    <p:extLst>
      <p:ext uri="{BB962C8B-B14F-4D97-AF65-F5344CB8AC3E}">
        <p14:creationId xmlns:p14="http://schemas.microsoft.com/office/powerpoint/2010/main" val="23621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 E EVENTOS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Q6.3. Que nota de 0 a 10 o sr. daria para as FEIRAS ou EVENTOS do SEBRAE quanto aos resultados pra você e sua empresa?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8,2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559226802"/>
              </p:ext>
            </p:extLst>
          </p:nvPr>
        </p:nvGraphicFramePr>
        <p:xfrm>
          <a:off x="2928381" y="1848255"/>
          <a:ext cx="8636693" cy="422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229937" y="4161048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13,1%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487345" y="2363958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38,8%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61781" y="1689019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48,2%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42121" y="2270382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8962201" y="2279357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11285" y="1626584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1.920 | NS/NR: 52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533189" y="1595193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Quase metade dos entrevistados avaliaram com notas altas os resultados proporcionados pela feiras e eventos do SEBRAE para a empresa. </a:t>
            </a:r>
          </a:p>
        </p:txBody>
      </p:sp>
    </p:spTree>
    <p:extLst>
      <p:ext uri="{BB962C8B-B14F-4D97-AF65-F5344CB8AC3E}">
        <p14:creationId xmlns:p14="http://schemas.microsoft.com/office/powerpoint/2010/main" val="2716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Q6.3. Que nota de 0 a 10 o sr. daria para as FEIRAS ou EVENTOS do SEBRAE quanto aos resultados pra você e sua empresa?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2881200149"/>
              </p:ext>
            </p:extLst>
          </p:nvPr>
        </p:nvGraphicFramePr>
        <p:xfrm>
          <a:off x="262558" y="1702340"/>
          <a:ext cx="11665296" cy="468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 E EVENTOS DO SEBRAE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tângulo 23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1.920 | NS/NR: 52</a:t>
            </a:r>
          </a:p>
        </p:txBody>
      </p:sp>
    </p:spTree>
    <p:extLst>
      <p:ext uri="{BB962C8B-B14F-4D97-AF65-F5344CB8AC3E}">
        <p14:creationId xmlns:p14="http://schemas.microsoft.com/office/powerpoint/2010/main" val="42771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Q6.3. Que nota de 0 a 10 o sr. daria para as FEIRAS ou EVENTOS do SEBRAE quanto aos resultados pra você e sua empresa?</a:t>
            </a:r>
            <a:endParaRPr lang="pt-BR" sz="1200" i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 E EVENTOS DO SEBRAE</a:t>
            </a:r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185086796"/>
              </p:ext>
            </p:extLst>
          </p:nvPr>
        </p:nvGraphicFramePr>
        <p:xfrm>
          <a:off x="3664557" y="1502328"/>
          <a:ext cx="7809723" cy="397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CaixaDeTexto 42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8,3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8,0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8,0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9,3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8,3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etângulo 44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1.920 | NS/NR: 52</a:t>
            </a:r>
          </a:p>
        </p:txBody>
      </p:sp>
    </p:spTree>
    <p:extLst>
      <p:ext uri="{BB962C8B-B14F-4D97-AF65-F5344CB8AC3E}">
        <p14:creationId xmlns:p14="http://schemas.microsoft.com/office/powerpoint/2010/main" val="25927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Q6.3. Que nota de 0 a 10 o sr. daria para as FEIRAS ou EVENTOS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 E EVENTOS DO SEBRAE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793051200"/>
              </p:ext>
            </p:extLst>
          </p:nvPr>
        </p:nvGraphicFramePr>
        <p:xfrm>
          <a:off x="3608915" y="2127165"/>
          <a:ext cx="7809723" cy="34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8,2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8,1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1.920 | NS/NR: 52</a:t>
            </a:r>
          </a:p>
        </p:txBody>
      </p:sp>
    </p:spTree>
    <p:extLst>
      <p:ext uri="{BB962C8B-B14F-4D97-AF65-F5344CB8AC3E}">
        <p14:creationId xmlns:p14="http://schemas.microsoft.com/office/powerpoint/2010/main" val="40290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598198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Q6.3. Que nota de 0 a 10 o sr. daria para as FEIRAS ou EVENTOS do SEBRAE quanto aos resultados pra você e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80739" y="1347703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FEIRAS E EVENTOS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292571542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752596" y="1793979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8,0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7,5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8,5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8,2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8852170" y="6596390"/>
            <a:ext cx="3324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2.397 | 2015: 2.204 | 2016: 1.237 | 2017: 1.920</a:t>
            </a:r>
          </a:p>
        </p:txBody>
      </p:sp>
    </p:spTree>
    <p:extLst>
      <p:ext uri="{BB962C8B-B14F-4D97-AF65-F5344CB8AC3E}">
        <p14:creationId xmlns:p14="http://schemas.microsoft.com/office/powerpoint/2010/main" val="26695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8370916" y="0"/>
            <a:ext cx="8313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158840" y="4784651"/>
            <a:ext cx="8033161" cy="2073349"/>
          </a:xfrm>
          <a:prstGeom prst="rect">
            <a:avLst/>
          </a:prstGeom>
          <a:solidFill>
            <a:srgbClr val="FF714F"/>
          </a:solidFill>
        </p:spPr>
      </p:pic>
      <p:pic>
        <p:nvPicPr>
          <p:cNvPr id="6" name="Picture 4" descr="Nenhum texto alternativo automático disponível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1" t="85432"/>
          <a:stretch/>
        </p:blipFill>
        <p:spPr bwMode="auto">
          <a:xfrm>
            <a:off x="4029740" y="0"/>
            <a:ext cx="8162259" cy="2089299"/>
          </a:xfrm>
          <a:prstGeom prst="rect">
            <a:avLst/>
          </a:prstGeom>
          <a:solidFill>
            <a:srgbClr val="FF714F"/>
          </a:solidFill>
        </p:spPr>
      </p:pic>
      <p:sp>
        <p:nvSpPr>
          <p:cNvPr id="7" name="Retângulo 6"/>
          <p:cNvSpPr/>
          <p:nvPr/>
        </p:nvSpPr>
        <p:spPr>
          <a:xfrm>
            <a:off x="4029740" y="1892595"/>
            <a:ext cx="8162261" cy="3352549"/>
          </a:xfrm>
          <a:prstGeom prst="rect">
            <a:avLst/>
          </a:prstGeom>
          <a:solidFill>
            <a:srgbClr val="5F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991061" y="-26579"/>
            <a:ext cx="1467293" cy="198828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4029740" y="1881969"/>
            <a:ext cx="5961321" cy="10626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532756" y="2649913"/>
            <a:ext cx="76592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0" b="1" dirty="0">
                <a:solidFill>
                  <a:schemeClr val="bg1"/>
                </a:solidFill>
              </a:rPr>
              <a:t>ORIENTAÇÕES </a:t>
            </a:r>
          </a:p>
          <a:p>
            <a:r>
              <a:rPr lang="pt-BR" sz="7000" b="1" dirty="0">
                <a:solidFill>
                  <a:schemeClr val="bg1"/>
                </a:solidFill>
              </a:rPr>
              <a:t>E MATERIAIS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3990753" y="5243374"/>
            <a:ext cx="8240232" cy="177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-1" y="0"/>
            <a:ext cx="4158842" cy="6884579"/>
          </a:xfrm>
          <a:prstGeom prst="rect">
            <a:avLst/>
          </a:prstGeom>
          <a:solidFill>
            <a:srgbClr val="396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1228092"/>
            <a:ext cx="415884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SAE 2017</a:t>
            </a: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endParaRPr lang="pt-BR" sz="3500" b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Satisfação, aplicabilidade e efetividade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 flipV="1">
            <a:off x="4149984" y="0"/>
            <a:ext cx="7970" cy="6884579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601" y="525678"/>
            <a:ext cx="1087442" cy="1300593"/>
          </a:xfrm>
          <a:prstGeom prst="rect">
            <a:avLst/>
          </a:prstGeom>
        </p:spPr>
      </p:pic>
      <p:sp>
        <p:nvSpPr>
          <p:cNvPr id="16" name="CaixaDeTexto 15">
            <a:hlinkClick r:id="rId4" action="ppaction://hlinksldjump"/>
          </p:cNvPr>
          <p:cNvSpPr txBox="1"/>
          <p:nvPr/>
        </p:nvSpPr>
        <p:spPr>
          <a:xfrm>
            <a:off x="11416596" y="6472717"/>
            <a:ext cx="8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SUMÁRIO</a:t>
            </a:r>
          </a:p>
        </p:txBody>
      </p:sp>
      <p:pic>
        <p:nvPicPr>
          <p:cNvPr id="17" name="Imagem 1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77" b="95462" l="6846" r="20615">
                        <a14:foregroundMark x1="14692" y1="87462" x2="14692" y2="87462"/>
                        <a14:foregroundMark x1="16308" y1="88846" x2="16308" y2="88846"/>
                        <a14:foregroundMark x1="15154" y1="88231" x2="15154" y2="88231"/>
                        <a14:foregroundMark x1="15154" y1="88231" x2="15154" y2="88231"/>
                        <a14:foregroundMark x1="15154" y1="88231" x2="15154" y2="88231"/>
                        <a14:foregroundMark x1="12538" y1="88923" x2="13308" y2="91000"/>
                        <a14:foregroundMark x1="12923" y1="88231" x2="18692" y2="87846"/>
                        <a14:foregroundMark x1="10769" y1="87692" x2="16154" y2="87231"/>
                        <a14:foregroundMark x1="12154" y1="87231" x2="15154" y2="87231"/>
                        <a14:foregroundMark x1="15308" y1="90000" x2="17308" y2="90000"/>
                        <a14:foregroundMark x1="11538" y1="88692" x2="12000" y2="91462"/>
                        <a14:foregroundMark x1="11923" y1="88615" x2="12923" y2="91692"/>
                        <a14:foregroundMark x1="14385" y1="89308" x2="17077" y2="92231"/>
                        <a14:foregroundMark x1="13000" y1="88077" x2="10923" y2="91692"/>
                        <a14:foregroundMark x1="13769" y1="88615" x2="16769" y2="9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04" t="81479" r="77739" b="4173"/>
          <a:stretch/>
        </p:blipFill>
        <p:spPr>
          <a:xfrm>
            <a:off x="11162786" y="6443865"/>
            <a:ext cx="360040" cy="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06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ORIENTAÇÕES E MATERIAIS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Q7.1. Qual a sua satisfação de 0 a 10 com as ORIENTAÇÕES e MATERIAIS recebidos do SEBRAE em 2017? 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9,0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94596494"/>
              </p:ext>
            </p:extLst>
          </p:nvPr>
        </p:nvGraphicFramePr>
        <p:xfrm>
          <a:off x="2928381" y="1917861"/>
          <a:ext cx="8636693" cy="415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81299" y="4507682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5,9%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77595" y="3654863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23,3%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986578" y="1301425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70,8%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593483" y="2617016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52451" y="357026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36082" y="1238990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67" name="Conector reto 66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tângulo 67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69" name="Retângulo 6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7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73" name="Conector reto 7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77" name="Conector reto 7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8.663 | NS/NR: 76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596905" y="1666201"/>
            <a:ext cx="582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Mais de 70% dos entrevistados se mostraram muito satisfeitos com a orientações e materiais recebidos do SEBRAE em 2017, avaliando este item com notas altas.</a:t>
            </a:r>
          </a:p>
        </p:txBody>
      </p:sp>
    </p:spTree>
    <p:extLst>
      <p:ext uri="{BB962C8B-B14F-4D97-AF65-F5344CB8AC3E}">
        <p14:creationId xmlns:p14="http://schemas.microsoft.com/office/powerpoint/2010/main" val="281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ORIENTAÇÕES E MATERIAIS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Q7.1. Qual a sua satisfação de 0 a 10 com as ORIENTAÇÕES e MATERIAIS recebidos do SEBRAE em 2017? 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3111889814"/>
              </p:ext>
            </p:extLst>
          </p:nvPr>
        </p:nvGraphicFramePr>
        <p:xfrm>
          <a:off x="262558" y="1828800"/>
          <a:ext cx="11665296" cy="455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8.663 | NS/NR: 76</a:t>
            </a:r>
          </a:p>
        </p:txBody>
      </p:sp>
    </p:spTree>
    <p:extLst>
      <p:ext uri="{BB962C8B-B14F-4D97-AF65-F5344CB8AC3E}">
        <p14:creationId xmlns:p14="http://schemas.microsoft.com/office/powerpoint/2010/main" val="7061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ORIENTAÇÕES E MATERIAIS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Q7.1. Qual a sua satisfação de 0 a 10 com as ORIENTAÇÕES e MATERIAIS recebidos do SEBRAE em 2017? </a:t>
            </a:r>
            <a:endParaRPr lang="pt-BR" sz="1200" i="1" dirty="0"/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628099573"/>
              </p:ext>
            </p:extLst>
          </p:nvPr>
        </p:nvGraphicFramePr>
        <p:xfrm>
          <a:off x="3492916" y="1663950"/>
          <a:ext cx="7809723" cy="377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9,2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8,8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8,6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8,6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9,1</a:t>
            </a:r>
          </a:p>
        </p:txBody>
      </p:sp>
      <p:sp>
        <p:nvSpPr>
          <p:cNvPr id="40" name="Retângulo 39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8.663 | NS/NR: 76</a:t>
            </a:r>
          </a:p>
        </p:txBody>
      </p:sp>
    </p:spTree>
    <p:extLst>
      <p:ext uri="{BB962C8B-B14F-4D97-AF65-F5344CB8AC3E}">
        <p14:creationId xmlns:p14="http://schemas.microsoft.com/office/powerpoint/2010/main" val="3777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495862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Histórico das notas médias de satisfação por serviço</a:t>
            </a:r>
            <a:endParaRPr lang="pt-BR" sz="1200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79827662"/>
              </p:ext>
            </p:extLst>
          </p:nvPr>
        </p:nvGraphicFramePr>
        <p:xfrm>
          <a:off x="543209" y="1828800"/>
          <a:ext cx="10990906" cy="43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>
            <a:hlinkClick r:id="" action="ppaction://hlinkshowjump?jump=previousslide"/>
          </p:cNvPr>
          <p:cNvSpPr/>
          <p:nvPr/>
        </p:nvSpPr>
        <p:spPr>
          <a:xfrm>
            <a:off x="-5884" y="555575"/>
            <a:ext cx="3505541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GERAL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26367" y="548619"/>
            <a:ext cx="3505541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 DE SATISFAÇÃO POR SERVIÇO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513968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7013624" y="568312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ORIENTAÇÕES E MATERIAIS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Q7.1. Qual a sua satisfação de 0 a 10 com as ORIENTAÇÕES e MATERIAIS recebidos do SEBRAE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2288683455"/>
              </p:ext>
            </p:extLst>
          </p:nvPr>
        </p:nvGraphicFramePr>
        <p:xfrm>
          <a:off x="3492916" y="1663950"/>
          <a:ext cx="7809723" cy="377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9,0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9,1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10415481" y="6596619"/>
            <a:ext cx="177431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8.663 | NS/NR: 76</a:t>
            </a:r>
          </a:p>
        </p:txBody>
      </p:sp>
    </p:spTree>
    <p:extLst>
      <p:ext uri="{BB962C8B-B14F-4D97-AF65-F5344CB8AC3E}">
        <p14:creationId xmlns:p14="http://schemas.microsoft.com/office/powerpoint/2010/main" val="39050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1"/>
            <a:ext cx="2598198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77210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SATISFAÇÃO COM AS ORIENTAÇÕES E MATERIAIS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Q7.1. Qual a sua satisfação de 0 a 10 com as ORIENTAÇÕES e MATERIAIS recebidos do SEBRAE em 2017?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480739" y="1337400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620025802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CaixaDeTexto 56"/>
          <p:cNvSpPr txBox="1"/>
          <p:nvPr/>
        </p:nvSpPr>
        <p:spPr>
          <a:xfrm>
            <a:off x="752596" y="1783676"/>
            <a:ext cx="1629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8,8 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8,7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9,0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9,0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8891082" y="6613184"/>
            <a:ext cx="3285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9.437 | 2015: 7.617 | 2016: 5.325 | 2017: 8.663 </a:t>
            </a:r>
          </a:p>
        </p:txBody>
      </p:sp>
    </p:spTree>
    <p:extLst>
      <p:ext uri="{BB962C8B-B14F-4D97-AF65-F5344CB8AC3E}">
        <p14:creationId xmlns:p14="http://schemas.microsoft.com/office/powerpoint/2010/main" val="13086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ORIENTAÇÕES E MATERIAIS DO SEBRAE</a:t>
            </a:r>
          </a:p>
          <a:p>
            <a:pPr algn="ctr"/>
            <a:endParaRPr lang="pt-BR" sz="2001" b="1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Q7.2. Que nota de 0 a 10 o sr. daria para a aplicabilidade desses conhecimentos adquiridos nas ORIENTAÇÕES ou nos MATERIAIS do SEBRAE?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8,1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858297018"/>
              </p:ext>
            </p:extLst>
          </p:nvPr>
        </p:nvGraphicFramePr>
        <p:xfrm>
          <a:off x="2928381" y="1838528"/>
          <a:ext cx="8636693" cy="4237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91027" y="4004897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18,5%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95304" y="3002089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29,9%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015761" y="1269917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51,6%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603211" y="2114231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97792" y="2835025"/>
            <a:ext cx="132604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65265" y="120748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8.545 | NS/NR: 194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546032" y="1609681"/>
            <a:ext cx="604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metade dos entrevistados atribuíram notas altas para a aplicabilidade dos conhecimentos adquiridos nas orientações ou nos materiais do SEBRAE.</a:t>
            </a:r>
          </a:p>
        </p:txBody>
      </p:sp>
    </p:spTree>
    <p:extLst>
      <p:ext uri="{BB962C8B-B14F-4D97-AF65-F5344CB8AC3E}">
        <p14:creationId xmlns:p14="http://schemas.microsoft.com/office/powerpoint/2010/main" val="17859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Q7.2. Que nota de 0 a 10 o sr. daria para a aplicabilidade desses conhecimentos adquiridos nas ORIENTAÇÕES ou nos MATERIAIS do SEBRAE?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1785721075"/>
              </p:ext>
            </p:extLst>
          </p:nvPr>
        </p:nvGraphicFramePr>
        <p:xfrm>
          <a:off x="262558" y="1838528"/>
          <a:ext cx="11665296" cy="454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ORIENTAÇÕES E MATERIAIS DO SEBRAE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10330774" y="6596619"/>
            <a:ext cx="185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8.545 | NS/NR: 194</a:t>
            </a:r>
          </a:p>
        </p:txBody>
      </p:sp>
    </p:spTree>
    <p:extLst>
      <p:ext uri="{BB962C8B-B14F-4D97-AF65-F5344CB8AC3E}">
        <p14:creationId xmlns:p14="http://schemas.microsoft.com/office/powerpoint/2010/main" val="29455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Q7.2. Que nota de 0 a 10 o sr. daria para a aplicabilidade desses conhecimentos adquiridos nas ORIENTAÇÕES ou nos MATERIAIS do SEBRAE?</a:t>
            </a:r>
            <a:endParaRPr lang="pt-BR" sz="1200" i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ORIENTAÇÕES E MATERIAIS DO SEBRAE</a:t>
            </a:r>
          </a:p>
        </p:txBody>
      </p:sp>
      <p:graphicFrame>
        <p:nvGraphicFramePr>
          <p:cNvPr id="57" name="Gráfico 56"/>
          <p:cNvGraphicFramePr/>
          <p:nvPr>
            <p:extLst>
              <p:ext uri="{D42A27DB-BD31-4B8C-83A1-F6EECF244321}">
                <p14:modId xmlns:p14="http://schemas.microsoft.com/office/powerpoint/2010/main" val="493553559"/>
              </p:ext>
            </p:extLst>
          </p:nvPr>
        </p:nvGraphicFramePr>
        <p:xfrm>
          <a:off x="3608915" y="1446873"/>
          <a:ext cx="7809723" cy="415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CaixaDeTexto 57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8,2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7,7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7,8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7,7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8,2 </a:t>
            </a:r>
          </a:p>
        </p:txBody>
      </p: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350230" y="6596619"/>
            <a:ext cx="18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8.545 | NS/NR: 194</a:t>
            </a:r>
          </a:p>
        </p:txBody>
      </p:sp>
    </p:spTree>
    <p:extLst>
      <p:ext uri="{BB962C8B-B14F-4D97-AF65-F5344CB8AC3E}">
        <p14:creationId xmlns:p14="http://schemas.microsoft.com/office/powerpoint/2010/main" val="4406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Q7.2. Que nota de 0 a 10 o sr. daria para a aplicabilidade desses conhecimentos adquiridos nas ORIENTAÇÕES ou nos MATERIAIS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ORIENTAÇÕES E MATERIAIS DO SEBRAE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3123055911"/>
              </p:ext>
            </p:extLst>
          </p:nvPr>
        </p:nvGraphicFramePr>
        <p:xfrm>
          <a:off x="3831659" y="2202423"/>
          <a:ext cx="7809723" cy="34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CaixaDeTexto 61"/>
          <p:cNvSpPr txBox="1"/>
          <p:nvPr/>
        </p:nvSpPr>
        <p:spPr>
          <a:xfrm>
            <a:off x="402336" y="2097507"/>
            <a:ext cx="140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presencial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02336" y="3229952"/>
            <a:ext cx="140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</a:t>
            </a:r>
          </a:p>
          <a:p>
            <a:pPr algn="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779528" y="2043357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8,0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784007" y="3162302"/>
            <a:ext cx="93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17375E"/>
                </a:solidFill>
              </a:rPr>
              <a:t>8,2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10359957" y="6596619"/>
            <a:ext cx="18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8.545 | NS/NR: 194</a:t>
            </a:r>
          </a:p>
        </p:txBody>
      </p:sp>
    </p:spTree>
    <p:extLst>
      <p:ext uri="{BB962C8B-B14F-4D97-AF65-F5344CB8AC3E}">
        <p14:creationId xmlns:p14="http://schemas.microsoft.com/office/powerpoint/2010/main" val="7321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com Único Canto Aparado 41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Q7.2. Que nota de 0 a 10 o sr. daria para a aplicabilidade desses conhecimentos adquiridos nas ORIENTAÇÕES ou nos MATERIAIS do SEBRAE?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621982" y="1311439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APLICABILIDADE DAS ORIENTAÇÕES E MATERIAIS DO SEBRAE</a:t>
            </a:r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088154189"/>
              </p:ext>
            </p:extLst>
          </p:nvPr>
        </p:nvGraphicFramePr>
        <p:xfrm>
          <a:off x="2807851" y="1557297"/>
          <a:ext cx="9037673" cy="470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CaixaDeTexto 57"/>
          <p:cNvSpPr txBox="1"/>
          <p:nvPr/>
        </p:nvSpPr>
        <p:spPr>
          <a:xfrm>
            <a:off x="745142" y="1678019"/>
            <a:ext cx="1629429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2014: 7,7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7,8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2016: 8,3</a:t>
            </a:r>
          </a:p>
          <a:p>
            <a:pPr algn="ctr">
              <a:lnSpc>
                <a:spcPct val="200000"/>
              </a:lnSpc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2017: 8,1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1" name="Retângulo 30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8881353" y="6605521"/>
            <a:ext cx="3295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2014: 9.437 | 2015: 7.617 | 2016: 5.325 | 2017: 8.545</a:t>
            </a:r>
          </a:p>
        </p:txBody>
      </p:sp>
    </p:spTree>
    <p:extLst>
      <p:ext uri="{BB962C8B-B14F-4D97-AF65-F5344CB8AC3E}">
        <p14:creationId xmlns:p14="http://schemas.microsoft.com/office/powerpoint/2010/main" val="31636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com Único Canto Aparado 25"/>
          <p:cNvSpPr/>
          <p:nvPr/>
        </p:nvSpPr>
        <p:spPr>
          <a:xfrm flipH="1" flipV="1">
            <a:off x="187734" y="723843"/>
            <a:ext cx="1855670" cy="5352494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ORIENTAÇÕES E MATERIAIS DO SEBRAE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Q7.3. Que nota de 0 a 10 o sr. daria para as ORIENTAÇÕES ou MATERIAIS e SEBRAE recebidos do SEBRAE quanto aos resultados pra você e sua empresa?</a:t>
            </a:r>
            <a:endParaRPr lang="pt-BR" sz="12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7734" y="2174033"/>
            <a:ext cx="185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8,1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250032172"/>
              </p:ext>
            </p:extLst>
          </p:nvPr>
        </p:nvGraphicFramePr>
        <p:xfrm>
          <a:off x="2928381" y="1760705"/>
          <a:ext cx="8636693" cy="431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3181299" y="4196395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17,5%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8595304" y="2902377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29,8%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006033" y="1177797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52,6%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3" name="Chave Esquerda 2"/>
          <p:cNvSpPr/>
          <p:nvPr/>
        </p:nvSpPr>
        <p:spPr>
          <a:xfrm rot="5400000">
            <a:off x="5593483" y="2305729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Esquerda 37"/>
          <p:cNvSpPr/>
          <p:nvPr/>
        </p:nvSpPr>
        <p:spPr>
          <a:xfrm rot="5400000">
            <a:off x="9070160" y="2817776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have Esquerda 38"/>
          <p:cNvSpPr/>
          <p:nvPr/>
        </p:nvSpPr>
        <p:spPr>
          <a:xfrm rot="5400000">
            <a:off x="10555537" y="1115362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3" name="Conector reto 62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0291864" y="6596619"/>
            <a:ext cx="1897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8.427 | NS/NR: 312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685611" y="1630540"/>
            <a:ext cx="572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50% dos entrevistados avaliaram com notas altas os resultados decorrentes das orientações e dos materiais recebidos do SEBRAE. </a:t>
            </a:r>
          </a:p>
        </p:txBody>
      </p:sp>
    </p:spTree>
    <p:extLst>
      <p:ext uri="{BB962C8B-B14F-4D97-AF65-F5344CB8AC3E}">
        <p14:creationId xmlns:p14="http://schemas.microsoft.com/office/powerpoint/2010/main" val="8263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Q7.3. Que nota de 0 a 10 o sr. daria para as ORIENTAÇÕES ou MATERIAIS e SEBRAE recebidos do SEBRAE quanto aos resultados pra você e sua empresa?</a:t>
            </a:r>
            <a:endParaRPr lang="pt-BR" sz="1200" i="1" dirty="0"/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401315924"/>
              </p:ext>
            </p:extLst>
          </p:nvPr>
        </p:nvGraphicFramePr>
        <p:xfrm>
          <a:off x="262558" y="1556426"/>
          <a:ext cx="11665296" cy="483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ORIENTAÇÕES E MATERIAIS DO SEBRAE</a:t>
            </a: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10311319" y="6596619"/>
            <a:ext cx="187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8.427 | NS/NR: 312</a:t>
            </a:r>
          </a:p>
        </p:txBody>
      </p:sp>
    </p:spTree>
    <p:extLst>
      <p:ext uri="{BB962C8B-B14F-4D97-AF65-F5344CB8AC3E}">
        <p14:creationId xmlns:p14="http://schemas.microsoft.com/office/powerpoint/2010/main" val="7315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com Único Canto Aparado 77"/>
          <p:cNvSpPr/>
          <p:nvPr/>
        </p:nvSpPr>
        <p:spPr>
          <a:xfrm flipH="1" flipV="1">
            <a:off x="187730" y="722102"/>
            <a:ext cx="2757167" cy="4880401"/>
          </a:xfrm>
          <a:prstGeom prst="snip1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6791" y="1217674"/>
            <a:ext cx="21731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i="1" dirty="0">
                <a:solidFill>
                  <a:srgbClr val="093D88"/>
                </a:solidFill>
              </a:rPr>
              <a:t>Notas médias: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678" y="24374"/>
            <a:ext cx="12197619" cy="8849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799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4409" y="6597856"/>
            <a:ext cx="12187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09" y="6597859"/>
            <a:ext cx="12187946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Q7.3. Que nota de 0 a 10 o sr. daria para as ORIENTAÇÕES ou MATERIAIS e SEBRAE recebidos do SEBRAE quanto aos resultados pra você e sua empresa?</a:t>
            </a:r>
            <a:endParaRPr lang="pt-BR" sz="1200" i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500" y="86541"/>
            <a:ext cx="12189529" cy="4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1" b="1" dirty="0">
                <a:solidFill>
                  <a:schemeClr val="bg1"/>
                </a:solidFill>
              </a:rPr>
              <a:t>EFETIVIDADE DAS ORIENTAÇÕES E MATERIAIS DO SEBRAE</a:t>
            </a:r>
          </a:p>
        </p:txBody>
      </p:sp>
      <p:graphicFrame>
        <p:nvGraphicFramePr>
          <p:cNvPr id="42" name="Gráfico 41"/>
          <p:cNvGraphicFramePr/>
          <p:nvPr>
            <p:extLst>
              <p:ext uri="{D42A27DB-BD31-4B8C-83A1-F6EECF244321}">
                <p14:modId xmlns:p14="http://schemas.microsoft.com/office/powerpoint/2010/main" val="2615994539"/>
              </p:ext>
            </p:extLst>
          </p:nvPr>
        </p:nvGraphicFramePr>
        <p:xfrm>
          <a:off x="3518479" y="1482039"/>
          <a:ext cx="7809723" cy="403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CaixaDeTexto 42"/>
          <p:cNvSpPr txBox="1"/>
          <p:nvPr/>
        </p:nvSpPr>
        <p:spPr>
          <a:xfrm>
            <a:off x="407610" y="1824108"/>
            <a:ext cx="2031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MEI: 8,4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ME: 7,7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EPP: 7,9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Prod. Rural: 8,1</a:t>
            </a: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Pot. Empr.: 8,1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4309035" y="568311"/>
            <a:ext cx="1909065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TIPO DE ATENDIMENTO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-3677" y="554477"/>
            <a:ext cx="12197619" cy="0"/>
          </a:xfrm>
          <a:prstGeom prst="lin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-5883" y="555575"/>
            <a:ext cx="1573194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1567312" y="555575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1567311" y="555574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2928380" y="573614"/>
            <a:ext cx="1361070" cy="336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PORTE/CLIENTE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2928381" y="561943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289450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6196176" y="57310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8" action="ppaction://hlinksldjump"/>
          </p:cNvPr>
          <p:cNvSpPr/>
          <p:nvPr/>
        </p:nvSpPr>
        <p:spPr>
          <a:xfrm>
            <a:off x="6215762" y="561943"/>
            <a:ext cx="1361070" cy="336202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576831" y="568311"/>
            <a:ext cx="0" cy="336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21059" y="561943"/>
            <a:ext cx="1219761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-23263" y="904514"/>
            <a:ext cx="12225292" cy="28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10350230" y="6596619"/>
            <a:ext cx="18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8.427 | NS/NR: 312</a:t>
            </a:r>
          </a:p>
        </p:txBody>
      </p:sp>
    </p:spTree>
    <p:extLst>
      <p:ext uri="{BB962C8B-B14F-4D97-AF65-F5344CB8AC3E}">
        <p14:creationId xmlns:p14="http://schemas.microsoft.com/office/powerpoint/2010/main" val="18515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9163</Words>
  <Application>Microsoft Office PowerPoint</Application>
  <PresentationFormat>Widescreen</PresentationFormat>
  <Paragraphs>2300</Paragraphs>
  <Slides>138</Slides>
  <Notes>116</Notes>
  <HiddenSlides>86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138</vt:i4>
      </vt:variant>
    </vt:vector>
  </HeadingPairs>
  <TitlesOfParts>
    <vt:vector size="151" baseType="lpstr">
      <vt:lpstr>Aparajita</vt:lpstr>
      <vt:lpstr>Arial</vt:lpstr>
      <vt:lpstr>Calibri</vt:lpstr>
      <vt:lpstr>Calibri Light</vt:lpstr>
      <vt:lpstr>Cambria</vt:lpstr>
      <vt:lpstr>Century Gothic</vt:lpstr>
      <vt:lpstr>Cordia New</vt:lpstr>
      <vt:lpstr>Lucida Sans Unicode</vt:lpstr>
      <vt:lpstr>Times New Roman</vt:lpstr>
      <vt:lpstr>Verdana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2018-02-08T16:02:18Z</dcterms:created>
  <dcterms:modified xsi:type="dcterms:W3CDTF">2018-11-14T13:46:07Z</dcterms:modified>
</cp:coreProperties>
</file>