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40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1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2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3.xml" ContentType="application/vnd.openxmlformats-officedocument.presentationml.notesSlid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4.xml" ContentType="application/vnd.openxmlformats-officedocument.presentationml.notesSlid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5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6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7.xml" ContentType="application/vnd.openxmlformats-officedocument.presentationml.notesSlid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8.xml" ContentType="application/vnd.openxmlformats-officedocument.presentationml.notesSlide+xml"/>
  <Override PartName="/ppt/charts/chart37.xml" ContentType="application/vnd.openxmlformats-officedocument.drawingml.chart+xml"/>
  <Override PartName="/ppt/notesSlides/notesSlide49.xml" ContentType="application/vnd.openxmlformats-officedocument.presentationml.notesSlide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50.xml" ContentType="application/vnd.openxmlformats-officedocument.presentationml.notesSlide+xml"/>
  <Override PartName="/ppt/charts/chart3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1.xml" ContentType="application/vnd.openxmlformats-officedocument.presentationml.notesSlide+xml"/>
  <Override PartName="/ppt/charts/chart4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2.xml" ContentType="application/vnd.openxmlformats-officedocument.presentationml.notesSlide+xml"/>
  <Override PartName="/ppt/charts/chart41.xml" ContentType="application/vnd.openxmlformats-officedocument.drawingml.chart+xml"/>
  <Override PartName="/ppt/notesSlides/notesSlide53.xml" ContentType="application/vnd.openxmlformats-officedocument.presentationml.notesSlide+xml"/>
  <Override PartName="/ppt/charts/chart4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4.xml" ContentType="application/vnd.openxmlformats-officedocument.presentationml.notesSlid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5.xml" ContentType="application/vnd.openxmlformats-officedocument.presentationml.notesSlide+xml"/>
  <Override PartName="/ppt/charts/chart4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6.xml" ContentType="application/vnd.openxmlformats-officedocument.presentationml.notesSlide+xml"/>
  <Override PartName="/ppt/charts/chart45.xml" ContentType="application/vnd.openxmlformats-officedocument.drawingml.chart+xml"/>
  <Override PartName="/ppt/notesSlides/notesSlide57.xml" ContentType="application/vnd.openxmlformats-officedocument.presentationml.notesSlide+xml"/>
  <Override PartName="/ppt/charts/chart4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58.xml" ContentType="application/vnd.openxmlformats-officedocument.presentationml.notesSlide+xml"/>
  <Override PartName="/ppt/charts/chart4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59.xml" ContentType="application/vnd.openxmlformats-officedocument.presentationml.notesSlide+xml"/>
  <Override PartName="/ppt/charts/chart48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60.xml" ContentType="application/vnd.openxmlformats-officedocument.presentationml.notesSlide+xml"/>
  <Override PartName="/ppt/charts/chart49.xml" ContentType="application/vnd.openxmlformats-officedocument.drawingml.chart+xml"/>
  <Override PartName="/ppt/notesSlides/notesSlide61.xml" ContentType="application/vnd.openxmlformats-officedocument.presentationml.notesSlide+xml"/>
  <Override PartName="/ppt/charts/chart50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62.xml" ContentType="application/vnd.openxmlformats-officedocument.presentationml.notesSlide+xml"/>
  <Override PartName="/ppt/charts/chart51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63.xml" ContentType="application/vnd.openxmlformats-officedocument.presentationml.notesSlide+xml"/>
  <Override PartName="/ppt/charts/chart52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64.xml" ContentType="application/vnd.openxmlformats-officedocument.presentationml.notesSlide+xml"/>
  <Override PartName="/ppt/charts/chart53.xml" ContentType="application/vnd.openxmlformats-officedocument.drawingml.chart+xml"/>
  <Override PartName="/ppt/notesSlides/notesSlide65.xml" ContentType="application/vnd.openxmlformats-officedocument.presentationml.notesSlide+xml"/>
  <Override PartName="/ppt/charts/chart5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66.xml" ContentType="application/vnd.openxmlformats-officedocument.presentationml.notesSlide+xml"/>
  <Override PartName="/ppt/charts/chart5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67.xml" ContentType="application/vnd.openxmlformats-officedocument.presentationml.notesSlide+xml"/>
  <Override PartName="/ppt/charts/chart56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68.xml" ContentType="application/vnd.openxmlformats-officedocument.presentationml.notesSlide+xml"/>
  <Override PartName="/ppt/charts/chart57.xml" ContentType="application/vnd.openxmlformats-officedocument.drawingml.chart+xml"/>
  <Override PartName="/ppt/notesSlides/notesSlide69.xml" ContentType="application/vnd.openxmlformats-officedocument.presentationml.notesSlide+xml"/>
  <Override PartName="/ppt/charts/chart5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0.xml" ContentType="application/vnd.openxmlformats-officedocument.presentationml.notesSlide+xml"/>
  <Override PartName="/ppt/charts/chart5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71.xml" ContentType="application/vnd.openxmlformats-officedocument.presentationml.notesSlide+xml"/>
  <Override PartName="/ppt/charts/chart6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72.xml" ContentType="application/vnd.openxmlformats-officedocument.presentationml.notesSlide+xml"/>
  <Override PartName="/ppt/charts/chart61.xml" ContentType="application/vnd.openxmlformats-officedocument.drawingml.chart+xml"/>
  <Override PartName="/ppt/notesSlides/notesSlide73.xml" ContentType="application/vnd.openxmlformats-officedocument.presentationml.notesSlide+xml"/>
  <Override PartName="/ppt/charts/chart6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74.xml" ContentType="application/vnd.openxmlformats-officedocument.presentationml.notesSlide+xml"/>
  <Override PartName="/ppt/charts/chart6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75.xml" ContentType="application/vnd.openxmlformats-officedocument.presentationml.notesSlide+xml"/>
  <Override PartName="/ppt/charts/chart6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76.xml" ContentType="application/vnd.openxmlformats-officedocument.presentationml.notesSlide+xml"/>
  <Override PartName="/ppt/charts/chart65.xml" ContentType="application/vnd.openxmlformats-officedocument.drawingml.chart+xml"/>
  <Override PartName="/ppt/notesSlides/notesSlide77.xml" ContentType="application/vnd.openxmlformats-officedocument.presentationml.notesSlide+xml"/>
  <Override PartName="/ppt/charts/chart6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78.xml" ContentType="application/vnd.openxmlformats-officedocument.presentationml.notesSlide+xml"/>
  <Override PartName="/ppt/charts/chart67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harts/chart68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81.xml" ContentType="application/vnd.openxmlformats-officedocument.presentationml.notesSlide+xml"/>
  <Override PartName="/ppt/charts/chart6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82.xml" ContentType="application/vnd.openxmlformats-officedocument.presentationml.notesSlide+xml"/>
  <Override PartName="/ppt/charts/chart70.xml" ContentType="application/vnd.openxmlformats-officedocument.drawingml.chart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charts/chart71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85.xml" ContentType="application/vnd.openxmlformats-officedocument.presentationml.notesSlide+xml"/>
  <Override PartName="/ppt/charts/chart72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86.xml" ContentType="application/vnd.openxmlformats-officedocument.presentationml.notesSlide+xml"/>
  <Override PartName="/ppt/charts/chart73.xml" ContentType="application/vnd.openxmlformats-officedocument.drawingml.chart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charts/chart74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89.xml" ContentType="application/vnd.openxmlformats-officedocument.presentationml.notesSlide+xml"/>
  <Override PartName="/ppt/charts/chart75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90.xml" ContentType="application/vnd.openxmlformats-officedocument.presentationml.notesSlide+xml"/>
  <Override PartName="/ppt/charts/chart76.xml" ContentType="application/vnd.openxmlformats-officedocument.drawingml.chart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charts/chart77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93.xml" ContentType="application/vnd.openxmlformats-officedocument.presentationml.notesSlide+xml"/>
  <Override PartName="/ppt/charts/chart78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94.xml" ContentType="application/vnd.openxmlformats-officedocument.presentationml.notesSlide+xml"/>
  <Override PartName="/ppt/charts/chart79.xml" ContentType="application/vnd.openxmlformats-officedocument.drawingml.chart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charts/chart80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97.xml" ContentType="application/vnd.openxmlformats-officedocument.presentationml.notesSlide+xml"/>
  <Override PartName="/ppt/charts/chart81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98.xml" ContentType="application/vnd.openxmlformats-officedocument.presentationml.notesSlide+xml"/>
  <Override PartName="/ppt/charts/chart82.xml" ContentType="application/vnd.openxmlformats-officedocument.drawingml.chart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charts/chart83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101.xml" ContentType="application/vnd.openxmlformats-officedocument.presentationml.notesSlide+xml"/>
  <Override PartName="/ppt/charts/chart84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102.xml" ContentType="application/vnd.openxmlformats-officedocument.presentationml.notesSlide+xml"/>
  <Override PartName="/ppt/charts/chart85.xml" ContentType="application/vnd.openxmlformats-officedocument.drawingml.chart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charts/chart86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105.xml" ContentType="application/vnd.openxmlformats-officedocument.presentationml.notesSlide+xml"/>
  <Override PartName="/ppt/charts/chart87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106.xml" ContentType="application/vnd.openxmlformats-officedocument.presentationml.notesSlide+xml"/>
  <Override PartName="/ppt/charts/chart88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107.xml" ContentType="application/vnd.openxmlformats-officedocument.presentationml.notesSlide+xml"/>
  <Override PartName="/ppt/charts/chart89.xml" ContentType="application/vnd.openxmlformats-officedocument.drawingml.chart+xml"/>
  <Override PartName="/ppt/notesSlides/notesSlide108.xml" ContentType="application/vnd.openxmlformats-officedocument.presentationml.notesSlide+xml"/>
  <Override PartName="/ppt/charts/chart90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109.xml" ContentType="application/vnd.openxmlformats-officedocument.presentationml.notesSlide+xml"/>
  <Override PartName="/ppt/charts/chart91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92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93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94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95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96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9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10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101.xml" ContentType="application/vnd.openxmlformats-officedocument.drawingml.chart+xml"/>
  <Override PartName="/ppt/theme/themeOverride1.xml" ContentType="application/vnd.openxmlformats-officedocument.themeOverr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555" r:id="rId2"/>
    <p:sldId id="556" r:id="rId3"/>
    <p:sldId id="571" r:id="rId4"/>
    <p:sldId id="557" r:id="rId5"/>
    <p:sldId id="558" r:id="rId6"/>
    <p:sldId id="305" r:id="rId7"/>
    <p:sldId id="410" r:id="rId8"/>
    <p:sldId id="411" r:id="rId9"/>
    <p:sldId id="413" r:id="rId10"/>
    <p:sldId id="414" r:id="rId11"/>
    <p:sldId id="415" r:id="rId12"/>
    <p:sldId id="572" r:id="rId13"/>
    <p:sldId id="573" r:id="rId14"/>
    <p:sldId id="562" r:id="rId15"/>
    <p:sldId id="421" r:id="rId16"/>
    <p:sldId id="422" r:id="rId17"/>
    <p:sldId id="423" r:id="rId18"/>
    <p:sldId id="561" r:id="rId19"/>
    <p:sldId id="559" r:id="rId20"/>
    <p:sldId id="435" r:id="rId21"/>
    <p:sldId id="436" r:id="rId22"/>
    <p:sldId id="437" r:id="rId23"/>
    <p:sldId id="438" r:id="rId24"/>
    <p:sldId id="563" r:id="rId25"/>
    <p:sldId id="440" r:id="rId26"/>
    <p:sldId id="441" r:id="rId27"/>
    <p:sldId id="442" r:id="rId28"/>
    <p:sldId id="443" r:id="rId29"/>
    <p:sldId id="445" r:id="rId30"/>
    <p:sldId id="446" r:id="rId31"/>
    <p:sldId id="447" r:id="rId32"/>
    <p:sldId id="448" r:id="rId33"/>
    <p:sldId id="449" r:id="rId34"/>
    <p:sldId id="560" r:id="rId35"/>
    <p:sldId id="456" r:id="rId36"/>
    <p:sldId id="550" r:id="rId37"/>
    <p:sldId id="457" r:id="rId38"/>
    <p:sldId id="531" r:id="rId39"/>
    <p:sldId id="458" r:id="rId40"/>
    <p:sldId id="459" r:id="rId41"/>
    <p:sldId id="460" r:id="rId42"/>
    <p:sldId id="463" r:id="rId43"/>
    <p:sldId id="464" r:id="rId44"/>
    <p:sldId id="564" r:id="rId45"/>
    <p:sldId id="462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65" r:id="rId80"/>
    <p:sldId id="502" r:id="rId81"/>
    <p:sldId id="538" r:id="rId82"/>
    <p:sldId id="504" r:id="rId83"/>
    <p:sldId id="532" r:id="rId84"/>
    <p:sldId id="505" r:id="rId85"/>
    <p:sldId id="506" r:id="rId86"/>
    <p:sldId id="507" r:id="rId87"/>
    <p:sldId id="533" r:id="rId88"/>
    <p:sldId id="508" r:id="rId89"/>
    <p:sldId id="509" r:id="rId90"/>
    <p:sldId id="510" r:id="rId91"/>
    <p:sldId id="534" r:id="rId92"/>
    <p:sldId id="511" r:id="rId93"/>
    <p:sldId id="512" r:id="rId94"/>
    <p:sldId id="513" r:id="rId95"/>
    <p:sldId id="535" r:id="rId96"/>
    <p:sldId id="514" r:id="rId97"/>
    <p:sldId id="515" r:id="rId98"/>
    <p:sldId id="516" r:id="rId99"/>
    <p:sldId id="536" r:id="rId100"/>
    <p:sldId id="517" r:id="rId101"/>
    <p:sldId id="518" r:id="rId102"/>
    <p:sldId id="519" r:id="rId103"/>
    <p:sldId id="537" r:id="rId104"/>
    <p:sldId id="520" r:id="rId105"/>
    <p:sldId id="521" r:id="rId106"/>
    <p:sldId id="566" r:id="rId107"/>
    <p:sldId id="567" r:id="rId108"/>
    <p:sldId id="568" r:id="rId109"/>
    <p:sldId id="569" r:id="rId110"/>
    <p:sldId id="523" r:id="rId111"/>
    <p:sldId id="524" r:id="rId112"/>
    <p:sldId id="527" r:id="rId113"/>
    <p:sldId id="539" r:id="rId114"/>
    <p:sldId id="526" r:id="rId115"/>
    <p:sldId id="525" r:id="rId116"/>
    <p:sldId id="528" r:id="rId117"/>
    <p:sldId id="530" r:id="rId118"/>
    <p:sldId id="570" r:id="rId119"/>
    <p:sldId id="544" r:id="rId120"/>
    <p:sldId id="545" r:id="rId121"/>
    <p:sldId id="547" r:id="rId122"/>
    <p:sldId id="549" r:id="rId123"/>
    <p:sldId id="553" r:id="rId124"/>
  </p:sldIdLst>
  <p:sldSz cx="12190413" cy="6859588"/>
  <p:notesSz cx="6864350" cy="9996488"/>
  <p:defaultTextStyle>
    <a:defPPr>
      <a:defRPr lang="pt-BR"/>
    </a:defPPr>
    <a:lvl1pPr marL="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ana Herman" initials="DH" lastIdx="3" clrIdx="0">
    <p:extLst>
      <p:ext uri="{19B8F6BF-5375-455C-9EA6-DF929625EA0E}">
        <p15:presenceInfo xmlns:p15="http://schemas.microsoft.com/office/powerpoint/2012/main" userId="Daiana Herman" providerId="None"/>
      </p:ext>
    </p:extLst>
  </p:cmAuthor>
  <p:cmAuthor id="2" name="Daiana Herman" initials="DH [2]" lastIdx="1" clrIdx="1">
    <p:extLst>
      <p:ext uri="{19B8F6BF-5375-455C-9EA6-DF929625EA0E}">
        <p15:presenceInfo xmlns:p15="http://schemas.microsoft.com/office/powerpoint/2012/main" userId="S-1-5-21-989529235-850239304-2682593752-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404040"/>
    <a:srgbClr val="376092"/>
    <a:srgbClr val="609D89"/>
    <a:srgbClr val="C0504D"/>
    <a:srgbClr val="197D31"/>
    <a:srgbClr val="EBF1DE"/>
    <a:srgbClr val="2C4D75"/>
    <a:srgbClr val="F79646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5017" autoAdjust="0"/>
  </p:normalViewPr>
  <p:slideViewPr>
    <p:cSldViewPr>
      <p:cViewPr varScale="1">
        <p:scale>
          <a:sx n="87" d="100"/>
          <a:sy n="87" d="100"/>
        </p:scale>
        <p:origin x="562" y="53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10453730680007E-2"/>
          <c:y val="3.3998837663216326E-2"/>
          <c:w val="0.97104384753269535"/>
          <c:h val="0.9320023246735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5BF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3F-4472-AB97-8658841D75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63F-4472-AB97-8658841D75D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3F-4472-AB97-8658841D75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SEBRAE</c:v>
                </c:pt>
                <c:pt idx="1">
                  <c:v>OUTRA INSTITUIÇÃO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0.191</c:v>
                </c:pt>
                <c:pt idx="1">
                  <c:v>0.192</c:v>
                </c:pt>
                <c:pt idx="2">
                  <c:v>0.61699999999999999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F-4472-AB97-8658841D7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953178840"/>
        <c:axId val="953175232"/>
      </c:barChart>
      <c:catAx>
        <c:axId val="953178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0.33250217695744033</c:v>
                </c:pt>
                <c:pt idx="1">
                  <c:v>0.48980059858138097</c:v>
                </c:pt>
                <c:pt idx="2">
                  <c:v>0.55510297707745471</c:v>
                </c:pt>
                <c:pt idx="3">
                  <c:v>0.47898686615352148</c:v>
                </c:pt>
                <c:pt idx="4">
                  <c:v>0.46005009015501325</c:v>
                </c:pt>
                <c:pt idx="5">
                  <c:v>0.32217932838189972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A-4A87-B3D7-A87A4EC44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8712177897235E-2"/>
          <c:y val="6.678947515673439E-2"/>
          <c:w val="0.97662575644205529"/>
          <c:h val="0.7784541570715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9-43B3-A05B-5327A97CC2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Até 1 SM (R$ 937,00)</c:v>
                </c:pt>
                <c:pt idx="1">
                  <c:v>De 1 SM a 2 SM (R$ 937,01 a R$ 1.874,00)</c:v>
                </c:pt>
                <c:pt idx="2">
                  <c:v>De 2 SM a 3 SM (R$ 1.874,01 a R$ 2.811,00)</c:v>
                </c:pt>
                <c:pt idx="3">
                  <c:v>De 3 SM a 5 SM (R$ 2.811,01 a R$ 4.685,00)</c:v>
                </c:pt>
                <c:pt idx="4">
                  <c:v>De 5 SM a 10 SM  (R$ 4.685,01 a R$ 9.370,00)</c:v>
                </c:pt>
                <c:pt idx="5">
                  <c:v>De 10 SM a 15 SM (R$ 9.370,01 a R$ 14.055,00)</c:v>
                </c:pt>
                <c:pt idx="6">
                  <c:v>De 15 SM a 20 SM (R$ 14.055,01 a R$ 18.740,00)</c:v>
                </c:pt>
                <c:pt idx="7">
                  <c:v>Acima de 20 SM (R$ 18.740,01)</c:v>
                </c:pt>
                <c:pt idx="8">
                  <c:v>Não quis informar (não citar)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9.4E-2</c:v>
                </c:pt>
                <c:pt idx="1">
                  <c:v>0.15</c:v>
                </c:pt>
                <c:pt idx="2">
                  <c:v>0.16400000000000001</c:v>
                </c:pt>
                <c:pt idx="3">
                  <c:v>0.21199999999999999</c:v>
                </c:pt>
                <c:pt idx="4">
                  <c:v>0.17100000000000001</c:v>
                </c:pt>
                <c:pt idx="5">
                  <c:v>5.7000000000000002E-2</c:v>
                </c:pt>
                <c:pt idx="6">
                  <c:v>2.1000000000000001E-2</c:v>
                </c:pt>
                <c:pt idx="7">
                  <c:v>2.5000000000000001E-2</c:v>
                </c:pt>
                <c:pt idx="8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B-4CB2-AC1E-0C11E8CF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7"/>
        <c:axId val="771011000"/>
        <c:axId val="771010672"/>
      </c:barChart>
      <c:catAx>
        <c:axId val="77101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1010672"/>
        <c:crosses val="autoZero"/>
        <c:auto val="1"/>
        <c:lblAlgn val="ctr"/>
        <c:lblOffset val="100"/>
        <c:noMultiLvlLbl val="0"/>
      </c:catAx>
      <c:valAx>
        <c:axId val="771010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7101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Renda familiar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541865793142116E-3"/>
                  <c:y val="6.4182553940818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DD-460E-8BC0-D24DC060B211}"/>
                </c:ext>
              </c:extLst>
            </c:dLbl>
            <c:dLbl>
              <c:idx val="2"/>
              <c:layout>
                <c:manualLayout>
                  <c:x val="1.0827961956745668E-3"/>
                  <c:y val="1.6057480284824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DD-460E-8BC0-D24DC060B211}"/>
                </c:ext>
              </c:extLst>
            </c:dLbl>
            <c:dLbl>
              <c:idx val="6"/>
              <c:layout>
                <c:manualLayout>
                  <c:x val="-2.9151949140637265E-3"/>
                  <c:y val="9.6201432164102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DD-460E-8BC0-D24DC060B211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Plan1!$B$2:$B$17</c:f>
              <c:numCache>
                <c:formatCode>0.00</c:formatCode>
                <c:ptCount val="16"/>
                <c:pt idx="0">
                  <c:v>3646.73</c:v>
                </c:pt>
                <c:pt idx="1">
                  <c:v>4268.1943525432062</c:v>
                </c:pt>
                <c:pt idx="2">
                  <c:v>5156.6498867393475</c:v>
                </c:pt>
                <c:pt idx="3">
                  <c:v>5779.545115375874</c:v>
                </c:pt>
                <c:pt idx="4">
                  <c:v>5009.9719351221593</c:v>
                </c:pt>
                <c:pt idx="5">
                  <c:v>3989.1201480129657</c:v>
                </c:pt>
                <c:pt idx="6">
                  <c:v>4647.7727843894227</c:v>
                </c:pt>
                <c:pt idx="7">
                  <c:v>4675.9630302225687</c:v>
                </c:pt>
                <c:pt idx="8">
                  <c:v>7402.5604360374664</c:v>
                </c:pt>
                <c:pt idx="9">
                  <c:v>4370.8459659415948</c:v>
                </c:pt>
                <c:pt idx="10">
                  <c:v>6592.3639511989686</c:v>
                </c:pt>
                <c:pt idx="11">
                  <c:v>3729.4202719795285</c:v>
                </c:pt>
                <c:pt idx="12">
                  <c:v>6057.1660063699628</c:v>
                </c:pt>
                <c:pt idx="13">
                  <c:v>4365.0510421021372</c:v>
                </c:pt>
                <c:pt idx="14">
                  <c:v>5586.4790241932324</c:v>
                </c:pt>
                <c:pt idx="15">
                  <c:v>1684.3493181879014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strCache>
                      <c:ptCount val="16"/>
                      <c:pt idx="0">
                        <c:v>1 MORADOR</c:v>
                      </c:pt>
                      <c:pt idx="1">
                        <c:v>2 MORADORES</c:v>
                      </c:pt>
                      <c:pt idx="2">
                        <c:v>3 MORADORES</c:v>
                      </c:pt>
                      <c:pt idx="3">
                        <c:v>4 MORADORES</c:v>
                      </c:pt>
                      <c:pt idx="4">
                        <c:v>5 MORADORES</c:v>
                      </c:pt>
                      <c:pt idx="5">
                        <c:v>6 MORADORES</c:v>
                      </c:pt>
                      <c:pt idx="6">
                        <c:v>7 MORADORES</c:v>
                      </c:pt>
                      <c:pt idx="7">
                        <c:v>8 MORADORES</c:v>
                      </c:pt>
                      <c:pt idx="8">
                        <c:v>9 MORADORES</c:v>
                      </c:pt>
                      <c:pt idx="9">
                        <c:v>10 MORADORES</c:v>
                      </c:pt>
                      <c:pt idx="10">
                        <c:v>11 MORADORES</c:v>
                      </c:pt>
                      <c:pt idx="11">
                        <c:v>12 MORADORES</c:v>
                      </c:pt>
                      <c:pt idx="12">
                        <c:v>13 MORADORES</c:v>
                      </c:pt>
                      <c:pt idx="13">
                        <c:v>14 MORADORES</c:v>
                      </c:pt>
                      <c:pt idx="14">
                        <c:v>15 MORADORES</c:v>
                      </c:pt>
                      <c:pt idx="15">
                        <c:v>16 MORADORES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9DD-460E-8BC0-D24DC060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419184"/>
        <c:axId val="432419576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Renda per capita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3135985310903025E-2"/>
                  <c:y val="5.7561187999652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DD-460E-8BC0-D24DC060B211}"/>
                </c:ext>
              </c:extLst>
            </c:dLbl>
            <c:dLbl>
              <c:idx val="1"/>
              <c:layout>
                <c:manualLayout>
                  <c:x val="-3.2441085275098536E-2"/>
                  <c:y val="4.203990440162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DD-460E-8BC0-D24DC060B211}"/>
                </c:ext>
              </c:extLst>
            </c:dLbl>
            <c:dLbl>
              <c:idx val="2"/>
              <c:layout>
                <c:manualLayout>
                  <c:x val="-3.276759747730433E-2"/>
                  <c:y val="4.300998462650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D-460E-8BC0-D24DC060B211}"/>
                </c:ext>
              </c:extLst>
            </c:dLbl>
            <c:dLbl>
              <c:idx val="3"/>
              <c:layout>
                <c:manualLayout>
                  <c:x val="-3.0502277176654116E-2"/>
                  <c:y val="3.829562209615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8B-4C06-8C34-A74A310D7BF5}"/>
                </c:ext>
              </c:extLst>
            </c:dLbl>
            <c:dLbl>
              <c:idx val="4"/>
              <c:layout>
                <c:manualLayout>
                  <c:x val="-3.0995535115912253E-2"/>
                  <c:y val="3.6276263690541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DD-460E-8BC0-D24DC060B211}"/>
                </c:ext>
              </c:extLst>
            </c:dLbl>
            <c:dLbl>
              <c:idx val="5"/>
              <c:layout>
                <c:manualLayout>
                  <c:x val="-2.3427397661590785E-2"/>
                  <c:y val="3.829562209615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8B-4C06-8C34-A74A310D7BF5}"/>
                </c:ext>
              </c:extLst>
            </c:dLbl>
            <c:dLbl>
              <c:idx val="6"/>
              <c:layout>
                <c:manualLayout>
                  <c:x val="-2.3427397661590747E-2"/>
                  <c:y val="4.7920636827352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8B-4C06-8C34-A74A310D7BF5}"/>
                </c:ext>
              </c:extLst>
            </c:dLbl>
            <c:spPr>
              <a:solidFill>
                <a:srgbClr val="C0504D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Plan1!$C$2:$C$17</c:f>
              <c:numCache>
                <c:formatCode>0.00</c:formatCode>
                <c:ptCount val="16"/>
                <c:pt idx="0">
                  <c:v>3646.73</c:v>
                </c:pt>
                <c:pt idx="1">
                  <c:v>2134.0971762716031</c:v>
                </c:pt>
                <c:pt idx="2">
                  <c:v>1718.8832955797825</c:v>
                </c:pt>
                <c:pt idx="3">
                  <c:v>1444.8862788439685</c:v>
                </c:pt>
                <c:pt idx="4">
                  <c:v>1001.9943870244318</c:v>
                </c:pt>
                <c:pt idx="5">
                  <c:v>664.85335800216092</c:v>
                </c:pt>
                <c:pt idx="6">
                  <c:v>663.96754062706043</c:v>
                </c:pt>
                <c:pt idx="7">
                  <c:v>584.49537877782109</c:v>
                </c:pt>
                <c:pt idx="8">
                  <c:v>822.50671511527401</c:v>
                </c:pt>
                <c:pt idx="9">
                  <c:v>437.08459659415951</c:v>
                </c:pt>
                <c:pt idx="10">
                  <c:v>599.30581374536075</c:v>
                </c:pt>
                <c:pt idx="11">
                  <c:v>310.78502266496071</c:v>
                </c:pt>
                <c:pt idx="12">
                  <c:v>465.93584664384332</c:v>
                </c:pt>
                <c:pt idx="13">
                  <c:v>311.78936015015267</c:v>
                </c:pt>
                <c:pt idx="14">
                  <c:v>372.43193494621551</c:v>
                </c:pt>
                <c:pt idx="15">
                  <c:v>105.27183238674384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strCache>
                      <c:ptCount val="16"/>
                      <c:pt idx="0">
                        <c:v>1 MORADOR</c:v>
                      </c:pt>
                      <c:pt idx="1">
                        <c:v>2 MORADORES</c:v>
                      </c:pt>
                      <c:pt idx="2">
                        <c:v>3 MORADORES</c:v>
                      </c:pt>
                      <c:pt idx="3">
                        <c:v>4 MORADORES</c:v>
                      </c:pt>
                      <c:pt idx="4">
                        <c:v>5 MORADORES</c:v>
                      </c:pt>
                      <c:pt idx="5">
                        <c:v>6 MORADORES</c:v>
                      </c:pt>
                      <c:pt idx="6">
                        <c:v>7 MORADORES</c:v>
                      </c:pt>
                      <c:pt idx="7">
                        <c:v>8 MORADORES</c:v>
                      </c:pt>
                      <c:pt idx="8">
                        <c:v>9 MORADORES</c:v>
                      </c:pt>
                      <c:pt idx="9">
                        <c:v>10 MORADORES</c:v>
                      </c:pt>
                      <c:pt idx="10">
                        <c:v>11 MORADORES</c:v>
                      </c:pt>
                      <c:pt idx="11">
                        <c:v>12 MORADORES</c:v>
                      </c:pt>
                      <c:pt idx="12">
                        <c:v>13 MORADORES</c:v>
                      </c:pt>
                      <c:pt idx="13">
                        <c:v>14 MORADORES</c:v>
                      </c:pt>
                      <c:pt idx="14">
                        <c:v>15 MORADORES</c:v>
                      </c:pt>
                      <c:pt idx="15">
                        <c:v>16 MORADORES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9DD-460E-8BC0-D24DC060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420360"/>
        <c:axId val="432419968"/>
      </c:lineChart>
      <c:catAx>
        <c:axId val="43241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32419576"/>
        <c:crossesAt val="0"/>
        <c:auto val="1"/>
        <c:lblAlgn val="ctr"/>
        <c:lblOffset val="100"/>
        <c:noMultiLvlLbl val="0"/>
      </c:catAx>
      <c:valAx>
        <c:axId val="432419576"/>
        <c:scaling>
          <c:orientation val="minMax"/>
          <c:max val="8000"/>
        </c:scaling>
        <c:delete val="0"/>
        <c:axPos val="l"/>
        <c:numFmt formatCode="&quot;R$&quot;\ #,##0.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432419184"/>
        <c:crosses val="autoZero"/>
        <c:crossBetween val="between"/>
      </c:valAx>
      <c:valAx>
        <c:axId val="432419968"/>
        <c:scaling>
          <c:orientation val="minMax"/>
          <c:max val="6000"/>
        </c:scaling>
        <c:delete val="1"/>
        <c:axPos val="r"/>
        <c:numFmt formatCode="&quot;R$&quot;\ #,##0.00" sourceLinked="0"/>
        <c:majorTickMark val="out"/>
        <c:minorTickMark val="none"/>
        <c:tickLblPos val="nextTo"/>
        <c:crossAx val="432420360"/>
        <c:crosses val="max"/>
        <c:crossBetween val="between"/>
      </c:valAx>
      <c:catAx>
        <c:axId val="432420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419968"/>
        <c:crossesAt val="0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4416061050688"/>
          <c:y val="3.0713739374684097E-2"/>
          <c:w val="0.80369693916512475"/>
          <c:h val="0.80034090711721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citou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0.52823512042585141</c:v>
                </c:pt>
                <c:pt idx="1">
                  <c:v>0.67565341290025183</c:v>
                </c:pt>
                <c:pt idx="2">
                  <c:v>0.74555711587678286</c:v>
                </c:pt>
                <c:pt idx="3">
                  <c:v>0.70558890740832358</c:v>
                </c:pt>
                <c:pt idx="4">
                  <c:v>0.66305324525579257</c:v>
                </c:pt>
                <c:pt idx="5">
                  <c:v>0.59627817479470724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7-4C60-B482-94E78656292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citou SEBRAE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0.17563930709955877</c:v>
                </c:pt>
                <c:pt idx="1">
                  <c:v>0.3309354460720963</c:v>
                </c:pt>
                <c:pt idx="2">
                  <c:v>0.41386097460448307</c:v>
                </c:pt>
                <c:pt idx="3">
                  <c:v>0.33796781955220012</c:v>
                </c:pt>
                <c:pt idx="4">
                  <c:v>0.30503770525750146</c:v>
                </c:pt>
                <c:pt idx="5">
                  <c:v>0.19210850188414377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7-4C60-B482-94E786562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6"/>
        <c:axId val="167667968"/>
        <c:axId val="167673856"/>
      </c:barChart>
      <c:catAx>
        <c:axId val="167667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t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016278570898233"/>
          <c:w val="0.96110509557062507"/>
          <c:h val="0.10983721429101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Superior incomp. </c:v>
                </c:pt>
                <c:pt idx="5">
                  <c:v>Superior comp.  </c:v>
                </c:pt>
                <c:pt idx="6">
                  <c:v>Pós-Graduação 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0.18364284299429864</c:v>
                </c:pt>
                <c:pt idx="1">
                  <c:v>0.27074220652443964</c:v>
                </c:pt>
                <c:pt idx="2">
                  <c:v>0.22579716075769471</c:v>
                </c:pt>
                <c:pt idx="3">
                  <c:v>0.39511412349587338</c:v>
                </c:pt>
                <c:pt idx="4">
                  <c:v>0.51818233489831111</c:v>
                </c:pt>
                <c:pt idx="5">
                  <c:v>0.61427123194190558</c:v>
                </c:pt>
                <c:pt idx="6">
                  <c:v>0.77708629391488149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A-40DE-AADB-05439FFF3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4416061050688"/>
          <c:y val="3.0713739374684097E-2"/>
          <c:w val="0.80369693916512475"/>
          <c:h val="0.80034090711721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citou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0.33433700787810877</c:v>
                </c:pt>
                <c:pt idx="1">
                  <c:v>0.40642291234815564</c:v>
                </c:pt>
                <c:pt idx="2">
                  <c:v>0.5380348022961382</c:v>
                </c:pt>
                <c:pt idx="3">
                  <c:v>0.64990003262515317</c:v>
                </c:pt>
                <c:pt idx="4">
                  <c:v>0.66921717872835085</c:v>
                </c:pt>
                <c:pt idx="5">
                  <c:v>0.74858702380384357</c:v>
                </c:pt>
                <c:pt idx="6">
                  <c:v>0.77769658008113507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E-4DD1-B337-B1CE665522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citou SEBRAE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Plan1!$C$2:$C$8</c:f>
              <c:numCache>
                <c:formatCode>###0%</c:formatCode>
                <c:ptCount val="7"/>
                <c:pt idx="0">
                  <c:v>6.1398598644943118E-2</c:v>
                </c:pt>
                <c:pt idx="1">
                  <c:v>0.11003580527367685</c:v>
                </c:pt>
                <c:pt idx="2">
                  <c:v>0.12148673074729562</c:v>
                </c:pt>
                <c:pt idx="3">
                  <c:v>0.25678468175062691</c:v>
                </c:pt>
                <c:pt idx="4">
                  <c:v>0.34677653927860208</c:v>
                </c:pt>
                <c:pt idx="5">
                  <c:v>0.45983546568254058</c:v>
                </c:pt>
                <c:pt idx="6">
                  <c:v>0.60433735320552706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E-4DD1-B337-B1CE66552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6"/>
        <c:axId val="167667968"/>
        <c:axId val="167673856"/>
      </c:barChart>
      <c:catAx>
        <c:axId val="167667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t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90135566707944"/>
          <c:y val="0.85881868527952288"/>
          <c:w val="0.72032751091703062"/>
          <c:h val="0.11767323939838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9437528514634"/>
          <c:y val="3.0713739374684097E-2"/>
          <c:w val="0.78507283451736953"/>
          <c:h val="0.72198070856999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citou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###0.0%</c:formatCode>
                <c:ptCount val="2"/>
                <c:pt idx="0">
                  <c:v>0.70199999999999996</c:v>
                </c:pt>
                <c:pt idx="1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5-4D6B-B229-B6484D254BE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citou SEBRAE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Plan1!$C$2:$C$3</c:f>
              <c:numCache>
                <c:formatCode>###0.0%</c:formatCode>
                <c:ptCount val="2"/>
                <c:pt idx="0">
                  <c:v>0.29699999999999999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5-4D6B-B229-B6484D254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0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l"/>
        <c:numFmt formatCode="###0.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38981946164373E-2"/>
          <c:y val="0.85881868527952288"/>
          <c:w val="0.85162240109496168"/>
          <c:h val="0.10319284087583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A6-40A0-978D-9DD26028D34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4A6-40A0-978D-9DD26028D3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###0.0%</c:formatCode>
                <c:ptCount val="2"/>
                <c:pt idx="0">
                  <c:v>0.42299999999999999</c:v>
                </c:pt>
                <c:pt idx="1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6-40A0-978D-9DD26028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60000000000000009"/>
        </c:scaling>
        <c:delete val="1"/>
        <c:axPos val="l"/>
        <c:numFmt formatCode="###0.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empreendedorismo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D6-4D91-BF14-6B55ACF946D1}"/>
              </c:ext>
            </c:extLst>
          </c:dPt>
          <c:dPt>
            <c:idx val="1"/>
            <c:invertIfNegative val="0"/>
            <c:bubble3D val="0"/>
            <c:spPr>
              <a:solidFill>
                <a:srgbClr val="006D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D6-4D91-BF14-6B55ACF946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Plan1!$B$2:$B$4</c:f>
              <c:numCache>
                <c:formatCode>###0.0%</c:formatCode>
                <c:ptCount val="3"/>
                <c:pt idx="0">
                  <c:v>0.28999999999999998</c:v>
                </c:pt>
                <c:pt idx="1">
                  <c:v>0.14599999999999999</c:v>
                </c:pt>
                <c:pt idx="2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D6-4D91-BF14-6B55ACF94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7667968"/>
        <c:axId val="167673856"/>
      </c:barChart>
      <c:catAx>
        <c:axId val="167667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60000000000000009"/>
        </c:scaling>
        <c:delete val="1"/>
        <c:axPos val="t"/>
        <c:numFmt formatCode="###0.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76-4C53-8EFC-7B2FAA0B8064}"/>
              </c:ext>
            </c:extLst>
          </c:dPt>
          <c:dPt>
            <c:idx val="1"/>
            <c:invertIfNegative val="0"/>
            <c:bubble3D val="0"/>
            <c:spPr>
              <a:solidFill>
                <a:srgbClr val="006D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76-4C53-8EFC-7B2FAA0B8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Plan1!$B$2:$B$5</c:f>
              <c:numCache>
                <c:formatCode>###0.0%</c:formatCode>
                <c:ptCount val="4"/>
                <c:pt idx="0">
                  <c:v>0.48</c:v>
                </c:pt>
                <c:pt idx="1">
                  <c:v>0.59</c:v>
                </c:pt>
                <c:pt idx="2">
                  <c:v>0.29699999999999999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76-4C53-8EFC-7B2FAA0B8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7667968"/>
        <c:axId val="167673856"/>
      </c:barChart>
      <c:catAx>
        <c:axId val="167667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60000000000000009"/>
        </c:scaling>
        <c:delete val="1"/>
        <c:axPos val="t"/>
        <c:numFmt formatCode="###0.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12023301758742"/>
          <c:y val="9.3467510840424803E-2"/>
          <c:w val="0.7125918376219067"/>
          <c:h val="0.81306497831915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63-4047-BF7A-E06D23F67AF4}"/>
              </c:ext>
            </c:extLst>
          </c:dPt>
          <c:dPt>
            <c:idx val="1"/>
            <c:invertIfNegative val="0"/>
            <c:bubble3D val="0"/>
            <c:spPr>
              <a:solidFill>
                <a:srgbClr val="006D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63-4047-BF7A-E06D23F67A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Plan1!$B$2:$B$5</c:f>
              <c:numCache>
                <c:formatCode>###0.0%</c:formatCode>
                <c:ptCount val="4"/>
                <c:pt idx="0">
                  <c:v>0.95</c:v>
                </c:pt>
                <c:pt idx="1">
                  <c:v>0.89</c:v>
                </c:pt>
                <c:pt idx="2">
                  <c:v>0.95</c:v>
                </c:pt>
                <c:pt idx="3">
                  <c:v>0.91700000000000004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63-4047-BF7A-E06D23F67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7667968"/>
        <c:axId val="167673856"/>
      </c:barChart>
      <c:catAx>
        <c:axId val="167667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5000000000000007"/>
          <c:min val="0"/>
        </c:scaling>
        <c:delete val="1"/>
        <c:axPos val="t"/>
        <c:numFmt formatCode="###0.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A-494C-94FD-1C97550326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A-494C-94FD-1C97550326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A-494C-94FD-1C97550326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A-494C-94FD-1C97550326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BA-494C-94FD-1C97550326F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BA-494C-94FD-1C97550326F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BA-494C-94FD-1C97550326F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BA-494C-94FD-1C97550326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Televisão</c:v>
                </c:pt>
                <c:pt idx="1">
                  <c:v>Notícias ou matérias na impresa/jornal</c:v>
                </c:pt>
                <c:pt idx="2">
                  <c:v>Sites da internet</c:v>
                </c:pt>
                <c:pt idx="3">
                  <c:v>Familiares, amigos ou conhecidos</c:v>
                </c:pt>
                <c:pt idx="4">
                  <c:v>Redes sociais</c:v>
                </c:pt>
                <c:pt idx="5">
                  <c:v>Empresas/instituições</c:v>
                </c:pt>
                <c:pt idx="6">
                  <c:v>Por meio de Eventos</c:v>
                </c:pt>
                <c:pt idx="7">
                  <c:v>Rádio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0.85199999999999998</c:v>
                </c:pt>
                <c:pt idx="1">
                  <c:v>0.71799999999999997</c:v>
                </c:pt>
                <c:pt idx="2">
                  <c:v>0.60199999999999998</c:v>
                </c:pt>
                <c:pt idx="3">
                  <c:v>0.57699999999999996</c:v>
                </c:pt>
                <c:pt idx="4">
                  <c:v>0.57099999999999995</c:v>
                </c:pt>
                <c:pt idx="5">
                  <c:v>0.54500000000000004</c:v>
                </c:pt>
                <c:pt idx="6">
                  <c:v>0.51</c:v>
                </c:pt>
                <c:pt idx="7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4-4436-BF13-5E1C90ED8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9127424"/>
        <c:axId val="289142512"/>
      </c:barChart>
      <c:catAx>
        <c:axId val="289127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142512"/>
        <c:crosses val="autoZero"/>
        <c:auto val="1"/>
        <c:lblAlgn val="ctr"/>
        <c:lblOffset val="100"/>
        <c:noMultiLvlLbl val="0"/>
      </c:catAx>
      <c:valAx>
        <c:axId val="289142512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891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48282774306604E-2"/>
          <c:y val="6.1398309792320624E-2"/>
          <c:w val="0.9761955556403753"/>
          <c:h val="0.76296654420695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0.32726324928104672</c:v>
                </c:pt>
                <c:pt idx="1">
                  <c:v>0.21671545820242641</c:v>
                </c:pt>
                <c:pt idx="2">
                  <c:v>0.34312431943605987</c:v>
                </c:pt>
                <c:pt idx="3">
                  <c:v>0.366171203224819</c:v>
                </c:pt>
                <c:pt idx="4">
                  <c:v>0.19116968419794569</c:v>
                </c:pt>
                <c:pt idx="5">
                  <c:v>0.22497067594717166</c:v>
                </c:pt>
                <c:pt idx="6">
                  <c:v>0.22640298579898441</c:v>
                </c:pt>
                <c:pt idx="7">
                  <c:v>0.21241476873640658</c:v>
                </c:pt>
                <c:pt idx="8">
                  <c:v>0.17661467637833206</c:v>
                </c:pt>
                <c:pt idx="9">
                  <c:v>0.20968009004485486</c:v>
                </c:pt>
                <c:pt idx="10">
                  <c:v>0.14933764408117997</c:v>
                </c:pt>
                <c:pt idx="11">
                  <c:v>0.22038549971036006</c:v>
                </c:pt>
                <c:pt idx="12">
                  <c:v>0.17652777813157261</c:v>
                </c:pt>
                <c:pt idx="13">
                  <c:v>0.21943075143159635</c:v>
                </c:pt>
                <c:pt idx="14">
                  <c:v>0.27471020246200761</c:v>
                </c:pt>
                <c:pt idx="15">
                  <c:v>0.22105667366761039</c:v>
                </c:pt>
                <c:pt idx="16">
                  <c:v>0.25155723173857569</c:v>
                </c:pt>
                <c:pt idx="17">
                  <c:v>0.1721651333377964</c:v>
                </c:pt>
                <c:pt idx="18">
                  <c:v>0.16228316751950581</c:v>
                </c:pt>
                <c:pt idx="19">
                  <c:v>0.33323789079628524</c:v>
                </c:pt>
                <c:pt idx="20">
                  <c:v>0.25599751565758494</c:v>
                </c:pt>
                <c:pt idx="21">
                  <c:v>0.3531594703798786</c:v>
                </c:pt>
                <c:pt idx="22">
                  <c:v>0.17130325002391764</c:v>
                </c:pt>
                <c:pt idx="23">
                  <c:v>0.15666461823833755</c:v>
                </c:pt>
                <c:pt idx="24">
                  <c:v>0.17846972905854927</c:v>
                </c:pt>
                <c:pt idx="25">
                  <c:v>0.1687619161858484</c:v>
                </c:pt>
                <c:pt idx="26">
                  <c:v>0.31510414134204145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6-431A-8E60-673510B829C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394-4522-9373-5DFDD42F1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Plan1!$C$2:$C$28</c:f>
              <c:numCache>
                <c:formatCode>###0%</c:formatCode>
                <c:ptCount val="27"/>
                <c:pt idx="0">
                  <c:v>0.13975598223352223</c:v>
                </c:pt>
                <c:pt idx="1">
                  <c:v>0.18845558993499448</c:v>
                </c:pt>
                <c:pt idx="2">
                  <c:v>0.16921952866891971</c:v>
                </c:pt>
                <c:pt idx="3">
                  <c:v>0.16813225256311892</c:v>
                </c:pt>
                <c:pt idx="4">
                  <c:v>0.15369100568951446</c:v>
                </c:pt>
                <c:pt idx="5">
                  <c:v>0.17697232405726898</c:v>
                </c:pt>
                <c:pt idx="6">
                  <c:v>0.18055112511679475</c:v>
                </c:pt>
                <c:pt idx="7">
                  <c:v>0.18570620794910586</c:v>
                </c:pt>
                <c:pt idx="8">
                  <c:v>0.19862328148373834</c:v>
                </c:pt>
                <c:pt idx="9">
                  <c:v>0.17757043804354894</c:v>
                </c:pt>
                <c:pt idx="10">
                  <c:v>0.2040783911873959</c:v>
                </c:pt>
                <c:pt idx="11">
                  <c:v>0.19613091514653888</c:v>
                </c:pt>
                <c:pt idx="12">
                  <c:v>0.18991311081618772</c:v>
                </c:pt>
                <c:pt idx="13">
                  <c:v>0.14523072639458551</c:v>
                </c:pt>
                <c:pt idx="14">
                  <c:v>0.15846985893542559</c:v>
                </c:pt>
                <c:pt idx="15">
                  <c:v>0.18738464933781315</c:v>
                </c:pt>
                <c:pt idx="16">
                  <c:v>0.19832431883108817</c:v>
                </c:pt>
                <c:pt idx="17">
                  <c:v>0.20469146347839812</c:v>
                </c:pt>
                <c:pt idx="18">
                  <c:v>0.20632757149121031</c:v>
                </c:pt>
                <c:pt idx="19">
                  <c:v>0.19389778595129484</c:v>
                </c:pt>
                <c:pt idx="20">
                  <c:v>0.21733704077115604</c:v>
                </c:pt>
                <c:pt idx="21">
                  <c:v>0.19609846879855106</c:v>
                </c:pt>
                <c:pt idx="22">
                  <c:v>0.25007472042454021</c:v>
                </c:pt>
                <c:pt idx="23">
                  <c:v>0.22105756147638214</c:v>
                </c:pt>
                <c:pt idx="24">
                  <c:v>0.17428217762952086</c:v>
                </c:pt>
                <c:pt idx="25">
                  <c:v>0.18869427297595834</c:v>
                </c:pt>
                <c:pt idx="26">
                  <c:v>0.18234605383180624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6-40FB-8B23-6D0A700D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3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4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549859031659278"/>
          <c:y val="0.90847636600447024"/>
          <c:w val="0.22691966338180664"/>
          <c:h val="5.9476551376753152E-2"/>
        </c:manualLayout>
      </c:layout>
      <c:overlay val="0"/>
      <c:txPr>
        <a:bodyPr/>
        <a:lstStyle/>
        <a:p>
          <a:pPr>
            <a:defRPr sz="1500" b="1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D-459E-8689-8CDBB61437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D-459E-8689-8CDBB61437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ED-459E-8689-8CDBB614379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ED-459E-8689-8CDBB614379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ED-459E-8689-8CDBB614379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ED-459E-8689-8CDBB614379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AED-459E-8689-8CDBB614379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AED-459E-8689-8CDBB6143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Televisão</c:v>
                </c:pt>
                <c:pt idx="1">
                  <c:v>Notícias ou matérias na impresa</c:v>
                </c:pt>
                <c:pt idx="2">
                  <c:v>Sites da internet</c:v>
                </c:pt>
                <c:pt idx="3">
                  <c:v>Familiares, amigos ou conhecidos</c:v>
                </c:pt>
                <c:pt idx="4">
                  <c:v>Redes sociais</c:v>
                </c:pt>
                <c:pt idx="5">
                  <c:v>Empresas/instituições</c:v>
                </c:pt>
                <c:pt idx="6">
                  <c:v>Eventos</c:v>
                </c:pt>
                <c:pt idx="7">
                  <c:v>Rádio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0.874</c:v>
                </c:pt>
                <c:pt idx="1">
                  <c:v>0.71299999999999997</c:v>
                </c:pt>
                <c:pt idx="2">
                  <c:v>0.55100000000000005</c:v>
                </c:pt>
                <c:pt idx="3">
                  <c:v>0.54300000000000004</c:v>
                </c:pt>
                <c:pt idx="4">
                  <c:v>0.53300000000000003</c:v>
                </c:pt>
                <c:pt idx="5">
                  <c:v>0.502</c:v>
                </c:pt>
                <c:pt idx="6">
                  <c:v>0.49199999999999999</c:v>
                </c:pt>
                <c:pt idx="7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ED-459E-8689-8CDBB614379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621913463925044E-3"/>
                  <c:y val="4.8323488849354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AED-459E-8689-8CDBB6143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Televisão</c:v>
                </c:pt>
                <c:pt idx="1">
                  <c:v>Notícias ou matérias na impresa</c:v>
                </c:pt>
                <c:pt idx="2">
                  <c:v>Sites da internet</c:v>
                </c:pt>
                <c:pt idx="3">
                  <c:v>Familiares, amigos ou conhecidos</c:v>
                </c:pt>
                <c:pt idx="4">
                  <c:v>Redes sociais</c:v>
                </c:pt>
                <c:pt idx="5">
                  <c:v>Empresas/instituições</c:v>
                </c:pt>
                <c:pt idx="6">
                  <c:v>Eventos</c:v>
                </c:pt>
                <c:pt idx="7">
                  <c:v>Rádio</c:v>
                </c:pt>
              </c:strCache>
            </c:strRef>
          </c:cat>
          <c:val>
            <c:numRef>
              <c:f>Planilha1!$C$2:$C$9</c:f>
              <c:numCache>
                <c:formatCode>0.0%</c:formatCode>
                <c:ptCount val="8"/>
                <c:pt idx="0">
                  <c:v>0.85199999999999998</c:v>
                </c:pt>
                <c:pt idx="1">
                  <c:v>0.71799999999999997</c:v>
                </c:pt>
                <c:pt idx="2">
                  <c:v>0.60199999999999998</c:v>
                </c:pt>
                <c:pt idx="3">
                  <c:v>0.57699999999999996</c:v>
                </c:pt>
                <c:pt idx="4">
                  <c:v>0.57099999999999995</c:v>
                </c:pt>
                <c:pt idx="5">
                  <c:v>0.54500000000000004</c:v>
                </c:pt>
                <c:pt idx="6">
                  <c:v>0.51</c:v>
                </c:pt>
                <c:pt idx="7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ED-459E-8689-8CDBB6143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15"/>
        <c:axId val="289127424"/>
        <c:axId val="289142512"/>
      </c:barChart>
      <c:catAx>
        <c:axId val="2891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142512"/>
        <c:crosses val="autoZero"/>
        <c:auto val="1"/>
        <c:lblAlgn val="ctr"/>
        <c:lblOffset val="100"/>
        <c:noMultiLvlLbl val="0"/>
      </c:catAx>
      <c:valAx>
        <c:axId val="289142512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28912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Escola</c:v>
                </c:pt>
                <c:pt idx="1">
                  <c:v>Repartição pública</c:v>
                </c:pt>
                <c:pt idx="2">
                  <c:v>Sindicato</c:v>
                </c:pt>
                <c:pt idx="3">
                  <c:v>Banco</c:v>
                </c:pt>
                <c:pt idx="4">
                  <c:v>Escritório de contabilidade</c:v>
                </c:pt>
                <c:pt idx="5">
                  <c:v>Outro</c:v>
                </c:pt>
                <c:pt idx="6">
                  <c:v>Pronto-socorro</c:v>
                </c:pt>
                <c:pt idx="7">
                  <c:v>Não sabe/não respondeu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0.51</c:v>
                </c:pt>
                <c:pt idx="1">
                  <c:v>0.16300000000000001</c:v>
                </c:pt>
                <c:pt idx="2">
                  <c:v>7.6999999999999999E-2</c:v>
                </c:pt>
                <c:pt idx="3">
                  <c:v>6.0999999999999999E-2</c:v>
                </c:pt>
                <c:pt idx="4">
                  <c:v>5.6000000000000001E-2</c:v>
                </c:pt>
                <c:pt idx="5">
                  <c:v>4.9000000000000002E-2</c:v>
                </c:pt>
                <c:pt idx="6">
                  <c:v>2.4E-2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1031220488"/>
        <c:axId val="1031160792"/>
      </c:barChart>
      <c:catAx>
        <c:axId val="103122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1160792"/>
        <c:crosses val="autoZero"/>
        <c:auto val="1"/>
        <c:lblAlgn val="ctr"/>
        <c:lblOffset val="100"/>
        <c:noMultiLvlLbl val="0"/>
      </c:catAx>
      <c:valAx>
        <c:axId val="1031160792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0312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0.96699999999999997</c:v>
                </c:pt>
                <c:pt idx="1">
                  <c:v>0.94</c:v>
                </c:pt>
                <c:pt idx="2">
                  <c:v>0.85099999999999998</c:v>
                </c:pt>
                <c:pt idx="3">
                  <c:v>0.72199999999999998</c:v>
                </c:pt>
                <c:pt idx="4">
                  <c:v>0.39600000000000002</c:v>
                </c:pt>
                <c:pt idx="5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C-4606-AEF5-2BECAD744B4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2.1000000000000001E-2</c:v>
                </c:pt>
                <c:pt idx="1">
                  <c:v>3.4000000000000002E-2</c:v>
                </c:pt>
                <c:pt idx="2">
                  <c:v>7.8E-2</c:v>
                </c:pt>
                <c:pt idx="3">
                  <c:v>0.13900000000000001</c:v>
                </c:pt>
                <c:pt idx="4">
                  <c:v>0.52400000000000002</c:v>
                </c:pt>
                <c:pt idx="5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C-4606-AEF5-2BECAD744B4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1.2E-2</c:v>
                </c:pt>
                <c:pt idx="1">
                  <c:v>2.5999999999999999E-2</c:v>
                </c:pt>
                <c:pt idx="2">
                  <c:v>7.0999999999999994E-2</c:v>
                </c:pt>
                <c:pt idx="3">
                  <c:v>0.13900000000000001</c:v>
                </c:pt>
                <c:pt idx="4">
                  <c:v>0.08</c:v>
                </c:pt>
                <c:pt idx="5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C-4606-AEF5-2BECAD74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9"/>
        <c:axId val="1169834992"/>
        <c:axId val="1169817280"/>
      </c:barChart>
      <c:catAx>
        <c:axId val="116983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9817280"/>
        <c:crosses val="autoZero"/>
        <c:auto val="1"/>
        <c:lblAlgn val="ctr"/>
        <c:lblOffset val="100"/>
        <c:noMultiLvlLbl val="0"/>
      </c:catAx>
      <c:valAx>
        <c:axId val="1169817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6983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3.3669627922894865E-2"/>
          <c:w val="0.97604861462580972"/>
          <c:h val="0.7115558886901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0.93500000000000005</c:v>
                </c:pt>
                <c:pt idx="1">
                  <c:v>0.90300000000000002</c:v>
                </c:pt>
                <c:pt idx="2">
                  <c:v>0.81299999999999994</c:v>
                </c:pt>
                <c:pt idx="3">
                  <c:v>0.71099999999999997</c:v>
                </c:pt>
                <c:pt idx="4">
                  <c:v>0.309</c:v>
                </c:pt>
                <c:pt idx="5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A-48F1-84A8-BF0DEF31DED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0.95599999999999996</c:v>
                </c:pt>
                <c:pt idx="1">
                  <c:v>0.91500000000000004</c:v>
                </c:pt>
                <c:pt idx="2">
                  <c:v>0.83</c:v>
                </c:pt>
                <c:pt idx="3">
                  <c:v>0.68100000000000005</c:v>
                </c:pt>
                <c:pt idx="4">
                  <c:v>0.41799999999999998</c:v>
                </c:pt>
                <c:pt idx="5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A-48F1-84A8-BF0DEF31DED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0.96699999999999997</c:v>
                </c:pt>
                <c:pt idx="1">
                  <c:v>0.94</c:v>
                </c:pt>
                <c:pt idx="2">
                  <c:v>0.85099999999999998</c:v>
                </c:pt>
                <c:pt idx="3">
                  <c:v>0.72199999999999998</c:v>
                </c:pt>
                <c:pt idx="4">
                  <c:v>0.39600000000000002</c:v>
                </c:pt>
                <c:pt idx="5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6-4CD2-977B-464AEF9CB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-31"/>
        <c:axId val="1244164680"/>
        <c:axId val="1244175832"/>
      </c:barChart>
      <c:catAx>
        <c:axId val="12441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4175832"/>
        <c:crosses val="autoZero"/>
        <c:auto val="1"/>
        <c:lblAlgn val="ctr"/>
        <c:lblOffset val="100"/>
        <c:noMultiLvlLbl val="0"/>
      </c:catAx>
      <c:valAx>
        <c:axId val="124417583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4416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ABA-4255-ABE2-5DF03E5E2A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BA-4255-ABE2-5DF03E5E2A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ABA-4255-ABE2-5DF03E5E2A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BA-4255-ABE2-5DF03E5E2A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BA-4255-ABE2-5DF03E5E2A3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BA-4255-ABE2-5DF03E5E2A37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ABA-4255-ABE2-5DF03E5E2A3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BA-4255-ABE2-5DF03E5E2A3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ABA-4255-ABE2-5DF03E5E2A3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BA-4255-ABE2-5DF03E5E2A3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BA-4255-ABE2-5DF03E5E2A3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3BA-4F03-A82C-9C9E95AE9C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4.0000000000000001E-3</c:v>
                </c:pt>
                <c:pt idx="1">
                  <c:v>2E-3</c:v>
                </c:pt>
                <c:pt idx="2">
                  <c:v>1E-3</c:v>
                </c:pt>
                <c:pt idx="3">
                  <c:v>4.0000000000000001E-3</c:v>
                </c:pt>
                <c:pt idx="4">
                  <c:v>8.0000000000000002E-3</c:v>
                </c:pt>
                <c:pt idx="5">
                  <c:v>3.9E-2</c:v>
                </c:pt>
                <c:pt idx="6">
                  <c:v>3.1E-2</c:v>
                </c:pt>
                <c:pt idx="7">
                  <c:v>0.104</c:v>
                </c:pt>
                <c:pt idx="8">
                  <c:v>0.30599999999999999</c:v>
                </c:pt>
                <c:pt idx="9">
                  <c:v>0.19800000000000001</c:v>
                </c:pt>
                <c:pt idx="10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A-4255-ABE2-5DF03E5E2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1889215788543"/>
          <c:y val="3.7208384078868249E-2"/>
          <c:w val="0.7355593666845757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1FC-4845-93FC-A8B517133D2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C-4845-93FC-A8B517133D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Planilha1!$B$2:$D$2</c:f>
              <c:numCache>
                <c:formatCode>###0.0%</c:formatCode>
                <c:ptCount val="3"/>
                <c:pt idx="0">
                  <c:v>8.8999999999999996E-2</c:v>
                </c:pt>
                <c:pt idx="1">
                  <c:v>0.41</c:v>
                </c:pt>
                <c:pt idx="2">
                  <c:v>0.502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C-4845-93FC-A8B517133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8.82</c:v>
                </c:pt>
                <c:pt idx="1">
                  <c:v>8.7200000000000006</c:v>
                </c:pt>
                <c:pt idx="2">
                  <c:v>8.64</c:v>
                </c:pt>
                <c:pt idx="3">
                  <c:v>8.69</c:v>
                </c:pt>
                <c:pt idx="4">
                  <c:v>8.4700000000000006</c:v>
                </c:pt>
                <c:pt idx="5">
                  <c:v>8.75</c:v>
                </c:pt>
                <c:pt idx="6">
                  <c:v>8.32</c:v>
                </c:pt>
                <c:pt idx="7">
                  <c:v>8.56</c:v>
                </c:pt>
                <c:pt idx="8">
                  <c:v>8.52</c:v>
                </c:pt>
                <c:pt idx="9">
                  <c:v>8.58</c:v>
                </c:pt>
                <c:pt idx="10">
                  <c:v>8.39</c:v>
                </c:pt>
                <c:pt idx="11">
                  <c:v>8.5</c:v>
                </c:pt>
                <c:pt idx="12">
                  <c:v>8.42</c:v>
                </c:pt>
                <c:pt idx="13">
                  <c:v>8.6199999999999992</c:v>
                </c:pt>
                <c:pt idx="14">
                  <c:v>8.56</c:v>
                </c:pt>
                <c:pt idx="15">
                  <c:v>8.81</c:v>
                </c:pt>
                <c:pt idx="16">
                  <c:v>8.4</c:v>
                </c:pt>
                <c:pt idx="17">
                  <c:v>8.35</c:v>
                </c:pt>
                <c:pt idx="18">
                  <c:v>8.1300000000000008</c:v>
                </c:pt>
                <c:pt idx="19">
                  <c:v>8.61</c:v>
                </c:pt>
                <c:pt idx="20">
                  <c:v>8.01</c:v>
                </c:pt>
                <c:pt idx="21">
                  <c:v>8.41</c:v>
                </c:pt>
                <c:pt idx="22">
                  <c:v>8.3699999999999992</c:v>
                </c:pt>
                <c:pt idx="23">
                  <c:v>8.36</c:v>
                </c:pt>
                <c:pt idx="24">
                  <c:v>8.56</c:v>
                </c:pt>
                <c:pt idx="25">
                  <c:v>8.2799999999999994</c:v>
                </c:pt>
                <c:pt idx="26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F-4B23-990A-02175AA9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2018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Plan1!$B$2:$B$15</c:f>
              <c:numCache>
                <c:formatCode>0.0</c:formatCode>
                <c:ptCount val="14"/>
                <c:pt idx="0">
                  <c:v>8.6199999999999992</c:v>
                </c:pt>
                <c:pt idx="1">
                  <c:v>8.56</c:v>
                </c:pt>
                <c:pt idx="2">
                  <c:v>8.81</c:v>
                </c:pt>
                <c:pt idx="3">
                  <c:v>8.4</c:v>
                </c:pt>
                <c:pt idx="4">
                  <c:v>8.35</c:v>
                </c:pt>
                <c:pt idx="5">
                  <c:v>8.1300000000000008</c:v>
                </c:pt>
                <c:pt idx="6">
                  <c:v>8.61</c:v>
                </c:pt>
                <c:pt idx="7">
                  <c:v>8.01</c:v>
                </c:pt>
                <c:pt idx="8">
                  <c:v>8.41</c:v>
                </c:pt>
                <c:pt idx="9">
                  <c:v>8.3699999999999992</c:v>
                </c:pt>
                <c:pt idx="10">
                  <c:v>8.36</c:v>
                </c:pt>
                <c:pt idx="11">
                  <c:v>8.56</c:v>
                </c:pt>
                <c:pt idx="12">
                  <c:v>8.2799999999999994</c:v>
                </c:pt>
                <c:pt idx="13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2-493E-8159-144F6DFAA0F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Plan1!$C$2:$C$15</c:f>
              <c:numCache>
                <c:formatCode>0.0</c:formatCode>
                <c:ptCount val="14"/>
                <c:pt idx="0">
                  <c:v>9</c:v>
                </c:pt>
                <c:pt idx="1">
                  <c:v>9</c:v>
                </c:pt>
                <c:pt idx="2">
                  <c:v>8.6</c:v>
                </c:pt>
                <c:pt idx="3">
                  <c:v>8.5</c:v>
                </c:pt>
                <c:pt idx="4">
                  <c:v>8.8000000000000007</c:v>
                </c:pt>
                <c:pt idx="5">
                  <c:v>8.5</c:v>
                </c:pt>
                <c:pt idx="6">
                  <c:v>8.9</c:v>
                </c:pt>
                <c:pt idx="7">
                  <c:v>8.5</c:v>
                </c:pt>
                <c:pt idx="8">
                  <c:v>8.6999999999999993</c:v>
                </c:pt>
                <c:pt idx="9">
                  <c:v>8.6</c:v>
                </c:pt>
                <c:pt idx="10">
                  <c:v>9</c:v>
                </c:pt>
                <c:pt idx="11">
                  <c:v>8.4</c:v>
                </c:pt>
                <c:pt idx="12">
                  <c:v>9.1</c:v>
                </c:pt>
                <c:pt idx="1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2-493E-8159-144F6DFAA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10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0.0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Plan1!$B$2:$B$14</c:f>
              <c:numCache>
                <c:formatCode>0.0</c:formatCode>
                <c:ptCount val="13"/>
                <c:pt idx="0">
                  <c:v>8.82</c:v>
                </c:pt>
                <c:pt idx="1">
                  <c:v>8.7200000000000006</c:v>
                </c:pt>
                <c:pt idx="2">
                  <c:v>8.64</c:v>
                </c:pt>
                <c:pt idx="3">
                  <c:v>8.69</c:v>
                </c:pt>
                <c:pt idx="4">
                  <c:v>8.4700000000000006</c:v>
                </c:pt>
                <c:pt idx="5">
                  <c:v>8.75</c:v>
                </c:pt>
                <c:pt idx="6">
                  <c:v>8.32</c:v>
                </c:pt>
                <c:pt idx="7">
                  <c:v>8.56</c:v>
                </c:pt>
                <c:pt idx="8">
                  <c:v>8.52</c:v>
                </c:pt>
                <c:pt idx="9">
                  <c:v>8.58</c:v>
                </c:pt>
                <c:pt idx="10">
                  <c:v>8.39</c:v>
                </c:pt>
                <c:pt idx="11">
                  <c:v>8.5</c:v>
                </c:pt>
                <c:pt idx="12">
                  <c:v>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7-480F-ABB1-700EFB6A56C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 2018</c:v>
                </c:pt>
              </c:strCache>
            </c:strRef>
          </c:tx>
          <c:spPr>
            <a:solidFill>
              <a:srgbClr val="31859C"/>
            </a:solidFill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Plan1!$C$2:$C$14</c:f>
              <c:numCache>
                <c:formatCode>0.0</c:formatCode>
                <c:ptCount val="13"/>
                <c:pt idx="0">
                  <c:v>9</c:v>
                </c:pt>
                <c:pt idx="1">
                  <c:v>8.9</c:v>
                </c:pt>
                <c:pt idx="2">
                  <c:v>8.6</c:v>
                </c:pt>
                <c:pt idx="3">
                  <c:v>8.6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8.9</c:v>
                </c:pt>
                <c:pt idx="9">
                  <c:v>8.8000000000000007</c:v>
                </c:pt>
                <c:pt idx="10">
                  <c:v>8.8000000000000007</c:v>
                </c:pt>
                <c:pt idx="11">
                  <c:v>8.5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480F-ABB1-700EFB6A5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10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0.0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8.7338182433892977E-2</c:v>
                </c:pt>
                <c:pt idx="1">
                  <c:v>7.6446298278531166E-2</c:v>
                </c:pt>
                <c:pt idx="2">
                  <c:v>8.4425244425044246E-2</c:v>
                </c:pt>
                <c:pt idx="3">
                  <c:v>8.1061606733513689E-2</c:v>
                </c:pt>
                <c:pt idx="4">
                  <c:v>8.7223559873788506E-2</c:v>
                </c:pt>
                <c:pt idx="5">
                  <c:v>0.13380809302083413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4-4D47-B946-1139174C064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0.49882739182860619</c:v>
                </c:pt>
                <c:pt idx="1">
                  <c:v>0.4325441416891887</c:v>
                </c:pt>
                <c:pt idx="2">
                  <c:v>0.4054871212918269</c:v>
                </c:pt>
                <c:pt idx="3">
                  <c:v>0.40796556623400582</c:v>
                </c:pt>
                <c:pt idx="4">
                  <c:v>0.36701689641392499</c:v>
                </c:pt>
                <c:pt idx="5">
                  <c:v>0.33777743180403141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4-4D47-B946-1139174C064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0.4138344257375009</c:v>
                </c:pt>
                <c:pt idx="1">
                  <c:v>0.49100956003228008</c:v>
                </c:pt>
                <c:pt idx="2">
                  <c:v>0.51008763428312875</c:v>
                </c:pt>
                <c:pt idx="3">
                  <c:v>0.51097282703248048</c:v>
                </c:pt>
                <c:pt idx="4">
                  <c:v>0.54575954371228652</c:v>
                </c:pt>
                <c:pt idx="5">
                  <c:v>0.5284144751751344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A4-4D47-B946-1139174C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rgbClr val="3434D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0.1167459709377066</c:v>
                </c:pt>
                <c:pt idx="1">
                  <c:v>0.22617893213761386</c:v>
                </c:pt>
                <c:pt idx="2">
                  <c:v>0.24896059097682383</c:v>
                </c:pt>
                <c:pt idx="3">
                  <c:v>0.22203360213650566</c:v>
                </c:pt>
                <c:pt idx="4">
                  <c:v>0.16187075630689823</c:v>
                </c:pt>
                <c:pt idx="5">
                  <c:v>9.0428660414167361E-2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D-4B43-B678-AB1E35A214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rgbClr val="F79646"/>
            </a:solidFill>
            <a:ln w="127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0.19461564734471054</c:v>
                </c:pt>
                <c:pt idx="1">
                  <c:v>0.20053034966832192</c:v>
                </c:pt>
                <c:pt idx="2">
                  <c:v>0.21160489521575093</c:v>
                </c:pt>
                <c:pt idx="3">
                  <c:v>0.18360253337420102</c:v>
                </c:pt>
                <c:pt idx="4">
                  <c:v>0.20170085687045469</c:v>
                </c:pt>
                <c:pt idx="5">
                  <c:v>0.14219799414712975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D-4B43-B678-AB1E35A2146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rgbClr val="BFBFBF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0.68863838171758285</c:v>
                </c:pt>
                <c:pt idx="1">
                  <c:v>0.57329071819406419</c:v>
                </c:pt>
                <c:pt idx="2">
                  <c:v>0.53943451380742524</c:v>
                </c:pt>
                <c:pt idx="3">
                  <c:v>0.59436386448929335</c:v>
                </c:pt>
                <c:pt idx="4">
                  <c:v>0.63642838682264713</c:v>
                </c:pt>
                <c:pt idx="5">
                  <c:v>0.76737334543870295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D-4B43-B678-AB1E35A21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0.10414327501501645</c:v>
                </c:pt>
                <c:pt idx="1">
                  <c:v>0.10965045350448839</c:v>
                </c:pt>
                <c:pt idx="2">
                  <c:v>9.4275497201378219E-2</c:v>
                </c:pt>
                <c:pt idx="3">
                  <c:v>8.8371861313518832E-2</c:v>
                </c:pt>
                <c:pt idx="4">
                  <c:v>9.4197914649315817E-2</c:v>
                </c:pt>
                <c:pt idx="5">
                  <c:v>7.5060149662629985E-2</c:v>
                </c:pt>
                <c:pt idx="6">
                  <c:v>8.390514449618322E-2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7-4D3E-885E-6A37B7AAEB3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0.31163187336786285</c:v>
                </c:pt>
                <c:pt idx="1">
                  <c:v>0.3001781590692717</c:v>
                </c:pt>
                <c:pt idx="2">
                  <c:v>0.34760316883197895</c:v>
                </c:pt>
                <c:pt idx="3">
                  <c:v>0.4009645257775008</c:v>
                </c:pt>
                <c:pt idx="4">
                  <c:v>0.49150051988167903</c:v>
                </c:pt>
                <c:pt idx="5">
                  <c:v>0.44098692248447674</c:v>
                </c:pt>
                <c:pt idx="6">
                  <c:v>0.455355981262416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7-4D3E-885E-6A37B7AAEB3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0.58422485161712068</c:v>
                </c:pt>
                <c:pt idx="1">
                  <c:v>0.59017138742623998</c:v>
                </c:pt>
                <c:pt idx="2">
                  <c:v>0.55812133396664276</c:v>
                </c:pt>
                <c:pt idx="3">
                  <c:v>0.51066361290898044</c:v>
                </c:pt>
                <c:pt idx="4">
                  <c:v>0.41430156546900521</c:v>
                </c:pt>
                <c:pt idx="5">
                  <c:v>0.48395292785289329</c:v>
                </c:pt>
                <c:pt idx="6">
                  <c:v>0.4607388742414007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7-4D3E-885E-6A37B7AAE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0809717987439"/>
          <c:y val="3.3669627922894865E-2"/>
          <c:w val="0.73491902820125621"/>
          <c:h val="0.9391763112355813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4-49C3-9529-12DC734AE2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4-49C3-9529-12DC734AE2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4-49C3-9529-12DC734AE2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74-49C3-9529-12DC734AE2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74-49C3-9529-12DC734AE2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74-49C3-9529-12DC734AE2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74-49C3-9529-12DC734AE2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74-49C3-9529-12DC734AE21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74-49C3-9529-12DC734AE2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74-49C3-9529-12DC734AE21A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8-481D-995B-1CB79CCD0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Dona de Casa</c:v>
                </c:pt>
                <c:pt idx="1">
                  <c:v>Empregada doméstica</c:v>
                </c:pt>
                <c:pt idx="2">
                  <c:v>Desempregado</c:v>
                </c:pt>
                <c:pt idx="3">
                  <c:v>Empregado de empresa privada</c:v>
                </c:pt>
                <c:pt idx="4">
                  <c:v>Aposentado</c:v>
                </c:pt>
                <c:pt idx="5">
                  <c:v>Servidor/funcionário público</c:v>
                </c:pt>
                <c:pt idx="6">
                  <c:v>Outro </c:v>
                </c:pt>
                <c:pt idx="7">
                  <c:v>Autônomo / trabalha conta própria</c:v>
                </c:pt>
                <c:pt idx="8">
                  <c:v>Dono/Sócio de negócio próprio</c:v>
                </c:pt>
                <c:pt idx="9">
                  <c:v>Estudante</c:v>
                </c:pt>
              </c:strCache>
            </c:strRef>
          </c:cat>
          <c:val>
            <c:numRef>
              <c:f>Planilha1!$B$2:$B$11</c:f>
              <c:numCache>
                <c:formatCode>###0.0</c:formatCode>
                <c:ptCount val="10"/>
                <c:pt idx="0">
                  <c:v>8.7316011418416295</c:v>
                </c:pt>
                <c:pt idx="1">
                  <c:v>8.6985176673493552</c:v>
                </c:pt>
                <c:pt idx="2">
                  <c:v>8.5745302653524433</c:v>
                </c:pt>
                <c:pt idx="3">
                  <c:v>8.4521240767505379</c:v>
                </c:pt>
                <c:pt idx="4">
                  <c:v>8.4489970652213326</c:v>
                </c:pt>
                <c:pt idx="5">
                  <c:v>8.4371475418198418</c:v>
                </c:pt>
                <c:pt idx="6">
                  <c:v>8.4298708486743443</c:v>
                </c:pt>
                <c:pt idx="7">
                  <c:v>8.410652044592501</c:v>
                </c:pt>
                <c:pt idx="8">
                  <c:v>8.1592498033679135</c:v>
                </c:pt>
                <c:pt idx="9">
                  <c:v>7.983805695746212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8-481D-995B-1CB79CCD0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"/>
        <c:axId val="603073088"/>
        <c:axId val="603070792"/>
      </c:barChart>
      <c:catAx>
        <c:axId val="603073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3070792"/>
        <c:crosses val="autoZero"/>
        <c:auto val="1"/>
        <c:lblAlgn val="ctr"/>
        <c:lblOffset val="100"/>
        <c:noMultiLvlLbl val="0"/>
      </c:catAx>
      <c:valAx>
        <c:axId val="603070792"/>
        <c:scaling>
          <c:orientation val="minMax"/>
          <c:max val="1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out"/>
        <c:minorTickMark val="none"/>
        <c:tickLblPos val="nextTo"/>
        <c:crossAx val="6030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1 Salário Mínimo (R$ 954,00)</c:v>
                </c:pt>
                <c:pt idx="1">
                  <c:v>De 1 Salário Mínimo até 2 Salários Mínimos (R$ 954,01 a R$ 1 908,00)</c:v>
                </c:pt>
                <c:pt idx="2">
                  <c:v>De 2 Salários Mínimos até 3 Salários Mínimos (R$ 1 908,01 a R$ 2 862,00)</c:v>
                </c:pt>
                <c:pt idx="3">
                  <c:v>De 3 Salários Mínimos até 5 Salários Mínimos (R$ 2 862,01 a R$ 4 770,00)</c:v>
                </c:pt>
                <c:pt idx="4">
                  <c:v>De 5 Salários Mínimos até 10 Salários Mínimos (R$ 4 770,01 a R$ 9 540,00)</c:v>
                </c:pt>
                <c:pt idx="5">
                  <c:v>De 10 Salários Mínimos até 15 Salários Mínimos (R$ 9 540,01 a R$ 14 310,00)</c:v>
                </c:pt>
                <c:pt idx="6">
                  <c:v>De 15 Salários Mínimos até 20 Salários Mínimos (R$ 14 310,01 a R$ 19 080,00)</c:v>
                </c:pt>
                <c:pt idx="7">
                  <c:v>Acima de 20 Salários Mínimos (R$ 19 080,01)</c:v>
                </c:pt>
              </c:strCache>
            </c:strRef>
          </c:cat>
          <c:val>
            <c:numRef>
              <c:f>Planilha1!$B$2:$B$9</c:f>
              <c:numCache>
                <c:formatCode>###0.0</c:formatCode>
                <c:ptCount val="8"/>
                <c:pt idx="0">
                  <c:v>8.6870597493050798</c:v>
                </c:pt>
                <c:pt idx="1">
                  <c:v>8.5379521867380745</c:v>
                </c:pt>
                <c:pt idx="2">
                  <c:v>8.4828976612169829</c:v>
                </c:pt>
                <c:pt idx="3">
                  <c:v>8.4762852766113426</c:v>
                </c:pt>
                <c:pt idx="4">
                  <c:v>8.3420314122827612</c:v>
                </c:pt>
                <c:pt idx="5">
                  <c:v>8.3802619993138325</c:v>
                </c:pt>
                <c:pt idx="6">
                  <c:v>8.250317692183021</c:v>
                </c:pt>
                <c:pt idx="7">
                  <c:v>8.3032899446626338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B59-A336-674236C2A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27"/>
        <c:axId val="664662792"/>
        <c:axId val="664662136"/>
      </c:barChart>
      <c:catAx>
        <c:axId val="66466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4662136"/>
        <c:crosses val="autoZero"/>
        <c:auto val="1"/>
        <c:lblAlgn val="ctr"/>
        <c:lblOffset val="100"/>
        <c:noMultiLvlLbl val="0"/>
      </c:catAx>
      <c:valAx>
        <c:axId val="664662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466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Escola</c:v>
                </c:pt>
                <c:pt idx="1">
                  <c:v>Pronto-socorro</c:v>
                </c:pt>
                <c:pt idx="2">
                  <c:v>Banco</c:v>
                </c:pt>
                <c:pt idx="3">
                  <c:v>Sindicato</c:v>
                </c:pt>
                <c:pt idx="4">
                  <c:v>Escritório de contabilidade</c:v>
                </c:pt>
                <c:pt idx="5">
                  <c:v>Repartição Pública</c:v>
                </c:pt>
                <c:pt idx="6">
                  <c:v>Outro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8.5818357668269059</c:v>
                </c:pt>
                <c:pt idx="1">
                  <c:v>8.7732323032652797</c:v>
                </c:pt>
                <c:pt idx="2">
                  <c:v>8.3791233212619751</c:v>
                </c:pt>
                <c:pt idx="3">
                  <c:v>8.1118362777650201</c:v>
                </c:pt>
                <c:pt idx="4">
                  <c:v>8.5160392268822331</c:v>
                </c:pt>
                <c:pt idx="5">
                  <c:v>8.1584140523382747</c:v>
                </c:pt>
                <c:pt idx="6">
                  <c:v>8.3500326200011123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1031220488"/>
        <c:axId val="1031160792"/>
      </c:barChart>
      <c:catAx>
        <c:axId val="103122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1160792"/>
        <c:crosses val="autoZero"/>
        <c:auto val="1"/>
        <c:lblAlgn val="ctr"/>
        <c:lblOffset val="100"/>
        <c:noMultiLvlLbl val="0"/>
      </c:catAx>
      <c:valAx>
        <c:axId val="1031160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12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3163293465931E-2"/>
          <c:y val="1.9704987089117127E-2"/>
          <c:w val="0.94394275146286366"/>
          <c:h val="0.8714561177448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Planilha1!$B$2:$B$10</c:f>
              <c:numCache>
                <c:formatCode>0.00</c:formatCode>
                <c:ptCount val="9"/>
                <c:pt idx="0">
                  <c:v>8.6999999999999993</c:v>
                </c:pt>
                <c:pt idx="1">
                  <c:v>8.3800000000000008</c:v>
                </c:pt>
                <c:pt idx="2">
                  <c:v>8.61</c:v>
                </c:pt>
                <c:pt idx="3">
                  <c:v>8.8000000000000007</c:v>
                </c:pt>
                <c:pt idx="4">
                  <c:v>8.89</c:v>
                </c:pt>
                <c:pt idx="5">
                  <c:v>8.81</c:v>
                </c:pt>
                <c:pt idx="6">
                  <c:v>8.48</c:v>
                </c:pt>
                <c:pt idx="7">
                  <c:v>8.4600000000000009</c:v>
                </c:pt>
                <c:pt idx="8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9-44E5-A1CE-17BD708E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4209928"/>
        <c:axId val="1234228952"/>
      </c:barChart>
      <c:catAx>
        <c:axId val="123420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4228952"/>
        <c:crosses val="autoZero"/>
        <c:auto val="1"/>
        <c:lblAlgn val="ctr"/>
        <c:lblOffset val="100"/>
        <c:noMultiLvlLbl val="0"/>
      </c:catAx>
      <c:valAx>
        <c:axId val="123422895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76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420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81994227606165E-2"/>
          <c:y val="6.4388789252693257E-2"/>
          <c:w val="0.9770360115447877"/>
          <c:h val="0.6910259530246198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96-4547-80AC-F1682C53AE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Os produtos e serviços são bem divulgados</c:v>
                </c:pt>
                <c:pt idx="1">
                  <c:v>O SEBRAE é uma instituição social e ambientalmente responsável</c:v>
                </c:pt>
                <c:pt idx="2">
                  <c:v>O SEBRAE transmite credibilidade</c:v>
                </c:pt>
                <c:pt idx="3">
                  <c:v>O SEBRAE é uma organização transparente</c:v>
                </c:pt>
                <c:pt idx="4">
                  <c:v>O SEBRAE é uma instituição ética</c:v>
                </c:pt>
                <c:pt idx="5">
                  <c:v>A contribuição do SEBRAE para o Brasil é importante</c:v>
                </c:pt>
                <c:pt idx="6">
                  <c:v>O SEBRAE é uma empresa de consultoria</c:v>
                </c:pt>
                <c:pt idx="7">
                  <c:v>O SEBRAE é um órgão de governo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0.74299999999999999</c:v>
                </c:pt>
                <c:pt idx="1">
                  <c:v>0.86199999999999999</c:v>
                </c:pt>
                <c:pt idx="2">
                  <c:v>0.93700000000000006</c:v>
                </c:pt>
                <c:pt idx="3">
                  <c:v>0.78800000000000003</c:v>
                </c:pt>
                <c:pt idx="4">
                  <c:v>0.88</c:v>
                </c:pt>
                <c:pt idx="5">
                  <c:v>0.96399999999999997</c:v>
                </c:pt>
                <c:pt idx="6">
                  <c:v>0.83199999999999996</c:v>
                </c:pt>
                <c:pt idx="7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1031220488"/>
        <c:axId val="1031160792"/>
      </c:barChart>
      <c:catAx>
        <c:axId val="103122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1160792"/>
        <c:crosses val="autoZero"/>
        <c:auto val="1"/>
        <c:lblAlgn val="ctr"/>
        <c:lblOffset val="100"/>
        <c:noMultiLvlLbl val="0"/>
      </c:catAx>
      <c:valAx>
        <c:axId val="1031160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  <a:alpha val="72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0312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0.74299999999999999</c:v>
                </c:pt>
                <c:pt idx="1">
                  <c:v>0.223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0.81599999999999995</c:v>
                </c:pt>
                <c:pt idx="1">
                  <c:v>0.82499999999999996</c:v>
                </c:pt>
                <c:pt idx="2">
                  <c:v>0.75700000000000001</c:v>
                </c:pt>
                <c:pt idx="3">
                  <c:v>0.79</c:v>
                </c:pt>
                <c:pt idx="4">
                  <c:v>0.74199999999999999</c:v>
                </c:pt>
                <c:pt idx="5">
                  <c:v>0.76500000000000001</c:v>
                </c:pt>
                <c:pt idx="6">
                  <c:v>0.69499999999999995</c:v>
                </c:pt>
                <c:pt idx="7">
                  <c:v>0.72099999999999997</c:v>
                </c:pt>
                <c:pt idx="8">
                  <c:v>0.76900000000000002</c:v>
                </c:pt>
                <c:pt idx="9">
                  <c:v>0.79100000000000004</c:v>
                </c:pt>
                <c:pt idx="10">
                  <c:v>0.77400000000000002</c:v>
                </c:pt>
                <c:pt idx="11">
                  <c:v>0.71899999999999997</c:v>
                </c:pt>
                <c:pt idx="12">
                  <c:v>0.76600000000000001</c:v>
                </c:pt>
                <c:pt idx="13">
                  <c:v>0.74299999999999999</c:v>
                </c:pt>
                <c:pt idx="14">
                  <c:v>0.74299999999999999</c:v>
                </c:pt>
                <c:pt idx="15">
                  <c:v>0.81</c:v>
                </c:pt>
                <c:pt idx="16">
                  <c:v>0.76900000000000002</c:v>
                </c:pt>
                <c:pt idx="17">
                  <c:v>0.76</c:v>
                </c:pt>
                <c:pt idx="18">
                  <c:v>0.622</c:v>
                </c:pt>
                <c:pt idx="19">
                  <c:v>0.79800000000000004</c:v>
                </c:pt>
                <c:pt idx="20">
                  <c:v>0.755</c:v>
                </c:pt>
                <c:pt idx="21">
                  <c:v>0.73399999999999999</c:v>
                </c:pt>
                <c:pt idx="22">
                  <c:v>0.73699999999999999</c:v>
                </c:pt>
                <c:pt idx="23">
                  <c:v>0.76400000000000001</c:v>
                </c:pt>
                <c:pt idx="24">
                  <c:v>0.75900000000000001</c:v>
                </c:pt>
                <c:pt idx="25">
                  <c:v>0.72599999999999998</c:v>
                </c:pt>
                <c:pt idx="2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0570818614883E-2"/>
          <c:y val="4.5794934250914771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0.6840320211467642</c:v>
                </c:pt>
                <c:pt idx="1">
                  <c:v>0.71690252412699851</c:v>
                </c:pt>
                <c:pt idx="2">
                  <c:v>0.72432947065332354</c:v>
                </c:pt>
                <c:pt idx="3">
                  <c:v>0.78762896804402349</c:v>
                </c:pt>
                <c:pt idx="4">
                  <c:v>0.78916660639331337</c:v>
                </c:pt>
                <c:pt idx="5">
                  <c:v>0.76534326132114405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0.29669184638238433</c:v>
                </c:pt>
                <c:pt idx="1">
                  <c:v>0.252315944941568</c:v>
                </c:pt>
                <c:pt idx="2">
                  <c:v>0.25035828560183682</c:v>
                </c:pt>
                <c:pt idx="3">
                  <c:v>0.18814880562902947</c:v>
                </c:pt>
                <c:pt idx="4">
                  <c:v>0.1739624491183106</c:v>
                </c:pt>
                <c:pt idx="5">
                  <c:v>0.15783755573081673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1.9276132470851522E-2</c:v>
                </c:pt>
                <c:pt idx="1">
                  <c:v>3.0781530931433532E-2</c:v>
                </c:pt>
                <c:pt idx="2">
                  <c:v>2.5312243744839629E-2</c:v>
                </c:pt>
                <c:pt idx="3">
                  <c:v>2.4222226326947129E-2</c:v>
                </c:pt>
                <c:pt idx="4">
                  <c:v>3.687094448837603E-2</c:v>
                </c:pt>
                <c:pt idx="5">
                  <c:v>7.6819182948039244E-2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0.83354554143122495</c:v>
                </c:pt>
                <c:pt idx="1">
                  <c:v>0.83183183738236266</c:v>
                </c:pt>
                <c:pt idx="2">
                  <c:v>0.76713847423105674</c:v>
                </c:pt>
                <c:pt idx="3">
                  <c:v>0.78146204524600416</c:v>
                </c:pt>
                <c:pt idx="4">
                  <c:v>0.69158607683015461</c:v>
                </c:pt>
                <c:pt idx="5">
                  <c:v>0.6892628793345259</c:v>
                </c:pt>
                <c:pt idx="6">
                  <c:v>0.66438138079841136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0.10120428842807208</c:v>
                </c:pt>
                <c:pt idx="1">
                  <c:v>0.12848458691860593</c:v>
                </c:pt>
                <c:pt idx="2">
                  <c:v>0.19101423068340531</c:v>
                </c:pt>
                <c:pt idx="3">
                  <c:v>0.18843619785004917</c:v>
                </c:pt>
                <c:pt idx="4">
                  <c:v>0.28854999492142719</c:v>
                </c:pt>
                <c:pt idx="5">
                  <c:v>0.27999033070553508</c:v>
                </c:pt>
                <c:pt idx="6">
                  <c:v>0.30622660904323029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6.5250170140702973E-2</c:v>
                </c:pt>
                <c:pt idx="1">
                  <c:v>3.9683575699031408E-2</c:v>
                </c:pt>
                <c:pt idx="2">
                  <c:v>4.1847295085537903E-2</c:v>
                </c:pt>
                <c:pt idx="3">
                  <c:v>3.0101756903946647E-2</c:v>
                </c:pt>
                <c:pt idx="4">
                  <c:v>1.986392824841816E-2</c:v>
                </c:pt>
                <c:pt idx="5">
                  <c:v>3.0746789959939135E-2</c:v>
                </c:pt>
                <c:pt idx="6">
                  <c:v>2.9392010158358368E-2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5049502215289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rgbClr val="00763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3.3726609279204241E-2</c:v>
                </c:pt>
                <c:pt idx="1">
                  <c:v>4.5714844452609454E-2</c:v>
                </c:pt>
                <c:pt idx="2">
                  <c:v>5.749290244912568E-2</c:v>
                </c:pt>
                <c:pt idx="3">
                  <c:v>0.14127433243803497</c:v>
                </c:pt>
                <c:pt idx="4">
                  <c:v>0.22697203802126714</c:v>
                </c:pt>
                <c:pt idx="5">
                  <c:v>0.30080608395059427</c:v>
                </c:pt>
                <c:pt idx="6">
                  <c:v>0.39839592284215825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8-4CB0-A330-08E4327B3D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rgbClr val="F79646"/>
            </a:solidFill>
            <a:ln w="127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0.11364931041971443</c:v>
                </c:pt>
                <c:pt idx="1">
                  <c:v>0.15189610091645406</c:v>
                </c:pt>
                <c:pt idx="2">
                  <c:v>0.15326960748569807</c:v>
                </c:pt>
                <c:pt idx="3">
                  <c:v>0.17853699970300405</c:v>
                </c:pt>
                <c:pt idx="4">
                  <c:v>0.22270079610971993</c:v>
                </c:pt>
                <c:pt idx="5">
                  <c:v>0.22789378620531578</c:v>
                </c:pt>
                <c:pt idx="6">
                  <c:v>0.25304176913883869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8-4CB0-A330-08E4327B3D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rgbClr val="BFBFBF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0.85262408030108139</c:v>
                </c:pt>
                <c:pt idx="1">
                  <c:v>0.80238905463093646</c:v>
                </c:pt>
                <c:pt idx="2">
                  <c:v>0.78923749006517629</c:v>
                </c:pt>
                <c:pt idx="3">
                  <c:v>0.68018866785896093</c:v>
                </c:pt>
                <c:pt idx="4">
                  <c:v>0.55032716586901287</c:v>
                </c:pt>
                <c:pt idx="5">
                  <c:v>0.47130012984408992</c:v>
                </c:pt>
                <c:pt idx="6">
                  <c:v>0.34856230801900301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8-4CB0-A330-08E4327B3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0.86199999999999999</c:v>
                </c:pt>
                <c:pt idx="1">
                  <c:v>5.3999999999999999E-2</c:v>
                </c:pt>
                <c:pt idx="2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0.89</c:v>
                </c:pt>
                <c:pt idx="1">
                  <c:v>0.89500000000000002</c:v>
                </c:pt>
                <c:pt idx="2">
                  <c:v>0.88800000000000001</c:v>
                </c:pt>
                <c:pt idx="3">
                  <c:v>0.90700000000000003</c:v>
                </c:pt>
                <c:pt idx="4">
                  <c:v>0.85599999999999998</c:v>
                </c:pt>
                <c:pt idx="5">
                  <c:v>0.86</c:v>
                </c:pt>
                <c:pt idx="6">
                  <c:v>0.85399999999999998</c:v>
                </c:pt>
                <c:pt idx="7">
                  <c:v>0.81499999999999995</c:v>
                </c:pt>
                <c:pt idx="8">
                  <c:v>0.88400000000000001</c:v>
                </c:pt>
                <c:pt idx="9">
                  <c:v>0.85399999999999998</c:v>
                </c:pt>
                <c:pt idx="10">
                  <c:v>0.88700000000000001</c:v>
                </c:pt>
                <c:pt idx="11">
                  <c:v>0.86499999999999999</c:v>
                </c:pt>
                <c:pt idx="12">
                  <c:v>0.86199999999999999</c:v>
                </c:pt>
                <c:pt idx="13">
                  <c:v>0.86799999999999999</c:v>
                </c:pt>
                <c:pt idx="14">
                  <c:v>0.85299999999999998</c:v>
                </c:pt>
                <c:pt idx="15">
                  <c:v>0.90800000000000003</c:v>
                </c:pt>
                <c:pt idx="16">
                  <c:v>0.88200000000000001</c:v>
                </c:pt>
                <c:pt idx="17">
                  <c:v>0.84699999999999998</c:v>
                </c:pt>
                <c:pt idx="18">
                  <c:v>0.81599999999999995</c:v>
                </c:pt>
                <c:pt idx="19">
                  <c:v>0.86899999999999999</c:v>
                </c:pt>
                <c:pt idx="20">
                  <c:v>0.86199999999999999</c:v>
                </c:pt>
                <c:pt idx="21">
                  <c:v>0.83299999999999996</c:v>
                </c:pt>
                <c:pt idx="22">
                  <c:v>0.86</c:v>
                </c:pt>
                <c:pt idx="23">
                  <c:v>0.85099999999999998</c:v>
                </c:pt>
                <c:pt idx="24">
                  <c:v>0.878</c:v>
                </c:pt>
                <c:pt idx="25">
                  <c:v>0.86</c:v>
                </c:pt>
                <c:pt idx="26">
                  <c:v>0.90700000000000003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2-48E9-8C4E-CCC19C55E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0.84786756030421639</c:v>
                </c:pt>
                <c:pt idx="1">
                  <c:v>0.85379685165225283</c:v>
                </c:pt>
                <c:pt idx="2">
                  <c:v>0.84017082879017158</c:v>
                </c:pt>
                <c:pt idx="3">
                  <c:v>0.88156646740945599</c:v>
                </c:pt>
                <c:pt idx="4">
                  <c:v>0.89071203309773395</c:v>
                </c:pt>
                <c:pt idx="5">
                  <c:v>0.86990614261894672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9.0051927732334114E-2</c:v>
                </c:pt>
                <c:pt idx="1">
                  <c:v>4.7488629573064538E-2</c:v>
                </c:pt>
                <c:pt idx="2">
                  <c:v>6.276387494252765E-2</c:v>
                </c:pt>
                <c:pt idx="3">
                  <c:v>4.0157991677167354E-2</c:v>
                </c:pt>
                <c:pt idx="4">
                  <c:v>4.404389477536233E-2</c:v>
                </c:pt>
                <c:pt idx="5">
                  <c:v>5.1753303612925759E-2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6.2080511963449422E-2</c:v>
                </c:pt>
                <c:pt idx="1">
                  <c:v>9.8714518774682625E-2</c:v>
                </c:pt>
                <c:pt idx="2">
                  <c:v>9.7065296267300843E-2</c:v>
                </c:pt>
                <c:pt idx="3">
                  <c:v>7.8275540913376587E-2</c:v>
                </c:pt>
                <c:pt idx="4">
                  <c:v>6.5244072126903682E-2</c:v>
                </c:pt>
                <c:pt idx="5">
                  <c:v>7.8340553768127499E-2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2195989535909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0.88587263038691577</c:v>
                </c:pt>
                <c:pt idx="1">
                  <c:v>0.89437874091272929</c:v>
                </c:pt>
                <c:pt idx="2">
                  <c:v>0.90361436357287095</c:v>
                </c:pt>
                <c:pt idx="3">
                  <c:v>0.88521515614903745</c:v>
                </c:pt>
                <c:pt idx="4">
                  <c:v>0.82451172391409155</c:v>
                </c:pt>
                <c:pt idx="5">
                  <c:v>0.84959140197896588</c:v>
                </c:pt>
                <c:pt idx="6">
                  <c:v>0.80760436822139625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5.1674850110481153E-2</c:v>
                </c:pt>
                <c:pt idx="1">
                  <c:v>5.2410928833981768E-2</c:v>
                </c:pt>
                <c:pt idx="2">
                  <c:v>4.9983499629097261E-2</c:v>
                </c:pt>
                <c:pt idx="3">
                  <c:v>4.7581894090924226E-2</c:v>
                </c:pt>
                <c:pt idx="4">
                  <c:v>7.7308020083342019E-2</c:v>
                </c:pt>
                <c:pt idx="5">
                  <c:v>4.7063857570035117E-2</c:v>
                </c:pt>
                <c:pt idx="6">
                  <c:v>6.9855978537603752E-2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6.2452519502603103E-2</c:v>
                </c:pt>
                <c:pt idx="1">
                  <c:v>5.3210330253288952E-2</c:v>
                </c:pt>
                <c:pt idx="2">
                  <c:v>4.6402136798031908E-2</c:v>
                </c:pt>
                <c:pt idx="3">
                  <c:v>6.7202949760038294E-2</c:v>
                </c:pt>
                <c:pt idx="4">
                  <c:v>9.8180256002566427E-2</c:v>
                </c:pt>
                <c:pt idx="5">
                  <c:v>0.10334474045099895</c:v>
                </c:pt>
                <c:pt idx="6">
                  <c:v>0.12253965324100005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0.93700000000000006</c:v>
                </c:pt>
                <c:pt idx="1">
                  <c:v>3.4000000000000002E-2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0.95799999999999996</c:v>
                </c:pt>
                <c:pt idx="1">
                  <c:v>0.96299999999999997</c:v>
                </c:pt>
                <c:pt idx="2">
                  <c:v>0.95099999999999996</c:v>
                </c:pt>
                <c:pt idx="3">
                  <c:v>0.97099999999999997</c:v>
                </c:pt>
                <c:pt idx="4">
                  <c:v>0.92900000000000005</c:v>
                </c:pt>
                <c:pt idx="5">
                  <c:v>0.93700000000000006</c:v>
                </c:pt>
                <c:pt idx="6">
                  <c:v>0.93500000000000005</c:v>
                </c:pt>
                <c:pt idx="7">
                  <c:v>0.93300000000000005</c:v>
                </c:pt>
                <c:pt idx="8">
                  <c:v>0.95599999999999996</c:v>
                </c:pt>
                <c:pt idx="9">
                  <c:v>0.92700000000000005</c:v>
                </c:pt>
                <c:pt idx="10">
                  <c:v>0.92700000000000005</c:v>
                </c:pt>
                <c:pt idx="11">
                  <c:v>0.95</c:v>
                </c:pt>
                <c:pt idx="12">
                  <c:v>0.92700000000000005</c:v>
                </c:pt>
                <c:pt idx="13">
                  <c:v>0.96099999999999997</c:v>
                </c:pt>
                <c:pt idx="14">
                  <c:v>0.92100000000000004</c:v>
                </c:pt>
                <c:pt idx="15">
                  <c:v>0.96899999999999997</c:v>
                </c:pt>
                <c:pt idx="16">
                  <c:v>0.94799999999999995</c:v>
                </c:pt>
                <c:pt idx="17">
                  <c:v>0.93600000000000005</c:v>
                </c:pt>
                <c:pt idx="18">
                  <c:v>0.93200000000000005</c:v>
                </c:pt>
                <c:pt idx="19">
                  <c:v>0.94099999999999995</c:v>
                </c:pt>
                <c:pt idx="20">
                  <c:v>0.88200000000000001</c:v>
                </c:pt>
                <c:pt idx="21">
                  <c:v>0.91700000000000004</c:v>
                </c:pt>
                <c:pt idx="22">
                  <c:v>0.93700000000000006</c:v>
                </c:pt>
                <c:pt idx="23">
                  <c:v>0.89900000000000002</c:v>
                </c:pt>
                <c:pt idx="24">
                  <c:v>0.91300000000000003</c:v>
                </c:pt>
                <c:pt idx="25">
                  <c:v>0.94</c:v>
                </c:pt>
                <c:pt idx="26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456D-866A-A7BEC2FFE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0.9544429724144905</c:v>
                </c:pt>
                <c:pt idx="1">
                  <c:v>0.95966592223887204</c:v>
                </c:pt>
                <c:pt idx="2">
                  <c:v>0.9492716078813187</c:v>
                </c:pt>
                <c:pt idx="3">
                  <c:v>0.94298043489589345</c:v>
                </c:pt>
                <c:pt idx="4">
                  <c:v>0.91751696011499351</c:v>
                </c:pt>
                <c:pt idx="5">
                  <c:v>0.86814770889450543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3.1313576775946275E-2</c:v>
                </c:pt>
                <c:pt idx="1">
                  <c:v>1.7058506060352686E-2</c:v>
                </c:pt>
                <c:pt idx="2">
                  <c:v>3.046797371931393E-2</c:v>
                </c:pt>
                <c:pt idx="3">
                  <c:v>3.0178618334860918E-2</c:v>
                </c:pt>
                <c:pt idx="4">
                  <c:v>3.5347001089222396E-2</c:v>
                </c:pt>
                <c:pt idx="5">
                  <c:v>7.6253769824072379E-2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1.424345080956319E-2</c:v>
                </c:pt>
                <c:pt idx="1">
                  <c:v>2.3275571700775252E-2</c:v>
                </c:pt>
                <c:pt idx="2">
                  <c:v>2.0260418399367399E-2</c:v>
                </c:pt>
                <c:pt idx="3">
                  <c:v>2.6840946769245647E-2</c:v>
                </c:pt>
                <c:pt idx="4">
                  <c:v>4.713603879578411E-2</c:v>
                </c:pt>
                <c:pt idx="5">
                  <c:v>5.5598521281422224E-2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2693025696464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0.85741480966945827</c:v>
                </c:pt>
                <c:pt idx="1">
                  <c:v>0.90537121448237956</c:v>
                </c:pt>
                <c:pt idx="2">
                  <c:v>0.92355010521655401</c:v>
                </c:pt>
                <c:pt idx="3">
                  <c:v>0.94554819974350313</c:v>
                </c:pt>
                <c:pt idx="4">
                  <c:v>0.94866415617793076</c:v>
                </c:pt>
                <c:pt idx="5">
                  <c:v>0.95893634886587586</c:v>
                </c:pt>
                <c:pt idx="6">
                  <c:v>0.94405344594938645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6.9394881596633221E-2</c:v>
                </c:pt>
                <c:pt idx="1">
                  <c:v>5.0361128394249943E-2</c:v>
                </c:pt>
                <c:pt idx="2">
                  <c:v>5.1137112238992269E-2</c:v>
                </c:pt>
                <c:pt idx="3">
                  <c:v>2.5402027341928771E-2</c:v>
                </c:pt>
                <c:pt idx="4">
                  <c:v>3.7433303127004637E-2</c:v>
                </c:pt>
                <c:pt idx="5">
                  <c:v>2.2980424607650457E-2</c:v>
                </c:pt>
                <c:pt idx="6">
                  <c:v>3.06604524161108E-2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7.3190308733908541E-2</c:v>
                </c:pt>
                <c:pt idx="1">
                  <c:v>4.4267657123370496E-2</c:v>
                </c:pt>
                <c:pt idx="2">
                  <c:v>2.5312782544453662E-2</c:v>
                </c:pt>
                <c:pt idx="3">
                  <c:v>2.904977291456818E-2</c:v>
                </c:pt>
                <c:pt idx="4">
                  <c:v>1.39025406950645E-2</c:v>
                </c:pt>
                <c:pt idx="5">
                  <c:v>1.8083226526473622E-2</c:v>
                </c:pt>
                <c:pt idx="6">
                  <c:v>2.5286101634502775E-2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0.78800000000000003</c:v>
                </c:pt>
                <c:pt idx="1">
                  <c:v>0.108</c:v>
                </c:pt>
                <c:pt idx="2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0.76500000000000001</c:v>
                </c:pt>
                <c:pt idx="1">
                  <c:v>0.82199999999999995</c:v>
                </c:pt>
                <c:pt idx="2">
                  <c:v>0.80600000000000005</c:v>
                </c:pt>
                <c:pt idx="3">
                  <c:v>0.79400000000000004</c:v>
                </c:pt>
                <c:pt idx="4">
                  <c:v>0.77200000000000002</c:v>
                </c:pt>
                <c:pt idx="5">
                  <c:v>0.81599999999999995</c:v>
                </c:pt>
                <c:pt idx="6">
                  <c:v>0.77800000000000002</c:v>
                </c:pt>
                <c:pt idx="7">
                  <c:v>0.746</c:v>
                </c:pt>
                <c:pt idx="8">
                  <c:v>0.81</c:v>
                </c:pt>
                <c:pt idx="9">
                  <c:v>0.80200000000000005</c:v>
                </c:pt>
                <c:pt idx="10">
                  <c:v>0.78700000000000003</c:v>
                </c:pt>
                <c:pt idx="11">
                  <c:v>0.755</c:v>
                </c:pt>
                <c:pt idx="12">
                  <c:v>0.77100000000000002</c:v>
                </c:pt>
                <c:pt idx="13">
                  <c:v>0.79100000000000004</c:v>
                </c:pt>
                <c:pt idx="14">
                  <c:v>0.77200000000000002</c:v>
                </c:pt>
                <c:pt idx="15">
                  <c:v>0.81399999999999995</c:v>
                </c:pt>
                <c:pt idx="16">
                  <c:v>0.78</c:v>
                </c:pt>
                <c:pt idx="17">
                  <c:v>0.79100000000000004</c:v>
                </c:pt>
                <c:pt idx="18">
                  <c:v>0.73099999999999998</c:v>
                </c:pt>
                <c:pt idx="19">
                  <c:v>0.78100000000000003</c:v>
                </c:pt>
                <c:pt idx="20">
                  <c:v>0.72899999999999998</c:v>
                </c:pt>
                <c:pt idx="21">
                  <c:v>0.76900000000000002</c:v>
                </c:pt>
                <c:pt idx="22">
                  <c:v>0.80300000000000005</c:v>
                </c:pt>
                <c:pt idx="23">
                  <c:v>0.79400000000000004</c:v>
                </c:pt>
                <c:pt idx="24">
                  <c:v>0.747</c:v>
                </c:pt>
                <c:pt idx="25">
                  <c:v>0.80300000000000005</c:v>
                </c:pt>
                <c:pt idx="26">
                  <c:v>0.80400000000000005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7-443E-8DBF-8490F840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09636801343192E-2"/>
          <c:y val="7.5586839557509486E-2"/>
          <c:w val="0.97038072639731365"/>
          <c:h val="0.70277376587786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Planilha1!$B$2:$D$2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0.14599999999999999</c:v>
                </c:pt>
                <c:pt idx="2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F-4BF5-9DF0-D886F7F2653C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Planilha1!$B$3:$D$3</c:f>
              <c:numCache>
                <c:formatCode>0.0%</c:formatCode>
                <c:ptCount val="3"/>
                <c:pt idx="0">
                  <c:v>0.108</c:v>
                </c:pt>
                <c:pt idx="1">
                  <c:v>0.23200000000000001</c:v>
                </c:pt>
                <c:pt idx="2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F-4BF5-9DF0-D886F7F2653C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Planilha1!$B$4:$D$4</c:f>
              <c:numCache>
                <c:formatCode>0.0%</c:formatCode>
                <c:ptCount val="3"/>
                <c:pt idx="0">
                  <c:v>0.60099999999999998</c:v>
                </c:pt>
                <c:pt idx="1">
                  <c:v>0.622</c:v>
                </c:pt>
                <c:pt idx="2">
                  <c:v>0.61699999999999999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8-4783-851B-843E1CA0F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363248"/>
        <c:axId val="769373744"/>
      </c:barChart>
      <c:catAx>
        <c:axId val="76936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9373744"/>
        <c:crosses val="autoZero"/>
        <c:auto val="1"/>
        <c:lblAlgn val="ctr"/>
        <c:lblOffset val="100"/>
        <c:noMultiLvlLbl val="0"/>
      </c:catAx>
      <c:valAx>
        <c:axId val="769373744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16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6936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0.78611542041576177</c:v>
                </c:pt>
                <c:pt idx="1">
                  <c:v>0.79594989649774828</c:v>
                </c:pt>
                <c:pt idx="2">
                  <c:v>0.80070405805168543</c:v>
                </c:pt>
                <c:pt idx="3">
                  <c:v>0.78781934844722945</c:v>
                </c:pt>
                <c:pt idx="4">
                  <c:v>0.77325358070772299</c:v>
                </c:pt>
                <c:pt idx="5">
                  <c:v>0.76868552231748555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0.1265402456153451</c:v>
                </c:pt>
                <c:pt idx="1">
                  <c:v>0.10755329725430268</c:v>
                </c:pt>
                <c:pt idx="2">
                  <c:v>9.6188097634133843E-2</c:v>
                </c:pt>
                <c:pt idx="3">
                  <c:v>0.10887969022755657</c:v>
                </c:pt>
                <c:pt idx="4">
                  <c:v>0.11062358856163222</c:v>
                </c:pt>
                <c:pt idx="5">
                  <c:v>0.10656540015042941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8.7344333968893184E-2</c:v>
                </c:pt>
                <c:pt idx="1">
                  <c:v>9.6496806247949027E-2</c:v>
                </c:pt>
                <c:pt idx="2">
                  <c:v>0.10310784431418071</c:v>
                </c:pt>
                <c:pt idx="3">
                  <c:v>0.10330096132521398</c:v>
                </c:pt>
                <c:pt idx="4">
                  <c:v>0.11612283073064479</c:v>
                </c:pt>
                <c:pt idx="5">
                  <c:v>0.12474907753208513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2693025696464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0.75255499774963075</c:v>
                </c:pt>
                <c:pt idx="1">
                  <c:v>0.79523344196490098</c:v>
                </c:pt>
                <c:pt idx="2">
                  <c:v>0.78690660007723878</c:v>
                </c:pt>
                <c:pt idx="3">
                  <c:v>0.83534750041467798</c:v>
                </c:pt>
                <c:pt idx="4">
                  <c:v>0.8091110390390186</c:v>
                </c:pt>
                <c:pt idx="5">
                  <c:v>0.77436531866727731</c:v>
                </c:pt>
                <c:pt idx="6">
                  <c:v>0.6768791787960835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0.12611723986641543</c:v>
                </c:pt>
                <c:pt idx="1">
                  <c:v>0.13515867944892593</c:v>
                </c:pt>
                <c:pt idx="2">
                  <c:v>0.14563213134295239</c:v>
                </c:pt>
                <c:pt idx="3">
                  <c:v>8.454807358509861E-2</c:v>
                </c:pt>
                <c:pt idx="4">
                  <c:v>9.0493554735239692E-2</c:v>
                </c:pt>
                <c:pt idx="5">
                  <c:v>0.11062540564564161</c:v>
                </c:pt>
                <c:pt idx="6">
                  <c:v>0.14917255292621243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0.1213277623839539</c:v>
                </c:pt>
                <c:pt idx="1">
                  <c:v>6.9607878586173108E-2</c:v>
                </c:pt>
                <c:pt idx="2">
                  <c:v>6.7461268579808817E-2</c:v>
                </c:pt>
                <c:pt idx="3">
                  <c:v>8.0104426000223369E-2</c:v>
                </c:pt>
                <c:pt idx="4">
                  <c:v>0.10039540622574168</c:v>
                </c:pt>
                <c:pt idx="5">
                  <c:v>0.11500927568708111</c:v>
                </c:pt>
                <c:pt idx="6">
                  <c:v>0.1739482682777041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0.88</c:v>
                </c:pt>
                <c:pt idx="1">
                  <c:v>4.8000000000000001E-2</c:v>
                </c:pt>
                <c:pt idx="2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0.91300000000000003</c:v>
                </c:pt>
                <c:pt idx="1">
                  <c:v>0.90500000000000003</c:v>
                </c:pt>
                <c:pt idx="2">
                  <c:v>0.89700000000000002</c:v>
                </c:pt>
                <c:pt idx="3">
                  <c:v>0.90700000000000003</c:v>
                </c:pt>
                <c:pt idx="4">
                  <c:v>0.88200000000000001</c:v>
                </c:pt>
                <c:pt idx="5">
                  <c:v>0.90300000000000002</c:v>
                </c:pt>
                <c:pt idx="6">
                  <c:v>0.89</c:v>
                </c:pt>
                <c:pt idx="7">
                  <c:v>0.87</c:v>
                </c:pt>
                <c:pt idx="8">
                  <c:v>0.88400000000000001</c:v>
                </c:pt>
                <c:pt idx="9">
                  <c:v>0.90600000000000003</c:v>
                </c:pt>
                <c:pt idx="10">
                  <c:v>0.88800000000000001</c:v>
                </c:pt>
                <c:pt idx="11">
                  <c:v>0.89500000000000002</c:v>
                </c:pt>
                <c:pt idx="12">
                  <c:v>0.878</c:v>
                </c:pt>
                <c:pt idx="13">
                  <c:v>0.88400000000000001</c:v>
                </c:pt>
                <c:pt idx="14">
                  <c:v>0.88900000000000001</c:v>
                </c:pt>
                <c:pt idx="15">
                  <c:v>0.9</c:v>
                </c:pt>
                <c:pt idx="16">
                  <c:v>0.875</c:v>
                </c:pt>
                <c:pt idx="17">
                  <c:v>0.88800000000000001</c:v>
                </c:pt>
                <c:pt idx="18">
                  <c:v>0.84299999999999997</c:v>
                </c:pt>
                <c:pt idx="19">
                  <c:v>0.877</c:v>
                </c:pt>
                <c:pt idx="20">
                  <c:v>0.82799999999999996</c:v>
                </c:pt>
                <c:pt idx="21">
                  <c:v>0.871</c:v>
                </c:pt>
                <c:pt idx="22">
                  <c:v>0.88500000000000001</c:v>
                </c:pt>
                <c:pt idx="23">
                  <c:v>0.85099999999999998</c:v>
                </c:pt>
                <c:pt idx="24">
                  <c:v>0.85199999999999998</c:v>
                </c:pt>
                <c:pt idx="25">
                  <c:v>0.876</c:v>
                </c:pt>
                <c:pt idx="26">
                  <c:v>0.89600000000000002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6-450F-8CC2-7A8873560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0.90766952518400557</c:v>
                </c:pt>
                <c:pt idx="1">
                  <c:v>0.91701506685494427</c:v>
                </c:pt>
                <c:pt idx="2">
                  <c:v>0.89732460836288241</c:v>
                </c:pt>
                <c:pt idx="3">
                  <c:v>0.88105147394351202</c:v>
                </c:pt>
                <c:pt idx="4">
                  <c:v>0.82448278469252845</c:v>
                </c:pt>
                <c:pt idx="5">
                  <c:v>0.81306618051598645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3.7938996553557612E-2</c:v>
                </c:pt>
                <c:pt idx="1">
                  <c:v>3.2720651227462823E-2</c:v>
                </c:pt>
                <c:pt idx="2">
                  <c:v>3.935570731033862E-2</c:v>
                </c:pt>
                <c:pt idx="3">
                  <c:v>5.1126577768926797E-2</c:v>
                </c:pt>
                <c:pt idx="4">
                  <c:v>6.7229036352980998E-2</c:v>
                </c:pt>
                <c:pt idx="5">
                  <c:v>7.8649687709510807E-2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5.4391478262436871E-2</c:v>
                </c:pt>
                <c:pt idx="1">
                  <c:v>5.0264281917592954E-2</c:v>
                </c:pt>
                <c:pt idx="2">
                  <c:v>6.3319684326779035E-2</c:v>
                </c:pt>
                <c:pt idx="3">
                  <c:v>6.7821948287561093E-2</c:v>
                </c:pt>
                <c:pt idx="4">
                  <c:v>0.10828817895449055</c:v>
                </c:pt>
                <c:pt idx="5">
                  <c:v>0.10828413177450269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4572911827666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0.76592240436162784</c:v>
                </c:pt>
                <c:pt idx="1">
                  <c:v>0.80208401201597512</c:v>
                </c:pt>
                <c:pt idx="2">
                  <c:v>0.84763721089678812</c:v>
                </c:pt>
                <c:pt idx="3">
                  <c:v>0.89624150000271829</c:v>
                </c:pt>
                <c:pt idx="4">
                  <c:v>0.90377630916385865</c:v>
                </c:pt>
                <c:pt idx="5">
                  <c:v>0.91520788530217689</c:v>
                </c:pt>
                <c:pt idx="6">
                  <c:v>0.8916447343296503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8.9544476289807134E-2</c:v>
                </c:pt>
                <c:pt idx="1">
                  <c:v>0.10540571012961858</c:v>
                </c:pt>
                <c:pt idx="2">
                  <c:v>8.6011028222035255E-2</c:v>
                </c:pt>
                <c:pt idx="3">
                  <c:v>3.8194344890260953E-2</c:v>
                </c:pt>
                <c:pt idx="4">
                  <c:v>4.1669980539320785E-2</c:v>
                </c:pt>
                <c:pt idx="5">
                  <c:v>3.1345313319932649E-2</c:v>
                </c:pt>
                <c:pt idx="6">
                  <c:v>3.5317003156983551E-2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0.14453311934856503</c:v>
                </c:pt>
                <c:pt idx="1">
                  <c:v>9.2510277854406339E-2</c:v>
                </c:pt>
                <c:pt idx="2">
                  <c:v>6.6351760881176697E-2</c:v>
                </c:pt>
                <c:pt idx="3">
                  <c:v>6.5564155107020766E-2</c:v>
                </c:pt>
                <c:pt idx="4">
                  <c:v>5.4553710296820587E-2</c:v>
                </c:pt>
                <c:pt idx="5">
                  <c:v>5.3446801377890443E-2</c:v>
                </c:pt>
                <c:pt idx="6">
                  <c:v>7.3038262513366259E-2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0.96399999999999997</c:v>
                </c:pt>
                <c:pt idx="1">
                  <c:v>0.02</c:v>
                </c:pt>
                <c:pt idx="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0.97399999999999998</c:v>
                </c:pt>
                <c:pt idx="1">
                  <c:v>0.97299999999999998</c:v>
                </c:pt>
                <c:pt idx="2">
                  <c:v>0.97799999999999998</c:v>
                </c:pt>
                <c:pt idx="3">
                  <c:v>0.98399999999999999</c:v>
                </c:pt>
                <c:pt idx="4">
                  <c:v>0.95799999999999996</c:v>
                </c:pt>
                <c:pt idx="5">
                  <c:v>0.98</c:v>
                </c:pt>
                <c:pt idx="6">
                  <c:v>0.97</c:v>
                </c:pt>
                <c:pt idx="7">
                  <c:v>0.95499999999999996</c:v>
                </c:pt>
                <c:pt idx="8">
                  <c:v>0.96899999999999997</c:v>
                </c:pt>
                <c:pt idx="9">
                  <c:v>0.96699999999999997</c:v>
                </c:pt>
                <c:pt idx="10">
                  <c:v>0.96599999999999997</c:v>
                </c:pt>
                <c:pt idx="11">
                  <c:v>0.97399999999999998</c:v>
                </c:pt>
                <c:pt idx="12">
                  <c:v>0.98</c:v>
                </c:pt>
                <c:pt idx="13">
                  <c:v>0.98199999999999998</c:v>
                </c:pt>
                <c:pt idx="14">
                  <c:v>0.97099999999999997</c:v>
                </c:pt>
                <c:pt idx="15">
                  <c:v>0.97099999999999997</c:v>
                </c:pt>
                <c:pt idx="16">
                  <c:v>0.96599999999999997</c:v>
                </c:pt>
                <c:pt idx="17">
                  <c:v>0.95599999999999996</c:v>
                </c:pt>
                <c:pt idx="18">
                  <c:v>0.94599999999999995</c:v>
                </c:pt>
                <c:pt idx="19">
                  <c:v>0.98</c:v>
                </c:pt>
                <c:pt idx="20">
                  <c:v>0.91500000000000004</c:v>
                </c:pt>
                <c:pt idx="21">
                  <c:v>0.97599999999999998</c:v>
                </c:pt>
                <c:pt idx="22">
                  <c:v>0.95099999999999996</c:v>
                </c:pt>
                <c:pt idx="23">
                  <c:v>0.95199999999999996</c:v>
                </c:pt>
                <c:pt idx="24">
                  <c:v>0.97799999999999998</c:v>
                </c:pt>
                <c:pt idx="25">
                  <c:v>0.96699999999999997</c:v>
                </c:pt>
                <c:pt idx="26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7-4342-B19C-BCAB895A9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0.96789485067776593</c:v>
                </c:pt>
                <c:pt idx="1">
                  <c:v>0.96965850047231394</c:v>
                </c:pt>
                <c:pt idx="2">
                  <c:v>0.96984889011840691</c:v>
                </c:pt>
                <c:pt idx="3">
                  <c:v>0.97164942621042727</c:v>
                </c:pt>
                <c:pt idx="4">
                  <c:v>0.95860180518917271</c:v>
                </c:pt>
                <c:pt idx="5">
                  <c:v>0.93744316627020352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2.2135378110906698E-2</c:v>
                </c:pt>
                <c:pt idx="1">
                  <c:v>1.7319728803039468E-2</c:v>
                </c:pt>
                <c:pt idx="2">
                  <c:v>1.758885281444578E-2</c:v>
                </c:pt>
                <c:pt idx="3">
                  <c:v>1.3843456583950886E-2</c:v>
                </c:pt>
                <c:pt idx="4">
                  <c:v>2.1232012437193595E-2</c:v>
                </c:pt>
                <c:pt idx="5">
                  <c:v>3.4963758560909657E-2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9.9697712113272982E-3</c:v>
                </c:pt>
                <c:pt idx="1">
                  <c:v>1.3021770724646569E-2</c:v>
                </c:pt>
                <c:pt idx="2">
                  <c:v>1.2562257067147229E-2</c:v>
                </c:pt>
                <c:pt idx="3">
                  <c:v>1.4507117205621804E-2</c:v>
                </c:pt>
                <c:pt idx="4">
                  <c:v>2.0166182373633667E-2</c:v>
                </c:pt>
                <c:pt idx="5">
                  <c:v>2.7593075168886851E-2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6139483603667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0.94159039777376274</c:v>
                </c:pt>
                <c:pt idx="1">
                  <c:v>0.93994323556800297</c:v>
                </c:pt>
                <c:pt idx="2">
                  <c:v>0.94873487673440593</c:v>
                </c:pt>
                <c:pt idx="3">
                  <c:v>0.97099098994233468</c:v>
                </c:pt>
                <c:pt idx="4">
                  <c:v>0.96900704394747617</c:v>
                </c:pt>
                <c:pt idx="5">
                  <c:v>0.96766423315467842</c:v>
                </c:pt>
                <c:pt idx="6">
                  <c:v>0.97250504635983825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3.0516069875223227E-2</c:v>
                </c:pt>
                <c:pt idx="1">
                  <c:v>3.8197756431398132E-2</c:v>
                </c:pt>
                <c:pt idx="2">
                  <c:v>3.3326837497661854E-2</c:v>
                </c:pt>
                <c:pt idx="3">
                  <c:v>1.4048139242129385E-2</c:v>
                </c:pt>
                <c:pt idx="4">
                  <c:v>1.9669529083618995E-2</c:v>
                </c:pt>
                <c:pt idx="5">
                  <c:v>1.9239115270188935E-2</c:v>
                </c:pt>
                <c:pt idx="6">
                  <c:v>1.4726276897509667E-2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2.7893532351013998E-2</c:v>
                </c:pt>
                <c:pt idx="1">
                  <c:v>2.1859008000598857E-2</c:v>
                </c:pt>
                <c:pt idx="2">
                  <c:v>1.793828576793224E-2</c:v>
                </c:pt>
                <c:pt idx="3">
                  <c:v>1.4960870815535958E-2</c:v>
                </c:pt>
                <c:pt idx="4">
                  <c:v>1.1323426968904805E-2</c:v>
                </c:pt>
                <c:pt idx="5">
                  <c:v>1.3096651575132533E-2</c:v>
                </c:pt>
                <c:pt idx="6">
                  <c:v>1.2768676742651999E-2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9-49D4-BE98-B868EDF469B2}"/>
              </c:ext>
            </c:extLst>
          </c:dPt>
          <c:dPt>
            <c:idx val="1"/>
            <c:bubble3D val="0"/>
            <c:spPr>
              <a:solidFill>
                <a:srgbClr val="609D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9-49D4-BE98-B868EDF469B2}"/>
              </c:ext>
            </c:extLst>
          </c:dPt>
          <c:cat>
            <c:strRef>
              <c:f>Planilha1!$A$2:$A$3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54.233637658625383</c:v>
                </c:pt>
                <c:pt idx="1">
                  <c:v>45.766362341374617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59-49D4-BE98-B868EDF46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0.83199999999999996</c:v>
                </c:pt>
                <c:pt idx="1">
                  <c:v>0.106</c:v>
                </c:pt>
                <c:pt idx="2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0.84499999999999997</c:v>
                </c:pt>
                <c:pt idx="1">
                  <c:v>0.88700000000000001</c:v>
                </c:pt>
                <c:pt idx="2">
                  <c:v>0.84399999999999997</c:v>
                </c:pt>
                <c:pt idx="3">
                  <c:v>0.91400000000000003</c:v>
                </c:pt>
                <c:pt idx="4">
                  <c:v>0.82799999999999996</c:v>
                </c:pt>
                <c:pt idx="5">
                  <c:v>0.83899999999999997</c:v>
                </c:pt>
                <c:pt idx="6">
                  <c:v>0.86099999999999999</c:v>
                </c:pt>
                <c:pt idx="7">
                  <c:v>0.89100000000000001</c:v>
                </c:pt>
                <c:pt idx="8">
                  <c:v>0.84299999999999997</c:v>
                </c:pt>
                <c:pt idx="9">
                  <c:v>0.84399999999999997</c:v>
                </c:pt>
                <c:pt idx="10">
                  <c:v>0.84499999999999997</c:v>
                </c:pt>
                <c:pt idx="11">
                  <c:v>0.84299999999999997</c:v>
                </c:pt>
                <c:pt idx="12">
                  <c:v>0.81100000000000005</c:v>
                </c:pt>
                <c:pt idx="13">
                  <c:v>0.82299999999999995</c:v>
                </c:pt>
                <c:pt idx="14">
                  <c:v>0.88800000000000001</c:v>
                </c:pt>
                <c:pt idx="15">
                  <c:v>0.87</c:v>
                </c:pt>
                <c:pt idx="16">
                  <c:v>0.84099999999999997</c:v>
                </c:pt>
                <c:pt idx="17">
                  <c:v>0.85699999999999998</c:v>
                </c:pt>
                <c:pt idx="18">
                  <c:v>0.79100000000000004</c:v>
                </c:pt>
                <c:pt idx="19">
                  <c:v>0.878</c:v>
                </c:pt>
                <c:pt idx="20">
                  <c:v>0.79200000000000004</c:v>
                </c:pt>
                <c:pt idx="21">
                  <c:v>0.86799999999999999</c:v>
                </c:pt>
                <c:pt idx="22">
                  <c:v>0.84299999999999997</c:v>
                </c:pt>
                <c:pt idx="23">
                  <c:v>0.84399999999999997</c:v>
                </c:pt>
                <c:pt idx="24">
                  <c:v>0.83</c:v>
                </c:pt>
                <c:pt idx="25">
                  <c:v>0.80200000000000005</c:v>
                </c:pt>
                <c:pt idx="26">
                  <c:v>0.84799999999999998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8-4578-B978-A4AAFEBAB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0.7979555013691787</c:v>
                </c:pt>
                <c:pt idx="1">
                  <c:v>0.82305564184326707</c:v>
                </c:pt>
                <c:pt idx="2">
                  <c:v>0.87456775164384704</c:v>
                </c:pt>
                <c:pt idx="3">
                  <c:v>0.84787387219289845</c:v>
                </c:pt>
                <c:pt idx="4">
                  <c:v>0.83122090679019833</c:v>
                </c:pt>
                <c:pt idx="5">
                  <c:v>0.78651747833032815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0.13567222363123968</c:v>
                </c:pt>
                <c:pt idx="1">
                  <c:v>0.12654285078424879</c:v>
                </c:pt>
                <c:pt idx="2">
                  <c:v>8.726896598289631E-2</c:v>
                </c:pt>
                <c:pt idx="3">
                  <c:v>8.9672836040766271E-2</c:v>
                </c:pt>
                <c:pt idx="4">
                  <c:v>9.3844244899153217E-2</c:v>
                </c:pt>
                <c:pt idx="5">
                  <c:v>0.10883003565456356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6.6372274999581593E-2</c:v>
                </c:pt>
                <c:pt idx="1">
                  <c:v>5.0401507372484076E-2</c:v>
                </c:pt>
                <c:pt idx="2">
                  <c:v>3.8163282373256606E-2</c:v>
                </c:pt>
                <c:pt idx="3">
                  <c:v>6.2453291766335364E-2</c:v>
                </c:pt>
                <c:pt idx="4">
                  <c:v>7.4934848310648505E-2</c:v>
                </c:pt>
                <c:pt idx="5">
                  <c:v>0.10465248601510826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4060395291068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0.75276511352205833</c:v>
                </c:pt>
                <c:pt idx="1">
                  <c:v>0.79268309729235109</c:v>
                </c:pt>
                <c:pt idx="2">
                  <c:v>0.77069747494539587</c:v>
                </c:pt>
                <c:pt idx="3">
                  <c:v>0.83152260075960127</c:v>
                </c:pt>
                <c:pt idx="4">
                  <c:v>0.83935948174148256</c:v>
                </c:pt>
                <c:pt idx="5">
                  <c:v>0.8675268030146589</c:v>
                </c:pt>
                <c:pt idx="6">
                  <c:v>0.860824364147869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9.9481676168624619E-2</c:v>
                </c:pt>
                <c:pt idx="1">
                  <c:v>0.135702549663102</c:v>
                </c:pt>
                <c:pt idx="2">
                  <c:v>0.13393109245968612</c:v>
                </c:pt>
                <c:pt idx="3">
                  <c:v>0.10996108872876102</c:v>
                </c:pt>
                <c:pt idx="4">
                  <c:v>0.10397590649645727</c:v>
                </c:pt>
                <c:pt idx="5">
                  <c:v>9.1936859102214441E-2</c:v>
                </c:pt>
                <c:pt idx="6">
                  <c:v>0.11407753704363766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0.1477532103093171</c:v>
                </c:pt>
                <c:pt idx="1">
                  <c:v>7.1614353044546872E-2</c:v>
                </c:pt>
                <c:pt idx="2">
                  <c:v>9.5371432594918024E-2</c:v>
                </c:pt>
                <c:pt idx="3">
                  <c:v>5.8516310511637692E-2</c:v>
                </c:pt>
                <c:pt idx="4">
                  <c:v>5.6664611762060259E-2</c:v>
                </c:pt>
                <c:pt idx="5">
                  <c:v>4.0536337883126744E-2</c:v>
                </c:pt>
                <c:pt idx="6">
                  <c:v>2.5098098808493306E-2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0.51700000000000002</c:v>
                </c:pt>
                <c:pt idx="1">
                  <c:v>0.29599999999999999</c:v>
                </c:pt>
                <c:pt idx="2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0.52300000000000002</c:v>
                </c:pt>
                <c:pt idx="1">
                  <c:v>0.52100000000000002</c:v>
                </c:pt>
                <c:pt idx="2">
                  <c:v>0.54300000000000004</c:v>
                </c:pt>
                <c:pt idx="3">
                  <c:v>0.441</c:v>
                </c:pt>
                <c:pt idx="4">
                  <c:v>0.58499999999999996</c:v>
                </c:pt>
                <c:pt idx="5">
                  <c:v>0.55800000000000005</c:v>
                </c:pt>
                <c:pt idx="6">
                  <c:v>0.55300000000000005</c:v>
                </c:pt>
                <c:pt idx="7">
                  <c:v>0.58199999999999996</c:v>
                </c:pt>
                <c:pt idx="8">
                  <c:v>0.52200000000000002</c:v>
                </c:pt>
                <c:pt idx="9">
                  <c:v>0.48399999999999999</c:v>
                </c:pt>
                <c:pt idx="10">
                  <c:v>0.52100000000000002</c:v>
                </c:pt>
                <c:pt idx="11">
                  <c:v>0.56100000000000005</c:v>
                </c:pt>
                <c:pt idx="12">
                  <c:v>0.56999999999999995</c:v>
                </c:pt>
                <c:pt idx="13">
                  <c:v>0.61499999999999999</c:v>
                </c:pt>
                <c:pt idx="14">
                  <c:v>0.501</c:v>
                </c:pt>
                <c:pt idx="15">
                  <c:v>0.48099999999999998</c:v>
                </c:pt>
                <c:pt idx="16">
                  <c:v>0.51700000000000002</c:v>
                </c:pt>
                <c:pt idx="17">
                  <c:v>0.53400000000000003</c:v>
                </c:pt>
                <c:pt idx="18">
                  <c:v>0.495</c:v>
                </c:pt>
                <c:pt idx="19">
                  <c:v>0.48599999999999999</c:v>
                </c:pt>
                <c:pt idx="20">
                  <c:v>0.47299999999999998</c:v>
                </c:pt>
                <c:pt idx="21">
                  <c:v>0.433</c:v>
                </c:pt>
                <c:pt idx="22">
                  <c:v>0.48899999999999999</c:v>
                </c:pt>
                <c:pt idx="23">
                  <c:v>0.498</c:v>
                </c:pt>
                <c:pt idx="24">
                  <c:v>0.56499999999999995</c:v>
                </c:pt>
                <c:pt idx="25">
                  <c:v>0.48099999999999998</c:v>
                </c:pt>
                <c:pt idx="26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6-4B0B-B3E5-C2762E441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0.47604078826587432</c:v>
                </c:pt>
                <c:pt idx="1">
                  <c:v>0.49010833339358639</c:v>
                </c:pt>
                <c:pt idx="2">
                  <c:v>0.49213553179386499</c:v>
                </c:pt>
                <c:pt idx="3">
                  <c:v>0.50249123501916426</c:v>
                </c:pt>
                <c:pt idx="4">
                  <c:v>0.59113525104601383</c:v>
                </c:pt>
                <c:pt idx="5">
                  <c:v>0.5891612227277444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0.37538355672339496</c:v>
                </c:pt>
                <c:pt idx="1">
                  <c:v>0.32535146857297137</c:v>
                </c:pt>
                <c:pt idx="2">
                  <c:v>0.31570704655800086</c:v>
                </c:pt>
                <c:pt idx="3">
                  <c:v>0.29516485560631145</c:v>
                </c:pt>
                <c:pt idx="4">
                  <c:v>0.21440049421822113</c:v>
                </c:pt>
                <c:pt idx="5">
                  <c:v>0.22105396611864303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0.1485756550107307</c:v>
                </c:pt>
                <c:pt idx="1">
                  <c:v>0.18454019803344227</c:v>
                </c:pt>
                <c:pt idx="2">
                  <c:v>0.1921574216481341</c:v>
                </c:pt>
                <c:pt idx="3">
                  <c:v>0.20234390937452432</c:v>
                </c:pt>
                <c:pt idx="4">
                  <c:v>0.19446425473576501</c:v>
                </c:pt>
                <c:pt idx="5">
                  <c:v>0.18978481115361262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69939431599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0.62380237955215567</c:v>
                </c:pt>
                <c:pt idx="1">
                  <c:v>0.58544636576750564</c:v>
                </c:pt>
                <c:pt idx="2">
                  <c:v>0.5675969343448819</c:v>
                </c:pt>
                <c:pt idx="3">
                  <c:v>0.51366753552233713</c:v>
                </c:pt>
                <c:pt idx="4">
                  <c:v>0.49516227209713554</c:v>
                </c:pt>
                <c:pt idx="5">
                  <c:v>0.50429236114548426</c:v>
                </c:pt>
                <c:pt idx="6">
                  <c:v>0.39826545726412865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0.15810792217524131</c:v>
                </c:pt>
                <c:pt idx="1">
                  <c:v>0.2075832928337937</c:v>
                </c:pt>
                <c:pt idx="2">
                  <c:v>0.28086173898262412</c:v>
                </c:pt>
                <c:pt idx="3">
                  <c:v>0.26313427975347925</c:v>
                </c:pt>
                <c:pt idx="4">
                  <c:v>0.33217741407679674</c:v>
                </c:pt>
                <c:pt idx="5">
                  <c:v>0.33231060173562449</c:v>
                </c:pt>
                <c:pt idx="6">
                  <c:v>0.47753875598786566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0.21808969827260302</c:v>
                </c:pt>
                <c:pt idx="1">
                  <c:v>0.20697034139870066</c:v>
                </c:pt>
                <c:pt idx="2">
                  <c:v>0.15154132667249395</c:v>
                </c:pt>
                <c:pt idx="3">
                  <c:v>0.22319818472418365</c:v>
                </c:pt>
                <c:pt idx="4">
                  <c:v>0.17266031382606767</c:v>
                </c:pt>
                <c:pt idx="5">
                  <c:v>0.16339703711889125</c:v>
                </c:pt>
                <c:pt idx="6">
                  <c:v>0.12419578674800567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65630979273917"/>
          <c:y val="3.2003379483565797E-2"/>
          <c:w val="0.56234369020726094"/>
          <c:h val="0.8286857015887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0 - 6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6.4000000000000001E-2</c:v>
                </c:pt>
                <c:pt idx="1">
                  <c:v>6.9622350234713623E-2</c:v>
                </c:pt>
                <c:pt idx="2">
                  <c:v>0.191</c:v>
                </c:pt>
                <c:pt idx="3">
                  <c:v>0.158</c:v>
                </c:pt>
                <c:pt idx="4">
                  <c:v>8.5999999999999993E-2</c:v>
                </c:pt>
                <c:pt idx="5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7-4E38-A559-82000CF8821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7 - 8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0.248</c:v>
                </c:pt>
                <c:pt idx="1">
                  <c:v>0.27033643229150639</c:v>
                </c:pt>
                <c:pt idx="2">
                  <c:v>0.33</c:v>
                </c:pt>
                <c:pt idx="3">
                  <c:v>0.33900000000000002</c:v>
                </c:pt>
                <c:pt idx="4">
                  <c:v>0.23499999999999999</c:v>
                </c:pt>
                <c:pt idx="5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7-4E38-A559-82000CF8821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9 - 10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0.68799999999999994</c:v>
                </c:pt>
                <c:pt idx="1">
                  <c:v>0.66004121747377997</c:v>
                </c:pt>
                <c:pt idx="2">
                  <c:v>0.47799999999999998</c:v>
                </c:pt>
                <c:pt idx="3">
                  <c:v>0.503</c:v>
                </c:pt>
                <c:pt idx="4">
                  <c:v>0.67900000000000005</c:v>
                </c:pt>
                <c:pt idx="5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7-4E38-A559-82000CF8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955894528"/>
        <c:axId val="955887968"/>
      </c:barChart>
      <c:catAx>
        <c:axId val="95589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955887968"/>
        <c:crosses val="autoZero"/>
        <c:auto val="1"/>
        <c:lblAlgn val="ctr"/>
        <c:lblOffset val="100"/>
        <c:noMultiLvlLbl val="0"/>
      </c:catAx>
      <c:valAx>
        <c:axId val="9558879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89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305655338707223"/>
          <c:y val="0.90673211858613256"/>
          <c:w val="0.37536703740736627"/>
          <c:h val="5.3548576764777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7186399578791E-2"/>
          <c:y val="6.3450387232959773E-2"/>
          <c:w val="0.95537806013272508"/>
          <c:h val="0.6098159792281143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8-424C-883C-7436A11E339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8-424C-883C-7436A11E339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8-424C-883C-7436A11E339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8-424C-883C-7436A11E339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8-424C-883C-7436A11E339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8-424C-883C-7436A11E33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08-424C-883C-7436A11E339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763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Planilha1!$C$2:$C$7</c:f>
              <c:numCache>
                <c:formatCode>0.0</c:formatCode>
                <c:ptCount val="6"/>
                <c:pt idx="0">
                  <c:v>8.9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08-424C-883C-7436A11E339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197D3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Planilha1!$D$2:$D$7</c:f>
              <c:numCache>
                <c:formatCode>General</c:formatCode>
                <c:ptCount val="6"/>
                <c:pt idx="0">
                  <c:v>8.9</c:v>
                </c:pt>
                <c:pt idx="1">
                  <c:v>8.9</c:v>
                </c:pt>
                <c:pt idx="2">
                  <c:v>8.1</c:v>
                </c:pt>
                <c:pt idx="3">
                  <c:v>8.1999999999999993</c:v>
                </c:pt>
                <c:pt idx="4">
                  <c:v>8.9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21-4A27-881E-D1A50092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0135624"/>
        <c:axId val="970145464"/>
      </c:barChart>
      <c:catAx>
        <c:axId val="97013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0145464"/>
        <c:crosses val="autoZero"/>
        <c:auto val="1"/>
        <c:lblAlgn val="ctr"/>
        <c:lblOffset val="100"/>
        <c:noMultiLvlLbl val="0"/>
      </c:catAx>
      <c:valAx>
        <c:axId val="9701454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013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77468173667389"/>
          <c:y val="9.8657909727211598E-2"/>
          <c:w val="0.35918887719970138"/>
          <c:h val="0.86353787389844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SEBRAE</c:v>
                </c:pt>
                <c:pt idx="1">
                  <c:v>SENAI</c:v>
                </c:pt>
                <c:pt idx="2">
                  <c:v>SENAC</c:v>
                </c:pt>
                <c:pt idx="3">
                  <c:v>SESI</c:v>
                </c:pt>
                <c:pt idx="4">
                  <c:v>SENAR</c:v>
                </c:pt>
                <c:pt idx="5">
                  <c:v>Associação comercial</c:v>
                </c:pt>
                <c:pt idx="6">
                  <c:v>Entidades de Classes</c:v>
                </c:pt>
                <c:pt idx="7">
                  <c:v>Câmara dos Dirigentes Lojistas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0.67800000000000005</c:v>
                </c:pt>
                <c:pt idx="1">
                  <c:v>4.9000000000000002E-2</c:v>
                </c:pt>
                <c:pt idx="2">
                  <c:v>4.2000000000000003E-2</c:v>
                </c:pt>
                <c:pt idx="3">
                  <c:v>1.4E-2</c:v>
                </c:pt>
                <c:pt idx="4">
                  <c:v>2E-3</c:v>
                </c:pt>
                <c:pt idx="5">
                  <c:v>4.0000000000000001E-3</c:v>
                </c:pt>
                <c:pt idx="6">
                  <c:v>2E-3</c:v>
                </c:pt>
                <c:pt idx="7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5-4A12-B627-1E5136C01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37"/>
        <c:axId val="964619904"/>
        <c:axId val="964664184"/>
      </c:barChart>
      <c:catAx>
        <c:axId val="96461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4664184"/>
        <c:crosses val="autoZero"/>
        <c:auto val="1"/>
        <c:lblAlgn val="ctr"/>
        <c:lblOffset val="100"/>
        <c:noMultiLvlLbl val="0"/>
      </c:catAx>
      <c:valAx>
        <c:axId val="964664184"/>
        <c:scaling>
          <c:orientation val="minMax"/>
          <c:max val="0.8"/>
        </c:scaling>
        <c:delete val="1"/>
        <c:axPos val="t"/>
        <c:numFmt formatCode="0.0%" sourceLinked="1"/>
        <c:majorTickMark val="none"/>
        <c:minorTickMark val="none"/>
        <c:tickLblPos val="nextTo"/>
        <c:crossAx val="9646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9.26</c:v>
                </c:pt>
                <c:pt idx="1">
                  <c:v>9.1</c:v>
                </c:pt>
                <c:pt idx="2">
                  <c:v>9.09</c:v>
                </c:pt>
                <c:pt idx="3">
                  <c:v>9</c:v>
                </c:pt>
                <c:pt idx="4">
                  <c:v>8.9700000000000006</c:v>
                </c:pt>
                <c:pt idx="5">
                  <c:v>9.2200000000000006</c:v>
                </c:pt>
                <c:pt idx="6">
                  <c:v>8.83</c:v>
                </c:pt>
                <c:pt idx="7">
                  <c:v>9.0500000000000007</c:v>
                </c:pt>
                <c:pt idx="8">
                  <c:v>9</c:v>
                </c:pt>
                <c:pt idx="9">
                  <c:v>9.06</c:v>
                </c:pt>
                <c:pt idx="10">
                  <c:v>8.84</c:v>
                </c:pt>
                <c:pt idx="11">
                  <c:v>9.1</c:v>
                </c:pt>
                <c:pt idx="12">
                  <c:v>8.8699999999999992</c:v>
                </c:pt>
                <c:pt idx="13">
                  <c:v>9.14</c:v>
                </c:pt>
                <c:pt idx="14">
                  <c:v>9.01</c:v>
                </c:pt>
                <c:pt idx="15">
                  <c:v>9.2100000000000009</c:v>
                </c:pt>
                <c:pt idx="16">
                  <c:v>8.9700000000000006</c:v>
                </c:pt>
                <c:pt idx="17">
                  <c:v>8.94</c:v>
                </c:pt>
                <c:pt idx="18">
                  <c:v>8.84</c:v>
                </c:pt>
                <c:pt idx="19">
                  <c:v>9.08</c:v>
                </c:pt>
                <c:pt idx="20">
                  <c:v>8.5500000000000007</c:v>
                </c:pt>
                <c:pt idx="21">
                  <c:v>8.94</c:v>
                </c:pt>
                <c:pt idx="22">
                  <c:v>8.93</c:v>
                </c:pt>
                <c:pt idx="23">
                  <c:v>8.9499999999999993</c:v>
                </c:pt>
                <c:pt idx="24">
                  <c:v>9.01</c:v>
                </c:pt>
                <c:pt idx="25">
                  <c:v>8.94</c:v>
                </c:pt>
                <c:pt idx="26">
                  <c:v>9.02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B-420F-AAA1-B75503A28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5.5860462502353922E-2</c:v>
                </c:pt>
                <c:pt idx="1">
                  <c:v>4.7571943457556609E-2</c:v>
                </c:pt>
                <c:pt idx="2">
                  <c:v>6.1268306117255623E-2</c:v>
                </c:pt>
                <c:pt idx="3">
                  <c:v>6.6394778381860517E-2</c:v>
                </c:pt>
                <c:pt idx="4">
                  <c:v>5.6443417247174547E-2</c:v>
                </c:pt>
                <c:pt idx="5">
                  <c:v>0.11419673553846303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0.22022422303602343</c:v>
                </c:pt>
                <c:pt idx="1">
                  <c:v>0.24441548375253772</c:v>
                </c:pt>
                <c:pt idx="2">
                  <c:v>0.23939859732778232</c:v>
                </c:pt>
                <c:pt idx="3">
                  <c:v>0.25621583232718548</c:v>
                </c:pt>
                <c:pt idx="4">
                  <c:v>0.24786456987775576</c:v>
                </c:pt>
                <c:pt idx="5">
                  <c:v>0.28143561346537627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0.72391531446162272</c:v>
                </c:pt>
                <c:pt idx="1">
                  <c:v>0.70801257278990581</c:v>
                </c:pt>
                <c:pt idx="2">
                  <c:v>0.69933309655496201</c:v>
                </c:pt>
                <c:pt idx="3">
                  <c:v>0.67738938929095416</c:v>
                </c:pt>
                <c:pt idx="4">
                  <c:v>0.69569201287506965</c:v>
                </c:pt>
                <c:pt idx="5">
                  <c:v>0.60436765099616063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9.1029114823058407E-2</c:v>
                </c:pt>
                <c:pt idx="1">
                  <c:v>0.12299610826237718</c:v>
                </c:pt>
                <c:pt idx="2">
                  <c:v>9.3259245584012232E-2</c:v>
                </c:pt>
                <c:pt idx="3">
                  <c:v>6.0349265097619363E-2</c:v>
                </c:pt>
                <c:pt idx="4">
                  <c:v>7.1003122323649207E-2</c:v>
                </c:pt>
                <c:pt idx="5">
                  <c:v>4.7617322012230352E-2</c:v>
                </c:pt>
                <c:pt idx="6">
                  <c:v>3.5439860050921361E-2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0.23258822733395904</c:v>
                </c:pt>
                <c:pt idx="1">
                  <c:v>0.23503615991257443</c:v>
                </c:pt>
                <c:pt idx="2">
                  <c:v>0.18134495587191415</c:v>
                </c:pt>
                <c:pt idx="3">
                  <c:v>0.25783195443624285</c:v>
                </c:pt>
                <c:pt idx="4">
                  <c:v>0.23818200364605738</c:v>
                </c:pt>
                <c:pt idx="5">
                  <c:v>0.25644714854739786</c:v>
                </c:pt>
                <c:pt idx="6">
                  <c:v>0.15503767925155976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0.67638265784298257</c:v>
                </c:pt>
                <c:pt idx="1">
                  <c:v>0.6419677318250484</c:v>
                </c:pt>
                <c:pt idx="2">
                  <c:v>0.72539579854407366</c:v>
                </c:pt>
                <c:pt idx="3">
                  <c:v>0.68181878046613775</c:v>
                </c:pt>
                <c:pt idx="4">
                  <c:v>0.6908148740302934</c:v>
                </c:pt>
                <c:pt idx="5">
                  <c:v>0.69593552944037174</c:v>
                </c:pt>
                <c:pt idx="6">
                  <c:v>0.78479672239209197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9.17</c:v>
                </c:pt>
                <c:pt idx="1">
                  <c:v>9.08</c:v>
                </c:pt>
                <c:pt idx="2">
                  <c:v>9.1</c:v>
                </c:pt>
                <c:pt idx="3">
                  <c:v>9.02</c:v>
                </c:pt>
                <c:pt idx="4">
                  <c:v>8.9600000000000009</c:v>
                </c:pt>
                <c:pt idx="5">
                  <c:v>9.07</c:v>
                </c:pt>
                <c:pt idx="6">
                  <c:v>8.67</c:v>
                </c:pt>
                <c:pt idx="7">
                  <c:v>8.91</c:v>
                </c:pt>
                <c:pt idx="8">
                  <c:v>8.91</c:v>
                </c:pt>
                <c:pt idx="9">
                  <c:v>9.0399999999999991</c:v>
                </c:pt>
                <c:pt idx="10">
                  <c:v>8.89</c:v>
                </c:pt>
                <c:pt idx="11">
                  <c:v>8.9</c:v>
                </c:pt>
                <c:pt idx="12">
                  <c:v>8.9</c:v>
                </c:pt>
                <c:pt idx="13">
                  <c:v>9.1</c:v>
                </c:pt>
                <c:pt idx="14">
                  <c:v>8.86</c:v>
                </c:pt>
                <c:pt idx="15">
                  <c:v>9.11</c:v>
                </c:pt>
                <c:pt idx="16">
                  <c:v>8.7899999999999991</c:v>
                </c:pt>
                <c:pt idx="17">
                  <c:v>8.82</c:v>
                </c:pt>
                <c:pt idx="18">
                  <c:v>8.81</c:v>
                </c:pt>
                <c:pt idx="19">
                  <c:v>8.99</c:v>
                </c:pt>
                <c:pt idx="20">
                  <c:v>8.58</c:v>
                </c:pt>
                <c:pt idx="21">
                  <c:v>8.7200000000000006</c:v>
                </c:pt>
                <c:pt idx="22">
                  <c:v>8.81</c:v>
                </c:pt>
                <c:pt idx="23">
                  <c:v>8.74</c:v>
                </c:pt>
                <c:pt idx="24">
                  <c:v>8.94</c:v>
                </c:pt>
                <c:pt idx="25">
                  <c:v>8.7100000000000009</c:v>
                </c:pt>
                <c:pt idx="26">
                  <c:v>8.7200000000000006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F-4B60-9713-C72D30F66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7.1978715614343033E-2</c:v>
                </c:pt>
                <c:pt idx="1">
                  <c:v>6.038866598474766E-2</c:v>
                </c:pt>
                <c:pt idx="2">
                  <c:v>6.195746200464354E-2</c:v>
                </c:pt>
                <c:pt idx="3">
                  <c:v>7.58361190110029E-2</c:v>
                </c:pt>
                <c:pt idx="4">
                  <c:v>6.6342254363795095E-2</c:v>
                </c:pt>
                <c:pt idx="5">
                  <c:v>9.4002950501515165E-2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0.27626945513786383</c:v>
                </c:pt>
                <c:pt idx="1">
                  <c:v>0.29651146654925742</c:v>
                </c:pt>
                <c:pt idx="2">
                  <c:v>0.28373774219240699</c:v>
                </c:pt>
                <c:pt idx="3">
                  <c:v>0.25009396213522062</c:v>
                </c:pt>
                <c:pt idx="4">
                  <c:v>0.22494019506471058</c:v>
                </c:pt>
                <c:pt idx="5">
                  <c:v>0.26817763179253029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0.65175182924779307</c:v>
                </c:pt>
                <c:pt idx="1">
                  <c:v>0.6430998674659949</c:v>
                </c:pt>
                <c:pt idx="2">
                  <c:v>0.65430479580294953</c:v>
                </c:pt>
                <c:pt idx="3">
                  <c:v>0.67406991885377654</c:v>
                </c:pt>
                <c:pt idx="4">
                  <c:v>0.70871755057149433</c:v>
                </c:pt>
                <c:pt idx="5">
                  <c:v>0.63781941770595463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5.9766159827857733E-2</c:v>
                </c:pt>
                <c:pt idx="1">
                  <c:v>0.10038309409834614</c:v>
                </c:pt>
                <c:pt idx="2">
                  <c:v>7.0061404445097925E-2</c:v>
                </c:pt>
                <c:pt idx="3">
                  <c:v>6.4767425924683611E-2</c:v>
                </c:pt>
                <c:pt idx="4">
                  <c:v>7.1719370363245327E-2</c:v>
                </c:pt>
                <c:pt idx="5">
                  <c:v>7.3333474221456266E-2</c:v>
                </c:pt>
                <c:pt idx="6">
                  <c:v>6.4893653172116872E-2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0.22689071569834396</c:v>
                </c:pt>
                <c:pt idx="1">
                  <c:v>0.23112576328461462</c:v>
                </c:pt>
                <c:pt idx="2">
                  <c:v>0.17053782396062223</c:v>
                </c:pt>
                <c:pt idx="3">
                  <c:v>0.22957062876665077</c:v>
                </c:pt>
                <c:pt idx="4">
                  <c:v>0.33953586825677989</c:v>
                </c:pt>
                <c:pt idx="5">
                  <c:v>0.29622068247906624</c:v>
                </c:pt>
                <c:pt idx="6">
                  <c:v>0.36464370958836867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0.71334312447379833</c:v>
                </c:pt>
                <c:pt idx="1">
                  <c:v>0.66849114261703935</c:v>
                </c:pt>
                <c:pt idx="2">
                  <c:v>0.75940077159427988</c:v>
                </c:pt>
                <c:pt idx="3">
                  <c:v>0.70566194530866555</c:v>
                </c:pt>
                <c:pt idx="4">
                  <c:v>0.58874476137997478</c:v>
                </c:pt>
                <c:pt idx="5">
                  <c:v>0.63044584329947762</c:v>
                </c:pt>
                <c:pt idx="6">
                  <c:v>0.5704626372395144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8.56</c:v>
                </c:pt>
                <c:pt idx="1">
                  <c:v>8.4600000000000009</c:v>
                </c:pt>
                <c:pt idx="2">
                  <c:v>8.1</c:v>
                </c:pt>
                <c:pt idx="3">
                  <c:v>8.2899999999999991</c:v>
                </c:pt>
                <c:pt idx="4">
                  <c:v>8.1199999999999992</c:v>
                </c:pt>
                <c:pt idx="5">
                  <c:v>8.43</c:v>
                </c:pt>
                <c:pt idx="6">
                  <c:v>8</c:v>
                </c:pt>
                <c:pt idx="7">
                  <c:v>8.0299999999999994</c:v>
                </c:pt>
                <c:pt idx="8">
                  <c:v>7.82</c:v>
                </c:pt>
                <c:pt idx="9">
                  <c:v>8.3800000000000008</c:v>
                </c:pt>
                <c:pt idx="10">
                  <c:v>8.14</c:v>
                </c:pt>
                <c:pt idx="11">
                  <c:v>7.99</c:v>
                </c:pt>
                <c:pt idx="12">
                  <c:v>8.24</c:v>
                </c:pt>
                <c:pt idx="13">
                  <c:v>8.15</c:v>
                </c:pt>
                <c:pt idx="14">
                  <c:v>8.06</c:v>
                </c:pt>
                <c:pt idx="15">
                  <c:v>8.35</c:v>
                </c:pt>
                <c:pt idx="16">
                  <c:v>8.1199999999999992</c:v>
                </c:pt>
                <c:pt idx="17">
                  <c:v>8</c:v>
                </c:pt>
                <c:pt idx="18">
                  <c:v>7.66</c:v>
                </c:pt>
                <c:pt idx="19">
                  <c:v>8.39</c:v>
                </c:pt>
                <c:pt idx="20">
                  <c:v>8.02</c:v>
                </c:pt>
                <c:pt idx="21">
                  <c:v>7.88</c:v>
                </c:pt>
                <c:pt idx="22">
                  <c:v>7.99</c:v>
                </c:pt>
                <c:pt idx="23">
                  <c:v>8.18</c:v>
                </c:pt>
                <c:pt idx="24">
                  <c:v>8.1999999999999993</c:v>
                </c:pt>
                <c:pt idx="25">
                  <c:v>7.99</c:v>
                </c:pt>
                <c:pt idx="26">
                  <c:v>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6-4327-9A91-2A35B1EFA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0.18233249748016786</c:v>
                </c:pt>
                <c:pt idx="1">
                  <c:v>0.19374375723836942</c:v>
                </c:pt>
                <c:pt idx="2">
                  <c:v>0.19014609063136015</c:v>
                </c:pt>
                <c:pt idx="3">
                  <c:v>0.18849199589325186</c:v>
                </c:pt>
                <c:pt idx="4">
                  <c:v>0.17709833445660764</c:v>
                </c:pt>
                <c:pt idx="5">
                  <c:v>0.21767112956914125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0.35612813688545697</c:v>
                </c:pt>
                <c:pt idx="1">
                  <c:v>0.33294265605276585</c:v>
                </c:pt>
                <c:pt idx="2">
                  <c:v>0.36212821944664475</c:v>
                </c:pt>
                <c:pt idx="3">
                  <c:v>0.32676463562673946</c:v>
                </c:pt>
                <c:pt idx="4">
                  <c:v>0.29527821162466672</c:v>
                </c:pt>
                <c:pt idx="5">
                  <c:v>0.28400417303785569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0.4615393656343752</c:v>
                </c:pt>
                <c:pt idx="1">
                  <c:v>0.47331358670886475</c:v>
                </c:pt>
                <c:pt idx="2">
                  <c:v>0.44772568992199518</c:v>
                </c:pt>
                <c:pt idx="3">
                  <c:v>0.48474336848000865</c:v>
                </c:pt>
                <c:pt idx="4">
                  <c:v>0.52762345391872556</c:v>
                </c:pt>
                <c:pt idx="5">
                  <c:v>0.49832469739300306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0.16579853358713892</c:v>
                </c:pt>
                <c:pt idx="1">
                  <c:v>0.18231065992186138</c:v>
                </c:pt>
                <c:pt idx="2">
                  <c:v>0.24812935532902414</c:v>
                </c:pt>
                <c:pt idx="3">
                  <c:v>0.19021837962573662</c:v>
                </c:pt>
                <c:pt idx="4">
                  <c:v>0.19190812927680986</c:v>
                </c:pt>
                <c:pt idx="5">
                  <c:v>0.1859819001807918</c:v>
                </c:pt>
                <c:pt idx="6">
                  <c:v>0.21932934652985606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0.25980658953126401</c:v>
                </c:pt>
                <c:pt idx="1">
                  <c:v>0.28616552627324049</c:v>
                </c:pt>
                <c:pt idx="2">
                  <c:v>0.23215911357876959</c:v>
                </c:pt>
                <c:pt idx="3">
                  <c:v>0.3057000317060668</c:v>
                </c:pt>
                <c:pt idx="4">
                  <c:v>0.36955495862915688</c:v>
                </c:pt>
                <c:pt idx="5">
                  <c:v>0.36908548086159015</c:v>
                </c:pt>
                <c:pt idx="6">
                  <c:v>0.40411608348768341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0.57439487688159696</c:v>
                </c:pt>
                <c:pt idx="1">
                  <c:v>0.5315238138048981</c:v>
                </c:pt>
                <c:pt idx="2">
                  <c:v>0.51971153109220625</c:v>
                </c:pt>
                <c:pt idx="3">
                  <c:v>0.50408158866819652</c:v>
                </c:pt>
                <c:pt idx="4">
                  <c:v>0.43853691209403323</c:v>
                </c:pt>
                <c:pt idx="5">
                  <c:v>0.44493261895761799</c:v>
                </c:pt>
                <c:pt idx="6">
                  <c:v>0.37655456998246062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8.75</c:v>
                </c:pt>
                <c:pt idx="1">
                  <c:v>8.77</c:v>
                </c:pt>
                <c:pt idx="2">
                  <c:v>8.6300000000000008</c:v>
                </c:pt>
                <c:pt idx="3">
                  <c:v>8.49</c:v>
                </c:pt>
                <c:pt idx="4">
                  <c:v>8.36</c:v>
                </c:pt>
                <c:pt idx="5">
                  <c:v>8.5</c:v>
                </c:pt>
                <c:pt idx="6">
                  <c:v>8.19</c:v>
                </c:pt>
                <c:pt idx="7">
                  <c:v>8.14</c:v>
                </c:pt>
                <c:pt idx="8">
                  <c:v>8.36</c:v>
                </c:pt>
                <c:pt idx="9">
                  <c:v>8.48</c:v>
                </c:pt>
                <c:pt idx="10">
                  <c:v>8.0500000000000007</c:v>
                </c:pt>
                <c:pt idx="11">
                  <c:v>8.26</c:v>
                </c:pt>
                <c:pt idx="12">
                  <c:v>8.43</c:v>
                </c:pt>
                <c:pt idx="13">
                  <c:v>8.5399999999999991</c:v>
                </c:pt>
                <c:pt idx="14">
                  <c:v>8.33</c:v>
                </c:pt>
                <c:pt idx="15">
                  <c:v>8.67</c:v>
                </c:pt>
                <c:pt idx="16">
                  <c:v>8.36</c:v>
                </c:pt>
                <c:pt idx="17">
                  <c:v>8.1300000000000008</c:v>
                </c:pt>
                <c:pt idx="18">
                  <c:v>7.73</c:v>
                </c:pt>
                <c:pt idx="19">
                  <c:v>8.5500000000000007</c:v>
                </c:pt>
                <c:pt idx="20">
                  <c:v>8.1300000000000008</c:v>
                </c:pt>
                <c:pt idx="21">
                  <c:v>8.1999999999999993</c:v>
                </c:pt>
                <c:pt idx="22">
                  <c:v>8.15</c:v>
                </c:pt>
                <c:pt idx="23">
                  <c:v>8.18</c:v>
                </c:pt>
                <c:pt idx="24">
                  <c:v>8.34</c:v>
                </c:pt>
                <c:pt idx="25">
                  <c:v>8.1300000000000008</c:v>
                </c:pt>
                <c:pt idx="26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5-476D-80E3-15BDF15C2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0.50028874402164225</c:v>
                </c:pt>
                <c:pt idx="1">
                  <c:v>0.48456359122796255</c:v>
                </c:pt>
                <c:pt idx="2">
                  <c:v>0.55165775435550668</c:v>
                </c:pt>
                <c:pt idx="3">
                  <c:v>0.53799152850631782</c:v>
                </c:pt>
                <c:pt idx="4">
                  <c:v>0.45850856900111475</c:v>
                </c:pt>
                <c:pt idx="5">
                  <c:v>0.50883718156679569</c:v>
                </c:pt>
                <c:pt idx="6">
                  <c:v>0.49171610960122736</c:v>
                </c:pt>
                <c:pt idx="7">
                  <c:v>0.47469975370379652</c:v>
                </c:pt>
                <c:pt idx="8">
                  <c:v>0.44894112208951747</c:v>
                </c:pt>
                <c:pt idx="9">
                  <c:v>0.43296947578636741</c:v>
                </c:pt>
                <c:pt idx="10">
                  <c:v>0.42344387461431077</c:v>
                </c:pt>
                <c:pt idx="11">
                  <c:v>0.47868992405760624</c:v>
                </c:pt>
                <c:pt idx="12">
                  <c:v>0.48865762027397308</c:v>
                </c:pt>
                <c:pt idx="13">
                  <c:v>0.45574892974164244</c:v>
                </c:pt>
                <c:pt idx="14">
                  <c:v>0.4867818680246323</c:v>
                </c:pt>
                <c:pt idx="15">
                  <c:v>0.46219191932023251</c:v>
                </c:pt>
                <c:pt idx="16">
                  <c:v>0.52972482243877106</c:v>
                </c:pt>
                <c:pt idx="17">
                  <c:v>0.48597806705273944</c:v>
                </c:pt>
                <c:pt idx="18">
                  <c:v>0.40637876472032192</c:v>
                </c:pt>
                <c:pt idx="19">
                  <c:v>0.62081225416729391</c:v>
                </c:pt>
                <c:pt idx="20">
                  <c:v>0.47171238831179868</c:v>
                </c:pt>
                <c:pt idx="21">
                  <c:v>0.57957456471950131</c:v>
                </c:pt>
                <c:pt idx="22">
                  <c:v>0.4953713694123188</c:v>
                </c:pt>
                <c:pt idx="23">
                  <c:v>0.49713626645986442</c:v>
                </c:pt>
                <c:pt idx="24">
                  <c:v>0.43625819572354579</c:v>
                </c:pt>
                <c:pt idx="25">
                  <c:v>0.42325110064741273</c:v>
                </c:pt>
                <c:pt idx="26">
                  <c:v>0.5690129668564271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476-83D0-A3B40FE8F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70000000000000007"/>
        </c:scaling>
        <c:delete val="1"/>
        <c:axPos val="l"/>
        <c:numFmt formatCode="###0%" sourceLinked="1"/>
        <c:majorTickMark val="none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0.21287582231621585</c:v>
                </c:pt>
                <c:pt idx="1">
                  <c:v>0.16285133064000626</c:v>
                </c:pt>
                <c:pt idx="2">
                  <c:v>0.16443313207448507</c:v>
                </c:pt>
                <c:pt idx="3">
                  <c:v>0.13754232258434967</c:v>
                </c:pt>
                <c:pt idx="4">
                  <c:v>0.12855140557539235</c:v>
                </c:pt>
                <c:pt idx="5">
                  <c:v>0.14861138705607754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0.35747725807750869</c:v>
                </c:pt>
                <c:pt idx="1">
                  <c:v>0.3994748483456691</c:v>
                </c:pt>
                <c:pt idx="2">
                  <c:v>0.33361570961272463</c:v>
                </c:pt>
                <c:pt idx="3">
                  <c:v>0.32628037204770949</c:v>
                </c:pt>
                <c:pt idx="4">
                  <c:v>0.3016788713539314</c:v>
                </c:pt>
                <c:pt idx="5">
                  <c:v>0.27174963562550719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0.42964691960627532</c:v>
                </c:pt>
                <c:pt idx="1">
                  <c:v>0.43767382101432462</c:v>
                </c:pt>
                <c:pt idx="2">
                  <c:v>0.50195115831279036</c:v>
                </c:pt>
                <c:pt idx="3">
                  <c:v>0.53617730536794095</c:v>
                </c:pt>
                <c:pt idx="4">
                  <c:v>0.5697697230706763</c:v>
                </c:pt>
                <c:pt idx="5">
                  <c:v>0.57963897731841529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7.1554584767054327E-2"/>
          <c:w val="0.97528582946603148"/>
          <c:h val="0.701136444564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0.12238157597494345</c:v>
                </c:pt>
                <c:pt idx="1">
                  <c:v>0.13708383490960871</c:v>
                </c:pt>
                <c:pt idx="2">
                  <c:v>0.13962211400960117</c:v>
                </c:pt>
                <c:pt idx="3">
                  <c:v>0.1457028779205137</c:v>
                </c:pt>
                <c:pt idx="4">
                  <c:v>0.20292058066342761</c:v>
                </c:pt>
                <c:pt idx="5">
                  <c:v>0.16011045686756539</c:v>
                </c:pt>
                <c:pt idx="6">
                  <c:v>0.3642416917577937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0.2381749796418024</c:v>
                </c:pt>
                <c:pt idx="1">
                  <c:v>0.2494167684561818</c:v>
                </c:pt>
                <c:pt idx="2">
                  <c:v>0.25591341418609942</c:v>
                </c:pt>
                <c:pt idx="3">
                  <c:v>0.33064589565648311</c:v>
                </c:pt>
                <c:pt idx="4">
                  <c:v>0.38408337549761923</c:v>
                </c:pt>
                <c:pt idx="5">
                  <c:v>0.40001703646470405</c:v>
                </c:pt>
                <c:pt idx="6">
                  <c:v>0.36512380253388771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0.63944344438325418</c:v>
                </c:pt>
                <c:pt idx="1">
                  <c:v>0.61349939663420949</c:v>
                </c:pt>
                <c:pt idx="2">
                  <c:v>0.60446447180429952</c:v>
                </c:pt>
                <c:pt idx="3">
                  <c:v>0.5236512264230031</c:v>
                </c:pt>
                <c:pt idx="4">
                  <c:v>0.41299604383895316</c:v>
                </c:pt>
                <c:pt idx="5">
                  <c:v>0.43987250666773059</c:v>
                </c:pt>
                <c:pt idx="6">
                  <c:v>0.42624256091777324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9.2899999999999991</c:v>
                </c:pt>
                <c:pt idx="1">
                  <c:v>9.11</c:v>
                </c:pt>
                <c:pt idx="2">
                  <c:v>9.0500000000000007</c:v>
                </c:pt>
                <c:pt idx="3">
                  <c:v>9.25</c:v>
                </c:pt>
                <c:pt idx="4">
                  <c:v>9</c:v>
                </c:pt>
                <c:pt idx="5">
                  <c:v>8.9600000000000009</c:v>
                </c:pt>
                <c:pt idx="6">
                  <c:v>8.7200000000000006</c:v>
                </c:pt>
                <c:pt idx="7">
                  <c:v>8.84</c:v>
                </c:pt>
                <c:pt idx="8">
                  <c:v>8.83</c:v>
                </c:pt>
                <c:pt idx="9">
                  <c:v>9.02</c:v>
                </c:pt>
                <c:pt idx="10">
                  <c:v>8.8000000000000007</c:v>
                </c:pt>
                <c:pt idx="11">
                  <c:v>8.8699999999999992</c:v>
                </c:pt>
                <c:pt idx="12">
                  <c:v>8.7100000000000009</c:v>
                </c:pt>
                <c:pt idx="13">
                  <c:v>9.17</c:v>
                </c:pt>
                <c:pt idx="14">
                  <c:v>8.92</c:v>
                </c:pt>
                <c:pt idx="15">
                  <c:v>9.19</c:v>
                </c:pt>
                <c:pt idx="16">
                  <c:v>8.8800000000000008</c:v>
                </c:pt>
                <c:pt idx="17">
                  <c:v>8.7899999999999991</c:v>
                </c:pt>
                <c:pt idx="18">
                  <c:v>8.56</c:v>
                </c:pt>
                <c:pt idx="19">
                  <c:v>9.08</c:v>
                </c:pt>
                <c:pt idx="20">
                  <c:v>8.73</c:v>
                </c:pt>
                <c:pt idx="21">
                  <c:v>8.94</c:v>
                </c:pt>
                <c:pt idx="22">
                  <c:v>8.7899999999999991</c:v>
                </c:pt>
                <c:pt idx="23">
                  <c:v>8.76</c:v>
                </c:pt>
                <c:pt idx="24">
                  <c:v>8.8800000000000008</c:v>
                </c:pt>
                <c:pt idx="25">
                  <c:v>8.76</c:v>
                </c:pt>
                <c:pt idx="26">
                  <c:v>9.02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2-4FC0-99B1-042EE1A48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0.12844739157817561</c:v>
                </c:pt>
                <c:pt idx="1">
                  <c:v>8.9175273209289779E-2</c:v>
                </c:pt>
                <c:pt idx="2">
                  <c:v>7.042295870918007E-2</c:v>
                </c:pt>
                <c:pt idx="3">
                  <c:v>8.1765315209055334E-2</c:v>
                </c:pt>
                <c:pt idx="4">
                  <c:v>6.8493321192613935E-2</c:v>
                </c:pt>
                <c:pt idx="5">
                  <c:v>9.7174213952410257E-2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0.27042028349025982</c:v>
                </c:pt>
                <c:pt idx="1">
                  <c:v>0.24942481039867481</c:v>
                </c:pt>
                <c:pt idx="2">
                  <c:v>0.25074051174363166</c:v>
                </c:pt>
                <c:pt idx="3">
                  <c:v>0.21139061631727091</c:v>
                </c:pt>
                <c:pt idx="4">
                  <c:v>0.19949929640079325</c:v>
                </c:pt>
                <c:pt idx="5">
                  <c:v>0.21785341074850234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0.60113232493156454</c:v>
                </c:pt>
                <c:pt idx="1">
                  <c:v>0.66139991639203544</c:v>
                </c:pt>
                <c:pt idx="2">
                  <c:v>0.67883652954718832</c:v>
                </c:pt>
                <c:pt idx="3">
                  <c:v>0.70684406847367365</c:v>
                </c:pt>
                <c:pt idx="4">
                  <c:v>0.7320073824065928</c:v>
                </c:pt>
                <c:pt idx="5">
                  <c:v>0.6849723752990875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7.6972360291680045E-2</c:v>
                </c:pt>
                <c:pt idx="1">
                  <c:v>8.1432563204071828E-2</c:v>
                </c:pt>
                <c:pt idx="2">
                  <c:v>9.6933927412459542E-2</c:v>
                </c:pt>
                <c:pt idx="3">
                  <c:v>8.5740597733521717E-2</c:v>
                </c:pt>
                <c:pt idx="4">
                  <c:v>0.10475970575778173</c:v>
                </c:pt>
                <c:pt idx="5">
                  <c:v>7.4755239260385659E-2</c:v>
                </c:pt>
                <c:pt idx="6">
                  <c:v>0.10669705529540327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0.14840119535648383</c:v>
                </c:pt>
                <c:pt idx="1">
                  <c:v>0.1889269449354892</c:v>
                </c:pt>
                <c:pt idx="2">
                  <c:v>0.14254703713941802</c:v>
                </c:pt>
                <c:pt idx="3">
                  <c:v>0.20961589051871601</c:v>
                </c:pt>
                <c:pt idx="4">
                  <c:v>0.28494214569238735</c:v>
                </c:pt>
                <c:pt idx="5">
                  <c:v>0.28356227674921991</c:v>
                </c:pt>
                <c:pt idx="6">
                  <c:v>0.2864497313422279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0.77462644435183603</c:v>
                </c:pt>
                <c:pt idx="1">
                  <c:v>0.72964049186043889</c:v>
                </c:pt>
                <c:pt idx="2">
                  <c:v>0.7605190354481226</c:v>
                </c:pt>
                <c:pt idx="3">
                  <c:v>0.7046435117477623</c:v>
                </c:pt>
                <c:pt idx="4">
                  <c:v>0.610298148549831</c:v>
                </c:pt>
                <c:pt idx="5">
                  <c:v>0.6416824839903944</c:v>
                </c:pt>
                <c:pt idx="6">
                  <c:v>0.60685321336236875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8.67</c:v>
                </c:pt>
                <c:pt idx="1">
                  <c:v>8.7100000000000009</c:v>
                </c:pt>
                <c:pt idx="2">
                  <c:v>8.52</c:v>
                </c:pt>
                <c:pt idx="3">
                  <c:v>8.6300000000000008</c:v>
                </c:pt>
                <c:pt idx="4">
                  <c:v>8.36</c:v>
                </c:pt>
                <c:pt idx="5">
                  <c:v>8.67</c:v>
                </c:pt>
                <c:pt idx="6">
                  <c:v>8.31</c:v>
                </c:pt>
                <c:pt idx="7">
                  <c:v>8.3800000000000008</c:v>
                </c:pt>
                <c:pt idx="8">
                  <c:v>8.19</c:v>
                </c:pt>
                <c:pt idx="9">
                  <c:v>8.59</c:v>
                </c:pt>
                <c:pt idx="10">
                  <c:v>8.2200000000000006</c:v>
                </c:pt>
                <c:pt idx="11">
                  <c:v>8.2899999999999991</c:v>
                </c:pt>
                <c:pt idx="12">
                  <c:v>8.16</c:v>
                </c:pt>
                <c:pt idx="13">
                  <c:v>8.42</c:v>
                </c:pt>
                <c:pt idx="14">
                  <c:v>8.34</c:v>
                </c:pt>
                <c:pt idx="15">
                  <c:v>8.7100000000000009</c:v>
                </c:pt>
                <c:pt idx="16">
                  <c:v>8.2100000000000009</c:v>
                </c:pt>
                <c:pt idx="17">
                  <c:v>8.34</c:v>
                </c:pt>
                <c:pt idx="18">
                  <c:v>7.85</c:v>
                </c:pt>
                <c:pt idx="19">
                  <c:v>8.64</c:v>
                </c:pt>
                <c:pt idx="20">
                  <c:v>8.18</c:v>
                </c:pt>
                <c:pt idx="21">
                  <c:v>8.2799999999999994</c:v>
                </c:pt>
                <c:pt idx="22">
                  <c:v>8.36</c:v>
                </c:pt>
                <c:pt idx="23">
                  <c:v>8.36</c:v>
                </c:pt>
                <c:pt idx="24">
                  <c:v>8.3699999999999992</c:v>
                </c:pt>
                <c:pt idx="25">
                  <c:v>8.1</c:v>
                </c:pt>
                <c:pt idx="26">
                  <c:v>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4-4347-AFD8-F2F13FB27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0.18950823581290741</c:v>
                </c:pt>
                <c:pt idx="1">
                  <c:v>0.19859254545068938</c:v>
                </c:pt>
                <c:pt idx="2">
                  <c:v>0.16238137002957578</c:v>
                </c:pt>
                <c:pt idx="3">
                  <c:v>0.14345368392238445</c:v>
                </c:pt>
                <c:pt idx="4">
                  <c:v>0.15371164758305964</c:v>
                </c:pt>
                <c:pt idx="5">
                  <c:v>0.15836758136304707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0.28442295059313888</c:v>
                </c:pt>
                <c:pt idx="1">
                  <c:v>0.29702095291954128</c:v>
                </c:pt>
                <c:pt idx="2">
                  <c:v>0.29735750808819505</c:v>
                </c:pt>
                <c:pt idx="3">
                  <c:v>0.28516551240495291</c:v>
                </c:pt>
                <c:pt idx="4">
                  <c:v>0.24620474942209164</c:v>
                </c:pt>
                <c:pt idx="5">
                  <c:v>0.23527677571088421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0.52606881359395363</c:v>
                </c:pt>
                <c:pt idx="1">
                  <c:v>0.50438650162976939</c:v>
                </c:pt>
                <c:pt idx="2">
                  <c:v>0.54026112188222919</c:v>
                </c:pt>
                <c:pt idx="3">
                  <c:v>0.57138080367266264</c:v>
                </c:pt>
                <c:pt idx="4">
                  <c:v>0.60008360299484875</c:v>
                </c:pt>
                <c:pt idx="5">
                  <c:v>0.60635564292606869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0.132143432168045</c:v>
                </c:pt>
                <c:pt idx="1">
                  <c:v>0.16014559196227082</c:v>
                </c:pt>
                <c:pt idx="2">
                  <c:v>0.1823177567276302</c:v>
                </c:pt>
                <c:pt idx="3">
                  <c:v>0.16558529983613185</c:v>
                </c:pt>
                <c:pt idx="4">
                  <c:v>0.20274838453645166</c:v>
                </c:pt>
                <c:pt idx="5">
                  <c:v>0.16975875304226976</c:v>
                </c:pt>
                <c:pt idx="6">
                  <c:v>0.18087699710179692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0.17750713638152646</c:v>
                </c:pt>
                <c:pt idx="1">
                  <c:v>0.20860490301108237</c:v>
                </c:pt>
                <c:pt idx="2">
                  <c:v>0.18115509237603461</c:v>
                </c:pt>
                <c:pt idx="3">
                  <c:v>0.26655029574689088</c:v>
                </c:pt>
                <c:pt idx="4">
                  <c:v>0.28700084571702633</c:v>
                </c:pt>
                <c:pt idx="5">
                  <c:v>0.3259760922148689</c:v>
                </c:pt>
                <c:pt idx="6">
                  <c:v>0.3840785884739718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0.6903494314504286</c:v>
                </c:pt>
                <c:pt idx="1">
                  <c:v>0.63124950502664701</c:v>
                </c:pt>
                <c:pt idx="2">
                  <c:v>0.63652715089633505</c:v>
                </c:pt>
                <c:pt idx="3">
                  <c:v>0.56786440441697739</c:v>
                </c:pt>
                <c:pt idx="4">
                  <c:v>0.51025076974652206</c:v>
                </c:pt>
                <c:pt idx="5">
                  <c:v>0.50426515474286127</c:v>
                </c:pt>
                <c:pt idx="6">
                  <c:v>0.43504441442423131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13-42A2-9961-872A30B4D17D}"/>
              </c:ext>
            </c:extLst>
          </c:dPt>
          <c:dPt>
            <c:idx val="1"/>
            <c:bubble3D val="0"/>
            <c:spPr>
              <a:solidFill>
                <a:srgbClr val="609D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13-42A2-9961-872A30B4D17D}"/>
              </c:ext>
            </c:extLst>
          </c:dPt>
          <c:cat>
            <c:strRef>
              <c:f>Planilha1!$A$2:$A$3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3.9</c:v>
                </c:pt>
                <c:pt idx="1">
                  <c:v>96.1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13-42A2-9961-872A30B4D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0.98150508442473194</c:v>
                </c:pt>
                <c:pt idx="1">
                  <c:v>0.9603594454589498</c:v>
                </c:pt>
                <c:pt idx="2">
                  <c:v>0.97943672780165547</c:v>
                </c:pt>
                <c:pt idx="3">
                  <c:v>0.9800492124795116</c:v>
                </c:pt>
                <c:pt idx="4">
                  <c:v>0.96924159439940372</c:v>
                </c:pt>
                <c:pt idx="5">
                  <c:v>0.96109223035805713</c:v>
                </c:pt>
                <c:pt idx="6">
                  <c:v>0.96912784011438158</c:v>
                </c:pt>
                <c:pt idx="7">
                  <c:v>0.95790204990783778</c:v>
                </c:pt>
                <c:pt idx="8">
                  <c:v>0.97418797804501422</c:v>
                </c:pt>
                <c:pt idx="9">
                  <c:v>0.9567108341743491</c:v>
                </c:pt>
                <c:pt idx="10">
                  <c:v>0.96187617790397439</c:v>
                </c:pt>
                <c:pt idx="11">
                  <c:v>0.9792112924801315</c:v>
                </c:pt>
                <c:pt idx="12">
                  <c:v>0.97096425645181417</c:v>
                </c:pt>
                <c:pt idx="13">
                  <c:v>0.97995535218642515</c:v>
                </c:pt>
                <c:pt idx="14">
                  <c:v>0.94347161037459559</c:v>
                </c:pt>
                <c:pt idx="15">
                  <c:v>0.95322453660861473</c:v>
                </c:pt>
                <c:pt idx="16">
                  <c:v>0.96117689231213888</c:v>
                </c:pt>
                <c:pt idx="17">
                  <c:v>0.95036380029722556</c:v>
                </c:pt>
                <c:pt idx="18">
                  <c:v>0.9521710194466193</c:v>
                </c:pt>
                <c:pt idx="19">
                  <c:v>0.97588539790557727</c:v>
                </c:pt>
                <c:pt idx="20">
                  <c:v>0.95590682412989414</c:v>
                </c:pt>
                <c:pt idx="21">
                  <c:v>0.98583608632865816</c:v>
                </c:pt>
                <c:pt idx="22">
                  <c:v>0.96779788552974122</c:v>
                </c:pt>
                <c:pt idx="23">
                  <c:v>0.9416354391466778</c:v>
                </c:pt>
                <c:pt idx="24">
                  <c:v>0.96979293627860486</c:v>
                </c:pt>
                <c:pt idx="25">
                  <c:v>0.95781801348016016</c:v>
                </c:pt>
                <c:pt idx="26">
                  <c:v>0.94392076107973066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0-4DD5-83CD-B0F074C55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citou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0.78548906896391446</c:v>
                </c:pt>
                <c:pt idx="1">
                  <c:v>0.68957316416370451</c:v>
                </c:pt>
                <c:pt idx="2">
                  <c:v>0.80096414305375763</c:v>
                </c:pt>
                <c:pt idx="3">
                  <c:v>0.78648725536922304</c:v>
                </c:pt>
                <c:pt idx="4">
                  <c:v>0.72379102598687173</c:v>
                </c:pt>
                <c:pt idx="5">
                  <c:v>0.68552089297452368</c:v>
                </c:pt>
                <c:pt idx="6">
                  <c:v>0.7008808191848398</c:v>
                </c:pt>
                <c:pt idx="7">
                  <c:v>0.67807463410136604</c:v>
                </c:pt>
                <c:pt idx="8">
                  <c:v>0.66347785448209062</c:v>
                </c:pt>
                <c:pt idx="9">
                  <c:v>0.66329872144700019</c:v>
                </c:pt>
                <c:pt idx="10">
                  <c:v>0.66031873764551607</c:v>
                </c:pt>
                <c:pt idx="11">
                  <c:v>0.71290835157136212</c:v>
                </c:pt>
                <c:pt idx="12">
                  <c:v>0.65180553419711218</c:v>
                </c:pt>
                <c:pt idx="13">
                  <c:v>0.72392069608281229</c:v>
                </c:pt>
                <c:pt idx="14">
                  <c:v>0.74968637513152303</c:v>
                </c:pt>
                <c:pt idx="15">
                  <c:v>0.68101865388569915</c:v>
                </c:pt>
                <c:pt idx="16">
                  <c:v>0.68254796534183237</c:v>
                </c:pt>
                <c:pt idx="17">
                  <c:v>0.68660846910515916</c:v>
                </c:pt>
                <c:pt idx="18">
                  <c:v>0.62831767166751351</c:v>
                </c:pt>
                <c:pt idx="19">
                  <c:v>0.72315976941895499</c:v>
                </c:pt>
                <c:pt idx="20">
                  <c:v>0.73455865036716683</c:v>
                </c:pt>
                <c:pt idx="21">
                  <c:v>0.83828132092872121</c:v>
                </c:pt>
                <c:pt idx="22">
                  <c:v>0.6585635507385631</c:v>
                </c:pt>
                <c:pt idx="23">
                  <c:v>0.66853510568414554</c:v>
                </c:pt>
                <c:pt idx="24">
                  <c:v>0.64503760594156201</c:v>
                </c:pt>
                <c:pt idx="25">
                  <c:v>0.64880711650290945</c:v>
                </c:pt>
                <c:pt idx="26">
                  <c:v>0.76869518255959424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476-83D0-A3B40FE8FC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citou SEBRAE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Plan1!$C$2:$C$28</c:f>
              <c:numCache>
                <c:formatCode>###0%</c:formatCode>
                <c:ptCount val="27"/>
                <c:pt idx="0">
                  <c:v>0.3929721004052098</c:v>
                </c:pt>
                <c:pt idx="1">
                  <c:v>0.33414204884159404</c:v>
                </c:pt>
                <c:pt idx="2">
                  <c:v>0.4418582251954542</c:v>
                </c:pt>
                <c:pt idx="3">
                  <c:v>0.42312348066682703</c:v>
                </c:pt>
                <c:pt idx="4">
                  <c:v>0.33186434956044958</c:v>
                </c:pt>
                <c:pt idx="5">
                  <c:v>0.34881846568728442</c:v>
                </c:pt>
                <c:pt idx="6">
                  <c:v>0.34463422184590287</c:v>
                </c:pt>
                <c:pt idx="7">
                  <c:v>0.32188198752283215</c:v>
                </c:pt>
                <c:pt idx="8">
                  <c:v>0.29786249247273539</c:v>
                </c:pt>
                <c:pt idx="9">
                  <c:v>0.28718793162433653</c:v>
                </c:pt>
                <c:pt idx="10">
                  <c:v>0.2796079000577476</c:v>
                </c:pt>
                <c:pt idx="11">
                  <c:v>0.34126224003397881</c:v>
                </c:pt>
                <c:pt idx="12">
                  <c:v>0.31850945821792537</c:v>
                </c:pt>
                <c:pt idx="13">
                  <c:v>0.32992600971089076</c:v>
                </c:pt>
                <c:pt idx="14">
                  <c:v>0.3649337341191381</c:v>
                </c:pt>
                <c:pt idx="15">
                  <c:v>0.31476131873231239</c:v>
                </c:pt>
                <c:pt idx="16">
                  <c:v>0.36156288970279044</c:v>
                </c:pt>
                <c:pt idx="17">
                  <c:v>0.3336766566377658</c:v>
                </c:pt>
                <c:pt idx="18">
                  <c:v>0.25533492983418221</c:v>
                </c:pt>
                <c:pt idx="19">
                  <c:v>0.44894633441197079</c:v>
                </c:pt>
                <c:pt idx="20">
                  <c:v>0.34650041531978781</c:v>
                </c:pt>
                <c:pt idx="21">
                  <c:v>0.48584555565402338</c:v>
                </c:pt>
                <c:pt idx="22">
                  <c:v>0.32623352797440114</c:v>
                </c:pt>
                <c:pt idx="23">
                  <c:v>0.33235298185651807</c:v>
                </c:pt>
                <c:pt idx="24">
                  <c:v>0.28140294214190137</c:v>
                </c:pt>
                <c:pt idx="25">
                  <c:v>0.27460832616773057</c:v>
                </c:pt>
                <c:pt idx="26">
                  <c:v>0.43739752643647756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8-4711-AB11-8B95ADE11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949678030002445E-2"/>
          <c:y val="0.9423006851171053"/>
          <c:w val="0.95153640937442741"/>
          <c:h val="5.769931488289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0.98619556275370357</c:v>
                </c:pt>
                <c:pt idx="1">
                  <c:v>0.9730304615656199</c:v>
                </c:pt>
                <c:pt idx="2">
                  <c:v>0.97110762239724546</c:v>
                </c:pt>
                <c:pt idx="3">
                  <c:v>0.95764433588942166</c:v>
                </c:pt>
                <c:pt idx="4">
                  <c:v>0.94982623527398657</c:v>
                </c:pt>
                <c:pt idx="5">
                  <c:v>0.91287806873287636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D-4767-9D1A-DCCBE6D63AA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1.3804437246296396E-2</c:v>
                </c:pt>
                <c:pt idx="1">
                  <c:v>2.6969538434380162E-2</c:v>
                </c:pt>
                <c:pt idx="2">
                  <c:v>2.8892377602754447E-2</c:v>
                </c:pt>
                <c:pt idx="3">
                  <c:v>4.2355664110578353E-2</c:v>
                </c:pt>
                <c:pt idx="4">
                  <c:v>5.0173764726013363E-2</c:v>
                </c:pt>
                <c:pt idx="5">
                  <c:v>8.7121931267123698E-2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D-4767-9D1A-DCCBE6D63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4060395291068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0.88917580241054228</c:v>
                </c:pt>
                <c:pt idx="1">
                  <c:v>0.93610865758568318</c:v>
                </c:pt>
                <c:pt idx="2">
                  <c:v>0.94003093108321378</c:v>
                </c:pt>
                <c:pt idx="3">
                  <c:v>0.96195537457579394</c:v>
                </c:pt>
                <c:pt idx="4">
                  <c:v>0.98638687422296012</c:v>
                </c:pt>
                <c:pt idx="5">
                  <c:v>0.97656560065909759</c:v>
                </c:pt>
                <c:pt idx="6">
                  <c:v>0.9828712956362341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E-446F-9579-A4672D707EA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0.11082419758945773</c:v>
                </c:pt>
                <c:pt idx="1">
                  <c:v>6.3891342414316765E-2</c:v>
                </c:pt>
                <c:pt idx="2">
                  <c:v>5.996906891678621E-2</c:v>
                </c:pt>
                <c:pt idx="3">
                  <c:v>3.8044625424206092E-2</c:v>
                </c:pt>
                <c:pt idx="4">
                  <c:v>1.3613125777039896E-2</c:v>
                </c:pt>
                <c:pt idx="5">
                  <c:v>2.343439934090236E-2</c:v>
                </c:pt>
                <c:pt idx="6">
                  <c:v>1.7128704363765977E-2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E-446F-9579-A4672D707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E-457D-9D4E-66D621ABC9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E-457D-9D4E-66D621ABC9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E-457D-9D4E-66D621ABC9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3E-457D-9D4E-66D621ABC9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3E-457D-9D4E-66D621ABC9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3E-457D-9D4E-66D621ABC93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3E-457D-9D4E-66D621ABC93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3E-457D-9D4E-66D621ABC93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536-47C6-BB30-24D6245ED95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536-47C6-BB30-24D6245ED9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536-47C6-BB30-24D6245ED9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Empregado de empresa privada</c:v>
                </c:pt>
                <c:pt idx="1">
                  <c:v>Autônomo / trabalha conta própria</c:v>
                </c:pt>
                <c:pt idx="2">
                  <c:v>Servidor/funcionário público</c:v>
                </c:pt>
                <c:pt idx="3">
                  <c:v>Aposentado/ pensionista</c:v>
                </c:pt>
                <c:pt idx="4">
                  <c:v>Dona de Casa</c:v>
                </c:pt>
                <c:pt idx="5">
                  <c:v>Dono/Sócio de negócio próprio</c:v>
                </c:pt>
                <c:pt idx="6">
                  <c:v>Desempregado</c:v>
                </c:pt>
                <c:pt idx="7">
                  <c:v>Estudante</c:v>
                </c:pt>
                <c:pt idx="8">
                  <c:v>Empregada doméstica</c:v>
                </c:pt>
                <c:pt idx="9">
                  <c:v>Outro</c:v>
                </c:pt>
                <c:pt idx="10">
                  <c:v>Não quis informar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0.28799999999999998</c:v>
                </c:pt>
                <c:pt idx="1">
                  <c:v>0.159</c:v>
                </c:pt>
                <c:pt idx="2">
                  <c:v>0.13900000000000001</c:v>
                </c:pt>
                <c:pt idx="3">
                  <c:v>0.13300000000000001</c:v>
                </c:pt>
                <c:pt idx="4">
                  <c:v>8.5999999999999993E-2</c:v>
                </c:pt>
                <c:pt idx="5">
                  <c:v>8.5999999999999993E-2</c:v>
                </c:pt>
                <c:pt idx="6">
                  <c:v>4.5999999999999999E-2</c:v>
                </c:pt>
                <c:pt idx="7">
                  <c:v>4.3999999999999997E-2</c:v>
                </c:pt>
                <c:pt idx="8">
                  <c:v>1.2999999999999999E-2</c:v>
                </c:pt>
                <c:pt idx="9">
                  <c:v>3.0000000000000001E-3</c:v>
                </c:pt>
                <c:pt idx="1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3E-457D-9D4E-66D621AB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37467008"/>
        <c:axId val="137468544"/>
      </c:barChart>
      <c:catAx>
        <c:axId val="137467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468544"/>
        <c:crosses val="autoZero"/>
        <c:auto val="1"/>
        <c:lblAlgn val="ctr"/>
        <c:lblOffset val="100"/>
        <c:noMultiLvlLbl val="0"/>
      </c:catAx>
      <c:valAx>
        <c:axId val="137468544"/>
        <c:scaling>
          <c:orientation val="minMax"/>
          <c:max val="0.30000000000000004"/>
        </c:scaling>
        <c:delete val="1"/>
        <c:axPos val="t"/>
        <c:numFmt formatCode="0.0%" sourceLinked="1"/>
        <c:majorTickMark val="out"/>
        <c:minorTickMark val="none"/>
        <c:tickLblPos val="nextTo"/>
        <c:crossAx val="1374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E-4815-A1FD-7B4AE92357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E-4815-A1FD-7B4AE92357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0.21299999999999999</c:v>
                </c:pt>
                <c:pt idx="1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E-4815-A1FD-7B4AE9235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76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Autônomo</c:v>
                </c:pt>
                <c:pt idx="1">
                  <c:v>Desempregado</c:v>
                </c:pt>
                <c:pt idx="2">
                  <c:v>Dono/Sócio de negócio próprio</c:v>
                </c:pt>
                <c:pt idx="3">
                  <c:v>Empregado de empresa privada</c:v>
                </c:pt>
                <c:pt idx="4">
                  <c:v>Servidor/funcionário público</c:v>
                </c:pt>
                <c:pt idx="5">
                  <c:v>Empregada doméstica</c:v>
                </c:pt>
                <c:pt idx="6">
                  <c:v>Estudante</c:v>
                </c:pt>
                <c:pt idx="7">
                  <c:v>Dona de Casa</c:v>
                </c:pt>
                <c:pt idx="8">
                  <c:v>Aposentado/pensionista</c:v>
                </c:pt>
              </c:strCache>
            </c:strRef>
          </c:cat>
          <c:val>
            <c:numRef>
              <c:f>Planilha1!$B$2:$B$10</c:f>
              <c:numCache>
                <c:formatCode>###0.0%</c:formatCode>
                <c:ptCount val="9"/>
                <c:pt idx="0">
                  <c:v>0.35299999999999998</c:v>
                </c:pt>
                <c:pt idx="1">
                  <c:v>0.24299999999999999</c:v>
                </c:pt>
                <c:pt idx="2">
                  <c:v>0.222</c:v>
                </c:pt>
                <c:pt idx="3">
                  <c:v>0.217</c:v>
                </c:pt>
                <c:pt idx="4">
                  <c:v>0.19900000000000001</c:v>
                </c:pt>
                <c:pt idx="5">
                  <c:v>0.189</c:v>
                </c:pt>
                <c:pt idx="6">
                  <c:v>0.182</c:v>
                </c:pt>
                <c:pt idx="7">
                  <c:v>0.129</c:v>
                </c:pt>
                <c:pt idx="8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6-4A23-8BDA-4319C1D221C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Autônomo</c:v>
                </c:pt>
                <c:pt idx="1">
                  <c:v>Desempregado</c:v>
                </c:pt>
                <c:pt idx="2">
                  <c:v>Dono/Sócio de negócio próprio</c:v>
                </c:pt>
                <c:pt idx="3">
                  <c:v>Empregado de empresa privada</c:v>
                </c:pt>
                <c:pt idx="4">
                  <c:v>Servidor/funcionário público</c:v>
                </c:pt>
                <c:pt idx="5">
                  <c:v>Empregada doméstica</c:v>
                </c:pt>
                <c:pt idx="6">
                  <c:v>Estudante</c:v>
                </c:pt>
                <c:pt idx="7">
                  <c:v>Dona de Casa</c:v>
                </c:pt>
                <c:pt idx="8">
                  <c:v>Aposentado/pensionista</c:v>
                </c:pt>
              </c:strCache>
            </c:strRef>
          </c:cat>
          <c:val>
            <c:numRef>
              <c:f>Planilha1!$C$2:$C$10</c:f>
              <c:numCache>
                <c:formatCode>###0.0%</c:formatCode>
                <c:ptCount val="9"/>
                <c:pt idx="0">
                  <c:v>0.64700000000000002</c:v>
                </c:pt>
                <c:pt idx="1">
                  <c:v>0.75700000000000001</c:v>
                </c:pt>
                <c:pt idx="2">
                  <c:v>0.77800000000000002</c:v>
                </c:pt>
                <c:pt idx="3">
                  <c:v>0.78300000000000003</c:v>
                </c:pt>
                <c:pt idx="4">
                  <c:v>0.80100000000000005</c:v>
                </c:pt>
                <c:pt idx="5">
                  <c:v>0.81100000000000005</c:v>
                </c:pt>
                <c:pt idx="6">
                  <c:v>0.81799999999999995</c:v>
                </c:pt>
                <c:pt idx="7">
                  <c:v>0.871</c:v>
                </c:pt>
                <c:pt idx="8">
                  <c:v>0.89300000000000002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6-4A23-8BDA-4319C1D22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366499032"/>
        <c:axId val="878129040"/>
      </c:barChart>
      <c:catAx>
        <c:axId val="366499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8129040"/>
        <c:crosses val="autoZero"/>
        <c:auto val="1"/>
        <c:lblAlgn val="ctr"/>
        <c:lblOffset val="100"/>
        <c:noMultiLvlLbl val="0"/>
      </c:catAx>
      <c:valAx>
        <c:axId val="8781290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6649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25343891830947"/>
          <c:y val="0.93796706916125827"/>
          <c:w val="0.33338361066877342"/>
          <c:h val="4.796859925717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52-4FAC-BB09-771E295282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52-4FAC-BB09-771E29528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0.48799999999999999</c:v>
                </c:pt>
                <c:pt idx="1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4-4104-819F-D331172CB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7-4440-8783-7BCCED7D4C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7-4440-8783-7BCCED7D4C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7-4440-8783-7BCCED7D4C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97-4440-8783-7BCCED7D4C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97-4440-8783-7BCCED7D4C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97-4440-8783-7BCCED7D4CB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997-4440-8783-7BCCED7D4C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Planilha1!$A$2:$A$7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0.09</c:v>
                </c:pt>
                <c:pt idx="1">
                  <c:v>0.217</c:v>
                </c:pt>
                <c:pt idx="2">
                  <c:v>0.23699999999999999</c:v>
                </c:pt>
                <c:pt idx="3">
                  <c:v>0.17699999999999999</c:v>
                </c:pt>
                <c:pt idx="4">
                  <c:v>0.153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4-4487-AAA3-14B9E3A10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27"/>
        <c:axId val="136658304"/>
        <c:axId val="136668288"/>
      </c:barChart>
      <c:catAx>
        <c:axId val="1366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668288"/>
        <c:crosses val="autoZero"/>
        <c:auto val="1"/>
        <c:lblAlgn val="ctr"/>
        <c:lblOffset val="100"/>
        <c:noMultiLvlLbl val="0"/>
      </c:catAx>
      <c:valAx>
        <c:axId val="136668288"/>
        <c:scaling>
          <c:orientation val="minMax"/>
          <c:max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1366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1-407A-B6DD-2CF76BA955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1-407A-B6DD-2CF76BA955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1-407A-B6DD-2CF76BA955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C1-407A-B6DD-2CF76BA955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C1-407A-B6DD-2CF76BA955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CF-4F89-9379-5566B9A293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CF-4F89-9379-5566B9A293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CF-4F89-9379-5566B9A293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Não quis informar</c:v>
                </c:pt>
                <c:pt idx="1">
                  <c:v>Pós Graduação Completo ou Incompleto</c:v>
                </c:pt>
                <c:pt idx="2">
                  <c:v>Ensino Superior Completo</c:v>
                </c:pt>
                <c:pt idx="3">
                  <c:v>Ensino Superior Incompleto</c:v>
                </c:pt>
                <c:pt idx="4">
                  <c:v>Ensino Médio Completo</c:v>
                </c:pt>
                <c:pt idx="5">
                  <c:v>Ensino Médio Incompleto</c:v>
                </c:pt>
                <c:pt idx="6">
                  <c:v>Ensino Fundamental Completo</c:v>
                </c:pt>
                <c:pt idx="7">
                  <c:v>Ensino Fundamental Incompleto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8.0000000000000002E-3</c:v>
                </c:pt>
                <c:pt idx="1">
                  <c:v>8.5999999999999993E-2</c:v>
                </c:pt>
                <c:pt idx="2">
                  <c:v>0.25800000000000001</c:v>
                </c:pt>
                <c:pt idx="3">
                  <c:v>0.11600000000000001</c:v>
                </c:pt>
                <c:pt idx="4">
                  <c:v>0.317</c:v>
                </c:pt>
                <c:pt idx="5">
                  <c:v>4.2999999999999997E-2</c:v>
                </c:pt>
                <c:pt idx="6">
                  <c:v>6.6000000000000003E-2</c:v>
                </c:pt>
                <c:pt idx="7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C1-407A-B6DD-2CF76BA95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37467008"/>
        <c:axId val="137468544"/>
      </c:barChart>
      <c:catAx>
        <c:axId val="13746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468544"/>
        <c:crosses val="autoZero"/>
        <c:auto val="1"/>
        <c:lblAlgn val="ctr"/>
        <c:lblOffset val="100"/>
        <c:noMultiLvlLbl val="0"/>
      </c:catAx>
      <c:valAx>
        <c:axId val="137468544"/>
        <c:scaling>
          <c:orientation val="minMax"/>
          <c:max val="0.5"/>
        </c:scaling>
        <c:delete val="1"/>
        <c:axPos val="b"/>
        <c:numFmt formatCode="0.0%" sourceLinked="1"/>
        <c:majorTickMark val="out"/>
        <c:minorTickMark val="none"/>
        <c:tickLblPos val="nextTo"/>
        <c:crossAx val="1374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Planilha1!$A$2:$A$18</c:f>
              <c:strCache>
                <c:ptCount val="17"/>
                <c:pt idx="0">
                  <c:v>1 morador</c:v>
                </c:pt>
                <c:pt idx="1">
                  <c:v>2 moradores</c:v>
                </c:pt>
                <c:pt idx="2">
                  <c:v>3 moradores</c:v>
                </c:pt>
                <c:pt idx="3">
                  <c:v>4 moradores</c:v>
                </c:pt>
                <c:pt idx="4">
                  <c:v>5 moradores</c:v>
                </c:pt>
                <c:pt idx="5">
                  <c:v>6 moradores</c:v>
                </c:pt>
                <c:pt idx="6">
                  <c:v>7 moradores</c:v>
                </c:pt>
                <c:pt idx="7">
                  <c:v>8 moradores</c:v>
                </c:pt>
                <c:pt idx="8">
                  <c:v>9 moradores</c:v>
                </c:pt>
                <c:pt idx="9">
                  <c:v>10 moradores</c:v>
                </c:pt>
                <c:pt idx="10">
                  <c:v>11 moradores</c:v>
                </c:pt>
                <c:pt idx="11">
                  <c:v>12 moradores</c:v>
                </c:pt>
                <c:pt idx="12">
                  <c:v>13 moradores</c:v>
                </c:pt>
                <c:pt idx="13">
                  <c:v>14 moradores</c:v>
                </c:pt>
                <c:pt idx="14">
                  <c:v>15 moradores</c:v>
                </c:pt>
                <c:pt idx="15">
                  <c:v>16 moradores</c:v>
                </c:pt>
                <c:pt idx="16">
                  <c:v>Não quis informar</c:v>
                </c:pt>
              </c:strCache>
            </c:strRef>
          </c:cat>
          <c:val>
            <c:numRef>
              <c:f>Planilha1!$B$2:$B$18</c:f>
              <c:numCache>
                <c:formatCode>0.0%</c:formatCode>
                <c:ptCount val="17"/>
                <c:pt idx="0">
                  <c:v>7.2999999999999995E-2</c:v>
                </c:pt>
                <c:pt idx="1">
                  <c:v>0.221</c:v>
                </c:pt>
                <c:pt idx="2">
                  <c:v>0.254</c:v>
                </c:pt>
                <c:pt idx="3">
                  <c:v>0.23899999999999999</c:v>
                </c:pt>
                <c:pt idx="4">
                  <c:v>0.11700000000000001</c:v>
                </c:pt>
                <c:pt idx="5">
                  <c:v>4.3999999999999997E-2</c:v>
                </c:pt>
                <c:pt idx="6">
                  <c:v>1.7000000000000001E-2</c:v>
                </c:pt>
                <c:pt idx="7">
                  <c:v>1.2E-2</c:v>
                </c:pt>
                <c:pt idx="8">
                  <c:v>4.0000000000000001E-3</c:v>
                </c:pt>
                <c:pt idx="9">
                  <c:v>4.0000000000000001E-3</c:v>
                </c:pt>
                <c:pt idx="10">
                  <c:v>1E-3</c:v>
                </c:pt>
                <c:pt idx="11">
                  <c:v>2E-3</c:v>
                </c:pt>
                <c:pt idx="12">
                  <c:v>1E-3</c:v>
                </c:pt>
                <c:pt idx="13">
                  <c:v>0</c:v>
                </c:pt>
                <c:pt idx="14">
                  <c:v>1E-3</c:v>
                </c:pt>
                <c:pt idx="15">
                  <c:v>1E-3</c:v>
                </c:pt>
                <c:pt idx="1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E-4225-9EBD-70D76F3ED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585618312"/>
        <c:axId val="585623232"/>
      </c:barChart>
      <c:catAx>
        <c:axId val="585618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5623232"/>
        <c:crosses val="autoZero"/>
        <c:auto val="1"/>
        <c:lblAlgn val="ctr"/>
        <c:lblOffset val="100"/>
        <c:noMultiLvlLbl val="0"/>
      </c:catAx>
      <c:valAx>
        <c:axId val="58562323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58561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7448" y="2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71EC6650-EA47-4982-B1C7-EB9ED49B839E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4586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7448" y="9494586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C7A3E8CA-F422-4A28-B16D-CA0BD2BF0B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40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21F772D0-6378-479D-9E3F-3613B2E43632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6" tIns="46079" rIns="92156" bIns="460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vert="horz" lIns="92156" tIns="46079" rIns="92156" bIns="4607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4807C02F-F7F0-451A-9F5C-49894C2762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47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57595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564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859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2314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21284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9210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60103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3207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51464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35884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5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01672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6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85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47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29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04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60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284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51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684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79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85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6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361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399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23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16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620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465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1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778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65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32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452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09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432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843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570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888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37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5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056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665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800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07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386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5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15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4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564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4051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49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3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3345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838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487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507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084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649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298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687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637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1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58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884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1802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5079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2039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013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049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4725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585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3393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3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792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5663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325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54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6833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062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120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7512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251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9033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49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1828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038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163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8780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9155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54300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0892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2248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8900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630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1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152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5920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8517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15844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95351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46716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402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12659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75947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79072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40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4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3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46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8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8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3" y="273114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3" y="1435433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0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F084-72E1-4E72-A586-D9E704B2B689}" type="datetimeFigureOut">
              <a:rPr lang="pt-BR" smtClean="0"/>
              <a:pPr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4.xml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83.xml"/><Relationship Id="rId7" Type="http://schemas.openxmlformats.org/officeDocument/2006/relationships/slide" Target="slide98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100.xml"/><Relationship Id="rId4" Type="http://schemas.openxmlformats.org/officeDocument/2006/relationships/slide" Target="slide10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84.xml"/><Relationship Id="rId7" Type="http://schemas.openxmlformats.org/officeDocument/2006/relationships/slide" Target="slide9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100.xml"/><Relationship Id="rId4" Type="http://schemas.openxmlformats.org/officeDocument/2006/relationships/slide" Target="slide101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slide" Target="slide105.xml"/><Relationship Id="rId7" Type="http://schemas.openxmlformats.org/officeDocument/2006/relationships/slide" Target="slide67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2.xml"/><Relationship Id="rId5" Type="http://schemas.openxmlformats.org/officeDocument/2006/relationships/slide" Target="slide80.xml"/><Relationship Id="rId4" Type="http://schemas.openxmlformats.org/officeDocument/2006/relationships/slide" Target="slide104.xml"/><Relationship Id="rId9" Type="http://schemas.openxmlformats.org/officeDocument/2006/relationships/chart" Target="../charts/chart8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7" Type="http://schemas.openxmlformats.org/officeDocument/2006/relationships/slide" Target="slide67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2.xml"/><Relationship Id="rId5" Type="http://schemas.openxmlformats.org/officeDocument/2006/relationships/slide" Target="slide80.xml"/><Relationship Id="rId4" Type="http://schemas.openxmlformats.org/officeDocument/2006/relationships/slide" Target="slide104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86.xml"/><Relationship Id="rId7" Type="http://schemas.openxmlformats.org/officeDocument/2006/relationships/slide" Target="slide102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104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87.xml"/><Relationship Id="rId7" Type="http://schemas.openxmlformats.org/officeDocument/2006/relationships/slide" Target="slide102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104.xml"/><Relationship Id="rId4" Type="http://schemas.openxmlformats.org/officeDocument/2006/relationships/slide" Target="slide105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8.xml"/><Relationship Id="rId3" Type="http://schemas.openxmlformats.org/officeDocument/2006/relationships/slide" Target="slide109.xml"/><Relationship Id="rId7" Type="http://schemas.openxmlformats.org/officeDocument/2006/relationships/slide" Target="slide22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slide" Target="slide106.xml"/><Relationship Id="rId4" Type="http://schemas.openxmlformats.org/officeDocument/2006/relationships/slide" Target="slide108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9.xml"/><Relationship Id="rId3" Type="http://schemas.openxmlformats.org/officeDocument/2006/relationships/slide" Target="slide109.xml"/><Relationship Id="rId7" Type="http://schemas.openxmlformats.org/officeDocument/2006/relationships/slide" Target="slide22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slide" Target="slide106.xml"/><Relationship Id="rId4" Type="http://schemas.openxmlformats.org/officeDocument/2006/relationships/slide" Target="slide108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0.xml"/><Relationship Id="rId3" Type="http://schemas.openxmlformats.org/officeDocument/2006/relationships/slide" Target="slide109.xml"/><Relationship Id="rId7" Type="http://schemas.openxmlformats.org/officeDocument/2006/relationships/slide" Target="slide22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slide" Target="slide106.xml"/><Relationship Id="rId4" Type="http://schemas.openxmlformats.org/officeDocument/2006/relationships/slide" Target="slide108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1.xml"/><Relationship Id="rId3" Type="http://schemas.openxmlformats.org/officeDocument/2006/relationships/slide" Target="slide109.xml"/><Relationship Id="rId7" Type="http://schemas.openxmlformats.org/officeDocument/2006/relationships/slide" Target="slide22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slide" Target="slide106.xml"/><Relationship Id="rId4" Type="http://schemas.openxmlformats.org/officeDocument/2006/relationships/slide" Target="slide10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4.xml"/><Relationship Id="rId4" Type="http://schemas.microsoft.com/office/2007/relationships/hdphoto" Target="../media/hdphoto6.wdp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image" Target="../media/image17.png"/><Relationship Id="rId10" Type="http://schemas.openxmlformats.org/officeDocument/2006/relationships/chart" Target="../charts/chart18.xml"/><Relationship Id="rId4" Type="http://schemas.openxmlformats.org/officeDocument/2006/relationships/image" Target="../media/image16.png"/><Relationship Id="rId9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3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2.xml"/><Relationship Id="rId3" Type="http://schemas.openxmlformats.org/officeDocument/2006/relationships/chart" Target="../charts/chart24.xml"/><Relationship Id="rId7" Type="http://schemas.openxmlformats.org/officeDocument/2006/relationships/image" Target="../media/image22.png"/><Relationship Id="rId12" Type="http://schemas.openxmlformats.org/officeDocument/2006/relationships/slide" Target="slide37.xml"/><Relationship Id="rId17" Type="http://schemas.openxmlformats.org/officeDocument/2006/relationships/slide" Target="slide44.xml"/><Relationship Id="rId2" Type="http://schemas.openxmlformats.org/officeDocument/2006/relationships/notesSlide" Target="../notesSlides/notesSlide35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11" Type="http://schemas.openxmlformats.org/officeDocument/2006/relationships/slide" Target="slide35.xml"/><Relationship Id="rId5" Type="http://schemas.openxmlformats.org/officeDocument/2006/relationships/image" Target="../media/image21.png"/><Relationship Id="rId15" Type="http://schemas.openxmlformats.org/officeDocument/2006/relationships/slide" Target="slide45.xml"/><Relationship Id="rId10" Type="http://schemas.openxmlformats.org/officeDocument/2006/relationships/slide" Target="slide39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2.xml"/><Relationship Id="rId3" Type="http://schemas.openxmlformats.org/officeDocument/2006/relationships/chart" Target="../charts/chart26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11" Type="http://schemas.openxmlformats.org/officeDocument/2006/relationships/slide" Target="slide43.xml"/><Relationship Id="rId5" Type="http://schemas.openxmlformats.org/officeDocument/2006/relationships/slide" Target="slide40.xml"/><Relationship Id="rId10" Type="http://schemas.openxmlformats.org/officeDocument/2006/relationships/slide" Target="slide42.xml"/><Relationship Id="rId4" Type="http://schemas.openxmlformats.org/officeDocument/2006/relationships/slide" Target="slide38.xml"/><Relationship Id="rId9" Type="http://schemas.openxmlformats.org/officeDocument/2006/relationships/slide" Target="slide37.xml"/><Relationship Id="rId14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0.xml"/><Relationship Id="rId7" Type="http://schemas.openxmlformats.org/officeDocument/2006/relationships/slide" Target="slide37.xml"/><Relationship Id="rId12" Type="http://schemas.openxmlformats.org/officeDocument/2006/relationships/slide" Target="slide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22.xml"/><Relationship Id="rId5" Type="http://schemas.openxmlformats.org/officeDocument/2006/relationships/slide" Target="slide39.xml"/><Relationship Id="rId10" Type="http://schemas.openxmlformats.org/officeDocument/2006/relationships/slide" Target="slide45.xml"/><Relationship Id="rId4" Type="http://schemas.openxmlformats.org/officeDocument/2006/relationships/slide" Target="slide41.xml"/><Relationship Id="rId9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2.xml"/><Relationship Id="rId3" Type="http://schemas.openxmlformats.org/officeDocument/2006/relationships/chart" Target="../charts/chart27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11" Type="http://schemas.openxmlformats.org/officeDocument/2006/relationships/slide" Target="slide43.xml"/><Relationship Id="rId5" Type="http://schemas.openxmlformats.org/officeDocument/2006/relationships/slide" Target="slide40.xml"/><Relationship Id="rId15" Type="http://schemas.openxmlformats.org/officeDocument/2006/relationships/image" Target="../media/image24.png"/><Relationship Id="rId10" Type="http://schemas.openxmlformats.org/officeDocument/2006/relationships/slide" Target="slide42.xml"/><Relationship Id="rId4" Type="http://schemas.openxmlformats.org/officeDocument/2006/relationships/chart" Target="../charts/chart28.xml"/><Relationship Id="rId9" Type="http://schemas.openxmlformats.org/officeDocument/2006/relationships/slide" Target="slide37.xml"/><Relationship Id="rId1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3" Type="http://schemas.openxmlformats.org/officeDocument/2006/relationships/slide" Target="slide5.xml"/><Relationship Id="rId7" Type="http://schemas.openxmlformats.org/officeDocument/2006/relationships/slide" Target="slide1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9.xml"/><Relationship Id="rId5" Type="http://schemas.openxmlformats.org/officeDocument/2006/relationships/slide" Target="slide34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29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0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1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2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3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4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75.xml"/><Relationship Id="rId3" Type="http://schemas.openxmlformats.org/officeDocument/2006/relationships/slide" Target="slide46.xml"/><Relationship Id="rId7" Type="http://schemas.openxmlformats.org/officeDocument/2006/relationships/slide" Target="slide51.xml"/><Relationship Id="rId12" Type="http://schemas.openxmlformats.org/officeDocument/2006/relationships/slide" Target="slide7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67.xml"/><Relationship Id="rId5" Type="http://schemas.openxmlformats.org/officeDocument/2006/relationships/chart" Target="../charts/chart35.xml"/><Relationship Id="rId10" Type="http://schemas.openxmlformats.org/officeDocument/2006/relationships/slide" Target="slide63.xml"/><Relationship Id="rId4" Type="http://schemas.openxmlformats.org/officeDocument/2006/relationships/slide" Target="slide22.xml"/><Relationship Id="rId9" Type="http://schemas.openxmlformats.org/officeDocument/2006/relationships/slide" Target="slide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0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slide" Target="slide54.xml"/><Relationship Id="rId7" Type="http://schemas.openxmlformats.org/officeDocument/2006/relationships/slide" Target="slide5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slide" Target="slide46.xml"/><Relationship Id="rId4" Type="http://schemas.openxmlformats.org/officeDocument/2006/relationships/slide" Target="slide53.xml"/><Relationship Id="rId9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slide" Target="slide54.xml"/><Relationship Id="rId7" Type="http://schemas.openxmlformats.org/officeDocument/2006/relationships/slide" Target="slide5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42.xml"/><Relationship Id="rId7" Type="http://schemas.openxmlformats.org/officeDocument/2006/relationships/slide" Target="slide5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53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43.xml"/><Relationship Id="rId7" Type="http://schemas.openxmlformats.org/officeDocument/2006/relationships/slide" Target="slide5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53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slide" Target="slide58.xml"/><Relationship Id="rId7" Type="http://schemas.openxmlformats.org/officeDocument/2006/relationships/slide" Target="slide5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46.xml"/><Relationship Id="rId4" Type="http://schemas.openxmlformats.org/officeDocument/2006/relationships/slide" Target="slide57.xml"/><Relationship Id="rId9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slide" Target="slide58.xml"/><Relationship Id="rId7" Type="http://schemas.openxmlformats.org/officeDocument/2006/relationships/slide" Target="slide5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46.xml"/><Relationship Id="rId7" Type="http://schemas.openxmlformats.org/officeDocument/2006/relationships/slide" Target="slide5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47.xml"/><Relationship Id="rId7" Type="http://schemas.openxmlformats.org/officeDocument/2006/relationships/slide" Target="slide5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slide" Target="slide62.xml"/><Relationship Id="rId7" Type="http://schemas.openxmlformats.org/officeDocument/2006/relationships/slide" Target="slide5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0.xml"/><Relationship Id="rId5" Type="http://schemas.openxmlformats.org/officeDocument/2006/relationships/slide" Target="slide46.xml"/><Relationship Id="rId4" Type="http://schemas.openxmlformats.org/officeDocument/2006/relationships/slide" Target="slide6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9.xml"/><Relationship Id="rId3" Type="http://schemas.openxmlformats.org/officeDocument/2006/relationships/slide" Target="slide62.xml"/><Relationship Id="rId7" Type="http://schemas.openxmlformats.org/officeDocument/2006/relationships/slide" Target="slide5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0.xml"/><Relationship Id="rId5" Type="http://schemas.openxmlformats.org/officeDocument/2006/relationships/slide" Target="slide59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50.xml"/><Relationship Id="rId7" Type="http://schemas.openxmlformats.org/officeDocument/2006/relationships/slide" Target="slide6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51.xml"/><Relationship Id="rId7" Type="http://schemas.openxmlformats.org/officeDocument/2006/relationships/slide" Target="slide6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slide" Target="slide66.xml"/><Relationship Id="rId7" Type="http://schemas.openxmlformats.org/officeDocument/2006/relationships/slide" Target="slide5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4.xml"/><Relationship Id="rId5" Type="http://schemas.openxmlformats.org/officeDocument/2006/relationships/slide" Target="slide46.xml"/><Relationship Id="rId4" Type="http://schemas.openxmlformats.org/officeDocument/2006/relationships/slide" Target="slide65.xml"/><Relationship Id="rId9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slide" Target="slide66.xml"/><Relationship Id="rId7" Type="http://schemas.openxmlformats.org/officeDocument/2006/relationships/slide" Target="slide50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54.xml"/><Relationship Id="rId7" Type="http://schemas.openxmlformats.org/officeDocument/2006/relationships/slide" Target="slide6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3.xml"/><Relationship Id="rId5" Type="http://schemas.openxmlformats.org/officeDocument/2006/relationships/slide" Target="slide65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chart" Target="../charts/chart55.xml"/><Relationship Id="rId7" Type="http://schemas.openxmlformats.org/officeDocument/2006/relationships/slide" Target="slide64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3.xml"/><Relationship Id="rId5" Type="http://schemas.openxmlformats.org/officeDocument/2006/relationships/slide" Target="slide65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3" Type="http://schemas.openxmlformats.org/officeDocument/2006/relationships/slide" Target="slide70.xml"/><Relationship Id="rId7" Type="http://schemas.openxmlformats.org/officeDocument/2006/relationships/slide" Target="slide6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5" Type="http://schemas.openxmlformats.org/officeDocument/2006/relationships/slide" Target="slide46.xml"/><Relationship Id="rId4" Type="http://schemas.openxmlformats.org/officeDocument/2006/relationships/slide" Target="slide69.xml"/><Relationship Id="rId9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slide" Target="slide70.xml"/><Relationship Id="rId7" Type="http://schemas.openxmlformats.org/officeDocument/2006/relationships/slide" Target="slide6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58.xml"/><Relationship Id="rId7" Type="http://schemas.openxmlformats.org/officeDocument/2006/relationships/slide" Target="slide6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3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slide" Target="slide6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slide" Target="slide74.xml"/><Relationship Id="rId7" Type="http://schemas.openxmlformats.org/officeDocument/2006/relationships/slide" Target="slide6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10" Type="http://schemas.openxmlformats.org/officeDocument/2006/relationships/image" Target="../media/image13.png"/><Relationship Id="rId4" Type="http://schemas.openxmlformats.org/officeDocument/2006/relationships/slide" Target="slide73.xml"/><Relationship Id="rId9" Type="http://schemas.openxmlformats.org/officeDocument/2006/relationships/slide" Target="slide4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slide" Target="slide74.xml"/><Relationship Id="rId7" Type="http://schemas.openxmlformats.org/officeDocument/2006/relationships/slide" Target="slide6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62.xml"/><Relationship Id="rId7" Type="http://schemas.openxmlformats.org/officeDocument/2006/relationships/slide" Target="slide7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63.xml"/><Relationship Id="rId7" Type="http://schemas.openxmlformats.org/officeDocument/2006/relationships/slide" Target="slide7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slide" Target="slide78.xml"/><Relationship Id="rId7" Type="http://schemas.openxmlformats.org/officeDocument/2006/relationships/slide" Target="slide6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6.xml"/><Relationship Id="rId5" Type="http://schemas.openxmlformats.org/officeDocument/2006/relationships/slide" Target="slide75.xml"/><Relationship Id="rId10" Type="http://schemas.openxmlformats.org/officeDocument/2006/relationships/image" Target="../media/image13.png"/><Relationship Id="rId4" Type="http://schemas.openxmlformats.org/officeDocument/2006/relationships/slide" Target="slide77.xml"/><Relationship Id="rId9" Type="http://schemas.openxmlformats.org/officeDocument/2006/relationships/slide" Target="slide4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5.xml"/><Relationship Id="rId3" Type="http://schemas.openxmlformats.org/officeDocument/2006/relationships/slide" Target="slide78.xml"/><Relationship Id="rId7" Type="http://schemas.openxmlformats.org/officeDocument/2006/relationships/slide" Target="slide6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6.xml"/><Relationship Id="rId5" Type="http://schemas.openxmlformats.org/officeDocument/2006/relationships/slide" Target="slide75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66.xml"/><Relationship Id="rId7" Type="http://schemas.openxmlformats.org/officeDocument/2006/relationships/slide" Target="slide76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5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67.xml"/><Relationship Id="rId7" Type="http://schemas.openxmlformats.org/officeDocument/2006/relationships/slide" Target="slide76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5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2.xml"/><Relationship Id="rId7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3" Type="http://schemas.openxmlformats.org/officeDocument/2006/relationships/chart" Target="../charts/chart68.xml"/><Relationship Id="rId7" Type="http://schemas.openxmlformats.org/officeDocument/2006/relationships/slide" Target="slide94.xml"/><Relationship Id="rId12" Type="http://schemas.openxmlformats.org/officeDocument/2006/relationships/slide" Target="slide6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0.xml"/><Relationship Id="rId11" Type="http://schemas.openxmlformats.org/officeDocument/2006/relationships/slide" Target="slide81.xml"/><Relationship Id="rId5" Type="http://schemas.openxmlformats.org/officeDocument/2006/relationships/slide" Target="slide86.xml"/><Relationship Id="rId10" Type="http://schemas.openxmlformats.org/officeDocument/2006/relationships/slide" Target="slide80.xml"/><Relationship Id="rId4" Type="http://schemas.openxmlformats.org/officeDocument/2006/relationships/slide" Target="slide82.xml"/><Relationship Id="rId9" Type="http://schemas.openxmlformats.org/officeDocument/2006/relationships/slide" Target="slide10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9.xml"/><Relationship Id="rId5" Type="http://schemas.openxmlformats.org/officeDocument/2006/relationships/slide" Target="slide67.xml"/><Relationship Id="rId4" Type="http://schemas.openxmlformats.org/officeDocument/2006/relationships/slide" Target="slide9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openxmlformats.org/officeDocument/2006/relationships/slide" Target="slide85.xml"/><Relationship Id="rId7" Type="http://schemas.openxmlformats.org/officeDocument/2006/relationships/slide" Target="slide67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0.xml"/><Relationship Id="rId4" Type="http://schemas.openxmlformats.org/officeDocument/2006/relationships/slide" Target="slide84.xml"/><Relationship Id="rId9" Type="http://schemas.openxmlformats.org/officeDocument/2006/relationships/chart" Target="../charts/chart7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7" Type="http://schemas.openxmlformats.org/officeDocument/2006/relationships/slide" Target="slide6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0.xml"/><Relationship Id="rId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3" Type="http://schemas.openxmlformats.org/officeDocument/2006/relationships/slide" Target="slide85.xml"/><Relationship Id="rId7" Type="http://schemas.openxmlformats.org/officeDocument/2006/relationships/slide" Target="slide67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0.xml"/><Relationship Id="rId4" Type="http://schemas.openxmlformats.org/officeDocument/2006/relationships/slide" Target="slide8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2.xml"/><Relationship Id="rId3" Type="http://schemas.openxmlformats.org/officeDocument/2006/relationships/slide" Target="slide85.xml"/><Relationship Id="rId7" Type="http://schemas.openxmlformats.org/officeDocument/2006/relationships/slide" Target="slide67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0.xml"/><Relationship Id="rId4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openxmlformats.org/officeDocument/2006/relationships/slide" Target="slide89.xml"/><Relationship Id="rId7" Type="http://schemas.openxmlformats.org/officeDocument/2006/relationships/slide" Target="slide67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5" Type="http://schemas.openxmlformats.org/officeDocument/2006/relationships/slide" Target="slide80.xml"/><Relationship Id="rId4" Type="http://schemas.openxmlformats.org/officeDocument/2006/relationships/slide" Target="slide88.xml"/><Relationship Id="rId9" Type="http://schemas.openxmlformats.org/officeDocument/2006/relationships/chart" Target="../charts/chart7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7" Type="http://schemas.openxmlformats.org/officeDocument/2006/relationships/slide" Target="slide6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5" Type="http://schemas.openxmlformats.org/officeDocument/2006/relationships/slide" Target="slide80.xml"/><Relationship Id="rId4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chart" Target="../charts/chart74.xml"/><Relationship Id="rId7" Type="http://schemas.openxmlformats.org/officeDocument/2006/relationships/slide" Target="slide67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5" Type="http://schemas.openxmlformats.org/officeDocument/2006/relationships/slide" Target="slide80.xml"/><Relationship Id="rId4" Type="http://schemas.openxmlformats.org/officeDocument/2006/relationships/slide" Target="slide88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75.xml"/><Relationship Id="rId7" Type="http://schemas.openxmlformats.org/officeDocument/2006/relationships/slide" Target="slide8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88.xml"/><Relationship Id="rId4" Type="http://schemas.openxmlformats.org/officeDocument/2006/relationships/slide" Target="slide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3.xml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93.xml"/><Relationship Id="rId7" Type="http://schemas.openxmlformats.org/officeDocument/2006/relationships/slide" Target="slide67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0.xml"/><Relationship Id="rId5" Type="http://schemas.openxmlformats.org/officeDocument/2006/relationships/slide" Target="slide80.xml"/><Relationship Id="rId4" Type="http://schemas.openxmlformats.org/officeDocument/2006/relationships/slide" Target="slide92.xml"/><Relationship Id="rId9" Type="http://schemas.openxmlformats.org/officeDocument/2006/relationships/chart" Target="../charts/chart7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7" Type="http://schemas.openxmlformats.org/officeDocument/2006/relationships/slide" Target="slide67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0.xml"/><Relationship Id="rId5" Type="http://schemas.openxmlformats.org/officeDocument/2006/relationships/slide" Target="slide80.xml"/><Relationship Id="rId4" Type="http://schemas.openxmlformats.org/officeDocument/2006/relationships/slide" Target="slide9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77.xml"/><Relationship Id="rId7" Type="http://schemas.openxmlformats.org/officeDocument/2006/relationships/slide" Target="slide90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92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78.xml"/><Relationship Id="rId7" Type="http://schemas.openxmlformats.org/officeDocument/2006/relationships/slide" Target="slide90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92.xml"/><Relationship Id="rId4" Type="http://schemas.openxmlformats.org/officeDocument/2006/relationships/slide" Target="slide9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slide" Target="slide97.xml"/><Relationship Id="rId7" Type="http://schemas.openxmlformats.org/officeDocument/2006/relationships/slide" Target="slide6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4.xml"/><Relationship Id="rId5" Type="http://schemas.openxmlformats.org/officeDocument/2006/relationships/slide" Target="slide80.xml"/><Relationship Id="rId4" Type="http://schemas.openxmlformats.org/officeDocument/2006/relationships/slide" Target="slide96.xml"/><Relationship Id="rId9" Type="http://schemas.openxmlformats.org/officeDocument/2006/relationships/chart" Target="../charts/chart7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7" Type="http://schemas.openxmlformats.org/officeDocument/2006/relationships/slide" Target="slide67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4.xml"/><Relationship Id="rId5" Type="http://schemas.openxmlformats.org/officeDocument/2006/relationships/slide" Target="slide80.xml"/><Relationship Id="rId4" Type="http://schemas.openxmlformats.org/officeDocument/2006/relationships/slide" Target="slide96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80.xml"/><Relationship Id="rId7" Type="http://schemas.openxmlformats.org/officeDocument/2006/relationships/slide" Target="slide94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96.xml"/><Relationship Id="rId4" Type="http://schemas.openxmlformats.org/officeDocument/2006/relationships/slide" Target="slide9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chart" Target="../charts/chart81.xml"/><Relationship Id="rId7" Type="http://schemas.openxmlformats.org/officeDocument/2006/relationships/slide" Target="slide94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slide" Target="slide96.xml"/><Relationship Id="rId4" Type="http://schemas.openxmlformats.org/officeDocument/2006/relationships/slide" Target="slide9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slide" Target="slide101.xml"/><Relationship Id="rId7" Type="http://schemas.openxmlformats.org/officeDocument/2006/relationships/slide" Target="slide6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80.xml"/><Relationship Id="rId4" Type="http://schemas.openxmlformats.org/officeDocument/2006/relationships/slide" Target="slide100.xml"/><Relationship Id="rId9" Type="http://schemas.openxmlformats.org/officeDocument/2006/relationships/chart" Target="../charts/chart8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7" Type="http://schemas.openxmlformats.org/officeDocument/2006/relationships/slide" Target="slide67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80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5"/>
          <a:stretch/>
        </p:blipFill>
        <p:spPr>
          <a:xfrm flipH="1">
            <a:off x="11207774" y="0"/>
            <a:ext cx="982639" cy="685958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7358" y="0"/>
            <a:ext cx="10288448" cy="6859588"/>
          </a:xfrm>
          <a:prstGeom prst="rect">
            <a:avLst/>
          </a:prstGeom>
        </p:spPr>
      </p:pic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622598" y="2101833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pt-BR" sz="3900" b="1" dirty="0">
                <a:solidFill>
                  <a:srgbClr val="FFC000"/>
                </a:solidFill>
              </a:rPr>
              <a:t>Imagem do SEBRAE junto a sociedade </a:t>
            </a:r>
          </a:p>
        </p:txBody>
      </p:sp>
      <p:sp>
        <p:nvSpPr>
          <p:cNvPr id="56" name="Título 1"/>
          <p:cNvSpPr txBox="1">
            <a:spLocks/>
          </p:cNvSpPr>
          <p:nvPr/>
        </p:nvSpPr>
        <p:spPr>
          <a:xfrm>
            <a:off x="3214886" y="3974041"/>
            <a:ext cx="1707213" cy="607881"/>
          </a:xfrm>
          <a:prstGeom prst="rect">
            <a:avLst/>
          </a:prstGeom>
          <a:noFill/>
          <a:ln>
            <a:noFill/>
          </a:ln>
        </p:spPr>
        <p:txBody>
          <a:bodyPr wrap="square" lIns="121884" tIns="121884" rIns="121884" bIns="121884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r"/>
            <a:r>
              <a:rPr lang="pt-BR" sz="4000" b="1" i="1" dirty="0">
                <a:solidFill>
                  <a:schemeClr val="bg1"/>
                </a:solidFill>
              </a:rPr>
              <a:t>2018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268275" y="3830025"/>
            <a:ext cx="1584176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550590" y="1341562"/>
            <a:ext cx="1101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a escolaridade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entrevistados,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a probabilidade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lembrarem de alguma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instituição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que promova o empreendedorismo no país, bem como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é a probabilidade de citarem o SEBRAE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como empresa que desempenha tal papel.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1556096294"/>
              </p:ext>
            </p:extLst>
          </p:nvPr>
        </p:nvGraphicFramePr>
        <p:xfrm>
          <a:off x="419447" y="2565697"/>
          <a:ext cx="11305255" cy="390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546464" y="66091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9.880 │ NR: 240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95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908607235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Retângulo 5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220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74378785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9,1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tângulo 59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1" name="Retângulo 60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951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9767614" y="1083830"/>
            <a:ext cx="1999173" cy="4737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0550" y="2502406"/>
            <a:ext cx="11737304" cy="3596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0550" y="1629594"/>
            <a:ext cx="11737304" cy="872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0549" y="199175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9766" y="24536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8,3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942282025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621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87518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264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48628204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536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707406176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905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951191" y="804318"/>
            <a:ext cx="6120680" cy="5865835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10B. O(A) </a:t>
            </a:r>
            <a:r>
              <a:rPr lang="pt-BR" sz="1200" dirty="0" err="1">
                <a:latin typeface="+mj-lt"/>
              </a:rPr>
              <a:t>Sr</a:t>
            </a:r>
            <a:r>
              <a:rPr lang="pt-BR" sz="1200" dirty="0">
                <a:latin typeface="+mj-lt"/>
              </a:rPr>
              <a:t>(a) acredita que o empreendedorismo transforma a realidade do país? NÃO, POR QUE?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ACREDITA QUE O EMPREENDEDORISMO PODE TRANSFORMAR A REALIDADE DO PAÍS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37576" y="6349673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885851275"/>
              </p:ext>
            </p:extLst>
          </p:nvPr>
        </p:nvGraphicFramePr>
        <p:xfrm>
          <a:off x="550590" y="1295285"/>
          <a:ext cx="4349989" cy="419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165458" y="5426343"/>
            <a:ext cx="528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A grande maioria dos entrevistados acredita que o empreendedorismo tem potencial para transformar a realidade de um país.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691120" y="2594567"/>
            <a:ext cx="20214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dirty="0">
                <a:solidFill>
                  <a:srgbClr val="609D89"/>
                </a:solidFill>
              </a:rPr>
              <a:t>96,1%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120218" y="1263678"/>
            <a:ext cx="566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b="1" i="1" dirty="0">
                <a:solidFill>
                  <a:srgbClr val="C00000"/>
                </a:solidFill>
                <a:latin typeface="Calibri" panose="020F0502020204030204"/>
                <a:cs typeface="Aparajita" panose="020B0604020202020204" pitchFamily="34" charset="0"/>
              </a:rPr>
              <a:t>Se não acredita, por qual motivo?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697471" y="3391592"/>
            <a:ext cx="20214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609D89"/>
                </a:solidFill>
              </a:rPr>
              <a:t>Sim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296915" y="6272445"/>
            <a:ext cx="1774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368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4078982" y="2061642"/>
            <a:ext cx="1872209" cy="0"/>
          </a:xfrm>
          <a:prstGeom prst="line">
            <a:avLst/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76479"/>
              </p:ext>
            </p:extLst>
          </p:nvPr>
        </p:nvGraphicFramePr>
        <p:xfrm>
          <a:off x="6245989" y="1803071"/>
          <a:ext cx="5249816" cy="4358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7729">
                  <a:extLst>
                    <a:ext uri="{9D8B030D-6E8A-4147-A177-3AD203B41FA5}">
                      <a16:colId xmlns:a16="http://schemas.microsoft.com/office/drawing/2014/main" val="3395927578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516206097"/>
                    </a:ext>
                  </a:extLst>
                </a:gridCol>
              </a:tblGrid>
              <a:tr h="56049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   CATEGORIAS</a:t>
                      </a:r>
                      <a:r>
                        <a:rPr lang="pt-BR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DE RESPOSTA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067213"/>
                  </a:ext>
                </a:extLst>
              </a:tr>
              <a:tr h="52248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 empreendedorismo não é o principal agente transformador da realidade do país, outros atores são tanto ou mais relevantes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4524"/>
                  </a:ext>
                </a:extLst>
              </a:tr>
              <a:tr h="52248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situação política e econômica do país não permite que haja transformações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1672"/>
                  </a:ext>
                </a:extLst>
              </a:tr>
              <a:tr h="52248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 empreendedor enfrenta muitas dificuldades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19784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Não vê que o empreendedorismo faça essa transformação na prática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64658"/>
                  </a:ext>
                </a:extLst>
              </a:tr>
              <a:tr h="52248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Empreender não é uma opção para toda a população, renda e localização impedem algumas pessoas de empreender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19728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Pode trazer mudanças em pequena escala, mas não a nível de país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53397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marL="144000"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27126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marL="144000"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10508"/>
                  </a:ext>
                </a:extLst>
              </a:tr>
            </a:tbl>
          </a:graphicData>
        </a:graphic>
      </p:graphicFrame>
      <p:cxnSp>
        <p:nvCxnSpPr>
          <p:cNvPr id="47" name="Conector reto 46"/>
          <p:cNvCxnSpPr/>
          <p:nvPr/>
        </p:nvCxnSpPr>
        <p:spPr>
          <a:xfrm>
            <a:off x="1918742" y="3501802"/>
            <a:ext cx="1584176" cy="0"/>
          </a:xfrm>
          <a:prstGeom prst="line">
            <a:avLst/>
          </a:prstGeom>
          <a:ln>
            <a:solidFill>
              <a:srgbClr val="609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ACREDITA QUE O EMPREENDEDORISMO PODE TRANSFORMAR A REALIDADE DO PAÍS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10B. O(A) </a:t>
            </a:r>
            <a:r>
              <a:rPr lang="pt-BR" sz="1200" dirty="0" err="1"/>
              <a:t>Sr</a:t>
            </a:r>
            <a:r>
              <a:rPr lang="pt-BR" sz="1200" dirty="0"/>
              <a:t>(a) acredita que o empreendedorismo transforma a realidade do país? NÃO, POR QUE?</a:t>
            </a:r>
            <a:endParaRPr lang="pt-BR" sz="1400" b="1" dirty="0">
              <a:ea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190550" y="1965494"/>
            <a:ext cx="11737304" cy="3939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190550" y="1429677"/>
            <a:ext cx="11737304" cy="518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239944" y="145553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259161" y="191740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96,1%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718451558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490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ACREDITA QUE O EMPREENDEDORISMO PODE TRANSFORMAR A REALIDADE DO PAÍS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10B. O(A) </a:t>
            </a:r>
            <a:r>
              <a:rPr lang="pt-BR" sz="1200" dirty="0" err="1"/>
              <a:t>Sr</a:t>
            </a:r>
            <a:r>
              <a:rPr lang="pt-BR" sz="1200" dirty="0"/>
              <a:t>(a) acredita que o empreendedorismo transforma a realidade do país? NÃO, POR QUE?</a:t>
            </a:r>
            <a:endParaRPr lang="pt-BR" sz="1400" b="1" dirty="0">
              <a:ea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3441934860"/>
              </p:ext>
            </p:extLst>
          </p:nvPr>
        </p:nvGraphicFramePr>
        <p:xfrm>
          <a:off x="406574" y="1773610"/>
          <a:ext cx="11305255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843443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ACREDITA QUE O EMPREENDEDORISMO PODE TRANSFORMAR A REALIDADE DO PAÍS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10B. O(A) </a:t>
            </a:r>
            <a:r>
              <a:rPr lang="pt-BR" sz="1200" dirty="0" err="1"/>
              <a:t>Sr</a:t>
            </a:r>
            <a:r>
              <a:rPr lang="pt-BR" sz="1200" dirty="0"/>
              <a:t>(a) acredita que o empreendedorismo transforma a realidade do país? NÃO, POR QUE?</a:t>
            </a:r>
            <a:endParaRPr lang="pt-BR" sz="1400" b="1" dirty="0">
              <a:ea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2697279963"/>
              </p:ext>
            </p:extLst>
          </p:nvPr>
        </p:nvGraphicFramePr>
        <p:xfrm>
          <a:off x="419447" y="1629594"/>
          <a:ext cx="11305255" cy="484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0154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479267076"/>
              </p:ext>
            </p:extLst>
          </p:nvPr>
        </p:nvGraphicFramePr>
        <p:xfrm>
          <a:off x="1414686" y="1223472"/>
          <a:ext cx="9433047" cy="501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8759501" y="6599386"/>
            <a:ext cx="3417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2016: 10.649 │ BASE 2017: 10.120 │ BASE 2018: 10.120.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240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72802" y="0"/>
            <a:ext cx="8817612" cy="68595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8090" y="0"/>
            <a:ext cx="12200089" cy="254073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-25474" y="2277666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34566" y="54947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0" b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pPr marL="0" lvl="1" algn="ctr"/>
            <a:r>
              <a:rPr lang="pt-BR" sz="45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9" b="63923" l="4298" r="76695">
                        <a14:foregroundMark x1="59201" y1="17676" x2="59443" y2="28571"/>
                        <a14:foregroundMark x1="61199" y1="33656" x2="58656" y2="33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58902" y="-26590"/>
            <a:ext cx="8817612" cy="6859588"/>
          </a:xfrm>
          <a:prstGeom prst="rect">
            <a:avLst/>
          </a:prstGeom>
        </p:spPr>
      </p:pic>
      <p:sp>
        <p:nvSpPr>
          <p:cNvPr id="11" name="CaixaDeTexto 10">
            <a:hlinkClick r:id="rId5" action="ppaction://hlinksldjump"/>
          </p:cNvPr>
          <p:cNvSpPr txBox="1"/>
          <p:nvPr/>
        </p:nvSpPr>
        <p:spPr>
          <a:xfrm>
            <a:off x="11351790" y="6166098"/>
            <a:ext cx="852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97980" y="6137246"/>
            <a:ext cx="330381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45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OCUPAÇÃO PRINCIPAL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Q17. Qual sua ocupação principal?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50483479"/>
              </p:ext>
            </p:extLst>
          </p:nvPr>
        </p:nvGraphicFramePr>
        <p:xfrm>
          <a:off x="354872" y="1392497"/>
          <a:ext cx="10492862" cy="49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7970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TEM INTERESSE EM ABRIR UMA EMPRESA NOS PRÓXIMOS 12 MESES?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25742301"/>
              </p:ext>
            </p:extLst>
          </p:nvPr>
        </p:nvGraphicFramePr>
        <p:xfrm>
          <a:off x="334566" y="1053530"/>
          <a:ext cx="6192688" cy="53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Q18. Você tem intenção de abrir um a empresa nos próximos 12 meses?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1" name="Retângulo 10">
            <a:hlinkClick r:id="rId3" action="ppaction://hlinksldjump"/>
          </p:cNvPr>
          <p:cNvSpPr/>
          <p:nvPr/>
        </p:nvSpPr>
        <p:spPr>
          <a:xfrm>
            <a:off x="9479582" y="957691"/>
            <a:ext cx="2376264" cy="5705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Interesse em abrir empresa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 X ocupação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772" y="2668916"/>
            <a:ext cx="51158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os entrevistados, mais de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1 em cada 5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tem interesse em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abrir uma empresa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nos próximos 12 meses.</a:t>
            </a:r>
          </a:p>
        </p:txBody>
      </p:sp>
    </p:spTree>
    <p:extLst>
      <p:ext uri="{BB962C8B-B14F-4D97-AF65-F5344CB8AC3E}">
        <p14:creationId xmlns:p14="http://schemas.microsoft.com/office/powerpoint/2010/main" val="38089011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INTERESSE EM ABRIR UMA EMPRESA NOS PRÓXIMOS 12 MESES X OCUPAÇÃO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>
            <p:extLst/>
          </p:nvPr>
        </p:nvGraphicFramePr>
        <p:xfrm>
          <a:off x="334566" y="1053530"/>
          <a:ext cx="6192688" cy="53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6598146"/>
            <a:ext cx="1063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Q18. Você tem intenção de abrir um a empresa nos próximos 12 meses? / Q17. Qual sua ocupação principal?</a:t>
            </a:r>
          </a:p>
          <a:p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53752827"/>
              </p:ext>
            </p:extLst>
          </p:nvPr>
        </p:nvGraphicFramePr>
        <p:xfrm>
          <a:off x="354529" y="1075418"/>
          <a:ext cx="7776864" cy="541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315595" y="1287260"/>
            <a:ext cx="3624117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Entrevistados que são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autônomos ou trabalham por conta própria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são os que mostraram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mais interesse em abrir uma segunda empresa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nos próximos 12 meses.</a:t>
            </a:r>
          </a:p>
          <a:p>
            <a:pPr>
              <a:defRPr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Os desempregados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também mostraram-se inclinados a abrir uma empresa: cerca de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1/4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desempregados tem planos para tal. </a:t>
            </a:r>
          </a:p>
          <a:p>
            <a:pPr>
              <a:defRPr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1/5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entrevistados que já possuem seu próprio negócio ou são sócios de um empreendimento, planejam abrir outra empresa nos próximos meses.</a:t>
            </a:r>
          </a:p>
        </p:txBody>
      </p:sp>
    </p:spTree>
    <p:extLst>
      <p:ext uri="{BB962C8B-B14F-4D97-AF65-F5344CB8AC3E}">
        <p14:creationId xmlns:p14="http://schemas.microsoft.com/office/powerpoint/2010/main" val="16645925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Q20. Sexo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SEXO E IDADE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4" idx="2"/>
          </p:cNvCxnSpPr>
          <p:nvPr/>
        </p:nvCxnSpPr>
        <p:spPr>
          <a:xfrm>
            <a:off x="6091955" y="771014"/>
            <a:ext cx="0" cy="582713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95206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Q01. Idade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888129824"/>
              </p:ext>
            </p:extLst>
          </p:nvPr>
        </p:nvGraphicFramePr>
        <p:xfrm>
          <a:off x="272875" y="1501998"/>
          <a:ext cx="5538115" cy="436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475062958"/>
              </p:ext>
            </p:extLst>
          </p:nvPr>
        </p:nvGraphicFramePr>
        <p:xfrm>
          <a:off x="6372920" y="1228035"/>
          <a:ext cx="5410917" cy="49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985814" y="63211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127654" y="633351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</p:spTree>
    <p:extLst>
      <p:ext uri="{BB962C8B-B14F-4D97-AF65-F5344CB8AC3E}">
        <p14:creationId xmlns:p14="http://schemas.microsoft.com/office/powerpoint/2010/main" val="36749401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Q19. Grau de escolaridade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GRAU DE ESCOLARIDADE E NÚMERO DE MORADORES NA RESIDÊNCIA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4" idx="2"/>
          </p:cNvCxnSpPr>
          <p:nvPr/>
        </p:nvCxnSpPr>
        <p:spPr>
          <a:xfrm>
            <a:off x="6091955" y="771014"/>
            <a:ext cx="0" cy="582713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95206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Q21. Quantas pessoas moram na sua casa, incluindo filhos, parentes?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208288248"/>
              </p:ext>
            </p:extLst>
          </p:nvPr>
        </p:nvGraphicFramePr>
        <p:xfrm>
          <a:off x="354872" y="1392497"/>
          <a:ext cx="5616625" cy="49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006974" y="63211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127654" y="630146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648671715"/>
              </p:ext>
            </p:extLst>
          </p:nvPr>
        </p:nvGraphicFramePr>
        <p:xfrm>
          <a:off x="6529175" y="1433548"/>
          <a:ext cx="4752529" cy="522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8855582" y="4992522"/>
            <a:ext cx="2858170" cy="907353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Número médio de moradores na residência:</a:t>
            </a:r>
          </a:p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3,6</a:t>
            </a:r>
          </a:p>
        </p:txBody>
      </p:sp>
      <p:sp>
        <p:nvSpPr>
          <p:cNvPr id="8" name="Retângulo 7"/>
          <p:cNvSpPr/>
          <p:nvPr/>
        </p:nvSpPr>
        <p:spPr>
          <a:xfrm>
            <a:off x="838622" y="842119"/>
            <a:ext cx="1850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Escolaridade:</a:t>
            </a:r>
            <a:endParaRPr lang="pt-B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536014" y="963436"/>
            <a:ext cx="402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Número de moradores na residência:</a:t>
            </a:r>
          </a:p>
        </p:txBody>
      </p:sp>
    </p:spTree>
    <p:extLst>
      <p:ext uri="{BB962C8B-B14F-4D97-AF65-F5344CB8AC3E}">
        <p14:creationId xmlns:p14="http://schemas.microsoft.com/office/powerpoint/2010/main" val="16063655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12174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Q22. Somando todas as rendas de todas as pessoas que moram na sua casa, o(a) Sr.(a) diria que a renda total mensal, incluindo salários, “bicos”, aposentadorias etc. é de quanto, aproximadamente?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RENDA FAMILIAR MENSAL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0127654" y="630146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139032297"/>
              </p:ext>
            </p:extLst>
          </p:nvPr>
        </p:nvGraphicFramePr>
        <p:xfrm>
          <a:off x="118542" y="1629594"/>
          <a:ext cx="11953328" cy="450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78582" y="1053530"/>
            <a:ext cx="4104456" cy="576064"/>
          </a:xfrm>
          <a:prstGeom prst="rect">
            <a:avLst/>
          </a:prstGeom>
          <a:solidFill>
            <a:srgbClr val="1737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Renda familiar média: R$ 4.023,33</a:t>
            </a:r>
          </a:p>
        </p:txBody>
      </p:sp>
    </p:spTree>
    <p:extLst>
      <p:ext uri="{BB962C8B-B14F-4D97-AF65-F5344CB8AC3E}">
        <p14:creationId xmlns:p14="http://schemas.microsoft.com/office/powerpoint/2010/main" val="2589403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12174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Q21. Nº de pessoas que moram na casa  / Q22. Renda familiar média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RENDA FAMILIAR MENSAL X RENDA MENSAL </a:t>
            </a:r>
            <a:r>
              <a:rPr lang="pt-BR" sz="2000" b="1" i="1" dirty="0">
                <a:solidFill>
                  <a:schemeClr val="bg1"/>
                </a:solidFill>
              </a:rPr>
              <a:t>PER CAPITA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98148476"/>
              </p:ext>
            </p:extLst>
          </p:nvPr>
        </p:nvGraphicFramePr>
        <p:xfrm>
          <a:off x="141128" y="1163491"/>
          <a:ext cx="11892358" cy="527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055646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</p:spTree>
    <p:extLst>
      <p:ext uri="{BB962C8B-B14F-4D97-AF65-F5344CB8AC3E}">
        <p14:creationId xmlns:p14="http://schemas.microsoft.com/office/powerpoint/2010/main" val="18867949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55" r="7330"/>
          <a:stretch/>
        </p:blipFill>
        <p:spPr>
          <a:xfrm flipH="1">
            <a:off x="4458870" y="1241"/>
            <a:ext cx="7757016" cy="6857107"/>
          </a:xfrm>
          <a:prstGeom prst="rect">
            <a:avLst/>
          </a:prstGeom>
        </p:spPr>
      </p:pic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306618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CONSIDERAÇÕES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FINAIS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862958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50590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hlinkClick r:id="rId6" action="ppaction://hlinksldjump"/>
          </p:cNvPr>
          <p:cNvSpPr txBox="1"/>
          <p:nvPr/>
        </p:nvSpPr>
        <p:spPr>
          <a:xfrm>
            <a:off x="4332792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7" name="Imagem 1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078982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04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35579" y="984306"/>
            <a:ext cx="2952328" cy="230425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3558" y="983309"/>
            <a:ext cx="2952328" cy="23042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01566" y="1265003"/>
            <a:ext cx="2280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solidFill>
                  <a:srgbClr val="FFFF00"/>
                </a:solidFill>
              </a:rPr>
              <a:t>SEBRAE PROMOVE O EMPREENDEDORISMO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47650" y="1234224"/>
            <a:ext cx="214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FFFF00"/>
                </a:solidFill>
              </a:rPr>
              <a:t>SEBRAE APOIA A PEQUENA EMPRESA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11555" y="190314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19%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67693" y="1960768"/>
            <a:ext cx="26240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31%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1374" y="2593060"/>
            <a:ext cx="292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50% </a:t>
            </a:r>
            <a:r>
              <a:rPr lang="pt-BR" sz="1200" dirty="0">
                <a:solidFill>
                  <a:schemeClr val="bg1"/>
                </a:solidFill>
              </a:rPr>
              <a:t>dos citaram alguma empresa que promove empreendedorismo mencionaram o SEBRAE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176698" y="2593060"/>
            <a:ext cx="292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67,8% </a:t>
            </a:r>
            <a:r>
              <a:rPr lang="pt-BR" sz="1200" dirty="0">
                <a:solidFill>
                  <a:schemeClr val="bg1"/>
                </a:solidFill>
              </a:rPr>
              <a:t>dos que conhecem alguma empresa que apoia pequenas empresas citaram o SEBRAE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58" y="1123245"/>
            <a:ext cx="747504" cy="74750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160" y="1174183"/>
            <a:ext cx="623508" cy="62350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22622" y="3333338"/>
            <a:ext cx="5969366" cy="1680632"/>
          </a:xfrm>
          <a:prstGeom prst="rect">
            <a:avLst/>
          </a:prstGeom>
          <a:solidFill>
            <a:srgbClr val="17375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18542" y="5061530"/>
            <a:ext cx="5969366" cy="1680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629935" y="3281566"/>
            <a:ext cx="536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2D050"/>
                </a:solidFill>
              </a:rPr>
              <a:t>96,4% </a:t>
            </a:r>
            <a:r>
              <a:rPr lang="pt-BR" sz="1400" b="1" dirty="0">
                <a:solidFill>
                  <a:schemeClr val="bg1"/>
                </a:solidFill>
              </a:rPr>
              <a:t>Concorda que a contribuição do SEBRAE para o Brasil é importante.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9" y="3404695"/>
            <a:ext cx="394773" cy="39477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0" y="5178660"/>
            <a:ext cx="565042" cy="565042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915826" y="5302002"/>
            <a:ext cx="5286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85% </a:t>
            </a:r>
            <a:r>
              <a:rPr lang="pt-BR" sz="1400" b="1" dirty="0">
                <a:solidFill>
                  <a:schemeClr val="bg1"/>
                </a:solidFill>
              </a:rPr>
              <a:t>dos entrevistados ouvem falar do SEBRAE pela televisão. 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2" y="5971432"/>
            <a:ext cx="626714" cy="626714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118542" y="5937155"/>
            <a:ext cx="5114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bg1"/>
                </a:solidFill>
              </a:rPr>
              <a:t>Mais de </a:t>
            </a:r>
            <a:r>
              <a:rPr lang="pt-BR" sz="1800" b="1" dirty="0">
                <a:solidFill>
                  <a:schemeClr val="bg1"/>
                </a:solidFill>
              </a:rPr>
              <a:t>metade</a:t>
            </a:r>
            <a:r>
              <a:rPr lang="pt-BR" sz="1400" b="1" dirty="0">
                <a:solidFill>
                  <a:schemeClr val="bg1"/>
                </a:solidFill>
              </a:rPr>
              <a:t> dos entrevistados </a:t>
            </a:r>
            <a:r>
              <a:rPr lang="pt-BR" sz="1400" b="1" dirty="0">
                <a:solidFill>
                  <a:srgbClr val="FFFF00"/>
                </a:solidFill>
              </a:rPr>
              <a:t>(51%) </a:t>
            </a:r>
            <a:r>
              <a:rPr lang="pt-BR" sz="1400" b="1" dirty="0">
                <a:solidFill>
                  <a:schemeClr val="bg1"/>
                </a:solidFill>
              </a:rPr>
              <a:t>consideram que a </a:t>
            </a:r>
            <a:r>
              <a:rPr lang="pt-BR" sz="1400" b="1" dirty="0">
                <a:solidFill>
                  <a:srgbClr val="FFFF00"/>
                </a:solidFill>
              </a:rPr>
              <a:t>atuação do SEBRAE se assemelha a de uma </a:t>
            </a:r>
            <a:r>
              <a:rPr lang="pt-BR" sz="1700" b="1" dirty="0">
                <a:solidFill>
                  <a:srgbClr val="FFFF00"/>
                </a:solidFill>
              </a:rPr>
              <a:t>escola</a:t>
            </a:r>
            <a:endParaRPr lang="pt-BR" sz="1700" dirty="0">
              <a:solidFill>
                <a:srgbClr val="FFFF0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154347" y="3333338"/>
            <a:ext cx="2952328" cy="3408823"/>
          </a:xfrm>
          <a:prstGeom prst="rect">
            <a:avLst/>
          </a:prstGeom>
          <a:solidFill>
            <a:srgbClr val="17375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142326" y="3332341"/>
            <a:ext cx="2952328" cy="3408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6139403" y="979541"/>
            <a:ext cx="5967271" cy="2304256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296173" y="1126503"/>
            <a:ext cx="936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FFFF00"/>
                </a:solidFill>
              </a:rPr>
              <a:t>8,4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8" y="1003058"/>
            <a:ext cx="867691" cy="867691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7143404" y="1413570"/>
            <a:ext cx="5114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foi a nota média da imagem do SEBRAE EM 2018.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57" name="Conector reto 56"/>
          <p:cNvCxnSpPr/>
          <p:nvPr/>
        </p:nvCxnSpPr>
        <p:spPr>
          <a:xfrm>
            <a:off x="6139403" y="2131669"/>
            <a:ext cx="6020849" cy="198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6130158" y="5013970"/>
            <a:ext cx="6020849" cy="198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6297881" y="2709714"/>
            <a:ext cx="2591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Consideram que a contribuição do SEBRAE é importante para o país</a:t>
            </a:r>
            <a:endParaRPr lang="pt-BR" sz="1300" dirty="0">
              <a:solidFill>
                <a:schemeClr val="bg1"/>
              </a:solidFill>
            </a:endParaRP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81" y="2239738"/>
            <a:ext cx="521182" cy="509657"/>
          </a:xfrm>
          <a:prstGeom prst="rect">
            <a:avLst/>
          </a:prstGeom>
        </p:spPr>
      </p:pic>
      <p:sp>
        <p:nvSpPr>
          <p:cNvPr id="61" name="CaixaDeTexto 60"/>
          <p:cNvSpPr txBox="1"/>
          <p:nvPr/>
        </p:nvSpPr>
        <p:spPr>
          <a:xfrm>
            <a:off x="6512891" y="227766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96%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9334918" y="2725297"/>
            <a:ext cx="2591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Consideram que o SEBRAE transmite </a:t>
            </a:r>
            <a:r>
              <a:rPr lang="pt-BR" sz="1500" b="1" dirty="0">
                <a:solidFill>
                  <a:srgbClr val="FFFF00"/>
                </a:solidFill>
              </a:rPr>
              <a:t>credibilidade</a:t>
            </a:r>
            <a:endParaRPr lang="pt-BR" sz="1500" dirty="0">
              <a:solidFill>
                <a:srgbClr val="FFFF00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9549928" y="229324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94%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849" y="3883872"/>
            <a:ext cx="799750" cy="799750"/>
          </a:xfrm>
          <a:prstGeom prst="rect">
            <a:avLst/>
          </a:prstGeom>
        </p:spPr>
      </p:pic>
      <p:sp>
        <p:nvSpPr>
          <p:cNvPr id="65" name="CaixaDeTexto 64"/>
          <p:cNvSpPr txBox="1"/>
          <p:nvPr/>
        </p:nvSpPr>
        <p:spPr>
          <a:xfrm>
            <a:off x="6290357" y="3372935"/>
            <a:ext cx="16763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9,0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6170026" y="4014205"/>
            <a:ext cx="189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Foi a nota obtida para a afirmação “O SEBRAE é para empreendedores”.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9257804" y="3372935"/>
            <a:ext cx="16763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8,9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9110389" y="3933850"/>
            <a:ext cx="2109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Foi a nota obtida para a afirmação “O conhecimento que o SEBRAE oferece aumenta a chance de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sucesso de um negócio”.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280" y="3769326"/>
            <a:ext cx="797634" cy="961213"/>
          </a:xfrm>
          <a:prstGeom prst="rect">
            <a:avLst/>
          </a:prstGeom>
        </p:spPr>
      </p:pic>
      <p:sp>
        <p:nvSpPr>
          <p:cNvPr id="70" name="CaixaDeTexto 69"/>
          <p:cNvSpPr txBox="1"/>
          <p:nvPr/>
        </p:nvSpPr>
        <p:spPr>
          <a:xfrm>
            <a:off x="6290357" y="5085978"/>
            <a:ext cx="1620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8,9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6250075" y="5649555"/>
            <a:ext cx="17749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Foi a nota obtida para a afirmação “O SEBRAE é o maior especialista em pequenas empresas no Brasil”.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59" y="5089179"/>
            <a:ext cx="1111520" cy="1668868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9250544" y="5085978"/>
            <a:ext cx="1620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8,2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9210262" y="5649555"/>
            <a:ext cx="17749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Foi a nota obtida para a afirmação “Os serviços do SEBRAE apresentam melhor custo-benefício do mercado”.</a:t>
            </a:r>
          </a:p>
        </p:txBody>
      </p:sp>
      <p:pic>
        <p:nvPicPr>
          <p:cNvPr id="75" name="Imagem 7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387" y="5416706"/>
            <a:ext cx="1050295" cy="105029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03092" y="1977507"/>
            <a:ext cx="1431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da sociedade em geral.</a:t>
            </a:r>
            <a:endParaRPr lang="pt-BR" sz="1600" dirty="0"/>
          </a:p>
        </p:txBody>
      </p:sp>
      <p:sp>
        <p:nvSpPr>
          <p:cNvPr id="50" name="Retângulo 49"/>
          <p:cNvSpPr/>
          <p:nvPr/>
        </p:nvSpPr>
        <p:spPr>
          <a:xfrm>
            <a:off x="4222998" y="1995901"/>
            <a:ext cx="1431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da sociedade em geral.</a:t>
            </a:r>
            <a:endParaRPr lang="pt-BR" sz="1600" dirty="0"/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9" y="3932668"/>
            <a:ext cx="394773" cy="394773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24" y="4475181"/>
            <a:ext cx="394773" cy="394773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690289" y="3909748"/>
            <a:ext cx="536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79% </a:t>
            </a:r>
            <a:r>
              <a:rPr lang="pt-BR" sz="1400" b="1" dirty="0">
                <a:solidFill>
                  <a:schemeClr val="bg1"/>
                </a:solidFill>
              </a:rPr>
              <a:t>Concorda que o SEBRAE  é uma organização transparente.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C7EFE02A-B4B0-4953-88A8-A8A50D456AE6}"/>
              </a:ext>
            </a:extLst>
          </p:cNvPr>
          <p:cNvSpPr txBox="1"/>
          <p:nvPr/>
        </p:nvSpPr>
        <p:spPr>
          <a:xfrm>
            <a:off x="690289" y="4327078"/>
            <a:ext cx="536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96% </a:t>
            </a:r>
            <a:r>
              <a:rPr lang="pt-BR" sz="1400" b="1" dirty="0">
                <a:solidFill>
                  <a:schemeClr val="bg1"/>
                </a:solidFill>
              </a:rPr>
              <a:t>Associa acredita que o empreendedorismo tem potencial para transformar a realidade de um país.</a:t>
            </a:r>
          </a:p>
        </p:txBody>
      </p:sp>
    </p:spTree>
    <p:extLst>
      <p:ext uri="{BB962C8B-B14F-4D97-AF65-F5344CB8AC3E}">
        <p14:creationId xmlns:p14="http://schemas.microsoft.com/office/powerpoint/2010/main" val="25592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2" name="Retângulo 41">
            <a:hlinkClick r:id="" action="ppaction://noaction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</a:t>
            </a:r>
            <a:r>
              <a:rPr lang="pt-BR" sz="2001" b="1" dirty="0" err="1">
                <a:solidFill>
                  <a:schemeClr val="bg1"/>
                </a:solidFill>
              </a:rPr>
              <a:t>MPEs</a:t>
            </a:r>
            <a:r>
              <a:rPr lang="pt-BR" sz="2001" b="1" dirty="0">
                <a:solidFill>
                  <a:schemeClr val="bg1"/>
                </a:solidFill>
              </a:rPr>
              <a:t> NO BRASIL?</a:t>
            </a:r>
          </a:p>
        </p:txBody>
      </p:sp>
      <p:cxnSp>
        <p:nvCxnSpPr>
          <p:cNvPr id="34" name="Conector Angulado 33"/>
          <p:cNvCxnSpPr>
            <a:cxnSpLocks/>
          </p:cNvCxnSpPr>
          <p:nvPr/>
        </p:nvCxnSpPr>
        <p:spPr>
          <a:xfrm flipV="1">
            <a:off x="1659767" y="1199257"/>
            <a:ext cx="4242327" cy="965314"/>
          </a:xfrm>
          <a:prstGeom prst="bentConnector3">
            <a:avLst>
              <a:gd name="adj1" fmla="val -3471"/>
            </a:avLst>
          </a:prstGeom>
          <a:ln>
            <a:solidFill>
              <a:srgbClr val="609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/>
          </p:nvPr>
        </p:nvGraphicFramePr>
        <p:xfrm>
          <a:off x="478582" y="1410432"/>
          <a:ext cx="4349989" cy="419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tângulo com Único Canto Aparado 39"/>
          <p:cNvSpPr/>
          <p:nvPr/>
        </p:nvSpPr>
        <p:spPr>
          <a:xfrm>
            <a:off x="5951190" y="1099600"/>
            <a:ext cx="6050772" cy="5079098"/>
          </a:xfrm>
          <a:prstGeom prst="snip1Rect">
            <a:avLst>
              <a:gd name="adj" fmla="val 9549"/>
            </a:avLst>
          </a:prstGeom>
          <a:solidFill>
            <a:schemeClr val="bg1">
              <a:lumMod val="95000"/>
            </a:schemeClr>
          </a:solidFill>
          <a:ln>
            <a:solidFill>
              <a:srgbClr val="609D8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reto 48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2206" y="6455291"/>
            <a:ext cx="6597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Q03.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O (A) Sr. (a)  conhece ALGUMA instituição / empresa que fornece serviços de apoio para pequenas empresas no Brasil?                                                </a:t>
            </a:r>
            <a:endParaRPr lang="pt-BR" sz="1100" i="1" dirty="0">
              <a:latin typeface="+mj-lt"/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6239222" y="6526138"/>
            <a:ext cx="5762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Q3.1. 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Resposta Única</a:t>
            </a:r>
            <a:endParaRPr lang="pt-BR" sz="11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127400" y="5563848"/>
            <a:ext cx="528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45% dos entrevistados conhecem alguma instituição que apoia pequenas empresas no Brasil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619112" y="2709714"/>
            <a:ext cx="20214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dirty="0">
                <a:solidFill>
                  <a:srgbClr val="609D89"/>
                </a:solidFill>
              </a:rPr>
              <a:t>45,8%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120218" y="1263678"/>
            <a:ext cx="56636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aqueles que conhecem alguma empresa que apoia pequenas empresas no Brasil, </a:t>
            </a:r>
            <a:r>
              <a:rPr lang="pt-BR" sz="2200" b="1" dirty="0">
                <a:solidFill>
                  <a:srgbClr val="1F497D"/>
                </a:solidFill>
                <a:latin typeface="Calibri" panose="020F0502020204030204"/>
                <a:cs typeface="Aparajita" panose="020B0604020202020204" pitchFamily="34" charset="0"/>
              </a:rPr>
              <a:t>67,8%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</a:t>
            </a:r>
            <a:r>
              <a:rPr lang="pt-BR" sz="20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o que representa </a:t>
            </a:r>
            <a:r>
              <a:rPr lang="pt-BR" sz="2000" b="1" dirty="0">
                <a:solidFill>
                  <a:srgbClr val="1F497D"/>
                </a:solidFill>
                <a:latin typeface="Calibri" panose="020F0502020204030204"/>
                <a:cs typeface="Aparajita" panose="020B0604020202020204" pitchFamily="34" charset="0"/>
              </a:rPr>
              <a:t>31,0% da sociedade em geral.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1603102" y="3576425"/>
            <a:ext cx="1971824" cy="0"/>
          </a:xfrm>
          <a:prstGeom prst="line">
            <a:avLst/>
          </a:prstGeom>
          <a:ln>
            <a:solidFill>
              <a:srgbClr val="609D8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/>
          <p:cNvSpPr/>
          <p:nvPr/>
        </p:nvSpPr>
        <p:spPr>
          <a:xfrm>
            <a:off x="1625463" y="3506739"/>
            <a:ext cx="20214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609D89"/>
                </a:solidFill>
              </a:rPr>
              <a:t>Sim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0127654" y="5897199"/>
            <a:ext cx="1774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Base: 4.926 entrevistados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20218" y="2781972"/>
            <a:ext cx="5782392" cy="198621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graphicFrame>
        <p:nvGraphicFramePr>
          <p:cNvPr id="59" name="Gráfico 58"/>
          <p:cNvGraphicFramePr/>
          <p:nvPr>
            <p:extLst/>
          </p:nvPr>
        </p:nvGraphicFramePr>
        <p:xfrm>
          <a:off x="6120219" y="2617895"/>
          <a:ext cx="5159564" cy="333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9193683" y="3803617"/>
            <a:ext cx="239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i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Sistema S</a:t>
            </a:r>
          </a:p>
          <a:p>
            <a:pPr algn="ctr">
              <a:defRPr/>
            </a:pPr>
            <a:r>
              <a:rPr lang="pt-BR" sz="2400" b="1" i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78,5%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97587" y="2807981"/>
            <a:ext cx="1290215" cy="1905178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 rot="5400000">
            <a:off x="6492400" y="3133167"/>
            <a:ext cx="523220" cy="1267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SISTEMA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39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4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0590" y="1502228"/>
            <a:ext cx="10873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maioria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 (61,7%)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não soube citar uma empresa que promova o empreendedorismo no Brasil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19% citaram o SEBRAE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outros 19% citaram outra instituição. 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Menos de metade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soube citar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alguma empresa que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apoie pequenas empresas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país (45,8%). Dentre os que souberam,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67,8% citaram o SEBRAE (31% das sociedade)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televisão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o principal meio de comunicação pelo qual os entrevistados ouvem falar do SEBRAE (85,2%), seguido por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notícias e matérias na imprensa/jornal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(71,8%).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mais jovens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porém, é frequente o acesso a notícias sobre o SEBRAE também por meio de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sites da internet ou redes sociais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grande maioria dos entrevistados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concorda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o SEBRAE oferece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orientação para quem quer abrir um negócio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(96,7%). A concordância é ainda mais expressiva entre os entrevistados com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maior escolaridade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55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01962" y="1165722"/>
            <a:ext cx="109452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grande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maioria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concorda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também que o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SEBRAE oferece cursos e palestras presenciais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(94,0%).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quanto aos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cursos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palestras à distância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72,2% manifestaram concordância, principalmente 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mais jovens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mais escolarizados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afirmação de que o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SEBRAE faz articulação política em prol dos empresários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que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realiza empréstimos ou financiamentos para empresários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apresentaram </a:t>
            </a:r>
            <a:r>
              <a:rPr lang="pt-BR" sz="2000" b="1" dirty="0">
                <a:solidFill>
                  <a:srgbClr val="404040"/>
                </a:solidFill>
              </a:rPr>
              <a:t>índice de concordância mais baixo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menos de 40% dos entrevistados concordam com as referidas afirmações.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nota média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imagem do SEBRAE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alcançou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8,40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pontos em 2018, considerando a escala de 0 a 10. </a:t>
            </a:r>
            <a:r>
              <a:rPr lang="pt-BR" sz="2000" b="1" dirty="0">
                <a:solidFill>
                  <a:srgbClr val="404040"/>
                </a:solidFill>
              </a:rPr>
              <a:t>O índice é praticamente igual ao alcançado em 2017 (8,46)</a:t>
            </a:r>
            <a:r>
              <a:rPr lang="pt-BR" sz="2000" dirty="0">
                <a:solidFill>
                  <a:srgbClr val="404040"/>
                </a:solidFill>
              </a:rPr>
              <a:t>.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meta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2018, que era de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8,8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pontos, </a:t>
            </a:r>
            <a:r>
              <a:rPr lang="pt-BR" sz="2000" b="1" dirty="0">
                <a:solidFill>
                  <a:srgbClr val="404040"/>
                </a:solidFill>
              </a:rPr>
              <a:t>não foi alcançada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404040"/>
                </a:solidFill>
              </a:rPr>
              <a:t>Metade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 (50,2%) atribuiu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notas altas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imagem do SEBRAE (notas 9 e 10).</a:t>
            </a:r>
          </a:p>
          <a:p>
            <a:pPr algn="just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404040"/>
                </a:solidFill>
              </a:rPr>
              <a:t>Notas baixas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(0 a 6) foram atribuídas por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8,9%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199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7966" y="1667168"/>
            <a:ext cx="1049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Entrevistados com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escolaridade até Ensino Médio Incompleto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tendem a atribuir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notas mais altas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 imagem do SEBRAE, em comparação com entrevistados com mais anos de escolaridade.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estados do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Amazonas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Amapá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Ceará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Mato Grosso do Sul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Pernambuco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Sergipe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os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alcançaram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superaram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meta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estadual para 2018.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Indagados sobre o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poderia melhorar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SEBRAE, os entrevistados citaram, em maior proporção, uma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divulgação do SEBRAE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161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1" y="5672676"/>
            <a:ext cx="1430295" cy="7151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4731" y="2376853"/>
            <a:ext cx="38571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Imagem junto à sociedade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 </a:t>
            </a:r>
            <a:r>
              <a:rPr lang="pt-BR" sz="1700" b="1" dirty="0">
                <a:solidFill>
                  <a:schemeClr val="bg1"/>
                </a:solidFill>
              </a:rPr>
              <a:t>Unidade de Gestão de Marketing </a:t>
            </a:r>
            <a:r>
              <a:rPr lang="pt-BR" sz="1700" dirty="0">
                <a:solidFill>
                  <a:schemeClr val="bg1"/>
                </a:solidFill>
              </a:rPr>
              <a:t>do Sebrae Nacional.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6136" y="2376853"/>
            <a:ext cx="3046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(Coordenação)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UGM</a:t>
            </a:r>
          </a:p>
          <a:p>
            <a:r>
              <a:rPr lang="pt-BR" sz="1600" dirty="0">
                <a:solidFill>
                  <a:schemeClr val="bg1"/>
                </a:solidFill>
              </a:rPr>
              <a:t>Fausto Ricardo K. Cassemiro</a:t>
            </a:r>
          </a:p>
          <a:p>
            <a:r>
              <a:rPr lang="pt-BR" sz="1600" dirty="0">
                <a:solidFill>
                  <a:schemeClr val="bg1"/>
                </a:solidFill>
              </a:rPr>
              <a:t>Tatiana Ferraz de Sá Mendonça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195750" y="2055528"/>
            <a:ext cx="467530" cy="21714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713C1654-237E-4C3D-A778-49F772FF1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9911630" y="261442"/>
            <a:ext cx="1643071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542" y="2997746"/>
            <a:ext cx="11737304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18542" y="1307222"/>
            <a:ext cx="11737304" cy="1672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262558" y="2989869"/>
            <a:ext cx="11593288" cy="0"/>
          </a:xfrm>
          <a:prstGeom prst="line">
            <a:avLst/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graphicFrame>
        <p:nvGraphicFramePr>
          <p:cNvPr id="50" name="Gráfico 49"/>
          <p:cNvGraphicFramePr/>
          <p:nvPr>
            <p:extLst/>
          </p:nvPr>
        </p:nvGraphicFramePr>
        <p:xfrm>
          <a:off x="1126654" y="1223472"/>
          <a:ext cx="10945216" cy="516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CaixaDeTexto 5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</a:t>
            </a:r>
            <a:r>
              <a:rPr lang="pt-BR" sz="2001" b="1" dirty="0" err="1">
                <a:solidFill>
                  <a:schemeClr val="bg1"/>
                </a:solidFill>
              </a:rPr>
              <a:t>MPEs</a:t>
            </a:r>
            <a:r>
              <a:rPr lang="pt-BR" sz="2001" b="1" dirty="0">
                <a:solidFill>
                  <a:schemeClr val="bg1"/>
                </a:solidFill>
              </a:rPr>
              <a:t> NO BRASIL?</a:t>
            </a:r>
          </a:p>
        </p:txBody>
      </p:sp>
      <p:sp>
        <p:nvSpPr>
          <p:cNvPr id="27" name="Retângulo 26">
            <a:hlinkClick r:id="" action="ppaction://noaction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" action="ppaction://noaction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0" name="Retângulo 39">
            <a:hlinkClick r:id="" action="ppaction://noaction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1333" y="249369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90550" y="29555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45,8%</a:t>
            </a:r>
          </a:p>
        </p:txBody>
      </p:sp>
      <p:sp>
        <p:nvSpPr>
          <p:cNvPr id="31" name="Retângulo 30">
            <a:hlinkClick r:id="" action="ppaction://noaction"/>
          </p:cNvPr>
          <p:cNvSpPr/>
          <p:nvPr/>
        </p:nvSpPr>
        <p:spPr>
          <a:xfrm>
            <a:off x="10055646" y="1092301"/>
            <a:ext cx="1728192" cy="343011"/>
          </a:xfrm>
          <a:prstGeom prst="rect">
            <a:avLst/>
          </a:prstGeom>
          <a:solidFill>
            <a:srgbClr val="0075B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Ver % citou SEBRAE</a:t>
            </a:r>
          </a:p>
        </p:txBody>
      </p:sp>
    </p:spTree>
    <p:extLst>
      <p:ext uri="{BB962C8B-B14F-4D97-AF65-F5344CB8AC3E}">
        <p14:creationId xmlns:p14="http://schemas.microsoft.com/office/powerpoint/2010/main" val="427449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/>
          <p:cNvCxnSpPr/>
          <p:nvPr/>
        </p:nvCxnSpPr>
        <p:spPr>
          <a:xfrm>
            <a:off x="262558" y="3997981"/>
            <a:ext cx="11593288" cy="0"/>
          </a:xfrm>
          <a:prstGeom prst="line">
            <a:avLst/>
          </a:prstGeom>
          <a:ln w="3175">
            <a:solidFill>
              <a:srgbClr val="E33B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62558" y="2261453"/>
            <a:ext cx="11593288" cy="0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5885" y="24380"/>
            <a:ext cx="12200443" cy="6203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Resposta Única</a:t>
            </a:r>
            <a:endParaRPr lang="pt-BR" sz="1200" dirty="0"/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774325277"/>
              </p:ext>
            </p:extLst>
          </p:nvPr>
        </p:nvGraphicFramePr>
        <p:xfrm>
          <a:off x="1016046" y="981522"/>
          <a:ext cx="11089232" cy="531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CaixaDeTexto 50"/>
          <p:cNvSpPr txBox="1"/>
          <p:nvPr/>
        </p:nvSpPr>
        <p:spPr>
          <a:xfrm>
            <a:off x="10297" y="137693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apoia </a:t>
            </a:r>
            <a:r>
              <a:rPr lang="pt-BR" sz="2001" b="1" dirty="0" err="1">
                <a:solidFill>
                  <a:schemeClr val="bg1"/>
                </a:solidFill>
              </a:rPr>
              <a:t>PMEs</a:t>
            </a:r>
            <a:r>
              <a:rPr lang="pt-BR" sz="2001" b="1" dirty="0">
                <a:solidFill>
                  <a:schemeClr val="bg1"/>
                </a:solidFill>
              </a:rPr>
              <a:t> - % CITOU SEBRAE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1333" y="176527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C5E99"/>
                </a:solidFill>
              </a:rPr>
              <a:t>Média Nacional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90550" y="22271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0075BF"/>
                </a:solidFill>
              </a:rPr>
              <a:t>67,8%</a:t>
            </a:r>
          </a:p>
        </p:txBody>
      </p:sp>
      <p:pic>
        <p:nvPicPr>
          <p:cNvPr id="32" name="Imagem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82889"/>
            <a:ext cx="538593" cy="538593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71333" y="3501802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90550" y="39636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</a:rPr>
              <a:t>31,0%</a:t>
            </a:r>
          </a:p>
        </p:txBody>
      </p:sp>
    </p:spTree>
    <p:extLst>
      <p:ext uri="{BB962C8B-B14F-4D97-AF65-F5344CB8AC3E}">
        <p14:creationId xmlns:p14="http://schemas.microsoft.com/office/powerpoint/2010/main" val="405606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7" y="668139"/>
            <a:ext cx="5636341" cy="594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Q03. 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00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</a:t>
            </a:r>
            <a:r>
              <a:rPr lang="pt-BR" sz="2001" b="1" dirty="0" err="1">
                <a:solidFill>
                  <a:schemeClr val="bg1"/>
                </a:solidFill>
              </a:rPr>
              <a:t>MPEs</a:t>
            </a:r>
            <a:r>
              <a:rPr lang="pt-BR" sz="2001" b="1" dirty="0">
                <a:solidFill>
                  <a:schemeClr val="bg1"/>
                </a:solidFill>
              </a:rPr>
              <a:t>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934966" y="63331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1113554288"/>
              </p:ext>
            </p:extLst>
          </p:nvPr>
        </p:nvGraphicFramePr>
        <p:xfrm>
          <a:off x="190550" y="1095397"/>
          <a:ext cx="5312072" cy="507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489548711"/>
              </p:ext>
            </p:extLst>
          </p:nvPr>
        </p:nvGraphicFramePr>
        <p:xfrm>
          <a:off x="5646638" y="1648522"/>
          <a:ext cx="6264696" cy="486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94282" y="1309968"/>
            <a:ext cx="44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2C5E99"/>
                </a:solidFill>
              </a:rPr>
              <a:t>Conhece instituição que apoia </a:t>
            </a:r>
            <a:r>
              <a:rPr lang="pt-BR" sz="1600" b="1" i="1" dirty="0" err="1">
                <a:solidFill>
                  <a:srgbClr val="2C5E99"/>
                </a:solidFill>
              </a:rPr>
              <a:t>MPEs</a:t>
            </a:r>
            <a:r>
              <a:rPr lang="pt-BR" sz="1600" b="1" i="1" dirty="0">
                <a:solidFill>
                  <a:srgbClr val="2C5E99"/>
                </a:solidFill>
              </a:rPr>
              <a:t> no Brasil?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646638" y="904723"/>
            <a:ext cx="0" cy="57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5959024" y="1301082"/>
            <a:ext cx="44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A12F2C"/>
                </a:solidFill>
              </a:rPr>
              <a:t>Qual o primeiro nome que você conhece?</a:t>
            </a:r>
          </a:p>
        </p:txBody>
      </p:sp>
      <p:sp>
        <p:nvSpPr>
          <p:cNvPr id="5" name="Retângulo 4"/>
          <p:cNvSpPr/>
          <p:nvPr/>
        </p:nvSpPr>
        <p:spPr>
          <a:xfrm>
            <a:off x="8520564" y="6593404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Q3.1. 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97267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10297" y="668139"/>
            <a:ext cx="5636341" cy="594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</a:t>
            </a:r>
            <a:r>
              <a:rPr lang="pt-BR" sz="2001" b="1" dirty="0" err="1">
                <a:solidFill>
                  <a:schemeClr val="bg1"/>
                </a:solidFill>
              </a:rPr>
              <a:t>MPEs</a:t>
            </a:r>
            <a:r>
              <a:rPr lang="pt-BR" sz="2001" b="1" dirty="0">
                <a:solidFill>
                  <a:schemeClr val="bg1"/>
                </a:solidFill>
              </a:rPr>
              <a:t>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Q03. 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000" dirty="0"/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845888613"/>
              </p:ext>
            </p:extLst>
          </p:nvPr>
        </p:nvGraphicFramePr>
        <p:xfrm>
          <a:off x="190550" y="1095396"/>
          <a:ext cx="5420318" cy="531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632122656"/>
              </p:ext>
            </p:extLst>
          </p:nvPr>
        </p:nvGraphicFramePr>
        <p:xfrm>
          <a:off x="5934670" y="1648522"/>
          <a:ext cx="6137200" cy="486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94282" y="1309968"/>
            <a:ext cx="44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2C5E99"/>
                </a:solidFill>
              </a:rPr>
              <a:t>Conhece instituição que apoia </a:t>
            </a:r>
            <a:r>
              <a:rPr lang="pt-BR" sz="1600" b="1" i="1" dirty="0" err="1">
                <a:solidFill>
                  <a:srgbClr val="2C5E99"/>
                </a:solidFill>
              </a:rPr>
              <a:t>MPEs</a:t>
            </a:r>
            <a:r>
              <a:rPr lang="pt-BR" sz="1600" b="1" i="1" dirty="0">
                <a:solidFill>
                  <a:srgbClr val="2C5E99"/>
                </a:solidFill>
              </a:rPr>
              <a:t> no Brasil?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5646638" y="904723"/>
            <a:ext cx="0" cy="57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893966" y="1309968"/>
            <a:ext cx="44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A12F2C"/>
                </a:solidFill>
              </a:rPr>
              <a:t>Qual o primeiro nome que você conhece?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8520564" y="6593404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Q3.1. 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</a:t>
            </a:r>
            <a:endParaRPr lang="pt-BR" sz="1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934966" y="63331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2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-41994" y="668139"/>
            <a:ext cx="5636341" cy="594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</a:t>
            </a:r>
            <a:r>
              <a:rPr lang="pt-BR" sz="2001" b="1" dirty="0" err="1">
                <a:solidFill>
                  <a:schemeClr val="bg1"/>
                </a:solidFill>
              </a:rPr>
              <a:t>MPEs</a:t>
            </a:r>
            <a:r>
              <a:rPr lang="pt-BR" sz="2001" b="1" dirty="0">
                <a:solidFill>
                  <a:schemeClr val="bg1"/>
                </a:solidFill>
              </a:rPr>
              <a:t>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Q03. 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000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732584783"/>
              </p:ext>
            </p:extLst>
          </p:nvPr>
        </p:nvGraphicFramePr>
        <p:xfrm>
          <a:off x="5934670" y="1648522"/>
          <a:ext cx="6137200" cy="486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94282" y="1309968"/>
            <a:ext cx="44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2C5E99"/>
                </a:solidFill>
              </a:rPr>
              <a:t>Conhece instituição que apoia </a:t>
            </a:r>
            <a:r>
              <a:rPr lang="pt-BR" sz="1600" b="1" i="1" dirty="0" err="1">
                <a:solidFill>
                  <a:srgbClr val="2C5E99"/>
                </a:solidFill>
              </a:rPr>
              <a:t>MPEs</a:t>
            </a:r>
            <a:r>
              <a:rPr lang="pt-BR" sz="1600" b="1" i="1" dirty="0">
                <a:solidFill>
                  <a:srgbClr val="2C5E99"/>
                </a:solidFill>
              </a:rPr>
              <a:t> no Brasil?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893966" y="1309968"/>
            <a:ext cx="44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A12F2C"/>
                </a:solidFill>
              </a:rPr>
              <a:t>Qual o primeiro nome que você conhece?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520564" y="6593404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Q3.1. 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</a:t>
            </a:r>
            <a:endParaRPr lang="pt-BR" sz="1000" dirty="0"/>
          </a:p>
        </p:txBody>
      </p: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1823331956"/>
              </p:ext>
            </p:extLst>
          </p:nvPr>
        </p:nvGraphicFramePr>
        <p:xfrm>
          <a:off x="766614" y="1095396"/>
          <a:ext cx="4140460" cy="531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4" name="Conector reto 33"/>
          <p:cNvCxnSpPr/>
          <p:nvPr/>
        </p:nvCxnSpPr>
        <p:spPr>
          <a:xfrm>
            <a:off x="5646638" y="904723"/>
            <a:ext cx="0" cy="57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1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ângulo 72"/>
          <p:cNvSpPr/>
          <p:nvPr/>
        </p:nvSpPr>
        <p:spPr>
          <a:xfrm>
            <a:off x="-25474" y="2933938"/>
            <a:ext cx="12202647" cy="1885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-25474" y="4886354"/>
            <a:ext cx="12202647" cy="1885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8089" y="981522"/>
            <a:ext cx="12202647" cy="1885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1543"/>
            <a:ext cx="12200443" cy="8927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0297" y="189434"/>
            <a:ext cx="12192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FFFF00"/>
                </a:solidFill>
              </a:rPr>
              <a:t>SÍNTESE</a:t>
            </a:r>
            <a:r>
              <a:rPr lang="pt-BR" sz="2001" b="1" dirty="0">
                <a:solidFill>
                  <a:schemeClr val="bg1"/>
                </a:solidFill>
              </a:rPr>
              <a:t> – CONHECIMENTO DO SEBRAE NA </a:t>
            </a:r>
            <a:r>
              <a:rPr lang="pt-BR" sz="2001" b="1" dirty="0">
                <a:solidFill>
                  <a:srgbClr val="FFFF00"/>
                </a:solidFill>
              </a:rPr>
              <a:t>SOCIEDADE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-25474" y="906678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572303" y="1200683"/>
            <a:ext cx="2687165" cy="1666038"/>
            <a:chOff x="380253" y="1380717"/>
            <a:chExt cx="2687165" cy="166603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304" y="1380717"/>
              <a:ext cx="720000" cy="72000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80253" y="2123425"/>
              <a:ext cx="26871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SEBRAE PROMOVE EMPREENDEDORISMO</a:t>
              </a:r>
            </a:p>
            <a:p>
              <a:pPr algn="ctr"/>
              <a:r>
                <a:rPr lang="pt-BR" sz="1400" i="1" dirty="0">
                  <a:solidFill>
                    <a:schemeClr val="tx2">
                      <a:lumMod val="50000"/>
                    </a:schemeClr>
                  </a:solidFill>
                </a:rPr>
                <a:t>(Espontânea)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572303" y="3080844"/>
            <a:ext cx="2687165" cy="1666038"/>
            <a:chOff x="3617109" y="1380717"/>
            <a:chExt cx="2687165" cy="166603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691" y="1380717"/>
              <a:ext cx="720000" cy="720000"/>
            </a:xfrm>
            <a:prstGeom prst="rect">
              <a:avLst/>
            </a:prstGeom>
          </p:spPr>
        </p:pic>
        <p:sp>
          <p:nvSpPr>
            <p:cNvPr id="71" name="Retângulo 70"/>
            <p:cNvSpPr/>
            <p:nvPr/>
          </p:nvSpPr>
          <p:spPr>
            <a:xfrm>
              <a:off x="3617109" y="2123425"/>
              <a:ext cx="26871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SEBRAE APOIA </a:t>
              </a:r>
              <a:r>
                <a:rPr lang="pt-BR" sz="2000" b="1" dirty="0" err="1">
                  <a:solidFill>
                    <a:schemeClr val="tx2">
                      <a:lumMod val="50000"/>
                    </a:schemeClr>
                  </a:solidFill>
                </a:rPr>
                <a:t>PMEs</a:t>
              </a:r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 NO BRASIL</a:t>
              </a:r>
            </a:p>
            <a:p>
              <a:pPr algn="ctr"/>
              <a:r>
                <a:rPr lang="pt-BR" sz="1400" i="1" dirty="0">
                  <a:solidFill>
                    <a:schemeClr val="tx2">
                      <a:lumMod val="50000"/>
                    </a:schemeClr>
                  </a:solidFill>
                </a:rPr>
                <a:t>(Espontânea)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499190" y="4941962"/>
            <a:ext cx="2952328" cy="1720604"/>
            <a:chOff x="7679382" y="1349192"/>
            <a:chExt cx="2952328" cy="172060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1520" y="1349192"/>
              <a:ext cx="828052" cy="828052"/>
            </a:xfrm>
            <a:prstGeom prst="rect">
              <a:avLst/>
            </a:prstGeom>
          </p:spPr>
        </p:pic>
        <p:sp>
          <p:nvSpPr>
            <p:cNvPr id="72" name="Retângulo 71"/>
            <p:cNvSpPr/>
            <p:nvPr/>
          </p:nvSpPr>
          <p:spPr>
            <a:xfrm>
              <a:off x="7679382" y="2177244"/>
              <a:ext cx="295232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JÁ OUVIU FALAR DO SEBRAE</a:t>
              </a:r>
            </a:p>
            <a:p>
              <a:pPr algn="ctr"/>
              <a:r>
                <a:rPr lang="pt-BR" sz="1200" i="1" dirty="0">
                  <a:solidFill>
                    <a:schemeClr val="tx2">
                      <a:lumMod val="50000"/>
                    </a:schemeClr>
                  </a:solidFill>
                </a:rPr>
                <a:t>(Estimulada para quem não citou SEBRAE)</a:t>
              </a:r>
            </a:p>
          </p:txBody>
        </p:sp>
      </p:grpSp>
      <p:sp>
        <p:nvSpPr>
          <p:cNvPr id="14" name="Seta para a Direita 13"/>
          <p:cNvSpPr/>
          <p:nvPr/>
        </p:nvSpPr>
        <p:spPr>
          <a:xfrm>
            <a:off x="3498590" y="1608868"/>
            <a:ext cx="580392" cy="7169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Seta para a Direita 74"/>
          <p:cNvSpPr/>
          <p:nvPr/>
        </p:nvSpPr>
        <p:spPr>
          <a:xfrm>
            <a:off x="3498590" y="3531115"/>
            <a:ext cx="580392" cy="7169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eta para a Direita 75"/>
          <p:cNvSpPr/>
          <p:nvPr/>
        </p:nvSpPr>
        <p:spPr>
          <a:xfrm>
            <a:off x="3498590" y="5574934"/>
            <a:ext cx="580392" cy="7169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309498" y="1670326"/>
            <a:ext cx="11512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6DF0"/>
                </a:solidFill>
              </a:rPr>
              <a:t>19,1%</a:t>
            </a:r>
            <a:endParaRPr lang="pt-BR" sz="3000" dirty="0">
              <a:solidFill>
                <a:srgbClr val="006DF0"/>
              </a:solidFill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4309498" y="3599538"/>
            <a:ext cx="11512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6DF0"/>
                </a:solidFill>
              </a:rPr>
              <a:t>31,0%</a:t>
            </a:r>
            <a:endParaRPr lang="pt-BR" sz="3000" dirty="0">
              <a:solidFill>
                <a:srgbClr val="006DF0"/>
              </a:solidFill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4312153" y="5614483"/>
            <a:ext cx="11512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6DF0"/>
                </a:solidFill>
              </a:rPr>
              <a:t>91,7%</a:t>
            </a:r>
            <a:endParaRPr lang="pt-BR" sz="3000" dirty="0">
              <a:solidFill>
                <a:srgbClr val="006DF0"/>
              </a:solidFill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1159559968"/>
              </p:ext>
            </p:extLst>
          </p:nvPr>
        </p:nvGraphicFramePr>
        <p:xfrm>
          <a:off x="7426405" y="1196072"/>
          <a:ext cx="4140460" cy="149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086" y="1178148"/>
            <a:ext cx="720000" cy="720000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62" y="3048603"/>
            <a:ext cx="720000" cy="720000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62" y="5069618"/>
            <a:ext cx="720000" cy="720000"/>
          </a:xfrm>
          <a:prstGeom prst="rect">
            <a:avLst/>
          </a:prstGeom>
        </p:spPr>
      </p:pic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1301667931"/>
              </p:ext>
            </p:extLst>
          </p:nvPr>
        </p:nvGraphicFramePr>
        <p:xfrm>
          <a:off x="7464045" y="3111338"/>
          <a:ext cx="4140460" cy="149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3" name="Gráfico 82"/>
          <p:cNvGraphicFramePr/>
          <p:nvPr>
            <p:extLst>
              <p:ext uri="{D42A27DB-BD31-4B8C-83A1-F6EECF244321}">
                <p14:modId xmlns:p14="http://schemas.microsoft.com/office/powerpoint/2010/main" val="3206215628"/>
              </p:ext>
            </p:extLst>
          </p:nvPr>
        </p:nvGraphicFramePr>
        <p:xfrm>
          <a:off x="7499362" y="4996537"/>
          <a:ext cx="4140460" cy="164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8" name="Conector reto 17"/>
          <p:cNvCxnSpPr/>
          <p:nvPr/>
        </p:nvCxnSpPr>
        <p:spPr>
          <a:xfrm>
            <a:off x="6790751" y="1894964"/>
            <a:ext cx="0" cy="648072"/>
          </a:xfrm>
          <a:prstGeom prst="line">
            <a:avLst/>
          </a:prstGeom>
          <a:ln w="38100">
            <a:solidFill>
              <a:srgbClr val="FFCC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6790751" y="3789834"/>
            <a:ext cx="0" cy="648072"/>
          </a:xfrm>
          <a:prstGeom prst="line">
            <a:avLst/>
          </a:prstGeom>
          <a:ln w="38100">
            <a:solidFill>
              <a:srgbClr val="FFCC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6790751" y="5806058"/>
            <a:ext cx="0" cy="648072"/>
          </a:xfrm>
          <a:prstGeom prst="line">
            <a:avLst/>
          </a:prstGeom>
          <a:ln w="38100">
            <a:solidFill>
              <a:srgbClr val="FFCC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3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398"/>
          <a:stretch/>
        </p:blipFill>
        <p:spPr>
          <a:xfrm>
            <a:off x="4514381" y="0"/>
            <a:ext cx="7676032" cy="6859588"/>
          </a:xfrm>
          <a:prstGeom prst="rect">
            <a:avLst/>
          </a:prstGeom>
        </p:spPr>
      </p:pic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102882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CONHECIMENTO ACERCA DO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SEBRAE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594495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873341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227441" y="6154848"/>
            <a:ext cx="3563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i="1" dirty="0">
                <a:solidFill>
                  <a:schemeClr val="bg1"/>
                </a:solidFill>
                <a:cs typeface="Aparajita" panose="020B0604020202020204" pitchFamily="34" charset="0"/>
              </a:rPr>
              <a:t>A partir deste bloco, a base de dados será de 9.700 entrevistas, relativas a quem citou o SEBRAE espontaneamente ou já ouviu falar da instituição.</a:t>
            </a:r>
          </a:p>
        </p:txBody>
      </p:sp>
      <p:sp>
        <p:nvSpPr>
          <p:cNvPr id="13" name="CaixaDeTexto 12">
            <a:hlinkClick r:id="rId6" action="ppaction://hlinksldjump"/>
          </p:cNvPr>
          <p:cNvSpPr txBox="1"/>
          <p:nvPr/>
        </p:nvSpPr>
        <p:spPr>
          <a:xfrm>
            <a:off x="4357684" y="652418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5" name="Imagem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03874" y="649532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1207358" y="0"/>
            <a:ext cx="10983055" cy="6859588"/>
            <a:chOff x="1207358" y="0"/>
            <a:chExt cx="10983055" cy="6859588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9385"/>
            <a:stretch/>
          </p:blipFill>
          <p:spPr>
            <a:xfrm flipH="1">
              <a:off x="11207774" y="0"/>
              <a:ext cx="982639" cy="6859588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07358" y="0"/>
              <a:ext cx="10288448" cy="6859588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6383238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325424" y="722003"/>
            <a:ext cx="4325799" cy="67988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Objetivo da pesquisa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596551" y="1061947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6375418" y="-2659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023" y="117427"/>
            <a:ext cx="972096" cy="432048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10449" y="2234171"/>
            <a:ext cx="4325799" cy="679889"/>
          </a:xfrm>
          <a:prstGeom prst="rect">
            <a:avLst/>
          </a:prstGeom>
          <a:noFill/>
          <a:ln>
            <a:noFill/>
          </a:ln>
        </p:spPr>
        <p:txBody>
          <a:bodyPr vert="horz" lIns="117226" tIns="58613" rIns="117226" bIns="58613" rtlCol="0" anchor="ctr">
            <a:norm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Metodologia e Amostra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982857" y="2581935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382349" y="1280171"/>
            <a:ext cx="5968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800" i="1" dirty="0">
                <a:solidFill>
                  <a:schemeClr val="bg1"/>
                </a:solidFill>
              </a:rPr>
              <a:t>Monitorar a percepção da sociedade em geral em relação ao SEBRAE, seu nível de lembrança e conhecimento de sua atuação.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69469" y="2800159"/>
            <a:ext cx="596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800" i="1" dirty="0">
                <a:solidFill>
                  <a:schemeClr val="bg1"/>
                </a:solidFill>
              </a:rPr>
              <a:t>10.120 entrevistas por telefone (C.A.T.I.). </a:t>
            </a:r>
            <a:r>
              <a:rPr lang="pt-BR" sz="1800" i="1" dirty="0">
                <a:solidFill>
                  <a:schemeClr val="bg1"/>
                </a:solidFill>
              </a:rPr>
              <a:t>A base de dados constituída de cadastros de CPF da população adulta.</a:t>
            </a:r>
            <a:endParaRPr lang="en" sz="1800" i="1" dirty="0">
              <a:solidFill>
                <a:schemeClr val="bg1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10449" y="3516761"/>
            <a:ext cx="4325799" cy="679889"/>
          </a:xfrm>
          <a:prstGeom prst="rect">
            <a:avLst/>
          </a:prstGeom>
          <a:noFill/>
          <a:ln>
            <a:noFill/>
          </a:ln>
        </p:spPr>
        <p:txBody>
          <a:bodyPr vert="horz" lIns="117226" tIns="58613" rIns="117226" bIns="58613" rtlCol="0" anchor="ctr">
            <a:norm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Período de coleta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3044891" y="3865466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69469" y="4082749"/>
            <a:ext cx="5968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chemeClr val="bg1"/>
                </a:solidFill>
              </a:rPr>
              <a:t>As entrevistas foram realizadas entre 01/10 e 06/11 de 2018. </a:t>
            </a:r>
            <a:endParaRPr lang="en" sz="1800" i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10449" y="4591998"/>
            <a:ext cx="4325799" cy="679889"/>
          </a:xfrm>
          <a:prstGeom prst="rect">
            <a:avLst/>
          </a:prstGeom>
          <a:noFill/>
          <a:ln>
            <a:noFill/>
          </a:ln>
        </p:spPr>
        <p:txBody>
          <a:bodyPr vert="horz" lIns="117226" tIns="58613" rIns="117226" bIns="58613" rtlCol="0" anchor="ctr">
            <a:norm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Erro amostral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69469" y="5157986"/>
            <a:ext cx="596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chemeClr val="bg1"/>
                </a:solidFill>
              </a:rPr>
              <a:t>O erro amostral é de 1% para resultados nacionais. O nível de confiança é de 95%.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2493677" y="4949930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4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40930109"/>
              </p:ext>
            </p:extLst>
          </p:nvPr>
        </p:nvGraphicFramePr>
        <p:xfrm>
          <a:off x="118542" y="1371527"/>
          <a:ext cx="7128792" cy="52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607374" y="1570675"/>
            <a:ext cx="41044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televisão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é o meio pelo qual os entrevistados mais ouvem falar do SEBRAE: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mais de 4 em cada 5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respondentes costumam tomar conhecimento do SEBRAE por este veículo.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Notícias ou matérias na imprensa ou no jornal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foram citadas por 71,8% dos entrevistados.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cs typeface="Aparajita" panose="020B0604020202020204" pitchFamily="34" charset="0"/>
              </a:rPr>
              <a:t>Sites da internet e redes sociais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foram citadas por cerca de 60% dos entrevistados.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2" name="Retângulo 21">
            <a:hlinkClick r:id="rId8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72449"/>
              </p:ext>
            </p:extLst>
          </p:nvPr>
        </p:nvGraphicFramePr>
        <p:xfrm>
          <a:off x="190550" y="1053530"/>
          <a:ext cx="11686337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30979"/>
              </p:ext>
            </p:extLst>
          </p:nvPr>
        </p:nvGraphicFramePr>
        <p:xfrm>
          <a:off x="190550" y="3921416"/>
          <a:ext cx="11689394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-25474" y="3789834"/>
            <a:ext cx="12202647" cy="0"/>
          </a:xfrm>
          <a:prstGeom prst="line">
            <a:avLst/>
          </a:prstGeom>
          <a:ln w="28575">
            <a:solidFill>
              <a:srgbClr val="1737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4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56054"/>
              </p:ext>
            </p:extLst>
          </p:nvPr>
        </p:nvGraphicFramePr>
        <p:xfrm>
          <a:off x="334566" y="1702098"/>
          <a:ext cx="11167549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18 a 24 </a:t>
                      </a:r>
                    </a:p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25 a 34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35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44 </a:t>
                      </a:r>
                    </a:p>
                    <a:p>
                      <a:pPr algn="ctr" fontAlgn="b"/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45 a 54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55 a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64 </a:t>
                      </a:r>
                    </a:p>
                    <a:p>
                      <a:pPr algn="ctr" fontAlgn="b"/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anos +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2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33058"/>
              </p:ext>
            </p:extLst>
          </p:nvPr>
        </p:nvGraphicFramePr>
        <p:xfrm>
          <a:off x="478580" y="1738098"/>
          <a:ext cx="11009490" cy="44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507994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Fundamental Incompleto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Pós-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2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956930255"/>
              </p:ext>
            </p:extLst>
          </p:nvPr>
        </p:nvGraphicFramePr>
        <p:xfrm>
          <a:off x="118542" y="1121536"/>
          <a:ext cx="11953327" cy="52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52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68037913"/>
              </p:ext>
            </p:extLst>
          </p:nvPr>
        </p:nvGraphicFramePr>
        <p:xfrm>
          <a:off x="622598" y="1701602"/>
          <a:ext cx="105851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638822" y="1819728"/>
            <a:ext cx="6768752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metade dos entrevistados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(51,0%) considera que a atuação do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se assemelha a atuação de uma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escola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Outros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16,3%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acreditam que a atuação do SEBRAE se assemelha a uma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repartição pública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15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80668"/>
              </p:ext>
            </p:extLst>
          </p:nvPr>
        </p:nvGraphicFramePr>
        <p:xfrm>
          <a:off x="190550" y="1053530"/>
          <a:ext cx="11686350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57401"/>
              </p:ext>
            </p:extLst>
          </p:nvPr>
        </p:nvGraphicFramePr>
        <p:xfrm>
          <a:off x="190550" y="3921416"/>
          <a:ext cx="11689391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Conector reto 22"/>
          <p:cNvCxnSpPr/>
          <p:nvPr/>
        </p:nvCxnSpPr>
        <p:spPr>
          <a:xfrm>
            <a:off x="-25474" y="3789834"/>
            <a:ext cx="12202647" cy="0"/>
          </a:xfrm>
          <a:prstGeom prst="line">
            <a:avLst/>
          </a:prstGeom>
          <a:ln w="28575">
            <a:solidFill>
              <a:srgbClr val="1737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5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58857"/>
              </p:ext>
            </p:extLst>
          </p:nvPr>
        </p:nvGraphicFramePr>
        <p:xfrm>
          <a:off x="695354" y="2133650"/>
          <a:ext cx="10822235" cy="3701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18 a 24 </a:t>
                      </a:r>
                    </a:p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25 a 34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35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44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45 a 54 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55 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64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anos +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73261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40674"/>
              </p:ext>
            </p:extLst>
          </p:nvPr>
        </p:nvGraphicFramePr>
        <p:xfrm>
          <a:off x="550590" y="1989634"/>
          <a:ext cx="10822237" cy="3989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1940122110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Fundamental Incompleto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Pós-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254524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98416741"/>
              </p:ext>
            </p:extLst>
          </p:nvPr>
        </p:nvGraphicFramePr>
        <p:xfrm>
          <a:off x="453843" y="2557017"/>
          <a:ext cx="11305255" cy="399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33863" y="1158772"/>
            <a:ext cx="10945216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grande maioria dos entrevistados concorda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que o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oferece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orientação para quem quer abrir um negócio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(96,7%) e que oferece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cursos e palestras presenciais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(94,0%). </a:t>
            </a:r>
          </a:p>
          <a:p>
            <a:pPr algn="just">
              <a:defRPr/>
            </a:pP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just"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Já em relação às afirmações de que o SEBRAE faz “articulação política em prol dos empresários” e que oferece “empréstimo ou financiamento para empresários”, houve </a:t>
            </a:r>
            <a:r>
              <a:rPr lang="pt-BR" sz="17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maior percentual de discordância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 que de concordância.</a:t>
            </a:r>
          </a:p>
        </p:txBody>
      </p:sp>
    </p:spTree>
    <p:extLst>
      <p:ext uri="{BB962C8B-B14F-4D97-AF65-F5344CB8AC3E}">
        <p14:creationId xmlns:p14="http://schemas.microsoft.com/office/powerpoint/2010/main" val="165741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76671" y="0"/>
            <a:ext cx="12013741" cy="947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-1" y="0"/>
            <a:ext cx="254815" cy="6859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324409" y="96022"/>
            <a:ext cx="4325799" cy="67988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Distribuição da amostra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4110198" y="435966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750" y="231763"/>
            <a:ext cx="972096" cy="43204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5807174" y="1178920"/>
            <a:ext cx="6383238" cy="5576771"/>
            <a:chOff x="5541856" y="1033079"/>
            <a:chExt cx="6559271" cy="5741185"/>
          </a:xfrm>
        </p:grpSpPr>
        <p:grpSp>
          <p:nvGrpSpPr>
            <p:cNvPr id="26" name="Agrupar 25"/>
            <p:cNvGrpSpPr/>
            <p:nvPr/>
          </p:nvGrpSpPr>
          <p:grpSpPr>
            <a:xfrm>
              <a:off x="5541856" y="1033079"/>
              <a:ext cx="6559271" cy="5741185"/>
              <a:chOff x="5549774" y="1269378"/>
              <a:chExt cx="6559271" cy="5741185"/>
            </a:xfrm>
          </p:grpSpPr>
          <p:pic>
            <p:nvPicPr>
              <p:cNvPr id="32" name="Imagem 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8" b="70157" l="9988" r="89952"/>
                        </a14:imgEffect>
                        <a14:imgEffect>
                          <a14:colorTemperature colorTemp="8539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95" t="10081" r="19619" b="28340"/>
              <a:stretch/>
            </p:blipFill>
            <p:spPr>
              <a:xfrm>
                <a:off x="5549774" y="1269378"/>
                <a:ext cx="6107440" cy="5741185"/>
              </a:xfrm>
              <a:prstGeom prst="rect">
                <a:avLst/>
              </a:prstGeom>
            </p:spPr>
          </p:pic>
          <p:grpSp>
            <p:nvGrpSpPr>
              <p:cNvPr id="33" name="Agrupar 32"/>
              <p:cNvGrpSpPr/>
              <p:nvPr/>
            </p:nvGrpSpPr>
            <p:grpSpPr>
              <a:xfrm>
                <a:off x="6242419" y="1735941"/>
                <a:ext cx="5866626" cy="4495511"/>
                <a:chOff x="5915892" y="1221199"/>
                <a:chExt cx="6467817" cy="5115855"/>
              </a:xfrm>
            </p:grpSpPr>
            <p:sp>
              <p:nvSpPr>
                <p:cNvPr id="35" name="CaixaDeTexto 34"/>
                <p:cNvSpPr txBox="1"/>
                <p:nvPr/>
              </p:nvSpPr>
              <p:spPr>
                <a:xfrm>
                  <a:off x="8229600" y="458751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36" name="CaixaDeTexto 35"/>
                <p:cNvSpPr txBox="1"/>
                <p:nvPr/>
              </p:nvSpPr>
              <p:spPr>
                <a:xfrm>
                  <a:off x="8509463" y="602183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9922625" y="4285490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500</a:t>
                  </a: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8077200" y="345514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40" name="CaixaDeTexto 39"/>
                <p:cNvSpPr txBox="1"/>
                <p:nvPr/>
              </p:nvSpPr>
              <p:spPr>
                <a:xfrm>
                  <a:off x="9004070" y="4110068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41" name="CaixaDeTexto 40"/>
                <p:cNvSpPr txBox="1"/>
                <p:nvPr/>
              </p:nvSpPr>
              <p:spPr>
                <a:xfrm>
                  <a:off x="8778241" y="5242277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42" name="CaixaDeTexto 41"/>
                <p:cNvSpPr txBox="1"/>
                <p:nvPr/>
              </p:nvSpPr>
              <p:spPr>
                <a:xfrm>
                  <a:off x="6902336" y="318875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204</a:t>
                  </a:r>
                </a:p>
              </p:txBody>
            </p:sp>
            <p:sp>
              <p:nvSpPr>
                <p:cNvPr id="43" name="CaixaDeTexto 42"/>
                <p:cNvSpPr txBox="1"/>
                <p:nvPr/>
              </p:nvSpPr>
              <p:spPr>
                <a:xfrm>
                  <a:off x="5915892" y="3032682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204</a:t>
                  </a:r>
                </a:p>
              </p:txBody>
            </p:sp>
            <p:sp>
              <p:nvSpPr>
                <p:cNvPr id="44" name="CaixaDeTexto 43"/>
                <p:cNvSpPr txBox="1"/>
                <p:nvPr/>
              </p:nvSpPr>
              <p:spPr>
                <a:xfrm>
                  <a:off x="7243158" y="122119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204</a:t>
                  </a:r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10413075" y="3359903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46" name="CaixaDeTexto 45"/>
                <p:cNvSpPr txBox="1"/>
                <p:nvPr/>
              </p:nvSpPr>
              <p:spPr>
                <a:xfrm>
                  <a:off x="9190724" y="488979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500</a:t>
                  </a:r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8565224" y="2281390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48" name="CaixaDeTexto 47"/>
                <p:cNvSpPr txBox="1"/>
                <p:nvPr/>
              </p:nvSpPr>
              <p:spPr>
                <a:xfrm>
                  <a:off x="9351817" y="3140478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49" name="CaixaDeTexto 48"/>
                <p:cNvSpPr txBox="1"/>
                <p:nvPr/>
              </p:nvSpPr>
              <p:spPr>
                <a:xfrm>
                  <a:off x="9804514" y="228111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50" name="CaixaDeTexto 49"/>
                <p:cNvSpPr txBox="1"/>
                <p:nvPr/>
              </p:nvSpPr>
              <p:spPr>
                <a:xfrm>
                  <a:off x="10756603" y="2266169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51" name="CaixaDeTexto 50"/>
                <p:cNvSpPr txBox="1"/>
                <p:nvPr/>
              </p:nvSpPr>
              <p:spPr>
                <a:xfrm>
                  <a:off x="10335489" y="268646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204</a:t>
                  </a:r>
                </a:p>
              </p:txBody>
            </p:sp>
            <p:sp>
              <p:nvSpPr>
                <p:cNvPr id="53" name="CaixaDeTexto 52"/>
                <p:cNvSpPr txBox="1"/>
                <p:nvPr/>
              </p:nvSpPr>
              <p:spPr>
                <a:xfrm>
                  <a:off x="6762920" y="221438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54" name="CaixaDeTexto 53"/>
                <p:cNvSpPr txBox="1"/>
                <p:nvPr/>
              </p:nvSpPr>
              <p:spPr>
                <a:xfrm>
                  <a:off x="11467752" y="2214386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400</a:t>
                  </a:r>
                </a:p>
              </p:txBody>
            </p:sp>
            <p:sp>
              <p:nvSpPr>
                <p:cNvPr id="55" name="CaixaDeTexto 54"/>
                <p:cNvSpPr txBox="1"/>
                <p:nvPr/>
              </p:nvSpPr>
              <p:spPr>
                <a:xfrm>
                  <a:off x="11702065" y="2474723"/>
                  <a:ext cx="681644" cy="31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213</a:t>
                  </a:r>
                </a:p>
              </p:txBody>
            </p:sp>
            <p:sp>
              <p:nvSpPr>
                <p:cNvPr id="56" name="CaixaDeTexto 55"/>
                <p:cNvSpPr txBox="1"/>
                <p:nvPr/>
              </p:nvSpPr>
              <p:spPr>
                <a:xfrm>
                  <a:off x="11702065" y="2735060"/>
                  <a:ext cx="681644" cy="31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400</a:t>
                  </a:r>
                </a:p>
              </p:txBody>
            </p:sp>
            <p:sp>
              <p:nvSpPr>
                <p:cNvPr id="57" name="CaixaDeTexto 56"/>
                <p:cNvSpPr txBox="1"/>
                <p:nvPr/>
              </p:nvSpPr>
              <p:spPr>
                <a:xfrm>
                  <a:off x="11604568" y="3051163"/>
                  <a:ext cx="681644" cy="31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400</a:t>
                  </a:r>
                </a:p>
              </p:txBody>
            </p:sp>
            <p:sp>
              <p:nvSpPr>
                <p:cNvPr id="59" name="CaixaDeTexto 58"/>
                <p:cNvSpPr txBox="1"/>
                <p:nvPr/>
              </p:nvSpPr>
              <p:spPr>
                <a:xfrm>
                  <a:off x="11371810" y="3309304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400</a:t>
                  </a: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10889672" y="4627653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400</a:t>
                  </a:r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10559932" y="502456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1"/>
                      </a:solidFill>
                    </a:rPr>
                    <a:t>500</a:t>
                  </a:r>
                </a:p>
              </p:txBody>
            </p:sp>
            <p:sp>
              <p:nvSpPr>
                <p:cNvPr id="64" name="CaixaDeTexto 63"/>
                <p:cNvSpPr txBox="1"/>
                <p:nvPr/>
              </p:nvSpPr>
              <p:spPr>
                <a:xfrm>
                  <a:off x="9058795" y="5664642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  <p:sp>
              <p:nvSpPr>
                <p:cNvPr id="65" name="CaixaDeTexto 64"/>
                <p:cNvSpPr txBox="1"/>
                <p:nvPr/>
              </p:nvSpPr>
              <p:spPr>
                <a:xfrm>
                  <a:off x="9240982" y="3808271"/>
                  <a:ext cx="681644" cy="3152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400</a:t>
                  </a:r>
                </a:p>
              </p:txBody>
            </p:sp>
          </p:grpSp>
        </p:grpSp>
        <p:sp>
          <p:nvSpPr>
            <p:cNvPr id="30" name="CaixaDeTexto 29"/>
            <p:cNvSpPr txBox="1"/>
            <p:nvPr/>
          </p:nvSpPr>
          <p:spPr>
            <a:xfrm>
              <a:off x="8830791" y="1536655"/>
              <a:ext cx="61828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204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442622" y="2317857"/>
            <a:ext cx="4325799" cy="679889"/>
            <a:chOff x="442622" y="2317857"/>
            <a:chExt cx="4325799" cy="679889"/>
          </a:xfrm>
        </p:grpSpPr>
        <p:sp>
          <p:nvSpPr>
            <p:cNvPr id="66" name="Título 1"/>
            <p:cNvSpPr txBox="1">
              <a:spLocks/>
            </p:cNvSpPr>
            <p:nvPr/>
          </p:nvSpPr>
          <p:spPr>
            <a:xfrm>
              <a:off x="442622" y="2317857"/>
              <a:ext cx="4325799" cy="6798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17226" tIns="58613" rIns="117226" bIns="58613" rtlCol="0" anchor="ctr">
              <a:normAutofit/>
            </a:bodyPr>
            <a:lstStyle>
              <a:lvl1pPr algn="ctr" defTabSz="1172261" rtl="0" eaLnBrk="1" latinLnBrk="0" hangingPunct="1">
                <a:spcBef>
                  <a:spcPct val="0"/>
                </a:spcBef>
                <a:buNone/>
                <a:defRPr sz="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800" b="1" i="1" dirty="0">
                  <a:solidFill>
                    <a:srgbClr val="376092"/>
                  </a:solidFill>
                </a:rPr>
                <a:t>Amostra por sexo</a:t>
              </a:r>
            </a:p>
          </p:txBody>
        </p:sp>
        <p:cxnSp>
          <p:nvCxnSpPr>
            <p:cNvPr id="67" name="Conector reto 66"/>
            <p:cNvCxnSpPr/>
            <p:nvPr/>
          </p:nvCxnSpPr>
          <p:spPr>
            <a:xfrm flipV="1">
              <a:off x="2289238" y="2657801"/>
              <a:ext cx="827837" cy="9110"/>
            </a:xfrm>
            <a:prstGeom prst="line">
              <a:avLst/>
            </a:prstGeom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Agrupar 10"/>
          <p:cNvGrpSpPr/>
          <p:nvPr/>
        </p:nvGrpSpPr>
        <p:grpSpPr>
          <a:xfrm>
            <a:off x="442622" y="4406089"/>
            <a:ext cx="4325799" cy="679889"/>
            <a:chOff x="442622" y="4197062"/>
            <a:chExt cx="4325799" cy="679889"/>
          </a:xfrm>
        </p:grpSpPr>
        <p:sp>
          <p:nvSpPr>
            <p:cNvPr id="68" name="Título 1"/>
            <p:cNvSpPr txBox="1">
              <a:spLocks/>
            </p:cNvSpPr>
            <p:nvPr/>
          </p:nvSpPr>
          <p:spPr>
            <a:xfrm>
              <a:off x="442622" y="4197062"/>
              <a:ext cx="4325799" cy="6798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17226" tIns="58613" rIns="117226" bIns="58613" rtlCol="0" anchor="ctr">
              <a:normAutofit/>
            </a:bodyPr>
            <a:lstStyle>
              <a:lvl1pPr algn="ctr" defTabSz="1172261" rtl="0" eaLnBrk="1" latinLnBrk="0" hangingPunct="1">
                <a:spcBef>
                  <a:spcPct val="0"/>
                </a:spcBef>
                <a:buNone/>
                <a:defRPr sz="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800" b="1" i="1" dirty="0">
                  <a:solidFill>
                    <a:srgbClr val="376092"/>
                  </a:solidFill>
                </a:rPr>
                <a:t>Amostra por faixa etária</a:t>
              </a:r>
            </a:p>
          </p:txBody>
        </p:sp>
        <p:cxnSp>
          <p:nvCxnSpPr>
            <p:cNvPr id="69" name="Conector reto 68"/>
            <p:cNvCxnSpPr/>
            <p:nvPr/>
          </p:nvCxnSpPr>
          <p:spPr>
            <a:xfrm flipV="1">
              <a:off x="2970177" y="4537006"/>
              <a:ext cx="827837" cy="9110"/>
            </a:xfrm>
            <a:prstGeom prst="line">
              <a:avLst/>
            </a:prstGeom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6699"/>
              </p:ext>
            </p:extLst>
          </p:nvPr>
        </p:nvGraphicFramePr>
        <p:xfrm>
          <a:off x="528879" y="2921229"/>
          <a:ext cx="4195624" cy="96387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70450">
                  <a:extLst>
                    <a:ext uri="{9D8B030D-6E8A-4147-A177-3AD203B41FA5}">
                      <a16:colId xmlns:a16="http://schemas.microsoft.com/office/drawing/2014/main" val="3078565916"/>
                    </a:ext>
                  </a:extLst>
                </a:gridCol>
                <a:gridCol w="1112587">
                  <a:extLst>
                    <a:ext uri="{9D8B030D-6E8A-4147-A177-3AD203B41FA5}">
                      <a16:colId xmlns:a16="http://schemas.microsoft.com/office/drawing/2014/main" val="2890704159"/>
                    </a:ext>
                  </a:extLst>
                </a:gridCol>
                <a:gridCol w="1112587">
                  <a:extLst>
                    <a:ext uri="{9D8B030D-6E8A-4147-A177-3AD203B41FA5}">
                      <a16:colId xmlns:a16="http://schemas.microsoft.com/office/drawing/2014/main" val="1058523142"/>
                    </a:ext>
                  </a:extLst>
                </a:gridCol>
              </a:tblGrid>
              <a:tr h="133018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Feminino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450289"/>
                  </a:ext>
                </a:extLst>
              </a:tr>
              <a:tr h="3295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População</a:t>
                      </a:r>
                      <a:r>
                        <a:rPr lang="pt-BR" sz="1400" baseline="0" dirty="0"/>
                        <a:t> 2018*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48,02%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51,98%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941593"/>
                  </a:ext>
                </a:extLst>
              </a:tr>
              <a:tr h="3295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Amostra coletada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48,82%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51,18%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51842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07916" y="6552796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*Projeção da população – IBGE 2018.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47898"/>
              </p:ext>
            </p:extLst>
          </p:nvPr>
        </p:nvGraphicFramePr>
        <p:xfrm>
          <a:off x="526445" y="4992356"/>
          <a:ext cx="7288951" cy="9467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20289">
                  <a:extLst>
                    <a:ext uri="{9D8B030D-6E8A-4147-A177-3AD203B41FA5}">
                      <a16:colId xmlns:a16="http://schemas.microsoft.com/office/drawing/2014/main" val="2159263179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4089518700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2128742469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3755847314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460649066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1603876892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1930126325"/>
                    </a:ext>
                  </a:extLst>
                </a:gridCol>
                <a:gridCol w="852666">
                  <a:extLst>
                    <a:ext uri="{9D8B030D-6E8A-4147-A177-3AD203B41FA5}">
                      <a16:colId xmlns:a16="http://schemas.microsoft.com/office/drawing/2014/main" val="19755699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20 a 24</a:t>
                      </a:r>
                    </a:p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25</a:t>
                      </a:r>
                      <a:r>
                        <a:rPr lang="pt-BR" sz="1200" kern="1200" baseline="0" dirty="0"/>
                        <a:t> a </a:t>
                      </a:r>
                      <a:r>
                        <a:rPr lang="pt-BR" sz="1200" kern="1200" dirty="0"/>
                        <a:t>34</a:t>
                      </a:r>
                    </a:p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35 a 44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45 a 54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55 a 64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65 anos</a:t>
                      </a:r>
                    </a:p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ou mais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Não respondeu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28219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População</a:t>
                      </a:r>
                      <a:r>
                        <a:rPr lang="pt-BR" sz="1200" baseline="0" dirty="0"/>
                        <a:t> 2018*</a:t>
                      </a:r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11,72%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23,29%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21,38%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17,33%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13,25%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13,03%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808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Amostra coletada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8,97%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21,59%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23,54%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17,55%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15,24%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12,41%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0,70%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385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79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% de concordância por UF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18542" y="1053530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Articulação política em prol dos empresários</a:t>
            </a: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79648"/>
              </p:ext>
            </p:extLst>
          </p:nvPr>
        </p:nvGraphicFramePr>
        <p:xfrm>
          <a:off x="185561" y="1387511"/>
          <a:ext cx="11841822" cy="517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104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18542" y="1938747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Empréstimo ou financiamento para empresários</a:t>
            </a: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08889"/>
              </p:ext>
            </p:extLst>
          </p:nvPr>
        </p:nvGraphicFramePr>
        <p:xfrm>
          <a:off x="185561" y="2251242"/>
          <a:ext cx="11841822" cy="53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15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07000" y="2853730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Orientação para quem quer abrir um negócio próprio</a:t>
            </a: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54203"/>
              </p:ext>
            </p:extLst>
          </p:nvPr>
        </p:nvGraphicFramePr>
        <p:xfrm>
          <a:off x="156040" y="3218232"/>
          <a:ext cx="11841822" cy="513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088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87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18542" y="3789834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Cursos e palestras presenciais</a:t>
            </a:r>
          </a:p>
        </p:txBody>
      </p: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38039"/>
              </p:ext>
            </p:extLst>
          </p:nvPr>
        </p:nvGraphicFramePr>
        <p:xfrm>
          <a:off x="176677" y="4113823"/>
          <a:ext cx="11841822" cy="496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01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111775" y="4653930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Cursos e palestras à distância (online)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102022" y="5475192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Consultorias na empresa</a:t>
            </a:r>
          </a:p>
        </p:txBody>
      </p: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77945"/>
              </p:ext>
            </p:extLst>
          </p:nvPr>
        </p:nvGraphicFramePr>
        <p:xfrm>
          <a:off x="185561" y="4923718"/>
          <a:ext cx="11841822" cy="47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15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3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81656"/>
              </p:ext>
            </p:extLst>
          </p:nvPr>
        </p:nvGraphicFramePr>
        <p:xfrm>
          <a:off x="167676" y="5788323"/>
          <a:ext cx="11841822" cy="47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15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3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1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% de concordância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65342"/>
              </p:ext>
            </p:extLst>
          </p:nvPr>
        </p:nvGraphicFramePr>
        <p:xfrm>
          <a:off x="406574" y="1701602"/>
          <a:ext cx="11305259" cy="3352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5">
                  <a:extLst>
                    <a:ext uri="{9D8B030D-6E8A-4147-A177-3AD203B41FA5}">
                      <a16:colId xmlns:a16="http://schemas.microsoft.com/office/drawing/2014/main" val="3390450796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64383665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302661594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32136728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524283269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948850974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885817221"/>
                    </a:ext>
                  </a:extLst>
                </a:gridCol>
              </a:tblGrid>
              <a:tr h="822589"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18 a 24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25 a 34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35 a 44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45 a 54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55 a 64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 anos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 mais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628115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Articulação/atuação política em prol dos empresários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47213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Empréstimo ou financiamento para empresários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78385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Orientação para quem quer abrir um negócio próprio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14827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Cursos e Palestras presenciais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84878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Cursos e palestras a distância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2574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Consultorias na empresa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8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221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% de concordância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9258"/>
              </p:ext>
            </p:extLst>
          </p:nvPr>
        </p:nvGraphicFramePr>
        <p:xfrm>
          <a:off x="424321" y="2098436"/>
          <a:ext cx="11305258" cy="3352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693">
                  <a:extLst>
                    <a:ext uri="{9D8B030D-6E8A-4147-A177-3AD203B41FA5}">
                      <a16:colId xmlns:a16="http://schemas.microsoft.com/office/drawing/2014/main" val="3390450796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643836652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302661594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1321367281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1524283269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1948850974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2885817221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2191422449"/>
                    </a:ext>
                  </a:extLst>
                </a:gridCol>
              </a:tblGrid>
              <a:tr h="822589"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Fundamental incompleto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Fundamental completo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Médio incompleto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Médio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Completo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Superior incompleto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Superior completo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Pós-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Graduação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628115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Articulação/atuação política em prol dos empresários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47213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Empréstimo ou financiamento para empresários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78385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Orientação para quem quer abrir um negócio próprio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14827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Cursos e Palestras presenciais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84878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Cursos e palestras a distância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2574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1" u="none" strike="noStrike" dirty="0">
                          <a:effectLst/>
                        </a:rPr>
                        <a:t>Consultorias na empresa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8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243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% de concordância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Q8.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85677029"/>
              </p:ext>
            </p:extLst>
          </p:nvPr>
        </p:nvGraphicFramePr>
        <p:xfrm>
          <a:off x="118542" y="2572452"/>
          <a:ext cx="11953327" cy="400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622598" y="1202766"/>
            <a:ext cx="1094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série histórica aponta um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aumento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no percentual de entrevistados que acreditam que o SEBRAE realiza 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orientação para quem quer abrir um negócio próprio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realiza 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cursos e palestras presenciais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realiza 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consultorias na empresa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oferece 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cursos e palestras à distância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119542" y="6598146"/>
            <a:ext cx="305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2016: 6.433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2017: 9.716 | 2018: 9.700</a:t>
            </a:r>
          </a:p>
        </p:txBody>
      </p:sp>
    </p:spTree>
    <p:extLst>
      <p:ext uri="{BB962C8B-B14F-4D97-AF65-F5344CB8AC3E}">
        <p14:creationId xmlns:p14="http://schemas.microsoft.com/office/powerpoint/2010/main" val="1459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360"/>
          <a:stretch/>
        </p:blipFill>
        <p:spPr>
          <a:xfrm flipH="1">
            <a:off x="4870299" y="0"/>
            <a:ext cx="7354685" cy="6859173"/>
          </a:xfrm>
          <a:prstGeom prst="rect">
            <a:avLst/>
          </a:prstGeom>
        </p:spPr>
      </p:pic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102882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IMAGEM DO SEBRAE JUNTO À SOCIEDADE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862958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50590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hlinkClick r:id="rId6" action="ppaction://hlinksldjump"/>
          </p:cNvPr>
          <p:cNvSpPr txBox="1"/>
          <p:nvPr/>
        </p:nvSpPr>
        <p:spPr>
          <a:xfrm>
            <a:off x="4377867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2" name="Imagem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24057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5474" y="631747"/>
            <a:ext cx="2968848" cy="5923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68660617"/>
              </p:ext>
            </p:extLst>
          </p:nvPr>
        </p:nvGraphicFramePr>
        <p:xfrm>
          <a:off x="3212146" y="2312970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3098039" y="1125538"/>
            <a:ext cx="796571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22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nota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média da </a:t>
            </a:r>
            <a:r>
              <a:rPr lang="pt-BR" sz="19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IMAGEM DO SEBRAE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alcançou </a:t>
            </a:r>
            <a:r>
              <a:rPr lang="pt-BR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8,4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em uma escala de 0 a 10. A meta para 2018, contudo, não foi atingida.</a:t>
            </a:r>
          </a:p>
          <a:p>
            <a:pPr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9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Mais de metade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(50,2%) atribuiu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notas altas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à imagem do SEBRAE (notas 9 ou 10).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284154" y="4874381"/>
            <a:ext cx="5043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284154" y="4874381"/>
            <a:ext cx="0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8327454" y="4874381"/>
            <a:ext cx="0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3871177" y="4433479"/>
            <a:ext cx="3136845" cy="5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rgbClr val="DB0027"/>
                </a:solidFill>
              </a:rPr>
              <a:t>O que poderia melhorar?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055646" y="632238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422" y="3933850"/>
            <a:ext cx="909311" cy="909311"/>
          </a:xfrm>
          <a:prstGeom prst="rect">
            <a:avLst/>
          </a:prstGeom>
        </p:spPr>
      </p:pic>
      <p:sp>
        <p:nvSpPr>
          <p:cNvPr id="3" name="Retângulo 2">
            <a:hlinkClick r:id="rId4" action="ppaction://hlinksldjump"/>
          </p:cNvPr>
          <p:cNvSpPr/>
          <p:nvPr/>
        </p:nvSpPr>
        <p:spPr>
          <a:xfrm>
            <a:off x="3346648" y="4967842"/>
            <a:ext cx="432048" cy="270131"/>
          </a:xfrm>
          <a:prstGeom prst="rect">
            <a:avLst/>
          </a:prstGeom>
          <a:solidFill>
            <a:srgbClr val="E33B59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Ver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550424566"/>
              </p:ext>
            </p:extLst>
          </p:nvPr>
        </p:nvGraphicFramePr>
        <p:xfrm>
          <a:off x="104331" y="3862678"/>
          <a:ext cx="2674623" cy="264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2933620" y="896774"/>
            <a:ext cx="9754" cy="5702610"/>
          </a:xfrm>
          <a:prstGeom prst="line">
            <a:avLst/>
          </a:prstGeom>
          <a:ln w="381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50" y="1087470"/>
            <a:ext cx="545632" cy="54563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7587" y="1512851"/>
            <a:ext cx="24193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304F1D"/>
                </a:solidFill>
                <a:cs typeface="Aparajita" panose="020B0604020202020204" pitchFamily="34" charset="0"/>
              </a:rPr>
              <a:t>IMAGEM 2018: </a:t>
            </a:r>
            <a:r>
              <a:rPr lang="pt-BR" sz="3500" b="1" dirty="0">
                <a:solidFill>
                  <a:srgbClr val="00B050"/>
                </a:solidFill>
                <a:cs typeface="Aparajita" panose="020B0604020202020204" pitchFamily="34" charset="0"/>
              </a:rPr>
              <a:t>8,4</a:t>
            </a:r>
            <a:endParaRPr lang="pt-BR" sz="3500" b="1" dirty="0">
              <a:solidFill>
                <a:srgbClr val="00B050"/>
              </a:solidFill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94" y="2085279"/>
            <a:ext cx="545632" cy="545632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77587" y="2420791"/>
            <a:ext cx="212981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  <a:cs typeface="Aparajita" panose="020B0604020202020204" pitchFamily="34" charset="0"/>
              </a:rPr>
              <a:t>META 2018: </a:t>
            </a:r>
            <a:r>
              <a:rPr lang="pt-BR" sz="3500" b="1" dirty="0">
                <a:solidFill>
                  <a:srgbClr val="00B0F0"/>
                </a:solidFill>
                <a:cs typeface="Aparajita" panose="020B0604020202020204" pitchFamily="34" charset="0"/>
              </a:rPr>
              <a:t>8,8</a:t>
            </a:r>
            <a:r>
              <a:rPr lang="pt-BR" sz="2000" b="1" dirty="0">
                <a:solidFill>
                  <a:schemeClr val="accent1"/>
                </a:solidFill>
                <a:cs typeface="Aparajita" panose="020B0604020202020204" pitchFamily="34" charset="0"/>
              </a:rPr>
              <a:t> </a:t>
            </a:r>
            <a:endParaRPr lang="pt-BR" sz="2000" b="1" dirty="0"/>
          </a:p>
        </p:txBody>
      </p:sp>
      <p:sp>
        <p:nvSpPr>
          <p:cNvPr id="43" name="Retângulo 42">
            <a:hlinkClick r:id="rId8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4" name="Retângulo 43">
            <a:hlinkClick r:id="rId9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5" name="Retângulo 44">
            <a:hlinkClick r:id="rId10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Retângulo 53">
            <a:hlinkClick r:id="rId11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6" name="Retângulo 55">
            <a:hlinkClick r:id="rId12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7" name="Conector reto 5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13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14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>
            <a:hlinkClick r:id="rId15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7" name="Conector reto 66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hlinkClick r:id="rId1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hlinkClick r:id="rId17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5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 – O QUE PODERIA MELHORAR?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Q9.1.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 uma palavra, o que você acha que pode ser melhorado?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06" y="920299"/>
            <a:ext cx="9753600" cy="5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5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ângulo 88"/>
          <p:cNvSpPr/>
          <p:nvPr/>
        </p:nvSpPr>
        <p:spPr>
          <a:xfrm>
            <a:off x="190550" y="2507927"/>
            <a:ext cx="11737304" cy="36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89"/>
          <p:cNvSpPr/>
          <p:nvPr/>
        </p:nvSpPr>
        <p:spPr>
          <a:xfrm>
            <a:off x="190550" y="1667837"/>
            <a:ext cx="11737304" cy="8246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CaixaDeTexto 90"/>
          <p:cNvSpPr txBox="1"/>
          <p:nvPr/>
        </p:nvSpPr>
        <p:spPr>
          <a:xfrm>
            <a:off x="243341" y="200695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262558" y="246882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8,4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8146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2412526699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10199662" y="1083831"/>
            <a:ext cx="1728192" cy="474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70" name="Retângulo 69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71" name="Conector reto 7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Retângulo 71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73" name="Retângulo 72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4" name="Conector reto 7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>
            <a:hlinkClick r:id="rId10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81" name="Conector reto 8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81">
            <a:hlinkClick r:id="rId11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83" name="Conector reto 8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>
            <a:hlinkClick r:id="rId12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85" name="Conector reto 8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hlinkClick r:id="rId1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hlinkClick r:id="rId14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88" name="Conector reto 8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05286"/>
              </p:ext>
            </p:extLst>
          </p:nvPr>
        </p:nvGraphicFramePr>
        <p:xfrm>
          <a:off x="694609" y="1477631"/>
          <a:ext cx="10873211" cy="165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649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baixas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(0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6)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 médias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(7 a 8)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altas 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(9 a 10)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55578"/>
              </p:ext>
            </p:extLst>
          </p:nvPr>
        </p:nvGraphicFramePr>
        <p:xfrm>
          <a:off x="694607" y="3956350"/>
          <a:ext cx="10873212" cy="165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54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827816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520516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baixas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(0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6)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 médias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(7 a 8)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altas 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(9 a 10)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8" name="Retângulo 47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8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9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10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hlinkClick r:id="rId11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>
            <a:hlinkClick r:id="rId12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50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2543646548"/>
              </p:ext>
            </p:extLst>
          </p:nvPr>
        </p:nvGraphicFramePr>
        <p:xfrm>
          <a:off x="0" y="4057049"/>
          <a:ext cx="11845549" cy="254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709780419"/>
              </p:ext>
            </p:extLst>
          </p:nvPr>
        </p:nvGraphicFramePr>
        <p:xfrm>
          <a:off x="10296" y="1099768"/>
          <a:ext cx="11845549" cy="27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to 2"/>
          <p:cNvCxnSpPr/>
          <p:nvPr/>
        </p:nvCxnSpPr>
        <p:spPr>
          <a:xfrm flipV="1">
            <a:off x="-25474" y="3861842"/>
            <a:ext cx="12228122" cy="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10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1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2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hlinkClick r:id="rId14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30" y="1015175"/>
            <a:ext cx="218248" cy="218248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34" y="3936655"/>
            <a:ext cx="218248" cy="218248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70" y="4013455"/>
            <a:ext cx="218248" cy="218248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85" y="1015175"/>
            <a:ext cx="218248" cy="218248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671" y="1017964"/>
            <a:ext cx="218248" cy="218248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542" y="1047139"/>
            <a:ext cx="218248" cy="2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AsOne/>
      </p:bldGraphic>
      <p:bldGraphic spid="8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2512" y="0"/>
            <a:ext cx="962134" cy="6867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0" y="0"/>
            <a:ext cx="277533" cy="6859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1235430" y="209531"/>
            <a:ext cx="4325799" cy="67988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pt-BR" sz="3500" b="1" i="1" dirty="0">
                <a:solidFill>
                  <a:srgbClr val="FFC000"/>
                </a:solidFill>
              </a:rPr>
              <a:t>SUMÁRIO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251654" y="549474"/>
            <a:ext cx="6876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414686" y="1485578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Lembrança do SEBRAE...........................................................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Conhecimento acerca do SEBRAE..........................................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Imagem do SEBRAE junto à sociedade..................................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Posicionamento da marca SEBRAE........................................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Perfil dos entrevistados.........................................................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Considerações finais..............................................................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9021138" y="1701602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9021138" y="2370001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9023773" y="3092953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8" name="Retângulo 37">
            <a:hlinkClick r:id="rId6" action="ppaction://hlinksldjump"/>
          </p:cNvPr>
          <p:cNvSpPr/>
          <p:nvPr/>
        </p:nvSpPr>
        <p:spPr>
          <a:xfrm>
            <a:off x="9021138" y="3763204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9021138" y="4484304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2" name="Retângulo 11">
            <a:hlinkClick r:id="rId8" action="ppaction://hlinksldjump"/>
          </p:cNvPr>
          <p:cNvSpPr/>
          <p:nvPr/>
        </p:nvSpPr>
        <p:spPr>
          <a:xfrm>
            <a:off x="9021138" y="5161668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840651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84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2292950058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 </a:t>
            </a: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  <p:sp>
        <p:nvSpPr>
          <p:cNvPr id="59" name="Retângulo 58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60" name="Retângulo 59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61" name="Retângulo 60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62" name="Conector reto 6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tângulo 6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4" name="Retângulo 6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73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78" name="Conector reto 7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15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8584811" y="2149039"/>
            <a:ext cx="130625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3896185" y="2140883"/>
            <a:ext cx="131545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/>
          <p:cNvSpPr/>
          <p:nvPr/>
        </p:nvSpPr>
        <p:spPr>
          <a:xfrm>
            <a:off x="2337865" y="2138929"/>
            <a:ext cx="1301568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5" name="Gráfico 84"/>
          <p:cNvGraphicFramePr/>
          <p:nvPr>
            <p:extLst>
              <p:ext uri="{D42A27DB-BD31-4B8C-83A1-F6EECF244321}">
                <p14:modId xmlns:p14="http://schemas.microsoft.com/office/powerpoint/2010/main" val="2412701699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Retângulo 85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 </a:t>
            </a:r>
            <a:endParaRPr lang="pt-BR" dirty="0"/>
          </a:p>
        </p:txBody>
      </p:sp>
      <p:sp>
        <p:nvSpPr>
          <p:cNvPr id="87" name="Retângulo 86"/>
          <p:cNvSpPr/>
          <p:nvPr/>
        </p:nvSpPr>
        <p:spPr>
          <a:xfrm>
            <a:off x="2311405" y="1778889"/>
            <a:ext cx="1314495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3902346" y="1780843"/>
            <a:ext cx="1329370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8584812" y="1788999"/>
            <a:ext cx="1306258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10181433" y="2149039"/>
            <a:ext cx="131437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Retângulo 92"/>
          <p:cNvSpPr/>
          <p:nvPr/>
        </p:nvSpPr>
        <p:spPr>
          <a:xfrm>
            <a:off x="10181432" y="1788999"/>
            <a:ext cx="131437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60" name="Retângulo 59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61" name="Retângulo 60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62" name="Conector reto 6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tângulo 6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4" name="Retângulo 6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73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78" name="Conector reto 7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49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01836896"/>
              </p:ext>
            </p:extLst>
          </p:nvPr>
        </p:nvGraphicFramePr>
        <p:xfrm>
          <a:off x="190550" y="1267785"/>
          <a:ext cx="11665296" cy="487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8" name="Retângulo 37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77283068"/>
              </p:ext>
            </p:extLst>
          </p:nvPr>
        </p:nvGraphicFramePr>
        <p:xfrm>
          <a:off x="262558" y="1989634"/>
          <a:ext cx="1150302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8" name="Retângulo 37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49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indicação de semelhança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622598" y="2133650"/>
          <a:ext cx="1058517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910630" y="1209121"/>
            <a:ext cx="98650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As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maiores notas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para a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imagem do SEBRAE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foram atribuídas pelos entrevistados que consideram a atuação do SEBRAE semelhante a um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pronto-socorro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a um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escola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18" name="Retângulo 17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9.592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108</a:t>
            </a:r>
          </a:p>
        </p:txBody>
      </p:sp>
    </p:spTree>
    <p:extLst>
      <p:ext uri="{BB962C8B-B14F-4D97-AF65-F5344CB8AC3E}">
        <p14:creationId xmlns:p14="http://schemas.microsoft.com/office/powerpoint/2010/main" val="1398890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480166878"/>
              </p:ext>
            </p:extLst>
          </p:nvPr>
        </p:nvGraphicFramePr>
        <p:xfrm>
          <a:off x="1111696" y="2243912"/>
          <a:ext cx="10077323" cy="393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Agrupar 25"/>
          <p:cNvGrpSpPr/>
          <p:nvPr/>
        </p:nvGrpSpPr>
        <p:grpSpPr>
          <a:xfrm>
            <a:off x="1609355" y="2252067"/>
            <a:ext cx="8994233" cy="288032"/>
            <a:chOff x="1846734" y="2709714"/>
            <a:chExt cx="8994233" cy="288032"/>
          </a:xfrm>
        </p:grpSpPr>
        <p:cxnSp>
          <p:nvCxnSpPr>
            <p:cNvPr id="7" name="Conector reto 6"/>
            <p:cNvCxnSpPr/>
            <p:nvPr/>
          </p:nvCxnSpPr>
          <p:spPr>
            <a:xfrm>
              <a:off x="1846734" y="2781722"/>
              <a:ext cx="1368152" cy="14401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3211502" y="2709714"/>
              <a:ext cx="3528392" cy="21602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720546" y="2709714"/>
              <a:ext cx="2398996" cy="21602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9114694" y="2925738"/>
              <a:ext cx="1726273" cy="72008"/>
            </a:xfrm>
            <a:prstGeom prst="straightConnector1">
              <a:avLst/>
            </a:prstGeom>
            <a:ln w="38100">
              <a:solidFill>
                <a:srgbClr val="BE4B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tângulo 50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2" name="Retângulo 51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sp>
        <p:nvSpPr>
          <p:cNvPr id="62" name="Retângulo 61">
            <a:hlinkClick r:id="rId11" action="ppaction://hlinksldjump"/>
          </p:cNvPr>
          <p:cNvSpPr/>
          <p:nvPr/>
        </p:nvSpPr>
        <p:spPr>
          <a:xfrm>
            <a:off x="10991748" y="573234"/>
            <a:ext cx="1189598" cy="3125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H="1" flipV="1">
            <a:off x="10991747" y="568443"/>
            <a:ext cx="1" cy="3173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Q10.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9227898"/>
              </p:ext>
            </p:extLst>
          </p:nvPr>
        </p:nvGraphicFramePr>
        <p:xfrm>
          <a:off x="118542" y="1701602"/>
          <a:ext cx="1191948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>
            <a:hlinkClick r:id="rId6" action="ppaction://hlinksldjump"/>
          </p:cNvPr>
          <p:cNvSpPr/>
          <p:nvPr/>
        </p:nvSpPr>
        <p:spPr>
          <a:xfrm>
            <a:off x="498185" y="5734050"/>
            <a:ext cx="917070" cy="28803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1999515" y="6027133"/>
            <a:ext cx="917070" cy="28803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3432691" y="5731375"/>
            <a:ext cx="917070" cy="28803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4883128" y="5903613"/>
            <a:ext cx="917070" cy="288032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6" name="Retângulo 35">
            <a:hlinkClick r:id="rId10" action="ppaction://hlinksldjump"/>
          </p:cNvPr>
          <p:cNvSpPr/>
          <p:nvPr/>
        </p:nvSpPr>
        <p:spPr>
          <a:xfrm>
            <a:off x="6333565" y="5734782"/>
            <a:ext cx="917070" cy="28803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7" name="Retângulo 36">
            <a:hlinkClick r:id="rId11" action="ppaction://hlinksldjump"/>
          </p:cNvPr>
          <p:cNvSpPr/>
          <p:nvPr/>
        </p:nvSpPr>
        <p:spPr>
          <a:xfrm>
            <a:off x="7831159" y="5901884"/>
            <a:ext cx="917070" cy="288032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9" name="Retângulo 38">
            <a:hlinkClick r:id="rId12" action="ppaction://hlinksldjump"/>
          </p:cNvPr>
          <p:cNvSpPr/>
          <p:nvPr/>
        </p:nvSpPr>
        <p:spPr>
          <a:xfrm>
            <a:off x="9328753" y="5901884"/>
            <a:ext cx="917070" cy="288032"/>
          </a:xfrm>
          <a:prstGeom prst="rect">
            <a:avLst/>
          </a:prstGeom>
          <a:solidFill>
            <a:srgbClr val="2C4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40" name="Retângulo 39">
            <a:hlinkClick r:id="rId13" action="ppaction://hlinksldjump"/>
          </p:cNvPr>
          <p:cNvSpPr/>
          <p:nvPr/>
        </p:nvSpPr>
        <p:spPr>
          <a:xfrm>
            <a:off x="10717477" y="5731375"/>
            <a:ext cx="917070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98332" y="1093265"/>
            <a:ext cx="108814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índice mais altos de concordância são em relação às afirmações “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contribuição do SEBRAE para o Brasil é importante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 e “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SEBRAE transmite credibilidade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54185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Q10.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48007183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58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90550" y="2637705"/>
            <a:ext cx="11737304" cy="3470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1667837"/>
            <a:ext cx="11737304" cy="96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24306" y="215340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43523" y="261527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74,3%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Q10.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1486629909"/>
              </p:ext>
            </p:extLst>
          </p:nvPr>
        </p:nvGraphicFramePr>
        <p:xfrm>
          <a:off x="1198662" y="1319240"/>
          <a:ext cx="10441160" cy="514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5195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Q10.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416745069"/>
              </p:ext>
            </p:extLst>
          </p:nvPr>
        </p:nvGraphicFramePr>
        <p:xfrm>
          <a:off x="334566" y="1764983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404159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901031" y="-13359"/>
            <a:ext cx="10289382" cy="6865127"/>
            <a:chOff x="1901031" y="-13359"/>
            <a:chExt cx="10289382" cy="686512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031" y="-7820"/>
              <a:ext cx="10289382" cy="6859588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547" r="8954"/>
            <a:stretch/>
          </p:blipFill>
          <p:spPr>
            <a:xfrm>
              <a:off x="10919742" y="-13359"/>
              <a:ext cx="1270671" cy="6859588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50210" y="3385691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LEMBRANÇA DO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SEBRAE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594495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873341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hlinkClick r:id="rId7" action="ppaction://hlinksldjump"/>
          </p:cNvPr>
          <p:cNvSpPr txBox="1"/>
          <p:nvPr/>
        </p:nvSpPr>
        <p:spPr>
          <a:xfrm>
            <a:off x="4377867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7" name="Imagem 1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24057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62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dirty="0">
                <a:latin typeface="+mj-lt"/>
              </a:rPr>
              <a:t>Q10. </a:t>
            </a:r>
            <a:r>
              <a:rPr lang="pt-BR" sz="115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5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5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15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566495294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127654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606912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07422649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1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90550" y="2290266"/>
            <a:ext cx="11737304" cy="3803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90550" y="1667838"/>
            <a:ext cx="11737304" cy="622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90550" y="181165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09767" y="22735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86,2%</a:t>
            </a:r>
          </a:p>
        </p:txBody>
      </p: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214469275"/>
              </p:ext>
            </p:extLst>
          </p:nvPr>
        </p:nvGraphicFramePr>
        <p:xfrm>
          <a:off x="1198662" y="1557586"/>
          <a:ext cx="10441160" cy="490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791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291247755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2478489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465490963"/>
              </p:ext>
            </p:extLst>
          </p:nvPr>
        </p:nvGraphicFramePr>
        <p:xfrm>
          <a:off x="419447" y="1629595"/>
          <a:ext cx="11305255" cy="484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53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86085607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9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50" y="2205658"/>
            <a:ext cx="11737304" cy="3888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1583230"/>
            <a:ext cx="11737304" cy="622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90550" y="17263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9767" y="218819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93,7%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609705472"/>
              </p:ext>
            </p:extLst>
          </p:nvPr>
        </p:nvGraphicFramePr>
        <p:xfrm>
          <a:off x="1198662" y="1819123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048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09921183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537843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52127376"/>
              </p:ext>
            </p:extLst>
          </p:nvPr>
        </p:nvGraphicFramePr>
        <p:xfrm>
          <a:off x="419447" y="1989635"/>
          <a:ext cx="11305255" cy="448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18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37697291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 </a:t>
            </a:r>
            <a:endParaRPr lang="pt-BR" sz="1200" i="1" dirty="0"/>
          </a:p>
        </p:txBody>
      </p: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29577717"/>
              </p:ext>
            </p:extLst>
          </p:nvPr>
        </p:nvGraphicFramePr>
        <p:xfrm>
          <a:off x="4971914" y="1811646"/>
          <a:ext cx="6733021" cy="352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4" name="Picture 2" descr="Image result for logo sebrae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38" y="5316819"/>
            <a:ext cx="1008112" cy="4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7433493" y="5331443"/>
            <a:ext cx="1877795" cy="361018"/>
            <a:chOff x="3286894" y="1699648"/>
            <a:chExt cx="1738820" cy="361018"/>
          </a:xfrm>
        </p:grpSpPr>
        <p:sp>
          <p:nvSpPr>
            <p:cNvPr id="10" name="Retângulo 9"/>
            <p:cNvSpPr/>
            <p:nvPr/>
          </p:nvSpPr>
          <p:spPr>
            <a:xfrm>
              <a:off x="3286894" y="1699648"/>
              <a:ext cx="1738820" cy="13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</a:rPr>
                <a:t>OUTRA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3297522" y="1926302"/>
              <a:ext cx="1728192" cy="13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</a:rPr>
                <a:t>INSTITUIÇÃO</a:t>
              </a:r>
            </a:p>
          </p:txBody>
        </p:sp>
      </p:grpSp>
      <p:sp>
        <p:nvSpPr>
          <p:cNvPr id="57" name="Retângulo 56"/>
          <p:cNvSpPr/>
          <p:nvPr/>
        </p:nvSpPr>
        <p:spPr>
          <a:xfrm>
            <a:off x="9695607" y="5342645"/>
            <a:ext cx="1656184" cy="24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NÃO SABE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262558" y="2245435"/>
            <a:ext cx="45938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Quase </a:t>
            </a:r>
            <a:r>
              <a:rPr lang="pt-BR" sz="25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20%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citaram o </a:t>
            </a:r>
            <a:r>
              <a:rPr lang="pt-BR" sz="20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 como primeira lembrança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empresa que promove o empreendedorismo no Brasil. </a:t>
            </a:r>
          </a:p>
        </p:txBody>
      </p:sp>
      <p:sp>
        <p:nvSpPr>
          <p:cNvPr id="60" name="Retângulo 59">
            <a:hlinkClick r:id="rId10" action="ppaction://hlinksldjump"/>
          </p:cNvPr>
          <p:cNvSpPr/>
          <p:nvPr/>
        </p:nvSpPr>
        <p:spPr>
          <a:xfrm>
            <a:off x="7724319" y="5887458"/>
            <a:ext cx="1296144" cy="42265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Qual?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62558" y="3953882"/>
            <a:ext cx="4593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Se considerarmos apenas aqueles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souberam citar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alguma instituição que promove o empreendedorismo no Brasil, </a:t>
            </a:r>
            <a:r>
              <a:rPr lang="pt-BR" sz="25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50%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</a:t>
            </a:r>
            <a:r>
              <a:rPr lang="pt-BR" sz="20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 como primeira lembrança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4" y="1234074"/>
            <a:ext cx="912985" cy="912985"/>
          </a:xfrm>
          <a:prstGeom prst="rect">
            <a:avLst/>
          </a:prstGeom>
        </p:spPr>
      </p:pic>
      <p:cxnSp>
        <p:nvCxnSpPr>
          <p:cNvPr id="17" name="Conector reto 16"/>
          <p:cNvCxnSpPr/>
          <p:nvPr/>
        </p:nvCxnSpPr>
        <p:spPr>
          <a:xfrm>
            <a:off x="406574" y="2147059"/>
            <a:ext cx="1584176" cy="0"/>
          </a:xfrm>
          <a:prstGeom prst="line">
            <a:avLst/>
          </a:prstGeom>
          <a:ln w="28575">
            <a:solidFill>
              <a:srgbClr val="007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sp>
        <p:nvSpPr>
          <p:cNvPr id="46" name="Retângulo 4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0" name="Retângulo 49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50" y="2621097"/>
            <a:ext cx="11737304" cy="3283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2041773"/>
            <a:ext cx="11737304" cy="622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65312" y="218558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4529" y="264745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98,8%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119414206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572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89052390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2908482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040766025"/>
              </p:ext>
            </p:extLst>
          </p:nvPr>
        </p:nvGraphicFramePr>
        <p:xfrm>
          <a:off x="419447" y="2205659"/>
          <a:ext cx="11305255" cy="426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18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90638275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0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90550" y="2252022"/>
            <a:ext cx="11737304" cy="365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0550" y="1629594"/>
            <a:ext cx="11737304" cy="622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90550" y="176469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09767" y="222656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88,0%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1258644096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2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20960650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3724562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609309925"/>
              </p:ext>
            </p:extLst>
          </p:nvPr>
        </p:nvGraphicFramePr>
        <p:xfrm>
          <a:off x="419447" y="2061643"/>
          <a:ext cx="11305255" cy="441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89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39833302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06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90550" y="1984902"/>
            <a:ext cx="11737304" cy="3919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0550" y="1629593"/>
            <a:ext cx="11737304" cy="3311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90550" y="1470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09767" y="193202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96,4%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1846921967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537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239384156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355998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- </a:t>
            </a:r>
            <a:r>
              <a:rPr lang="pt-BR" sz="2001" b="1" dirty="0">
                <a:solidFill>
                  <a:srgbClr val="FFFF00"/>
                </a:solidFill>
              </a:rPr>
              <a:t>Outra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263559" y="6598146"/>
            <a:ext cx="293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BASE: 1.887 entrevistas (19,2% da amostra)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9" y="988274"/>
            <a:ext cx="10764070" cy="54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59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602360099"/>
              </p:ext>
            </p:extLst>
          </p:nvPr>
        </p:nvGraphicFramePr>
        <p:xfrm>
          <a:off x="419447" y="2061643"/>
          <a:ext cx="11305255" cy="441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842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72434748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8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50" y="2465046"/>
            <a:ext cx="11737304" cy="3439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1629593"/>
            <a:ext cx="11737304" cy="8354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90186" y="196549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9403" y="24273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83,2%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18390963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985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330310220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2947126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647167792"/>
              </p:ext>
            </p:extLst>
          </p:nvPr>
        </p:nvGraphicFramePr>
        <p:xfrm>
          <a:off x="419447" y="1845619"/>
          <a:ext cx="11305255" cy="462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618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11158657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pic>
        <p:nvPicPr>
          <p:cNvPr id="19" name="Imagem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40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90550" y="2465046"/>
            <a:ext cx="11737304" cy="3439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0550" y="1629593"/>
            <a:ext cx="11737304" cy="1777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61906" y="292847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81123" y="339034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51,7%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2543307153"/>
              </p:ext>
            </p:extLst>
          </p:nvPr>
        </p:nvGraphicFramePr>
        <p:xfrm>
          <a:off x="1198662" y="962363"/>
          <a:ext cx="10441160" cy="530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314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857610768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2022161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721826796"/>
              </p:ext>
            </p:extLst>
          </p:nvPr>
        </p:nvGraphicFramePr>
        <p:xfrm>
          <a:off x="419447" y="1917627"/>
          <a:ext cx="11305255" cy="455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</p:spTree>
    <p:extLst>
      <p:ext uri="{BB962C8B-B14F-4D97-AF65-F5344CB8AC3E}">
        <p14:creationId xmlns:p14="http://schemas.microsoft.com/office/powerpoint/2010/main" val="23244581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3" t="86" r="3603" b="-86"/>
          <a:stretch/>
        </p:blipFill>
        <p:spPr>
          <a:xfrm flipH="1">
            <a:off x="2507026" y="-20707"/>
            <a:ext cx="9695607" cy="6880295"/>
          </a:xfrm>
          <a:prstGeom prst="rect">
            <a:avLst/>
          </a:prstGeom>
        </p:spPr>
      </p:pic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102882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POSICIONAMENTO DA MARCA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SEBRAE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862958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50590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hlinkClick r:id="rId6" action="ppaction://hlinksldjump"/>
          </p:cNvPr>
          <p:cNvSpPr txBox="1"/>
          <p:nvPr/>
        </p:nvSpPr>
        <p:spPr>
          <a:xfrm>
            <a:off x="4377867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3" name="Imagem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24057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162503092"/>
              </p:ext>
            </p:extLst>
          </p:nvPr>
        </p:nvGraphicFramePr>
        <p:xfrm>
          <a:off x="-16345" y="1423308"/>
          <a:ext cx="12193518" cy="515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994970" y="951556"/>
            <a:ext cx="960776" cy="47056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 a 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64840864"/>
              </p:ext>
            </p:extLst>
          </p:nvPr>
        </p:nvGraphicFramePr>
        <p:xfrm>
          <a:off x="190550" y="1099769"/>
          <a:ext cx="9721080" cy="543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11063758" y="1468225"/>
            <a:ext cx="648072" cy="3263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 +</a:t>
            </a:r>
          </a:p>
        </p:txBody>
      </p: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11063758" y="2213387"/>
            <a:ext cx="648072" cy="325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 +</a:t>
            </a:r>
          </a:p>
        </p:txBody>
      </p:sp>
      <p:sp>
        <p:nvSpPr>
          <p:cNvPr id="38" name="Retângulo 37">
            <a:hlinkClick r:id="rId6" action="ppaction://hlinksldjump"/>
          </p:cNvPr>
          <p:cNvSpPr/>
          <p:nvPr/>
        </p:nvSpPr>
        <p:spPr>
          <a:xfrm>
            <a:off x="11063758" y="2957803"/>
            <a:ext cx="648072" cy="325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 +</a:t>
            </a:r>
          </a:p>
        </p:txBody>
      </p: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11063758" y="3741689"/>
            <a:ext cx="648072" cy="325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 +</a:t>
            </a:r>
          </a:p>
        </p:txBody>
      </p:sp>
      <p:sp>
        <p:nvSpPr>
          <p:cNvPr id="40" name="Retângulo 39">
            <a:hlinkClick r:id="rId8" action="ppaction://hlinksldjump"/>
          </p:cNvPr>
          <p:cNvSpPr/>
          <p:nvPr/>
        </p:nvSpPr>
        <p:spPr>
          <a:xfrm>
            <a:off x="11063844" y="4454097"/>
            <a:ext cx="648072" cy="325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 +</a:t>
            </a:r>
          </a:p>
        </p:txBody>
      </p: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11063758" y="5252817"/>
            <a:ext cx="648072" cy="325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 +</a:t>
            </a:r>
          </a:p>
        </p:txBody>
      </p:sp>
      <p:sp>
        <p:nvSpPr>
          <p:cNvPr id="24" name="Retângulo 23">
            <a:hlinkClick r:id="rId10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19"/>
          <p:cNvSpPr/>
          <p:nvPr/>
        </p:nvSpPr>
        <p:spPr>
          <a:xfrm>
            <a:off x="9994970" y="1439741"/>
            <a:ext cx="936104" cy="405877"/>
          </a:xfrm>
          <a:prstGeom prst="round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9,0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210" y="1417907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Sebrae é para empreendedores. Tanto para quem quer abrir quanto para quem já tem uma pequena empresa consolidada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31419" y="2154288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conhecimento que o Sebrae oferece aumenta decisivamente a chance de sucesso de um negócio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31419" y="2877193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É fácil fazer negócios com o Sebrae, ou seja, é fácil acessar seus produtos e serviços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1419" y="3644864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Os serviços do Sebrae apresentam o melhor custo-benefício do mercado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33683" y="4417526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Sebrae é o maior especialista em pequenas empresas no Brasil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8800" y="5251719"/>
            <a:ext cx="43567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Sebrae está sempre por perto, disponível</a:t>
            </a:r>
          </a:p>
        </p:txBody>
      </p:sp>
      <p:sp>
        <p:nvSpPr>
          <p:cNvPr id="31" name="Retângulo 30">
            <a:hlinkClick r:id="rId11" action="ppaction://hlinksldjump"/>
          </p:cNvPr>
          <p:cNvSpPr/>
          <p:nvPr/>
        </p:nvSpPr>
        <p:spPr>
          <a:xfrm>
            <a:off x="1558702" y="57323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314287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1545172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Arredondado 33"/>
          <p:cNvSpPr/>
          <p:nvPr/>
        </p:nvSpPr>
        <p:spPr>
          <a:xfrm>
            <a:off x="10019642" y="2158109"/>
            <a:ext cx="936104" cy="405877"/>
          </a:xfrm>
          <a:prstGeom prst="round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8,9</a:t>
            </a:r>
          </a:p>
        </p:txBody>
      </p:sp>
      <p:sp>
        <p:nvSpPr>
          <p:cNvPr id="5" name="Retângulo 4"/>
          <p:cNvSpPr/>
          <p:nvPr/>
        </p:nvSpPr>
        <p:spPr>
          <a:xfrm>
            <a:off x="9815789" y="1003008"/>
            <a:ext cx="131997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sz="1600" i="1" dirty="0">
                <a:solidFill>
                  <a:schemeClr val="tx2">
                    <a:lumMod val="50000"/>
                  </a:schemeClr>
                </a:solidFill>
              </a:rPr>
              <a:t>Notas médias</a:t>
            </a:r>
            <a:endParaRPr lang="pt-BR" sz="1600" dirty="0"/>
          </a:p>
        </p:txBody>
      </p:sp>
      <p:sp>
        <p:nvSpPr>
          <p:cNvPr id="36" name="Retângulo Arredondado 35"/>
          <p:cNvSpPr/>
          <p:nvPr/>
        </p:nvSpPr>
        <p:spPr>
          <a:xfrm>
            <a:off x="10019642" y="2929284"/>
            <a:ext cx="936104" cy="405877"/>
          </a:xfrm>
          <a:prstGeom prst="round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8,1</a:t>
            </a:r>
          </a:p>
        </p:txBody>
      </p:sp>
      <p:sp>
        <p:nvSpPr>
          <p:cNvPr id="42" name="Retângulo Arredondado 41"/>
          <p:cNvSpPr/>
          <p:nvPr/>
        </p:nvSpPr>
        <p:spPr>
          <a:xfrm>
            <a:off x="10007306" y="3695017"/>
            <a:ext cx="936104" cy="405877"/>
          </a:xfrm>
          <a:prstGeom prst="round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8,2</a:t>
            </a:r>
          </a:p>
        </p:txBody>
      </p:sp>
      <p:sp>
        <p:nvSpPr>
          <p:cNvPr id="43" name="Retângulo Arredondado 42"/>
          <p:cNvSpPr/>
          <p:nvPr/>
        </p:nvSpPr>
        <p:spPr>
          <a:xfrm>
            <a:off x="10008788" y="4420190"/>
            <a:ext cx="936104" cy="405877"/>
          </a:xfrm>
          <a:prstGeom prst="round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8,9</a:t>
            </a:r>
          </a:p>
        </p:txBody>
      </p:sp>
      <p:sp>
        <p:nvSpPr>
          <p:cNvPr id="44" name="Retângulo Arredondado 43"/>
          <p:cNvSpPr/>
          <p:nvPr/>
        </p:nvSpPr>
        <p:spPr>
          <a:xfrm>
            <a:off x="10009571" y="5212667"/>
            <a:ext cx="936104" cy="405877"/>
          </a:xfrm>
          <a:prstGeom prst="round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8,3</a:t>
            </a:r>
          </a:p>
        </p:txBody>
      </p:sp>
    </p:spTree>
    <p:extLst>
      <p:ext uri="{BB962C8B-B14F-4D97-AF65-F5344CB8AC3E}">
        <p14:creationId xmlns:p14="http://schemas.microsoft.com/office/powerpoint/2010/main" val="36206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 a 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1558702" y="57323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NOTAS MÉDIAS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42878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014206975"/>
              </p:ext>
            </p:extLst>
          </p:nvPr>
        </p:nvGraphicFramePr>
        <p:xfrm>
          <a:off x="334566" y="1557586"/>
          <a:ext cx="11593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Seta para Cima 16"/>
          <p:cNvSpPr/>
          <p:nvPr/>
        </p:nvSpPr>
        <p:spPr>
          <a:xfrm>
            <a:off x="3790950" y="2277666"/>
            <a:ext cx="216024" cy="28803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9335566" y="2277666"/>
            <a:ext cx="216024" cy="28803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Cima 20"/>
          <p:cNvSpPr/>
          <p:nvPr/>
        </p:nvSpPr>
        <p:spPr>
          <a:xfrm>
            <a:off x="11170645" y="2421682"/>
            <a:ext cx="216024" cy="28803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flipV="1">
            <a:off x="7475556" y="2421682"/>
            <a:ext cx="216024" cy="2880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1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190550" y="2283756"/>
            <a:ext cx="11737304" cy="3821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10144705" y="970226"/>
            <a:ext cx="1783149" cy="5011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90550" y="1629594"/>
            <a:ext cx="11737304" cy="6117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43341" y="17757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62558" y="22375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8,9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701536143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461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05770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592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616760350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9,1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9,1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</p:spTree>
    <p:extLst>
      <p:ext uri="{BB962C8B-B14F-4D97-AF65-F5344CB8AC3E}">
        <p14:creationId xmlns:p14="http://schemas.microsoft.com/office/powerpoint/2010/main" val="265347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565389920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9,1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9,1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</p:spTree>
    <p:extLst>
      <p:ext uri="{BB962C8B-B14F-4D97-AF65-F5344CB8AC3E}">
        <p14:creationId xmlns:p14="http://schemas.microsoft.com/office/powerpoint/2010/main" val="14840675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9911630" y="1083830"/>
            <a:ext cx="1855157" cy="473755"/>
          </a:xfrm>
          <a:prstGeom prst="rect">
            <a:avLst/>
          </a:prstGeom>
          <a:solidFill>
            <a:srgbClr val="2C4D7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15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0550" y="2298946"/>
            <a:ext cx="11737304" cy="3800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190550" y="1665944"/>
            <a:ext cx="11737304" cy="596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43341" y="17757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62558" y="22375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8,9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3560714165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585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99778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2296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952386701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 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4" name="Retângulo 43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566315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sp>
        <p:nvSpPr>
          <p:cNvPr id="43" name="Retângulo 42">
            <a:hlinkClick r:id="rId8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3341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143031858"/>
              </p:ext>
            </p:extLst>
          </p:nvPr>
        </p:nvGraphicFramePr>
        <p:xfrm>
          <a:off x="424323" y="2133650"/>
          <a:ext cx="11305255" cy="426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9,1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</p:spTree>
    <p:extLst>
      <p:ext uri="{BB962C8B-B14F-4D97-AF65-F5344CB8AC3E}">
        <p14:creationId xmlns:p14="http://schemas.microsoft.com/office/powerpoint/2010/main" val="230581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19447" y="1220773"/>
            <a:ext cx="111296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 os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mais jovens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(até 24 anos) e entre os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mais velhos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(mais de 65 anos) é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menor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 percentual de entrevistados que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lembram de alguma instituição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que promova o empreendedorismo no Brasil, bem como é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menor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também a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lembrança do SEBRAE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enquanto empresa que desempenha este papel.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47818190"/>
              </p:ext>
            </p:extLst>
          </p:nvPr>
        </p:nvGraphicFramePr>
        <p:xfrm>
          <a:off x="419447" y="2363839"/>
          <a:ext cx="11305255" cy="411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1" name="Retângulo 50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53" name="Retângulo 5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546464" y="66091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9.953 │ NR: 167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364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9911630" y="1083830"/>
            <a:ext cx="1855157" cy="4737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Notas baixas, médias e altas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90550" y="2660528"/>
            <a:ext cx="11737304" cy="34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90550" y="1683474"/>
            <a:ext cx="11737304" cy="954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90549" y="216410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09766" y="262597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8,1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601817980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40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89093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720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693076158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4222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Retângulo 5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027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9267356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7,9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tângulo 59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1" name="Retângulo 60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598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10055646" y="1084834"/>
            <a:ext cx="1855157" cy="473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0550" y="2581288"/>
            <a:ext cx="11737304" cy="3517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0550" y="1683474"/>
            <a:ext cx="11737304" cy="874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0549" y="20616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9766" y="25235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8,2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934108609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369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22190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0481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078593917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517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209404111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7,9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7,9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989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8" action="ppaction://hlinksldjump"/>
          </p:cNvPr>
          <p:cNvSpPr/>
          <p:nvPr/>
        </p:nvSpPr>
        <p:spPr>
          <a:xfrm>
            <a:off x="9983638" y="1083830"/>
            <a:ext cx="1783149" cy="4737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0550" y="2265350"/>
            <a:ext cx="11737304" cy="3833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0550" y="1683474"/>
            <a:ext cx="11737304" cy="559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0549" y="177361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9766" y="22354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8,9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007816413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93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02567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9722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14402</TotalTime>
  <Words>11890</Words>
  <Application>Microsoft Office PowerPoint</Application>
  <PresentationFormat>Personalizar</PresentationFormat>
  <Paragraphs>3362</Paragraphs>
  <Slides>123</Slides>
  <Notes>110</Notes>
  <HiddenSlides>90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123</vt:i4>
      </vt:variant>
    </vt:vector>
  </HeadingPairs>
  <TitlesOfParts>
    <vt:vector size="131" baseType="lpstr">
      <vt:lpstr>Aparajita</vt:lpstr>
      <vt:lpstr>Arial</vt:lpstr>
      <vt:lpstr>Arial Bold</vt:lpstr>
      <vt:lpstr>Calibri</vt:lpstr>
      <vt:lpstr>Nixie One</vt:lpstr>
      <vt:lpstr>Times New Roman</vt:lpstr>
      <vt:lpstr>Wingdings</vt:lpstr>
      <vt:lpstr>Tema do Office</vt:lpstr>
      <vt:lpstr>Imagem do SEBRAE junto a sociedade </vt:lpstr>
      <vt:lpstr>Objetivo da pesquisa</vt:lpstr>
      <vt:lpstr>Distribuição da amostra</vt:lpstr>
      <vt:lpstr>SUMÁRIO</vt:lpstr>
      <vt:lpstr>LEMBRANÇA DO SEBRAE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CONHECIMENTO ACERCA DO SEBRAE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IMAGEM DO SEBRAE JUNTO À SOCIEDADE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POSICIONAMENTO DA MARCA SEBRAE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Herman</dc:creator>
  <cp:lastModifiedBy>Denis Pedro Nunes</cp:lastModifiedBy>
  <cp:revision>2001</cp:revision>
  <dcterms:created xsi:type="dcterms:W3CDTF">2017-06-12T14:34:10Z</dcterms:created>
  <dcterms:modified xsi:type="dcterms:W3CDTF">2018-11-28T18:44:13Z</dcterms:modified>
</cp:coreProperties>
</file>