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355" r:id="rId3"/>
    <p:sldId id="257" r:id="rId4"/>
    <p:sldId id="258" r:id="rId5"/>
    <p:sldId id="454" r:id="rId6"/>
    <p:sldId id="436" r:id="rId7"/>
    <p:sldId id="374" r:id="rId8"/>
    <p:sldId id="439" r:id="rId9"/>
    <p:sldId id="455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356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1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646"/>
    <a:srgbClr val="0070C0"/>
    <a:srgbClr val="ED7D31"/>
    <a:srgbClr val="203864"/>
    <a:srgbClr val="76B531"/>
    <a:srgbClr val="B88C00"/>
    <a:srgbClr val="2F5597"/>
    <a:srgbClr val="5B9BD5"/>
    <a:srgbClr val="BDD7EE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76" y="126"/>
      </p:cViewPr>
      <p:guideLst>
        <p:guide orient="horz" pos="2591"/>
        <p:guide pos="1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67386486868781"/>
          <c:y val="5.0847445288949619E-2"/>
          <c:w val="0.42270838538655015"/>
          <c:h val="0.898305109422100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Iniciando um Pequeno e Grande Negócio</c:v>
                </c:pt>
                <c:pt idx="1">
                  <c:v>Aprender a Empreender</c:v>
                </c:pt>
                <c:pt idx="2">
                  <c:v>geral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0.67316341829085458</c:v>
                </c:pt>
                <c:pt idx="1">
                  <c:v>0.69193154034229831</c:v>
                </c:pt>
                <c:pt idx="2">
                  <c:v>0.6835016835016835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78-4AB8-94AA-A65BAD7E462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Iniciando um Pequeno e Grande Negócio</c:v>
                </c:pt>
                <c:pt idx="1">
                  <c:v>Aprender a Empreender</c:v>
                </c:pt>
                <c:pt idx="2">
                  <c:v>geral</c:v>
                </c:pt>
              </c:strCache>
            </c:strRef>
          </c:cat>
          <c:val>
            <c:numRef>
              <c:f>Planilha1!$C$2:$C$4</c:f>
              <c:numCache>
                <c:formatCode>0%</c:formatCode>
                <c:ptCount val="3"/>
                <c:pt idx="0">
                  <c:v>0.13493253373313344</c:v>
                </c:pt>
                <c:pt idx="1">
                  <c:v>0.13080684596577016</c:v>
                </c:pt>
                <c:pt idx="2">
                  <c:v>0.13265993265993267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78-4AB8-94AA-A65BAD7E462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Iniciando um Pequeno e Grande Negócio</c:v>
                </c:pt>
                <c:pt idx="1">
                  <c:v>Aprender a Empreender</c:v>
                </c:pt>
                <c:pt idx="2">
                  <c:v>geral</c:v>
                </c:pt>
              </c:strCache>
            </c:strRef>
          </c:cat>
          <c:val>
            <c:numRef>
              <c:f>Planilha1!$D$2:$D$4</c:f>
              <c:numCache>
                <c:formatCode>0%</c:formatCode>
                <c:ptCount val="3"/>
                <c:pt idx="0">
                  <c:v>0.12143928035982009</c:v>
                </c:pt>
                <c:pt idx="1">
                  <c:v>0.11124694376528117</c:v>
                </c:pt>
                <c:pt idx="2">
                  <c:v>0.11582491582491583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78-4AB8-94AA-A65BAD7E4622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Iniciando um Pequeno e Grande Negócio</c:v>
                </c:pt>
                <c:pt idx="1">
                  <c:v>Aprender a Empreender</c:v>
                </c:pt>
                <c:pt idx="2">
                  <c:v>geral</c:v>
                </c:pt>
              </c:strCache>
            </c:strRef>
          </c:cat>
          <c:val>
            <c:numRef>
              <c:f>Planilha1!$E$2:$E$4</c:f>
              <c:numCache>
                <c:formatCode>0%</c:formatCode>
                <c:ptCount val="3"/>
                <c:pt idx="0">
                  <c:v>3.8980509745127435E-2</c:v>
                </c:pt>
                <c:pt idx="1">
                  <c:v>3.5452322738386305E-2</c:v>
                </c:pt>
                <c:pt idx="2">
                  <c:v>3.7037037037037035E-2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78-4AB8-94AA-A65BAD7E4622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Série 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523356724561564E-2"/>
                  <c:y val="-2.65486762662777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878-4AB8-94AA-A65BAD7E46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50937195860490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878-4AB8-94AA-A65BAD7E462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421898758575394E-2"/>
                  <c:y val="-2.1238941013022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878-4AB8-94AA-A65BAD7E462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Iniciando um Pequeno e Grande Negócio</c:v>
                </c:pt>
                <c:pt idx="1">
                  <c:v>Aprender a Empreender</c:v>
                </c:pt>
                <c:pt idx="2">
                  <c:v>geral</c:v>
                </c:pt>
              </c:strCache>
            </c:strRef>
          </c:cat>
          <c:val>
            <c:numRef>
              <c:f>Planilha1!$F$2:$F$4</c:f>
              <c:numCache>
                <c:formatCode>0%</c:formatCode>
                <c:ptCount val="3"/>
                <c:pt idx="0">
                  <c:v>3.1484257871064465E-2</c:v>
                </c:pt>
                <c:pt idx="1">
                  <c:v>3.0562347188264057E-2</c:v>
                </c:pt>
                <c:pt idx="2">
                  <c:v>3.0976430976430977E-2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78-4AB8-94AA-A65BAD7E4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4502616"/>
        <c:axId val="304500264"/>
      </c:barChart>
      <c:catAx>
        <c:axId val="304502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500264"/>
        <c:crosses val="autoZero"/>
        <c:auto val="1"/>
        <c:lblAlgn val="ctr"/>
        <c:lblOffset val="100"/>
        <c:noMultiLvlLbl val="0"/>
      </c:catAx>
      <c:valAx>
        <c:axId val="3045002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0450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74-476D-AEA0-772133BB1E36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74-476D-AEA0-772133BB1E3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74-476D-AEA0-772133BB1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A1-43DC-9AD5-AB4FCC09DB95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A1-43DC-9AD5-AB4FCC09DB9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A1-43DC-9AD5-AB4FCC09D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79-4558-887E-703D8A40D49B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79-4558-887E-703D8A40D49B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79-4558-887E-703D8A40D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F3-4E6A-A7C2-C1472BDC40F4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F3-4E6A-A7C2-C1472BDC40F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F3-4E6A-A7C2-C1472BDC4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A7-4E2A-9CD4-A8E5FC5E410C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A7-4E2A-9CD4-A8E5FC5E410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A7-4E2A-9CD4-A8E5FC5E4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E6-42B2-887A-16841BE619BA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E6-42B2-887A-16841BE619B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E6-42B2-887A-16841BE61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C3-4512-9657-70B5C82F4F4D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C3-4512-9657-70B5C82F4F4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C3-4512-9657-70B5C82F4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7D-42F7-8B73-423EE867DBB5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7D-42F7-8B73-423EE867DBB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7D-42F7-8B73-423EE867D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B2-406A-9808-282E3876A6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B2-406A-9808-282E3876A66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B2-406A-9808-282E3876A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33-4B65-A07B-CC989B9E07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33-4B65-A07B-CC989B9E07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33-4B65-A07B-CC989B9E0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26-43E3-954B-745D6C50DADA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26-43E3-954B-745D6C50DAD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26-43E3-954B-745D6C50D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05-4A04-BDB3-33C6550E9101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05-4A04-BDB3-33C6550E9101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05-4A04-BDB3-33C6550E9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B9-4522-BAFD-0C58D8C0E75C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B9-4522-BAFD-0C58D8C0E75C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B9-4522-BAFD-0C58D8C0E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7B-45EB-989A-42C1ED1687EE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7B-45EB-989A-42C1ED1687E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7B-45EB-989A-42C1ED168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33-45C9-A7A8-D617E28CBA86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33-45C9-A7A8-D617E28CBA86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33-45C9-A7A8-D617E28CB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AA-4E30-96FD-B670846F9F00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AA-4E30-96FD-B670846F9F0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AA-4E30-96FD-B670846F9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B2-406A-9808-282E3876A6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B2-406A-9808-282E3876A66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B2-406A-9808-282E3876A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29736056551617E-2"/>
          <c:y val="0.24439574704165465"/>
          <c:w val="0.94054052788689679"/>
          <c:h val="0.65510546783001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C0-46C3-84D0-764F9B6FD81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C0-46C3-84D0-764F9B6FD815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C0-46C3-84D0-764F9B6FD815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C0-46C3-84D0-764F9B6FD8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Planilha1!$B$2:$B$12</c:f>
              <c:numCache>
                <c:formatCode>###0%</c:formatCode>
                <c:ptCount val="11"/>
                <c:pt idx="0">
                  <c:v>0</c:v>
                </c:pt>
                <c:pt idx="1">
                  <c:v>1.652892561983471E-3</c:v>
                </c:pt>
                <c:pt idx="2">
                  <c:v>8.2644628099173552E-4</c:v>
                </c:pt>
                <c:pt idx="3">
                  <c:v>8.2644628099173552E-4</c:v>
                </c:pt>
                <c:pt idx="4">
                  <c:v>4.1322314049586778E-3</c:v>
                </c:pt>
                <c:pt idx="5">
                  <c:v>1.2396694214876033E-2</c:v>
                </c:pt>
                <c:pt idx="6">
                  <c:v>1.4049586776859503E-2</c:v>
                </c:pt>
                <c:pt idx="7">
                  <c:v>4.2975206611570248E-2</c:v>
                </c:pt>
                <c:pt idx="8">
                  <c:v>0.17355371900826447</c:v>
                </c:pt>
                <c:pt idx="9">
                  <c:v>0.25950413223140495</c:v>
                </c:pt>
                <c:pt idx="10">
                  <c:v>0.4900826446280992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AC0-46C3-84D0-764F9B6FD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217800"/>
        <c:axId val="346211920"/>
      </c:barChart>
      <c:catAx>
        <c:axId val="34621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6211920"/>
        <c:crosses val="autoZero"/>
        <c:auto val="1"/>
        <c:lblAlgn val="ctr"/>
        <c:lblOffset val="100"/>
        <c:noMultiLvlLbl val="0"/>
      </c:catAx>
      <c:valAx>
        <c:axId val="34621192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4621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2E-40CD-98D3-7522A922A03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2E-40CD-98D3-7522A922A03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2E-40CD-98D3-7522A922A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BA-4398-AF20-89D3DD1364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BA-4398-AF20-89D3DD1364CF}"/>
              </c:ext>
            </c:extLst>
          </c:dPt>
          <c:dLbls>
            <c:dLbl>
              <c:idx val="0"/>
              <c:layout>
                <c:manualLayout>
                  <c:x val="0.15873518190190225"/>
                  <c:y val="0.24211228672195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BA-4398-AF20-89D3DD1364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093771831404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6BA-4398-AF20-89D3DD1364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BA-4398-AF20-89D3DD136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D3-4516-958E-E26D897C09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D3-4516-958E-E26D897C09E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D3-4516-958E-E26D897C0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C8-4ADA-B2D4-B06A4B7D042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C8-4ADA-B2D4-B06A4B7D042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C8-4ADA-B2D4-B06A4B7D0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87-4608-A390-93C6D8A6F33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87-4608-A390-93C6D8A6F33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87-4608-A390-93C6D8A6F33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87-4608-A390-93C6D8A6F3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Plan1!$B$2:$B$12</c:f>
              <c:numCache>
                <c:formatCode>0%</c:formatCode>
                <c:ptCount val="11"/>
                <c:pt idx="0">
                  <c:v>0.67</c:v>
                </c:pt>
                <c:pt idx="1">
                  <c:v>0.17</c:v>
                </c:pt>
                <c:pt idx="2">
                  <c:v>0.1</c:v>
                </c:pt>
                <c:pt idx="3">
                  <c:v>0.03</c:v>
                </c:pt>
                <c:pt idx="4">
                  <c:v>0.01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A587-4608-A390-93C6D8A6F3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2"/>
        <c:overlap val="-93"/>
        <c:axId val="349967264"/>
        <c:axId val="349961776"/>
      </c:barChart>
      <c:catAx>
        <c:axId val="349967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9961776"/>
        <c:crosses val="autoZero"/>
        <c:auto val="1"/>
        <c:lblAlgn val="ctr"/>
        <c:lblOffset val="100"/>
        <c:noMultiLvlLbl val="0"/>
      </c:catAx>
      <c:valAx>
        <c:axId val="3499617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4996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F6D89"/>
            </a:solidFill>
          </c:spPr>
          <c:dPt>
            <c:idx val="0"/>
            <c:bubble3D val="0"/>
            <c:spPr>
              <a:solidFill>
                <a:srgbClr val="00CC6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5E-4489-A8A6-1313B68E8B40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5E-4489-A8A6-1313B68E8B4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4º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5E-4489-A8A6-1313B68E8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05792"/>
            </a:solidFill>
          </c:spPr>
          <c:dPt>
            <c:idx val="0"/>
            <c:bubble3D val="0"/>
            <c:spPr>
              <a:solidFill>
                <a:srgbClr val="00CC6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11-458F-A04A-C2691F53780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11-458F-A04A-C2691F53780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4º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11-458F-A04A-C2691F537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005792"/>
            </a:solidFill>
          </c:spPr>
          <c:dPt>
            <c:idx val="0"/>
            <c:bubble3D val="0"/>
            <c:spPr>
              <a:solidFill>
                <a:srgbClr val="00CC6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BC-4A83-8B38-DBFCC91BEF8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BC-4A83-8B38-DBFCC91BEF8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4º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BC-4A83-8B38-DBFCC91B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76B5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E3-4A99-A444-D49187098DC5}"/>
              </c:ext>
            </c:extLst>
          </c:dPt>
          <c:dPt>
            <c:idx val="1"/>
            <c:bubble3D val="0"/>
            <c:spPr>
              <a:solidFill>
                <a:srgbClr val="E246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E3-4A99-A444-D49187098DC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E3-4A99-A444-D49187098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76B5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AC-485D-93E8-4F04D11B327B}"/>
              </c:ext>
            </c:extLst>
          </c:dPt>
          <c:dPt>
            <c:idx val="1"/>
            <c:bubble3D val="0"/>
            <c:spPr>
              <a:solidFill>
                <a:srgbClr val="E246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AC-485D-93E8-4F04D11B327B}"/>
              </c:ext>
            </c:extLst>
          </c:dPt>
          <c:dLbls>
            <c:dLbl>
              <c:idx val="0"/>
              <c:layout>
                <c:manualLayout>
                  <c:x val="-0.12158439464826561"/>
                  <c:y val="0.11219837677358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AC-485D-93E8-4F04D11B327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546885915703084E-3"/>
                  <c:y val="-1.771553317477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AC-485D-93E8-4F04D11B32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AC-485D-93E8-4F04D11B3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76B5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C5-4556-8029-C895AB5AF72F}"/>
              </c:ext>
            </c:extLst>
          </c:dPt>
          <c:dPt>
            <c:idx val="1"/>
            <c:bubble3D val="0"/>
            <c:spPr>
              <a:solidFill>
                <a:srgbClr val="E246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C5-4556-8029-C895AB5AF72F}"/>
              </c:ext>
            </c:extLst>
          </c:dPt>
          <c:dLbls>
            <c:dLbl>
              <c:idx val="0"/>
              <c:layout>
                <c:manualLayout>
                  <c:x val="-0.10132032887355462"/>
                  <c:y val="7.6767310424033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C5-4556-8029-C895AB5AF7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546885915703084E-3"/>
                  <c:y val="-1.1810355449851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C5-4556-8029-C895AB5AF7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C5-4556-8029-C895AB5AF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6B5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2"/>
                <c:pt idx="0">
                  <c:v>cliente </c:v>
                </c:pt>
                <c:pt idx="1">
                  <c:v>n cliente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0.56999999999999995</c:v>
                </c:pt>
                <c:pt idx="2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9A-40BE-911D-B485D33C88B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2"/>
                <c:pt idx="0">
                  <c:v>cliente </c:v>
                </c:pt>
                <c:pt idx="1">
                  <c:v>n cliente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0.36</c:v>
                </c:pt>
                <c:pt idx="1">
                  <c:v>0.38</c:v>
                </c:pt>
                <c:pt idx="2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9A-40BE-911D-B485D33C88B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2"/>
                <c:pt idx="0">
                  <c:v>cliente </c:v>
                </c:pt>
                <c:pt idx="1">
                  <c:v>n cliente</c:v>
                </c:pt>
              </c:strCache>
            </c:strRef>
          </c:cat>
          <c:val>
            <c:numRef>
              <c:f>Plan1!$D$2:$D$4</c:f>
              <c:numCache>
                <c:formatCode>0%</c:formatCode>
                <c:ptCount val="3"/>
                <c:pt idx="0">
                  <c:v>0.06</c:v>
                </c:pt>
                <c:pt idx="1">
                  <c:v>0.05</c:v>
                </c:pt>
                <c:pt idx="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9A-40BE-911D-B485D33C8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100"/>
        <c:axId val="349966088"/>
        <c:axId val="349966480"/>
      </c:barChart>
      <c:catAx>
        <c:axId val="349966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9966480"/>
        <c:crosses val="autoZero"/>
        <c:auto val="1"/>
        <c:lblAlgn val="ctr"/>
        <c:lblOffset val="100"/>
        <c:noMultiLvlLbl val="0"/>
      </c:catAx>
      <c:valAx>
        <c:axId val="349966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9966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E24646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FE-49ED-A64F-EB5101C4D8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FE-49ED-A64F-EB5101C4D8AE}"/>
              </c:ext>
            </c:extLst>
          </c:dPt>
          <c:dLbls>
            <c:dLbl>
              <c:idx val="0"/>
              <c:layout>
                <c:manualLayout>
                  <c:x val="0.14860314901454671"/>
                  <c:y val="0.21849157582224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FE-49ED-A64F-EB5101C4D8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1320328873554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FE-49ED-A64F-EB5101C4D8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FE-49ED-A64F-EB5101C4D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6B5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0.73</c:v>
                </c:pt>
                <c:pt idx="1">
                  <c:v>0.63</c:v>
                </c:pt>
                <c:pt idx="2">
                  <c:v>0.57999999999999996</c:v>
                </c:pt>
                <c:pt idx="3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C4-4EA9-952D-F9068CD81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967656"/>
        <c:axId val="349968048"/>
      </c:barChart>
      <c:catAx>
        <c:axId val="349967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9968048"/>
        <c:crosses val="autoZero"/>
        <c:auto val="1"/>
        <c:lblAlgn val="ctr"/>
        <c:lblOffset val="100"/>
        <c:noMultiLvlLbl val="0"/>
      </c:catAx>
      <c:valAx>
        <c:axId val="349968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996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6B5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0.75</c:v>
                </c:pt>
                <c:pt idx="1">
                  <c:v>0.59</c:v>
                </c:pt>
                <c:pt idx="2">
                  <c:v>0.54</c:v>
                </c:pt>
                <c:pt idx="3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E9-480A-A83C-5C9C6E82B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6843744"/>
        <c:axId val="306849624"/>
      </c:barChart>
      <c:catAx>
        <c:axId val="306843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6849624"/>
        <c:crosses val="autoZero"/>
        <c:auto val="1"/>
        <c:lblAlgn val="ctr"/>
        <c:lblOffset val="100"/>
        <c:noMultiLvlLbl val="0"/>
      </c:catAx>
      <c:valAx>
        <c:axId val="306849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684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76B5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D3F-4D63-9DDE-E6C3177D8126}"/>
              </c:ext>
            </c:extLst>
          </c:dPt>
          <c:dPt>
            <c:idx val="1"/>
            <c:bubble3D val="0"/>
            <c:spPr>
              <a:solidFill>
                <a:srgbClr val="E246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3F-4D63-9DDE-E6C3177D81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3F-4D63-9DDE-E6C3177D8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76B5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74-4A22-8E46-272633DE9622}"/>
              </c:ext>
            </c:extLst>
          </c:dPt>
          <c:dPt>
            <c:idx val="1"/>
            <c:bubble3D val="0"/>
            <c:spPr>
              <a:solidFill>
                <a:srgbClr val="E246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74-4A22-8E46-272633DE9622}"/>
              </c:ext>
            </c:extLst>
          </c:dPt>
          <c:dLbls>
            <c:dLbl>
              <c:idx val="0"/>
              <c:layout>
                <c:manualLayout>
                  <c:x val="-8.7664327472116776E-2"/>
                  <c:y val="0.18612373823364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74-4A22-8E46-272633DE962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355639089217931E-2"/>
                  <c:y val="-0.14780414506789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74-4A22-8E46-272633DE962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74-4A22-8E46-272633DE9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76B531"/>
            </a:solidFill>
          </c:spPr>
          <c:dPt>
            <c:idx val="0"/>
            <c:bubble3D val="0"/>
            <c:spPr>
              <a:solidFill>
                <a:srgbClr val="76B5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5F-4F7E-B334-7A8DC8A6157E}"/>
              </c:ext>
            </c:extLst>
          </c:dPt>
          <c:dPt>
            <c:idx val="1"/>
            <c:bubble3D val="0"/>
            <c:spPr>
              <a:solidFill>
                <a:srgbClr val="E246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5F-4F7E-B334-7A8DC8A6157E}"/>
              </c:ext>
            </c:extLst>
          </c:dPt>
          <c:dLbls>
            <c:dLbl>
              <c:idx val="0"/>
              <c:layout>
                <c:manualLayout>
                  <c:x val="-8.0296035677235797E-2"/>
                  <c:y val="0.17970580249872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5F-4F7E-B334-7A8DC8A6157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77621406341437E-2"/>
                  <c:y val="-0.14601096453021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5F-4F7E-B334-7A8DC8A615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5F-4F7E-B334-7A8DC8A61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29736056551617E-2"/>
          <c:y val="0.24439574704165465"/>
          <c:w val="0.94054052788689679"/>
          <c:h val="0.65510546783001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E-41C3-92D6-A63B33A386A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E-41C3-92D6-A63B33A386A7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CE-41C3-92D6-A63B33A386A7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CE-41C3-92D6-A63B33A386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Planilha1!$B$2:$B$12</c:f>
              <c:numCache>
                <c:formatCode>General</c:formatCode>
                <c:ptCount val="11"/>
                <c:pt idx="0" formatCode="0%">
                  <c:v>3.8986354775828458E-3</c:v>
                </c:pt>
                <c:pt idx="2" formatCode="0%">
                  <c:v>3.8986354775828458E-3</c:v>
                </c:pt>
                <c:pt idx="3" formatCode="0%">
                  <c:v>1.9493177387914229E-3</c:v>
                </c:pt>
                <c:pt idx="4" formatCode="0%">
                  <c:v>5.8479532163742687E-3</c:v>
                </c:pt>
                <c:pt idx="5" formatCode="0%">
                  <c:v>2.7290448343079921E-2</c:v>
                </c:pt>
                <c:pt idx="6" formatCode="0%">
                  <c:v>1.7543859649122806E-2</c:v>
                </c:pt>
                <c:pt idx="7" formatCode="0%">
                  <c:v>6.4327485380116955E-2</c:v>
                </c:pt>
                <c:pt idx="8" formatCode="0%">
                  <c:v>0.17348927875243664</c:v>
                </c:pt>
                <c:pt idx="9" formatCode="0%">
                  <c:v>0.23391812865497072</c:v>
                </c:pt>
                <c:pt idx="10" formatCode="0%">
                  <c:v>0.46783625730994144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CE-41C3-92D6-A63B33A38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844136"/>
        <c:axId val="306850408"/>
      </c:barChart>
      <c:catAx>
        <c:axId val="30684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6850408"/>
        <c:crosses val="autoZero"/>
        <c:auto val="1"/>
        <c:lblAlgn val="ctr"/>
        <c:lblOffset val="100"/>
        <c:noMultiLvlLbl val="0"/>
      </c:catAx>
      <c:valAx>
        <c:axId val="306850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684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57-4846-AAA8-9105E5C34BBF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57-4846-AAA8-9105E5C34BBF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8.34</c:v>
                </c:pt>
                <c:pt idx="1">
                  <c:v>1.66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57-4846-AAA8-9105E5C34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1E-4B2A-8566-49A951B3E984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1E-4B2A-8566-49A951B3E984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2A-8566-49A951B3E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09-4F63-B8BE-AABF90BBF7A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09-4F63-B8BE-AABF90BBF7A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09-4F63-B8BE-AABF90BBF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C2-4808-87D5-3C740FBE18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C2-4808-87D5-3C740FBE18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C2-4808-87D5-3C740FBE18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C2-4808-87D5-3C740FBE18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anos ou +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0.17</c:v>
                </c:pt>
                <c:pt idx="1">
                  <c:v>0.32</c:v>
                </c:pt>
                <c:pt idx="2">
                  <c:v>0.26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0C2-4808-87D5-3C740FBE1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39"/>
        <c:axId val="306845704"/>
        <c:axId val="306846096"/>
      </c:barChart>
      <c:catAx>
        <c:axId val="306845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6846096"/>
        <c:crosses val="autoZero"/>
        <c:auto val="1"/>
        <c:lblAlgn val="ctr"/>
        <c:lblOffset val="100"/>
        <c:noMultiLvlLbl val="0"/>
      </c:catAx>
      <c:valAx>
        <c:axId val="306846096"/>
        <c:scaling>
          <c:orientation val="minMax"/>
          <c:max val="0.60000000000000009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68457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33-4B65-A07B-CC989B9E07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33-4B65-A07B-CC989B9E07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33-4B65-A07B-CC989B9E0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1F-4679-9CDE-CDB543B96DC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1F-4679-9CDE-CDB543B96DC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1F-4679-9CDE-CDB543B96DC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A1F-4679-9CDE-CDB543B96D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Plan1!$A$2:$A$12</c:f>
              <c:strCache>
                <c:ptCount val="11"/>
                <c:pt idx="0">
                  <c:v>empregado(a) empresa privada</c:v>
                </c:pt>
                <c:pt idx="1">
                  <c:v>estudante</c:v>
                </c:pt>
                <c:pt idx="2">
                  <c:v>empresário(a)</c:v>
                </c:pt>
                <c:pt idx="3">
                  <c:v>empregado(a) empresa pública</c:v>
                </c:pt>
                <c:pt idx="4">
                  <c:v>desempregado(a)</c:v>
                </c:pt>
                <c:pt idx="5">
                  <c:v>autônomo(a)</c:v>
                </c:pt>
                <c:pt idx="6">
                  <c:v>profissional liberal</c:v>
                </c:pt>
                <c:pt idx="7">
                  <c:v>aponsentado(a)</c:v>
                </c:pt>
                <c:pt idx="8">
                  <c:v>outros</c:v>
                </c:pt>
                <c:pt idx="9">
                  <c:v>sem resposta</c:v>
                </c:pt>
                <c:pt idx="10">
                  <c:v>dona de casa / do lar</c:v>
                </c:pt>
              </c:strCache>
            </c:strRef>
          </c:cat>
          <c:val>
            <c:numRef>
              <c:f>Plan1!$B$2:$B$12</c:f>
              <c:numCache>
                <c:formatCode>0%</c:formatCode>
                <c:ptCount val="11"/>
                <c:pt idx="0">
                  <c:v>0.34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0.06</c:v>
                </c:pt>
                <c:pt idx="5">
                  <c:v>0.04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A1F-4679-9CDE-CDB543B96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39"/>
        <c:axId val="352338184"/>
        <c:axId val="352335048"/>
      </c:barChart>
      <c:catAx>
        <c:axId val="352338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2335048"/>
        <c:crosses val="autoZero"/>
        <c:auto val="1"/>
        <c:lblAlgn val="ctr"/>
        <c:lblOffset val="100"/>
        <c:noMultiLvlLbl val="0"/>
      </c:catAx>
      <c:valAx>
        <c:axId val="352335048"/>
        <c:scaling>
          <c:orientation val="minMax"/>
          <c:max val="0.60000000000000009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2338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1206956984179E-2"/>
          <c:y val="2.9985799137645337E-2"/>
          <c:w val="0.88620961601218318"/>
          <c:h val="0.94002840172470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4-4244-B9B8-792F24171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4-4244-B9B8-792F2417196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4-4244-B9B8-792F24171963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4-4244-B9B8-792F24171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fund. incomp.</c:v>
                </c:pt>
                <c:pt idx="1">
                  <c:v>fund. comp.</c:v>
                </c:pt>
                <c:pt idx="2">
                  <c:v>médio incomp.</c:v>
                </c:pt>
                <c:pt idx="3">
                  <c:v>médio comp.</c:v>
                </c:pt>
                <c:pt idx="4">
                  <c:v>sup. incomp</c:v>
                </c:pt>
                <c:pt idx="5">
                  <c:v>sup. comp.</c:v>
                </c:pt>
                <c:pt idx="6">
                  <c:v>pós</c:v>
                </c:pt>
                <c:pt idx="7">
                  <c:v>prefiro não responder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0.15</c:v>
                </c:pt>
                <c:pt idx="4">
                  <c:v>0.34</c:v>
                </c:pt>
                <c:pt idx="5">
                  <c:v>0.27</c:v>
                </c:pt>
                <c:pt idx="6">
                  <c:v>0.18</c:v>
                </c:pt>
                <c:pt idx="7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E4-4244-B9B8-792F24171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39"/>
        <c:axId val="352335440"/>
        <c:axId val="352338576"/>
      </c:barChart>
      <c:catAx>
        <c:axId val="352335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2338576"/>
        <c:crosses val="autoZero"/>
        <c:auto val="1"/>
        <c:lblAlgn val="ctr"/>
        <c:lblOffset val="100"/>
        <c:noMultiLvlLbl val="0"/>
      </c:catAx>
      <c:valAx>
        <c:axId val="352338576"/>
        <c:scaling>
          <c:orientation val="minMax"/>
          <c:max val="0.60000000000000009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2335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9F-4E6C-AF0E-A5098922782D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9F-4E6C-AF0E-A5098922782D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9F-4E6C-AF0E-A50989227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F9-4C10-B1B0-D66968706145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F9-4C10-B1B0-D66968706145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F9-4C10-B1B0-D66968706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F5-44B7-A861-8345FFC3C590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F5-44B7-A861-8345FFC3C590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14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F5-44B7-A861-8345FFC3C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18-4F09-9993-CF9003F84B92}"/>
              </c:ext>
            </c:extLst>
          </c:dPt>
          <c:dPt>
            <c:idx val="1"/>
            <c:bubble3D val="0"/>
            <c:spPr>
              <a:solidFill>
                <a:srgbClr val="1B75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18-4F09-9993-CF9003F84B9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18-4F09-9993-CF9003F84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1114A-C0CD-4374-83E6-4F5316EF9F9A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6898F-6223-4201-97AB-59C1C1F4A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90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2043B-89C9-4689-87D9-96325DF0D437}" type="datetimeFigureOut">
              <a:rPr lang="pt-BR" smtClean="0"/>
              <a:t>15/12/2016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D8473-F00B-421B-969F-14B7A3C79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75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7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Conector reto 140"/>
          <p:cNvCxnSpPr/>
          <p:nvPr userDrawn="1"/>
        </p:nvCxnSpPr>
        <p:spPr>
          <a:xfrm flipV="1">
            <a:off x="10962464" y="6372226"/>
            <a:ext cx="1229536" cy="219075"/>
          </a:xfrm>
          <a:prstGeom prst="line">
            <a:avLst/>
          </a:prstGeom>
          <a:ln>
            <a:solidFill>
              <a:srgbClr val="0F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Imagem 14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2" r="481" b="1"/>
          <a:stretch/>
        </p:blipFill>
        <p:spPr>
          <a:xfrm>
            <a:off x="-40308" y="6372226"/>
            <a:ext cx="12232308" cy="547678"/>
          </a:xfrm>
          <a:prstGeom prst="rect">
            <a:avLst/>
          </a:prstGeom>
        </p:spPr>
      </p:pic>
      <p:sp>
        <p:nvSpPr>
          <p:cNvPr id="2158" name="Retângulo 2157"/>
          <p:cNvSpPr/>
          <p:nvPr userDrawn="1"/>
        </p:nvSpPr>
        <p:spPr>
          <a:xfrm>
            <a:off x="800100" y="214806"/>
            <a:ext cx="3191755" cy="305894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7" name="Forma livre 2156"/>
          <p:cNvSpPr/>
          <p:nvPr userDrawn="1"/>
        </p:nvSpPr>
        <p:spPr>
          <a:xfrm>
            <a:off x="-63500" y="6316980"/>
            <a:ext cx="11811000" cy="584562"/>
          </a:xfrm>
          <a:custGeom>
            <a:avLst/>
            <a:gdLst>
              <a:gd name="connsiteX0" fmla="*/ 0 w 11899900"/>
              <a:gd name="connsiteY0" fmla="*/ 533400 h 533400"/>
              <a:gd name="connsiteX1" fmla="*/ 0 w 11899900"/>
              <a:gd name="connsiteY1" fmla="*/ 533400 h 533400"/>
              <a:gd name="connsiteX2" fmla="*/ 1663700 w 11899900"/>
              <a:gd name="connsiteY2" fmla="*/ 0 h 533400"/>
              <a:gd name="connsiteX3" fmla="*/ 10782300 w 11899900"/>
              <a:gd name="connsiteY3" fmla="*/ 0 h 533400"/>
              <a:gd name="connsiteX4" fmla="*/ 11899900 w 11899900"/>
              <a:gd name="connsiteY4" fmla="*/ 533400 h 533400"/>
              <a:gd name="connsiteX5" fmla="*/ 101600 w 11899900"/>
              <a:gd name="connsiteY5" fmla="*/ 533400 h 533400"/>
              <a:gd name="connsiteX0" fmla="*/ 0 w 11899900"/>
              <a:gd name="connsiteY0" fmla="*/ 533400 h 533400"/>
              <a:gd name="connsiteX1" fmla="*/ 0 w 11899900"/>
              <a:gd name="connsiteY1" fmla="*/ 533400 h 533400"/>
              <a:gd name="connsiteX2" fmla="*/ 1270235 w 11899900"/>
              <a:gd name="connsiteY2" fmla="*/ 11596 h 533400"/>
              <a:gd name="connsiteX3" fmla="*/ 10782300 w 11899900"/>
              <a:gd name="connsiteY3" fmla="*/ 0 h 533400"/>
              <a:gd name="connsiteX4" fmla="*/ 11899900 w 11899900"/>
              <a:gd name="connsiteY4" fmla="*/ 533400 h 533400"/>
              <a:gd name="connsiteX5" fmla="*/ 101600 w 11899900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9900" h="533400">
                <a:moveTo>
                  <a:pt x="0" y="533400"/>
                </a:moveTo>
                <a:lnTo>
                  <a:pt x="0" y="533400"/>
                </a:lnTo>
                <a:lnTo>
                  <a:pt x="1270235" y="11596"/>
                </a:lnTo>
                <a:lnTo>
                  <a:pt x="10782300" y="0"/>
                </a:lnTo>
                <a:lnTo>
                  <a:pt x="11899900" y="533400"/>
                </a:lnTo>
                <a:lnTo>
                  <a:pt x="101600" y="533400"/>
                </a:lnTo>
              </a:path>
            </a:pathLst>
          </a:custGeom>
          <a:noFill/>
          <a:ln>
            <a:solidFill>
              <a:srgbClr val="27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55" name="Imagem 215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" r="481" b="85696"/>
          <a:stretch/>
        </p:blipFill>
        <p:spPr>
          <a:xfrm>
            <a:off x="-40308" y="0"/>
            <a:ext cx="12232308" cy="957943"/>
          </a:xfrm>
          <a:prstGeom prst="rect">
            <a:avLst/>
          </a:prstGeom>
        </p:spPr>
      </p:pic>
      <p:sp>
        <p:nvSpPr>
          <p:cNvPr id="2159" name="Forma livre 2158"/>
          <p:cNvSpPr/>
          <p:nvPr userDrawn="1"/>
        </p:nvSpPr>
        <p:spPr>
          <a:xfrm>
            <a:off x="1561289" y="6379847"/>
            <a:ext cx="9058275" cy="310243"/>
          </a:xfrm>
          <a:custGeom>
            <a:avLst/>
            <a:gdLst>
              <a:gd name="connsiteX0" fmla="*/ 0 w 9058275"/>
              <a:gd name="connsiteY0" fmla="*/ 9525 h 200025"/>
              <a:gd name="connsiteX1" fmla="*/ 219075 w 9058275"/>
              <a:gd name="connsiteY1" fmla="*/ 200025 h 200025"/>
              <a:gd name="connsiteX2" fmla="*/ 8743950 w 9058275"/>
              <a:gd name="connsiteY2" fmla="*/ 200025 h 200025"/>
              <a:gd name="connsiteX3" fmla="*/ 9058275 w 9058275"/>
              <a:gd name="connsiteY3" fmla="*/ 0 h 200025"/>
              <a:gd name="connsiteX4" fmla="*/ 0 w 9058275"/>
              <a:gd name="connsiteY4" fmla="*/ 95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8275" h="200025">
                <a:moveTo>
                  <a:pt x="0" y="9525"/>
                </a:moveTo>
                <a:lnTo>
                  <a:pt x="219075" y="200025"/>
                </a:lnTo>
                <a:lnTo>
                  <a:pt x="8743950" y="200025"/>
                </a:lnTo>
                <a:lnTo>
                  <a:pt x="90582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277600" y="6459302"/>
            <a:ext cx="812800" cy="309798"/>
          </a:xfrm>
          <a:prstGeom prst="rect">
            <a:avLst/>
          </a:prstGeom>
        </p:spPr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‹nº›</a:t>
            </a:fld>
            <a:endParaRPr lang="pt-BR" sz="1400" b="1" dirty="0">
              <a:solidFill>
                <a:srgbClr val="0F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Conector reto 140"/>
          <p:cNvCxnSpPr/>
          <p:nvPr userDrawn="1"/>
        </p:nvCxnSpPr>
        <p:spPr>
          <a:xfrm flipV="1">
            <a:off x="10962464" y="6372226"/>
            <a:ext cx="1229536" cy="219075"/>
          </a:xfrm>
          <a:prstGeom prst="line">
            <a:avLst/>
          </a:prstGeom>
          <a:ln>
            <a:solidFill>
              <a:srgbClr val="0F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Imagem 14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2" r="481" b="1"/>
          <a:stretch/>
        </p:blipFill>
        <p:spPr>
          <a:xfrm>
            <a:off x="-40308" y="6372226"/>
            <a:ext cx="12232308" cy="547678"/>
          </a:xfrm>
          <a:prstGeom prst="rect">
            <a:avLst/>
          </a:prstGeom>
        </p:spPr>
      </p:pic>
      <p:sp>
        <p:nvSpPr>
          <p:cNvPr id="2158" name="Retângulo 2157"/>
          <p:cNvSpPr/>
          <p:nvPr userDrawn="1"/>
        </p:nvSpPr>
        <p:spPr>
          <a:xfrm>
            <a:off x="800100" y="214806"/>
            <a:ext cx="3191755" cy="305894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7" name="Forma livre 2156"/>
          <p:cNvSpPr/>
          <p:nvPr userDrawn="1"/>
        </p:nvSpPr>
        <p:spPr>
          <a:xfrm>
            <a:off x="-63500" y="6316980"/>
            <a:ext cx="11811000" cy="584562"/>
          </a:xfrm>
          <a:custGeom>
            <a:avLst/>
            <a:gdLst>
              <a:gd name="connsiteX0" fmla="*/ 0 w 11899900"/>
              <a:gd name="connsiteY0" fmla="*/ 533400 h 533400"/>
              <a:gd name="connsiteX1" fmla="*/ 0 w 11899900"/>
              <a:gd name="connsiteY1" fmla="*/ 533400 h 533400"/>
              <a:gd name="connsiteX2" fmla="*/ 1663700 w 11899900"/>
              <a:gd name="connsiteY2" fmla="*/ 0 h 533400"/>
              <a:gd name="connsiteX3" fmla="*/ 10782300 w 11899900"/>
              <a:gd name="connsiteY3" fmla="*/ 0 h 533400"/>
              <a:gd name="connsiteX4" fmla="*/ 11899900 w 11899900"/>
              <a:gd name="connsiteY4" fmla="*/ 533400 h 533400"/>
              <a:gd name="connsiteX5" fmla="*/ 101600 w 11899900"/>
              <a:gd name="connsiteY5" fmla="*/ 533400 h 533400"/>
              <a:gd name="connsiteX0" fmla="*/ 0 w 11899900"/>
              <a:gd name="connsiteY0" fmla="*/ 533400 h 533400"/>
              <a:gd name="connsiteX1" fmla="*/ 0 w 11899900"/>
              <a:gd name="connsiteY1" fmla="*/ 533400 h 533400"/>
              <a:gd name="connsiteX2" fmla="*/ 1270235 w 11899900"/>
              <a:gd name="connsiteY2" fmla="*/ 11596 h 533400"/>
              <a:gd name="connsiteX3" fmla="*/ 10782300 w 11899900"/>
              <a:gd name="connsiteY3" fmla="*/ 0 h 533400"/>
              <a:gd name="connsiteX4" fmla="*/ 11899900 w 11899900"/>
              <a:gd name="connsiteY4" fmla="*/ 533400 h 533400"/>
              <a:gd name="connsiteX5" fmla="*/ 101600 w 11899900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9900" h="533400">
                <a:moveTo>
                  <a:pt x="0" y="533400"/>
                </a:moveTo>
                <a:lnTo>
                  <a:pt x="0" y="533400"/>
                </a:lnTo>
                <a:lnTo>
                  <a:pt x="1270235" y="11596"/>
                </a:lnTo>
                <a:lnTo>
                  <a:pt x="10782300" y="0"/>
                </a:lnTo>
                <a:lnTo>
                  <a:pt x="11899900" y="533400"/>
                </a:lnTo>
                <a:lnTo>
                  <a:pt x="101600" y="533400"/>
                </a:lnTo>
              </a:path>
            </a:pathLst>
          </a:custGeom>
          <a:noFill/>
          <a:ln>
            <a:solidFill>
              <a:srgbClr val="27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55" name="Imagem 215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" r="481" b="85696"/>
          <a:stretch/>
        </p:blipFill>
        <p:spPr>
          <a:xfrm>
            <a:off x="-40308" y="0"/>
            <a:ext cx="12232308" cy="957943"/>
          </a:xfrm>
          <a:prstGeom prst="rect">
            <a:avLst/>
          </a:prstGeom>
        </p:spPr>
      </p:pic>
      <p:sp>
        <p:nvSpPr>
          <p:cNvPr id="140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277600" y="6459302"/>
            <a:ext cx="812800" cy="309798"/>
          </a:xfrm>
          <a:prstGeom prst="rect">
            <a:avLst/>
          </a:prstGeom>
        </p:spPr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‹nº›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sp>
        <p:nvSpPr>
          <p:cNvPr id="2159" name="Forma livre 2158"/>
          <p:cNvSpPr/>
          <p:nvPr userDrawn="1"/>
        </p:nvSpPr>
        <p:spPr>
          <a:xfrm>
            <a:off x="1561289" y="6379847"/>
            <a:ext cx="9058275" cy="310243"/>
          </a:xfrm>
          <a:custGeom>
            <a:avLst/>
            <a:gdLst>
              <a:gd name="connsiteX0" fmla="*/ 0 w 9058275"/>
              <a:gd name="connsiteY0" fmla="*/ 9525 h 200025"/>
              <a:gd name="connsiteX1" fmla="*/ 219075 w 9058275"/>
              <a:gd name="connsiteY1" fmla="*/ 200025 h 200025"/>
              <a:gd name="connsiteX2" fmla="*/ 8743950 w 9058275"/>
              <a:gd name="connsiteY2" fmla="*/ 200025 h 200025"/>
              <a:gd name="connsiteX3" fmla="*/ 9058275 w 9058275"/>
              <a:gd name="connsiteY3" fmla="*/ 0 h 200025"/>
              <a:gd name="connsiteX4" fmla="*/ 0 w 9058275"/>
              <a:gd name="connsiteY4" fmla="*/ 95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8275" h="200025">
                <a:moveTo>
                  <a:pt x="0" y="9525"/>
                </a:moveTo>
                <a:lnTo>
                  <a:pt x="219075" y="200025"/>
                </a:lnTo>
                <a:lnTo>
                  <a:pt x="8743950" y="200025"/>
                </a:lnTo>
                <a:lnTo>
                  <a:pt x="90582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4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Conector reto 140"/>
          <p:cNvCxnSpPr/>
          <p:nvPr userDrawn="1"/>
        </p:nvCxnSpPr>
        <p:spPr>
          <a:xfrm flipV="1">
            <a:off x="10962464" y="6372226"/>
            <a:ext cx="1229536" cy="219075"/>
          </a:xfrm>
          <a:prstGeom prst="line">
            <a:avLst/>
          </a:prstGeom>
          <a:ln>
            <a:solidFill>
              <a:srgbClr val="0F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Imagem 14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2" r="481" b="1"/>
          <a:stretch/>
        </p:blipFill>
        <p:spPr>
          <a:xfrm>
            <a:off x="-40308" y="6372226"/>
            <a:ext cx="12232308" cy="547678"/>
          </a:xfrm>
          <a:prstGeom prst="rect">
            <a:avLst/>
          </a:prstGeom>
        </p:spPr>
      </p:pic>
      <p:sp>
        <p:nvSpPr>
          <p:cNvPr id="2158" name="Retângulo 2157"/>
          <p:cNvSpPr/>
          <p:nvPr userDrawn="1"/>
        </p:nvSpPr>
        <p:spPr>
          <a:xfrm>
            <a:off x="800100" y="214806"/>
            <a:ext cx="3191755" cy="305894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7" name="Forma livre 2156"/>
          <p:cNvSpPr/>
          <p:nvPr userDrawn="1"/>
        </p:nvSpPr>
        <p:spPr>
          <a:xfrm>
            <a:off x="-63500" y="6316980"/>
            <a:ext cx="11811000" cy="584562"/>
          </a:xfrm>
          <a:custGeom>
            <a:avLst/>
            <a:gdLst>
              <a:gd name="connsiteX0" fmla="*/ 0 w 11899900"/>
              <a:gd name="connsiteY0" fmla="*/ 533400 h 533400"/>
              <a:gd name="connsiteX1" fmla="*/ 0 w 11899900"/>
              <a:gd name="connsiteY1" fmla="*/ 533400 h 533400"/>
              <a:gd name="connsiteX2" fmla="*/ 1663700 w 11899900"/>
              <a:gd name="connsiteY2" fmla="*/ 0 h 533400"/>
              <a:gd name="connsiteX3" fmla="*/ 10782300 w 11899900"/>
              <a:gd name="connsiteY3" fmla="*/ 0 h 533400"/>
              <a:gd name="connsiteX4" fmla="*/ 11899900 w 11899900"/>
              <a:gd name="connsiteY4" fmla="*/ 533400 h 533400"/>
              <a:gd name="connsiteX5" fmla="*/ 101600 w 11899900"/>
              <a:gd name="connsiteY5" fmla="*/ 533400 h 533400"/>
              <a:gd name="connsiteX0" fmla="*/ 0 w 11899900"/>
              <a:gd name="connsiteY0" fmla="*/ 533400 h 533400"/>
              <a:gd name="connsiteX1" fmla="*/ 0 w 11899900"/>
              <a:gd name="connsiteY1" fmla="*/ 533400 h 533400"/>
              <a:gd name="connsiteX2" fmla="*/ 1270235 w 11899900"/>
              <a:gd name="connsiteY2" fmla="*/ 11596 h 533400"/>
              <a:gd name="connsiteX3" fmla="*/ 10782300 w 11899900"/>
              <a:gd name="connsiteY3" fmla="*/ 0 h 533400"/>
              <a:gd name="connsiteX4" fmla="*/ 11899900 w 11899900"/>
              <a:gd name="connsiteY4" fmla="*/ 533400 h 533400"/>
              <a:gd name="connsiteX5" fmla="*/ 101600 w 11899900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9900" h="533400">
                <a:moveTo>
                  <a:pt x="0" y="533400"/>
                </a:moveTo>
                <a:lnTo>
                  <a:pt x="0" y="533400"/>
                </a:lnTo>
                <a:lnTo>
                  <a:pt x="1270235" y="11596"/>
                </a:lnTo>
                <a:lnTo>
                  <a:pt x="10782300" y="0"/>
                </a:lnTo>
                <a:lnTo>
                  <a:pt x="11899900" y="533400"/>
                </a:lnTo>
                <a:lnTo>
                  <a:pt x="101600" y="533400"/>
                </a:lnTo>
              </a:path>
            </a:pathLst>
          </a:custGeom>
          <a:noFill/>
          <a:ln>
            <a:solidFill>
              <a:srgbClr val="27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55" name="Imagem 215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" r="481" b="85696"/>
          <a:stretch/>
        </p:blipFill>
        <p:spPr>
          <a:xfrm>
            <a:off x="-40308" y="0"/>
            <a:ext cx="12232308" cy="957943"/>
          </a:xfrm>
          <a:prstGeom prst="rect">
            <a:avLst/>
          </a:prstGeom>
        </p:spPr>
      </p:pic>
      <p:sp>
        <p:nvSpPr>
          <p:cNvPr id="140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277600" y="6459302"/>
            <a:ext cx="812800" cy="309798"/>
          </a:xfrm>
          <a:prstGeom prst="rect">
            <a:avLst/>
          </a:prstGeom>
        </p:spPr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‹nº›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sp>
        <p:nvSpPr>
          <p:cNvPr id="2159" name="Forma livre 2158"/>
          <p:cNvSpPr/>
          <p:nvPr userDrawn="1"/>
        </p:nvSpPr>
        <p:spPr>
          <a:xfrm>
            <a:off x="1561289" y="6379847"/>
            <a:ext cx="9058275" cy="310243"/>
          </a:xfrm>
          <a:custGeom>
            <a:avLst/>
            <a:gdLst>
              <a:gd name="connsiteX0" fmla="*/ 0 w 9058275"/>
              <a:gd name="connsiteY0" fmla="*/ 9525 h 200025"/>
              <a:gd name="connsiteX1" fmla="*/ 219075 w 9058275"/>
              <a:gd name="connsiteY1" fmla="*/ 200025 h 200025"/>
              <a:gd name="connsiteX2" fmla="*/ 8743950 w 9058275"/>
              <a:gd name="connsiteY2" fmla="*/ 200025 h 200025"/>
              <a:gd name="connsiteX3" fmla="*/ 9058275 w 9058275"/>
              <a:gd name="connsiteY3" fmla="*/ 0 h 200025"/>
              <a:gd name="connsiteX4" fmla="*/ 0 w 9058275"/>
              <a:gd name="connsiteY4" fmla="*/ 95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8275" h="200025">
                <a:moveTo>
                  <a:pt x="0" y="9525"/>
                </a:moveTo>
                <a:lnTo>
                  <a:pt x="219075" y="200025"/>
                </a:lnTo>
                <a:lnTo>
                  <a:pt x="8743950" y="200025"/>
                </a:lnTo>
                <a:lnTo>
                  <a:pt x="90582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1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Conector reto 140"/>
          <p:cNvCxnSpPr/>
          <p:nvPr userDrawn="1"/>
        </p:nvCxnSpPr>
        <p:spPr>
          <a:xfrm flipV="1">
            <a:off x="10962464" y="6372226"/>
            <a:ext cx="1229536" cy="219075"/>
          </a:xfrm>
          <a:prstGeom prst="line">
            <a:avLst/>
          </a:prstGeom>
          <a:ln>
            <a:solidFill>
              <a:srgbClr val="0F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Imagem 14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12" r="481" b="1"/>
          <a:stretch/>
        </p:blipFill>
        <p:spPr>
          <a:xfrm>
            <a:off x="-40308" y="6372226"/>
            <a:ext cx="12232308" cy="547678"/>
          </a:xfrm>
          <a:prstGeom prst="rect">
            <a:avLst/>
          </a:prstGeom>
        </p:spPr>
      </p:pic>
      <p:sp>
        <p:nvSpPr>
          <p:cNvPr id="2158" name="Retângulo 2157"/>
          <p:cNvSpPr/>
          <p:nvPr userDrawn="1"/>
        </p:nvSpPr>
        <p:spPr>
          <a:xfrm>
            <a:off x="800100" y="214806"/>
            <a:ext cx="3191755" cy="305894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7" name="Forma livre 2156"/>
          <p:cNvSpPr/>
          <p:nvPr userDrawn="1"/>
        </p:nvSpPr>
        <p:spPr>
          <a:xfrm>
            <a:off x="-63500" y="6316980"/>
            <a:ext cx="11811000" cy="584562"/>
          </a:xfrm>
          <a:custGeom>
            <a:avLst/>
            <a:gdLst>
              <a:gd name="connsiteX0" fmla="*/ 0 w 11899900"/>
              <a:gd name="connsiteY0" fmla="*/ 533400 h 533400"/>
              <a:gd name="connsiteX1" fmla="*/ 0 w 11899900"/>
              <a:gd name="connsiteY1" fmla="*/ 533400 h 533400"/>
              <a:gd name="connsiteX2" fmla="*/ 1663700 w 11899900"/>
              <a:gd name="connsiteY2" fmla="*/ 0 h 533400"/>
              <a:gd name="connsiteX3" fmla="*/ 10782300 w 11899900"/>
              <a:gd name="connsiteY3" fmla="*/ 0 h 533400"/>
              <a:gd name="connsiteX4" fmla="*/ 11899900 w 11899900"/>
              <a:gd name="connsiteY4" fmla="*/ 533400 h 533400"/>
              <a:gd name="connsiteX5" fmla="*/ 101600 w 11899900"/>
              <a:gd name="connsiteY5" fmla="*/ 533400 h 533400"/>
              <a:gd name="connsiteX0" fmla="*/ 0 w 11899900"/>
              <a:gd name="connsiteY0" fmla="*/ 533400 h 533400"/>
              <a:gd name="connsiteX1" fmla="*/ 0 w 11899900"/>
              <a:gd name="connsiteY1" fmla="*/ 533400 h 533400"/>
              <a:gd name="connsiteX2" fmla="*/ 1270235 w 11899900"/>
              <a:gd name="connsiteY2" fmla="*/ 11596 h 533400"/>
              <a:gd name="connsiteX3" fmla="*/ 10782300 w 11899900"/>
              <a:gd name="connsiteY3" fmla="*/ 0 h 533400"/>
              <a:gd name="connsiteX4" fmla="*/ 11899900 w 11899900"/>
              <a:gd name="connsiteY4" fmla="*/ 533400 h 533400"/>
              <a:gd name="connsiteX5" fmla="*/ 101600 w 11899900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9900" h="533400">
                <a:moveTo>
                  <a:pt x="0" y="533400"/>
                </a:moveTo>
                <a:lnTo>
                  <a:pt x="0" y="533400"/>
                </a:lnTo>
                <a:lnTo>
                  <a:pt x="1270235" y="11596"/>
                </a:lnTo>
                <a:lnTo>
                  <a:pt x="10782300" y="0"/>
                </a:lnTo>
                <a:lnTo>
                  <a:pt x="11899900" y="533400"/>
                </a:lnTo>
                <a:lnTo>
                  <a:pt x="101600" y="533400"/>
                </a:lnTo>
              </a:path>
            </a:pathLst>
          </a:custGeom>
          <a:noFill/>
          <a:ln>
            <a:solidFill>
              <a:srgbClr val="27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55" name="Imagem 215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" r="481" b="85696"/>
          <a:stretch/>
        </p:blipFill>
        <p:spPr>
          <a:xfrm>
            <a:off x="-40308" y="0"/>
            <a:ext cx="12232308" cy="957943"/>
          </a:xfrm>
          <a:prstGeom prst="rect">
            <a:avLst/>
          </a:prstGeom>
        </p:spPr>
      </p:pic>
      <p:sp>
        <p:nvSpPr>
          <p:cNvPr id="140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277600" y="6459302"/>
            <a:ext cx="812800" cy="309798"/>
          </a:xfrm>
          <a:prstGeom prst="rect">
            <a:avLst/>
          </a:prstGeom>
        </p:spPr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‹nº›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sp>
        <p:nvSpPr>
          <p:cNvPr id="2159" name="Forma livre 2158"/>
          <p:cNvSpPr/>
          <p:nvPr userDrawn="1"/>
        </p:nvSpPr>
        <p:spPr>
          <a:xfrm>
            <a:off x="1561289" y="6379847"/>
            <a:ext cx="9058275" cy="310243"/>
          </a:xfrm>
          <a:custGeom>
            <a:avLst/>
            <a:gdLst>
              <a:gd name="connsiteX0" fmla="*/ 0 w 9058275"/>
              <a:gd name="connsiteY0" fmla="*/ 9525 h 200025"/>
              <a:gd name="connsiteX1" fmla="*/ 219075 w 9058275"/>
              <a:gd name="connsiteY1" fmla="*/ 200025 h 200025"/>
              <a:gd name="connsiteX2" fmla="*/ 8743950 w 9058275"/>
              <a:gd name="connsiteY2" fmla="*/ 200025 h 200025"/>
              <a:gd name="connsiteX3" fmla="*/ 9058275 w 9058275"/>
              <a:gd name="connsiteY3" fmla="*/ 0 h 200025"/>
              <a:gd name="connsiteX4" fmla="*/ 0 w 9058275"/>
              <a:gd name="connsiteY4" fmla="*/ 95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8275" h="200025">
                <a:moveTo>
                  <a:pt x="0" y="9525"/>
                </a:moveTo>
                <a:lnTo>
                  <a:pt x="219075" y="200025"/>
                </a:lnTo>
                <a:lnTo>
                  <a:pt x="8743950" y="200025"/>
                </a:lnTo>
                <a:lnTo>
                  <a:pt x="90582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0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11277600" y="6459302"/>
            <a:ext cx="812800" cy="309798"/>
          </a:xfrm>
          <a:prstGeom prst="rect">
            <a:avLst/>
          </a:prstGeom>
        </p:spPr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‹nº›</a:t>
            </a:fld>
            <a:endParaRPr lang="pt-BR" sz="1400" b="1" dirty="0">
              <a:solidFill>
                <a:srgbClr val="0F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700" r:id="rId3"/>
    <p:sldLayoutId id="214748370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0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openxmlformats.org/officeDocument/2006/relationships/image" Target="../media/image13.png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12" Type="http://schemas.openxmlformats.org/officeDocument/2006/relationships/image" Target="../media/image1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.xml"/><Relationship Id="rId11" Type="http://schemas.openxmlformats.org/officeDocument/2006/relationships/image" Target="../media/image11.png"/><Relationship Id="rId5" Type="http://schemas.openxmlformats.org/officeDocument/2006/relationships/chart" Target="../charts/chart15.xml"/><Relationship Id="rId15" Type="http://schemas.openxmlformats.org/officeDocument/2006/relationships/chart" Target="../charts/chart19.xml"/><Relationship Id="rId10" Type="http://schemas.openxmlformats.org/officeDocument/2006/relationships/image" Target="../media/image8.png"/><Relationship Id="rId4" Type="http://schemas.openxmlformats.org/officeDocument/2006/relationships/chart" Target="../charts/chart14.xml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13" Type="http://schemas.openxmlformats.org/officeDocument/2006/relationships/image" Target="../media/image12.png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12" Type="http://schemas.openxmlformats.org/officeDocument/2006/relationships/image" Target="../media/image1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4.xml"/><Relationship Id="rId11" Type="http://schemas.openxmlformats.org/officeDocument/2006/relationships/image" Target="../media/image8.png"/><Relationship Id="rId5" Type="http://schemas.openxmlformats.org/officeDocument/2006/relationships/chart" Target="../charts/chart23.xml"/><Relationship Id="rId15" Type="http://schemas.openxmlformats.org/officeDocument/2006/relationships/chart" Target="../charts/chart27.xml"/><Relationship Id="rId10" Type="http://schemas.openxmlformats.org/officeDocument/2006/relationships/image" Target="../media/image5.png"/><Relationship Id="rId4" Type="http://schemas.openxmlformats.org/officeDocument/2006/relationships/chart" Target="../charts/chart22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hart" Target="../charts/char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hart" Target="../charts/char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12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0.xml"/><Relationship Id="rId11" Type="http://schemas.openxmlformats.org/officeDocument/2006/relationships/image" Target="../media/image8.png"/><Relationship Id="rId5" Type="http://schemas.openxmlformats.org/officeDocument/2006/relationships/chart" Target="../charts/chart9.xml"/><Relationship Id="rId10" Type="http://schemas.openxmlformats.org/officeDocument/2006/relationships/image" Target="../media/image7.png"/><Relationship Id="rId4" Type="http://schemas.openxmlformats.org/officeDocument/2006/relationships/chart" Target="../charts/chart8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lashbase.s3.amazonaws.com/startupstockphotos/large/1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9030"/>
            <a:ext cx="12236449" cy="68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tângulo 151"/>
          <p:cNvSpPr/>
          <p:nvPr/>
        </p:nvSpPr>
        <p:spPr>
          <a:xfrm>
            <a:off x="954875" y="431876"/>
            <a:ext cx="4626775" cy="6106271"/>
          </a:xfrm>
          <a:prstGeom prst="rect">
            <a:avLst/>
          </a:prstGeom>
          <a:solidFill>
            <a:srgbClr val="2F5597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83350" y="132364"/>
            <a:ext cx="4626775" cy="6793383"/>
          </a:xfrm>
          <a:prstGeom prst="rect">
            <a:avLst/>
          </a:prstGeom>
          <a:solidFill>
            <a:schemeClr val="accent1">
              <a:lumMod val="75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0" name="Retângulo 1129"/>
          <p:cNvSpPr/>
          <p:nvPr/>
        </p:nvSpPr>
        <p:spPr>
          <a:xfrm>
            <a:off x="463855" y="1463845"/>
            <a:ext cx="4510860" cy="46696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ubtítulo 30"/>
          <p:cNvSpPr txBox="1">
            <a:spLocks/>
          </p:cNvSpPr>
          <p:nvPr/>
        </p:nvSpPr>
        <p:spPr>
          <a:xfrm>
            <a:off x="1091737" y="1852305"/>
            <a:ext cx="3389993" cy="149102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b="1" i="1">
                <a:solidFill>
                  <a:schemeClr val="accent4">
                    <a:lumMod val="20000"/>
                    <a:lumOff val="8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pt-BR" sz="13800" dirty="0">
                <a:solidFill>
                  <a:srgbClr val="FFC000"/>
                </a:solidFill>
              </a:rPr>
              <a:t>EAD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54" name="Subtítulo 30"/>
          <p:cNvSpPr txBox="1">
            <a:spLocks/>
          </p:cNvSpPr>
          <p:nvPr/>
        </p:nvSpPr>
        <p:spPr>
          <a:xfrm>
            <a:off x="1283133" y="3526633"/>
            <a:ext cx="3574618" cy="1340735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pesquisa quantitativa</a:t>
            </a:r>
          </a:p>
        </p:txBody>
      </p:sp>
      <p:sp>
        <p:nvSpPr>
          <p:cNvPr id="177" name="CaixaDeTexto 176"/>
          <p:cNvSpPr txBox="1"/>
          <p:nvPr/>
        </p:nvSpPr>
        <p:spPr>
          <a:xfrm>
            <a:off x="537842" y="5030324"/>
            <a:ext cx="309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--</a:t>
            </a:r>
            <a:r>
              <a:rPr lang="pt-BR" sz="20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dezembro / 2016 </a:t>
            </a:r>
            <a:r>
              <a:rPr lang="pt-BR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--</a:t>
            </a:r>
          </a:p>
        </p:txBody>
      </p:sp>
      <p:sp>
        <p:nvSpPr>
          <p:cNvPr id="181" name="Forma livre 180"/>
          <p:cNvSpPr/>
          <p:nvPr/>
        </p:nvSpPr>
        <p:spPr>
          <a:xfrm>
            <a:off x="-26813" y="5710421"/>
            <a:ext cx="4065413" cy="1197262"/>
          </a:xfrm>
          <a:custGeom>
            <a:avLst/>
            <a:gdLst>
              <a:gd name="connsiteX0" fmla="*/ 3133725 w 3152775"/>
              <a:gd name="connsiteY0" fmla="*/ 0 h 552450"/>
              <a:gd name="connsiteX1" fmla="*/ 466725 w 3152775"/>
              <a:gd name="connsiteY1" fmla="*/ 0 h 552450"/>
              <a:gd name="connsiteX2" fmla="*/ 457200 w 3152775"/>
              <a:gd name="connsiteY2" fmla="*/ 95250 h 552450"/>
              <a:gd name="connsiteX3" fmla="*/ 0 w 3152775"/>
              <a:gd name="connsiteY3" fmla="*/ 552450 h 552450"/>
              <a:gd name="connsiteX4" fmla="*/ 3152775 w 3152775"/>
              <a:gd name="connsiteY4" fmla="*/ 552450 h 552450"/>
              <a:gd name="connsiteX5" fmla="*/ 3133725 w 3152775"/>
              <a:gd name="connsiteY5" fmla="*/ 0 h 552450"/>
              <a:gd name="connsiteX0" fmla="*/ 3191919 w 3191919"/>
              <a:gd name="connsiteY0" fmla="*/ 0 h 552450"/>
              <a:gd name="connsiteX1" fmla="*/ 466725 w 3191919"/>
              <a:gd name="connsiteY1" fmla="*/ 0 h 552450"/>
              <a:gd name="connsiteX2" fmla="*/ 457200 w 3191919"/>
              <a:gd name="connsiteY2" fmla="*/ 95250 h 552450"/>
              <a:gd name="connsiteX3" fmla="*/ 0 w 3191919"/>
              <a:gd name="connsiteY3" fmla="*/ 552450 h 552450"/>
              <a:gd name="connsiteX4" fmla="*/ 3152775 w 3191919"/>
              <a:gd name="connsiteY4" fmla="*/ 552450 h 552450"/>
              <a:gd name="connsiteX5" fmla="*/ 3191919 w 3191919"/>
              <a:gd name="connsiteY5" fmla="*/ 0 h 552450"/>
              <a:gd name="connsiteX0" fmla="*/ 3191919 w 3191919"/>
              <a:gd name="connsiteY0" fmla="*/ 0 h 552450"/>
              <a:gd name="connsiteX1" fmla="*/ 466725 w 3191919"/>
              <a:gd name="connsiteY1" fmla="*/ 0 h 552450"/>
              <a:gd name="connsiteX2" fmla="*/ 457200 w 3191919"/>
              <a:gd name="connsiteY2" fmla="*/ 95250 h 552450"/>
              <a:gd name="connsiteX3" fmla="*/ 0 w 3191919"/>
              <a:gd name="connsiteY3" fmla="*/ 552450 h 552450"/>
              <a:gd name="connsiteX4" fmla="*/ 2796334 w 3191919"/>
              <a:gd name="connsiteY4" fmla="*/ 552450 h 552450"/>
              <a:gd name="connsiteX5" fmla="*/ 3191919 w 3191919"/>
              <a:gd name="connsiteY5" fmla="*/ 0 h 552450"/>
              <a:gd name="connsiteX0" fmla="*/ 3191919 w 3191919"/>
              <a:gd name="connsiteY0" fmla="*/ 0 h 552450"/>
              <a:gd name="connsiteX1" fmla="*/ 466725 w 3191919"/>
              <a:gd name="connsiteY1" fmla="*/ 0 h 552450"/>
              <a:gd name="connsiteX2" fmla="*/ 457200 w 3191919"/>
              <a:gd name="connsiteY2" fmla="*/ 95250 h 552450"/>
              <a:gd name="connsiteX3" fmla="*/ 0 w 3191919"/>
              <a:gd name="connsiteY3" fmla="*/ 552450 h 552450"/>
              <a:gd name="connsiteX4" fmla="*/ 3007289 w 3191919"/>
              <a:gd name="connsiteY4" fmla="*/ 544211 h 552450"/>
              <a:gd name="connsiteX5" fmla="*/ 3191919 w 3191919"/>
              <a:gd name="connsiteY5" fmla="*/ 0 h 552450"/>
              <a:gd name="connsiteX0" fmla="*/ 3191919 w 3191919"/>
              <a:gd name="connsiteY0" fmla="*/ 0 h 552450"/>
              <a:gd name="connsiteX1" fmla="*/ 466725 w 3191919"/>
              <a:gd name="connsiteY1" fmla="*/ 0 h 552450"/>
              <a:gd name="connsiteX2" fmla="*/ 457200 w 3191919"/>
              <a:gd name="connsiteY2" fmla="*/ 95250 h 552450"/>
              <a:gd name="connsiteX3" fmla="*/ 0 w 3191919"/>
              <a:gd name="connsiteY3" fmla="*/ 552450 h 552450"/>
              <a:gd name="connsiteX4" fmla="*/ 2985466 w 3191919"/>
              <a:gd name="connsiteY4" fmla="*/ 544211 h 552450"/>
              <a:gd name="connsiteX5" fmla="*/ 3191919 w 3191919"/>
              <a:gd name="connsiteY5" fmla="*/ 0 h 552450"/>
              <a:gd name="connsiteX0" fmla="*/ 3228291 w 3228291"/>
              <a:gd name="connsiteY0" fmla="*/ 8239 h 552450"/>
              <a:gd name="connsiteX1" fmla="*/ 466725 w 3228291"/>
              <a:gd name="connsiteY1" fmla="*/ 0 h 552450"/>
              <a:gd name="connsiteX2" fmla="*/ 457200 w 3228291"/>
              <a:gd name="connsiteY2" fmla="*/ 95250 h 552450"/>
              <a:gd name="connsiteX3" fmla="*/ 0 w 3228291"/>
              <a:gd name="connsiteY3" fmla="*/ 552450 h 552450"/>
              <a:gd name="connsiteX4" fmla="*/ 2985466 w 3228291"/>
              <a:gd name="connsiteY4" fmla="*/ 544211 h 552450"/>
              <a:gd name="connsiteX5" fmla="*/ 3228291 w 3228291"/>
              <a:gd name="connsiteY5" fmla="*/ 8239 h 552450"/>
              <a:gd name="connsiteX0" fmla="*/ 3241671 w 3241671"/>
              <a:gd name="connsiteY0" fmla="*/ 16478 h 560689"/>
              <a:gd name="connsiteX1" fmla="*/ 0 w 3241671"/>
              <a:gd name="connsiteY1" fmla="*/ 0 h 560689"/>
              <a:gd name="connsiteX2" fmla="*/ 470580 w 3241671"/>
              <a:gd name="connsiteY2" fmla="*/ 103489 h 560689"/>
              <a:gd name="connsiteX3" fmla="*/ 13380 w 3241671"/>
              <a:gd name="connsiteY3" fmla="*/ 560689 h 560689"/>
              <a:gd name="connsiteX4" fmla="*/ 2998846 w 3241671"/>
              <a:gd name="connsiteY4" fmla="*/ 552450 h 560689"/>
              <a:gd name="connsiteX5" fmla="*/ 3241671 w 3241671"/>
              <a:gd name="connsiteY5" fmla="*/ 16478 h 560689"/>
              <a:gd name="connsiteX0" fmla="*/ 3241671 w 3241671"/>
              <a:gd name="connsiteY0" fmla="*/ 16478 h 560689"/>
              <a:gd name="connsiteX1" fmla="*/ 0 w 3241671"/>
              <a:gd name="connsiteY1" fmla="*/ 0 h 560689"/>
              <a:gd name="connsiteX2" fmla="*/ 12298 w 3241671"/>
              <a:gd name="connsiteY2" fmla="*/ 119968 h 560689"/>
              <a:gd name="connsiteX3" fmla="*/ 13380 w 3241671"/>
              <a:gd name="connsiteY3" fmla="*/ 560689 h 560689"/>
              <a:gd name="connsiteX4" fmla="*/ 2998846 w 3241671"/>
              <a:gd name="connsiteY4" fmla="*/ 552450 h 560689"/>
              <a:gd name="connsiteX5" fmla="*/ 3241671 w 3241671"/>
              <a:gd name="connsiteY5" fmla="*/ 16478 h 560689"/>
              <a:gd name="connsiteX0" fmla="*/ 3388976 w 3388976"/>
              <a:gd name="connsiteY0" fmla="*/ 16478 h 560689"/>
              <a:gd name="connsiteX1" fmla="*/ 0 w 3388976"/>
              <a:gd name="connsiteY1" fmla="*/ 0 h 560689"/>
              <a:gd name="connsiteX2" fmla="*/ 12298 w 3388976"/>
              <a:gd name="connsiteY2" fmla="*/ 119968 h 560689"/>
              <a:gd name="connsiteX3" fmla="*/ 13380 w 3388976"/>
              <a:gd name="connsiteY3" fmla="*/ 560689 h 560689"/>
              <a:gd name="connsiteX4" fmla="*/ 2998846 w 3388976"/>
              <a:gd name="connsiteY4" fmla="*/ 552450 h 560689"/>
              <a:gd name="connsiteX5" fmla="*/ 3388976 w 3388976"/>
              <a:gd name="connsiteY5" fmla="*/ 16478 h 560689"/>
              <a:gd name="connsiteX0" fmla="*/ 3388976 w 3388976"/>
              <a:gd name="connsiteY0" fmla="*/ 16478 h 560689"/>
              <a:gd name="connsiteX1" fmla="*/ 0 w 3388976"/>
              <a:gd name="connsiteY1" fmla="*/ 0 h 560689"/>
              <a:gd name="connsiteX2" fmla="*/ 12298 w 3388976"/>
              <a:gd name="connsiteY2" fmla="*/ 119968 h 560689"/>
              <a:gd name="connsiteX3" fmla="*/ 13380 w 3388976"/>
              <a:gd name="connsiteY3" fmla="*/ 560689 h 560689"/>
              <a:gd name="connsiteX4" fmla="*/ 3320735 w 3388976"/>
              <a:gd name="connsiteY4" fmla="*/ 552450 h 560689"/>
              <a:gd name="connsiteX5" fmla="*/ 3388976 w 3388976"/>
              <a:gd name="connsiteY5" fmla="*/ 16478 h 560689"/>
              <a:gd name="connsiteX0" fmla="*/ 3388976 w 3388976"/>
              <a:gd name="connsiteY0" fmla="*/ 16478 h 560689"/>
              <a:gd name="connsiteX1" fmla="*/ 0 w 3388976"/>
              <a:gd name="connsiteY1" fmla="*/ 0 h 560689"/>
              <a:gd name="connsiteX2" fmla="*/ 12298 w 3388976"/>
              <a:gd name="connsiteY2" fmla="*/ 119968 h 560689"/>
              <a:gd name="connsiteX3" fmla="*/ 13380 w 3388976"/>
              <a:gd name="connsiteY3" fmla="*/ 560689 h 560689"/>
              <a:gd name="connsiteX4" fmla="*/ 2862453 w 3388976"/>
              <a:gd name="connsiteY4" fmla="*/ 528303 h 560689"/>
              <a:gd name="connsiteX5" fmla="*/ 3388976 w 3388976"/>
              <a:gd name="connsiteY5" fmla="*/ 16478 h 560689"/>
              <a:gd name="connsiteX0" fmla="*/ 3388976 w 3388976"/>
              <a:gd name="connsiteY0" fmla="*/ 16478 h 560689"/>
              <a:gd name="connsiteX1" fmla="*/ 0 w 3388976"/>
              <a:gd name="connsiteY1" fmla="*/ 0 h 560689"/>
              <a:gd name="connsiteX2" fmla="*/ 12298 w 3388976"/>
              <a:gd name="connsiteY2" fmla="*/ 119968 h 560689"/>
              <a:gd name="connsiteX3" fmla="*/ 13380 w 3388976"/>
              <a:gd name="connsiteY3" fmla="*/ 560689 h 560689"/>
              <a:gd name="connsiteX4" fmla="*/ 2993391 w 3388976"/>
              <a:gd name="connsiteY4" fmla="*/ 558487 h 560689"/>
              <a:gd name="connsiteX5" fmla="*/ 3388976 w 3388976"/>
              <a:gd name="connsiteY5" fmla="*/ 16478 h 560689"/>
              <a:gd name="connsiteX0" fmla="*/ 3127101 w 3127101"/>
              <a:gd name="connsiteY0" fmla="*/ 94956 h 560689"/>
              <a:gd name="connsiteX1" fmla="*/ 0 w 3127101"/>
              <a:gd name="connsiteY1" fmla="*/ 0 h 560689"/>
              <a:gd name="connsiteX2" fmla="*/ 12298 w 3127101"/>
              <a:gd name="connsiteY2" fmla="*/ 119968 h 560689"/>
              <a:gd name="connsiteX3" fmla="*/ 13380 w 3127101"/>
              <a:gd name="connsiteY3" fmla="*/ 560689 h 560689"/>
              <a:gd name="connsiteX4" fmla="*/ 2993391 w 3127101"/>
              <a:gd name="connsiteY4" fmla="*/ 558487 h 560689"/>
              <a:gd name="connsiteX5" fmla="*/ 3127101 w 3127101"/>
              <a:gd name="connsiteY5" fmla="*/ 94956 h 560689"/>
              <a:gd name="connsiteX0" fmla="*/ 3301685 w 3301685"/>
              <a:gd name="connsiteY0" fmla="*/ 100993 h 560689"/>
              <a:gd name="connsiteX1" fmla="*/ 0 w 3301685"/>
              <a:gd name="connsiteY1" fmla="*/ 0 h 560689"/>
              <a:gd name="connsiteX2" fmla="*/ 12298 w 3301685"/>
              <a:gd name="connsiteY2" fmla="*/ 119968 h 560689"/>
              <a:gd name="connsiteX3" fmla="*/ 13380 w 3301685"/>
              <a:gd name="connsiteY3" fmla="*/ 560689 h 560689"/>
              <a:gd name="connsiteX4" fmla="*/ 2993391 w 3301685"/>
              <a:gd name="connsiteY4" fmla="*/ 558487 h 560689"/>
              <a:gd name="connsiteX5" fmla="*/ 3301685 w 3301685"/>
              <a:gd name="connsiteY5" fmla="*/ 100993 h 560689"/>
              <a:gd name="connsiteX0" fmla="*/ 3289387 w 3289387"/>
              <a:gd name="connsiteY0" fmla="*/ 22515 h 482211"/>
              <a:gd name="connsiteX1" fmla="*/ 9525 w 3289387"/>
              <a:gd name="connsiteY1" fmla="*/ 0 h 482211"/>
              <a:gd name="connsiteX2" fmla="*/ 0 w 3289387"/>
              <a:gd name="connsiteY2" fmla="*/ 41490 h 482211"/>
              <a:gd name="connsiteX3" fmla="*/ 1082 w 3289387"/>
              <a:gd name="connsiteY3" fmla="*/ 482211 h 482211"/>
              <a:gd name="connsiteX4" fmla="*/ 2981093 w 3289387"/>
              <a:gd name="connsiteY4" fmla="*/ 480009 h 482211"/>
              <a:gd name="connsiteX5" fmla="*/ 3289387 w 3289387"/>
              <a:gd name="connsiteY5" fmla="*/ 22515 h 482211"/>
              <a:gd name="connsiteX0" fmla="*/ 3289387 w 4444029"/>
              <a:gd name="connsiteY0" fmla="*/ 22515 h 482211"/>
              <a:gd name="connsiteX1" fmla="*/ 9525 w 4444029"/>
              <a:gd name="connsiteY1" fmla="*/ 0 h 482211"/>
              <a:gd name="connsiteX2" fmla="*/ 0 w 4444029"/>
              <a:gd name="connsiteY2" fmla="*/ 41490 h 482211"/>
              <a:gd name="connsiteX3" fmla="*/ 1082 w 4444029"/>
              <a:gd name="connsiteY3" fmla="*/ 482211 h 482211"/>
              <a:gd name="connsiteX4" fmla="*/ 4444029 w 4444029"/>
              <a:gd name="connsiteY4" fmla="*/ 480009 h 482211"/>
              <a:gd name="connsiteX5" fmla="*/ 3289387 w 4444029"/>
              <a:gd name="connsiteY5" fmla="*/ 22515 h 482211"/>
              <a:gd name="connsiteX0" fmla="*/ 3289387 w 4444029"/>
              <a:gd name="connsiteY0" fmla="*/ 0 h 483748"/>
              <a:gd name="connsiteX1" fmla="*/ 9525 w 4444029"/>
              <a:gd name="connsiteY1" fmla="*/ 1537 h 483748"/>
              <a:gd name="connsiteX2" fmla="*/ 0 w 4444029"/>
              <a:gd name="connsiteY2" fmla="*/ 43027 h 483748"/>
              <a:gd name="connsiteX3" fmla="*/ 1082 w 4444029"/>
              <a:gd name="connsiteY3" fmla="*/ 483748 h 483748"/>
              <a:gd name="connsiteX4" fmla="*/ 4444029 w 4444029"/>
              <a:gd name="connsiteY4" fmla="*/ 481546 h 483748"/>
              <a:gd name="connsiteX5" fmla="*/ 3289387 w 4444029"/>
              <a:gd name="connsiteY5" fmla="*/ 0 h 48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29" h="483748">
                <a:moveTo>
                  <a:pt x="3289387" y="0"/>
                </a:moveTo>
                <a:lnTo>
                  <a:pt x="9525" y="1537"/>
                </a:lnTo>
                <a:lnTo>
                  <a:pt x="0" y="43027"/>
                </a:lnTo>
                <a:cubicBezTo>
                  <a:pt x="361" y="189934"/>
                  <a:pt x="721" y="336841"/>
                  <a:pt x="1082" y="483748"/>
                </a:cubicBezTo>
                <a:lnTo>
                  <a:pt x="4444029" y="481546"/>
                </a:lnTo>
                <a:lnTo>
                  <a:pt x="3289387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78" name="Forma livre 177"/>
          <p:cNvSpPr/>
          <p:nvPr/>
        </p:nvSpPr>
        <p:spPr>
          <a:xfrm>
            <a:off x="0" y="5862325"/>
            <a:ext cx="3936716" cy="1021723"/>
          </a:xfrm>
          <a:custGeom>
            <a:avLst/>
            <a:gdLst>
              <a:gd name="connsiteX0" fmla="*/ 3133725 w 3152775"/>
              <a:gd name="connsiteY0" fmla="*/ 0 h 552450"/>
              <a:gd name="connsiteX1" fmla="*/ 466725 w 3152775"/>
              <a:gd name="connsiteY1" fmla="*/ 0 h 552450"/>
              <a:gd name="connsiteX2" fmla="*/ 457200 w 3152775"/>
              <a:gd name="connsiteY2" fmla="*/ 95250 h 552450"/>
              <a:gd name="connsiteX3" fmla="*/ 0 w 3152775"/>
              <a:gd name="connsiteY3" fmla="*/ 552450 h 552450"/>
              <a:gd name="connsiteX4" fmla="*/ 3152775 w 3152775"/>
              <a:gd name="connsiteY4" fmla="*/ 552450 h 552450"/>
              <a:gd name="connsiteX5" fmla="*/ 3133725 w 3152775"/>
              <a:gd name="connsiteY5" fmla="*/ 0 h 552450"/>
              <a:gd name="connsiteX0" fmla="*/ 3191919 w 3191919"/>
              <a:gd name="connsiteY0" fmla="*/ 0 h 552450"/>
              <a:gd name="connsiteX1" fmla="*/ 466725 w 3191919"/>
              <a:gd name="connsiteY1" fmla="*/ 0 h 552450"/>
              <a:gd name="connsiteX2" fmla="*/ 457200 w 3191919"/>
              <a:gd name="connsiteY2" fmla="*/ 95250 h 552450"/>
              <a:gd name="connsiteX3" fmla="*/ 0 w 3191919"/>
              <a:gd name="connsiteY3" fmla="*/ 552450 h 552450"/>
              <a:gd name="connsiteX4" fmla="*/ 3152775 w 3191919"/>
              <a:gd name="connsiteY4" fmla="*/ 552450 h 552450"/>
              <a:gd name="connsiteX5" fmla="*/ 3191919 w 3191919"/>
              <a:gd name="connsiteY5" fmla="*/ 0 h 552450"/>
              <a:gd name="connsiteX0" fmla="*/ 3191919 w 3191919"/>
              <a:gd name="connsiteY0" fmla="*/ 0 h 552450"/>
              <a:gd name="connsiteX1" fmla="*/ 466725 w 3191919"/>
              <a:gd name="connsiteY1" fmla="*/ 0 h 552450"/>
              <a:gd name="connsiteX2" fmla="*/ 457200 w 3191919"/>
              <a:gd name="connsiteY2" fmla="*/ 95250 h 552450"/>
              <a:gd name="connsiteX3" fmla="*/ 0 w 3191919"/>
              <a:gd name="connsiteY3" fmla="*/ 552450 h 552450"/>
              <a:gd name="connsiteX4" fmla="*/ 2796334 w 3191919"/>
              <a:gd name="connsiteY4" fmla="*/ 552450 h 552450"/>
              <a:gd name="connsiteX5" fmla="*/ 3191919 w 3191919"/>
              <a:gd name="connsiteY5" fmla="*/ 0 h 552450"/>
              <a:gd name="connsiteX0" fmla="*/ 3191919 w 3191919"/>
              <a:gd name="connsiteY0" fmla="*/ 0 h 552450"/>
              <a:gd name="connsiteX1" fmla="*/ 466725 w 3191919"/>
              <a:gd name="connsiteY1" fmla="*/ 0 h 552450"/>
              <a:gd name="connsiteX2" fmla="*/ 457200 w 3191919"/>
              <a:gd name="connsiteY2" fmla="*/ 95250 h 552450"/>
              <a:gd name="connsiteX3" fmla="*/ 0 w 3191919"/>
              <a:gd name="connsiteY3" fmla="*/ 552450 h 552450"/>
              <a:gd name="connsiteX4" fmla="*/ 3007289 w 3191919"/>
              <a:gd name="connsiteY4" fmla="*/ 544211 h 552450"/>
              <a:gd name="connsiteX5" fmla="*/ 3191919 w 3191919"/>
              <a:gd name="connsiteY5" fmla="*/ 0 h 552450"/>
              <a:gd name="connsiteX0" fmla="*/ 3191919 w 3191919"/>
              <a:gd name="connsiteY0" fmla="*/ 0 h 552450"/>
              <a:gd name="connsiteX1" fmla="*/ 466725 w 3191919"/>
              <a:gd name="connsiteY1" fmla="*/ 0 h 552450"/>
              <a:gd name="connsiteX2" fmla="*/ 457200 w 3191919"/>
              <a:gd name="connsiteY2" fmla="*/ 95250 h 552450"/>
              <a:gd name="connsiteX3" fmla="*/ 0 w 3191919"/>
              <a:gd name="connsiteY3" fmla="*/ 552450 h 552450"/>
              <a:gd name="connsiteX4" fmla="*/ 2985466 w 3191919"/>
              <a:gd name="connsiteY4" fmla="*/ 544211 h 552450"/>
              <a:gd name="connsiteX5" fmla="*/ 3191919 w 3191919"/>
              <a:gd name="connsiteY5" fmla="*/ 0 h 552450"/>
              <a:gd name="connsiteX0" fmla="*/ 3228291 w 3228291"/>
              <a:gd name="connsiteY0" fmla="*/ 8239 h 552450"/>
              <a:gd name="connsiteX1" fmla="*/ 466725 w 3228291"/>
              <a:gd name="connsiteY1" fmla="*/ 0 h 552450"/>
              <a:gd name="connsiteX2" fmla="*/ 457200 w 3228291"/>
              <a:gd name="connsiteY2" fmla="*/ 95250 h 552450"/>
              <a:gd name="connsiteX3" fmla="*/ 0 w 3228291"/>
              <a:gd name="connsiteY3" fmla="*/ 552450 h 552450"/>
              <a:gd name="connsiteX4" fmla="*/ 2985466 w 3228291"/>
              <a:gd name="connsiteY4" fmla="*/ 544211 h 552450"/>
              <a:gd name="connsiteX5" fmla="*/ 3228291 w 3228291"/>
              <a:gd name="connsiteY5" fmla="*/ 8239 h 552450"/>
              <a:gd name="connsiteX0" fmla="*/ 3241671 w 3241671"/>
              <a:gd name="connsiteY0" fmla="*/ 16478 h 560689"/>
              <a:gd name="connsiteX1" fmla="*/ 0 w 3241671"/>
              <a:gd name="connsiteY1" fmla="*/ 0 h 560689"/>
              <a:gd name="connsiteX2" fmla="*/ 470580 w 3241671"/>
              <a:gd name="connsiteY2" fmla="*/ 103489 h 560689"/>
              <a:gd name="connsiteX3" fmla="*/ 13380 w 3241671"/>
              <a:gd name="connsiteY3" fmla="*/ 560689 h 560689"/>
              <a:gd name="connsiteX4" fmla="*/ 2998846 w 3241671"/>
              <a:gd name="connsiteY4" fmla="*/ 552450 h 560689"/>
              <a:gd name="connsiteX5" fmla="*/ 3241671 w 3241671"/>
              <a:gd name="connsiteY5" fmla="*/ 16478 h 560689"/>
              <a:gd name="connsiteX0" fmla="*/ 3241671 w 3241671"/>
              <a:gd name="connsiteY0" fmla="*/ 16478 h 560689"/>
              <a:gd name="connsiteX1" fmla="*/ 0 w 3241671"/>
              <a:gd name="connsiteY1" fmla="*/ 0 h 560689"/>
              <a:gd name="connsiteX2" fmla="*/ 12298 w 3241671"/>
              <a:gd name="connsiteY2" fmla="*/ 119968 h 560689"/>
              <a:gd name="connsiteX3" fmla="*/ 13380 w 3241671"/>
              <a:gd name="connsiteY3" fmla="*/ 560689 h 560689"/>
              <a:gd name="connsiteX4" fmla="*/ 2998846 w 3241671"/>
              <a:gd name="connsiteY4" fmla="*/ 552450 h 560689"/>
              <a:gd name="connsiteX5" fmla="*/ 3241671 w 3241671"/>
              <a:gd name="connsiteY5" fmla="*/ 16478 h 560689"/>
              <a:gd name="connsiteX0" fmla="*/ 3388976 w 3388976"/>
              <a:gd name="connsiteY0" fmla="*/ 16478 h 560689"/>
              <a:gd name="connsiteX1" fmla="*/ 0 w 3388976"/>
              <a:gd name="connsiteY1" fmla="*/ 0 h 560689"/>
              <a:gd name="connsiteX2" fmla="*/ 12298 w 3388976"/>
              <a:gd name="connsiteY2" fmla="*/ 119968 h 560689"/>
              <a:gd name="connsiteX3" fmla="*/ 13380 w 3388976"/>
              <a:gd name="connsiteY3" fmla="*/ 560689 h 560689"/>
              <a:gd name="connsiteX4" fmla="*/ 2998846 w 3388976"/>
              <a:gd name="connsiteY4" fmla="*/ 552450 h 560689"/>
              <a:gd name="connsiteX5" fmla="*/ 3388976 w 3388976"/>
              <a:gd name="connsiteY5" fmla="*/ 16478 h 560689"/>
              <a:gd name="connsiteX0" fmla="*/ 3388976 w 3388976"/>
              <a:gd name="connsiteY0" fmla="*/ 16478 h 560689"/>
              <a:gd name="connsiteX1" fmla="*/ 0 w 3388976"/>
              <a:gd name="connsiteY1" fmla="*/ 0 h 560689"/>
              <a:gd name="connsiteX2" fmla="*/ 12298 w 3388976"/>
              <a:gd name="connsiteY2" fmla="*/ 119968 h 560689"/>
              <a:gd name="connsiteX3" fmla="*/ 13380 w 3388976"/>
              <a:gd name="connsiteY3" fmla="*/ 560689 h 560689"/>
              <a:gd name="connsiteX4" fmla="*/ 3320735 w 3388976"/>
              <a:gd name="connsiteY4" fmla="*/ 552450 h 560689"/>
              <a:gd name="connsiteX5" fmla="*/ 3388976 w 3388976"/>
              <a:gd name="connsiteY5" fmla="*/ 16478 h 560689"/>
              <a:gd name="connsiteX0" fmla="*/ 3388976 w 3388976"/>
              <a:gd name="connsiteY0" fmla="*/ 16478 h 560689"/>
              <a:gd name="connsiteX1" fmla="*/ 0 w 3388976"/>
              <a:gd name="connsiteY1" fmla="*/ 0 h 560689"/>
              <a:gd name="connsiteX2" fmla="*/ 12298 w 3388976"/>
              <a:gd name="connsiteY2" fmla="*/ 119968 h 560689"/>
              <a:gd name="connsiteX3" fmla="*/ 13380 w 3388976"/>
              <a:gd name="connsiteY3" fmla="*/ 560689 h 560689"/>
              <a:gd name="connsiteX4" fmla="*/ 2862453 w 3388976"/>
              <a:gd name="connsiteY4" fmla="*/ 528303 h 560689"/>
              <a:gd name="connsiteX5" fmla="*/ 3388976 w 3388976"/>
              <a:gd name="connsiteY5" fmla="*/ 16478 h 560689"/>
              <a:gd name="connsiteX0" fmla="*/ 3388976 w 3388976"/>
              <a:gd name="connsiteY0" fmla="*/ 16478 h 560689"/>
              <a:gd name="connsiteX1" fmla="*/ 0 w 3388976"/>
              <a:gd name="connsiteY1" fmla="*/ 0 h 560689"/>
              <a:gd name="connsiteX2" fmla="*/ 12298 w 3388976"/>
              <a:gd name="connsiteY2" fmla="*/ 119968 h 560689"/>
              <a:gd name="connsiteX3" fmla="*/ 13380 w 3388976"/>
              <a:gd name="connsiteY3" fmla="*/ 560689 h 560689"/>
              <a:gd name="connsiteX4" fmla="*/ 2993391 w 3388976"/>
              <a:gd name="connsiteY4" fmla="*/ 558487 h 560689"/>
              <a:gd name="connsiteX5" fmla="*/ 3388976 w 3388976"/>
              <a:gd name="connsiteY5" fmla="*/ 16478 h 560689"/>
              <a:gd name="connsiteX0" fmla="*/ 3127101 w 3127101"/>
              <a:gd name="connsiteY0" fmla="*/ 94956 h 560689"/>
              <a:gd name="connsiteX1" fmla="*/ 0 w 3127101"/>
              <a:gd name="connsiteY1" fmla="*/ 0 h 560689"/>
              <a:gd name="connsiteX2" fmla="*/ 12298 w 3127101"/>
              <a:gd name="connsiteY2" fmla="*/ 119968 h 560689"/>
              <a:gd name="connsiteX3" fmla="*/ 13380 w 3127101"/>
              <a:gd name="connsiteY3" fmla="*/ 560689 h 560689"/>
              <a:gd name="connsiteX4" fmla="*/ 2993391 w 3127101"/>
              <a:gd name="connsiteY4" fmla="*/ 558487 h 560689"/>
              <a:gd name="connsiteX5" fmla="*/ 3127101 w 3127101"/>
              <a:gd name="connsiteY5" fmla="*/ 94956 h 560689"/>
              <a:gd name="connsiteX0" fmla="*/ 3301685 w 3301685"/>
              <a:gd name="connsiteY0" fmla="*/ 100993 h 560689"/>
              <a:gd name="connsiteX1" fmla="*/ 0 w 3301685"/>
              <a:gd name="connsiteY1" fmla="*/ 0 h 560689"/>
              <a:gd name="connsiteX2" fmla="*/ 12298 w 3301685"/>
              <a:gd name="connsiteY2" fmla="*/ 119968 h 560689"/>
              <a:gd name="connsiteX3" fmla="*/ 13380 w 3301685"/>
              <a:gd name="connsiteY3" fmla="*/ 560689 h 560689"/>
              <a:gd name="connsiteX4" fmla="*/ 2993391 w 3301685"/>
              <a:gd name="connsiteY4" fmla="*/ 558487 h 560689"/>
              <a:gd name="connsiteX5" fmla="*/ 3301685 w 3301685"/>
              <a:gd name="connsiteY5" fmla="*/ 100993 h 560689"/>
              <a:gd name="connsiteX0" fmla="*/ 3289387 w 3289387"/>
              <a:gd name="connsiteY0" fmla="*/ 22515 h 482211"/>
              <a:gd name="connsiteX1" fmla="*/ 9525 w 3289387"/>
              <a:gd name="connsiteY1" fmla="*/ 0 h 482211"/>
              <a:gd name="connsiteX2" fmla="*/ 0 w 3289387"/>
              <a:gd name="connsiteY2" fmla="*/ 41490 h 482211"/>
              <a:gd name="connsiteX3" fmla="*/ 1082 w 3289387"/>
              <a:gd name="connsiteY3" fmla="*/ 482211 h 482211"/>
              <a:gd name="connsiteX4" fmla="*/ 2981093 w 3289387"/>
              <a:gd name="connsiteY4" fmla="*/ 480009 h 482211"/>
              <a:gd name="connsiteX5" fmla="*/ 3289387 w 3289387"/>
              <a:gd name="connsiteY5" fmla="*/ 22515 h 482211"/>
              <a:gd name="connsiteX0" fmla="*/ 3289387 w 4444029"/>
              <a:gd name="connsiteY0" fmla="*/ 22515 h 482211"/>
              <a:gd name="connsiteX1" fmla="*/ 9525 w 4444029"/>
              <a:gd name="connsiteY1" fmla="*/ 0 h 482211"/>
              <a:gd name="connsiteX2" fmla="*/ 0 w 4444029"/>
              <a:gd name="connsiteY2" fmla="*/ 41490 h 482211"/>
              <a:gd name="connsiteX3" fmla="*/ 1082 w 4444029"/>
              <a:gd name="connsiteY3" fmla="*/ 482211 h 482211"/>
              <a:gd name="connsiteX4" fmla="*/ 4444029 w 4444029"/>
              <a:gd name="connsiteY4" fmla="*/ 480009 h 482211"/>
              <a:gd name="connsiteX5" fmla="*/ 3289387 w 4444029"/>
              <a:gd name="connsiteY5" fmla="*/ 22515 h 482211"/>
              <a:gd name="connsiteX0" fmla="*/ 3289387 w 4444029"/>
              <a:gd name="connsiteY0" fmla="*/ 0 h 483748"/>
              <a:gd name="connsiteX1" fmla="*/ 9525 w 4444029"/>
              <a:gd name="connsiteY1" fmla="*/ 1537 h 483748"/>
              <a:gd name="connsiteX2" fmla="*/ 0 w 4444029"/>
              <a:gd name="connsiteY2" fmla="*/ 43027 h 483748"/>
              <a:gd name="connsiteX3" fmla="*/ 1082 w 4444029"/>
              <a:gd name="connsiteY3" fmla="*/ 483748 h 483748"/>
              <a:gd name="connsiteX4" fmla="*/ 4444029 w 4444029"/>
              <a:gd name="connsiteY4" fmla="*/ 481546 h 483748"/>
              <a:gd name="connsiteX5" fmla="*/ 3289387 w 4444029"/>
              <a:gd name="connsiteY5" fmla="*/ 0 h 48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29" h="483748">
                <a:moveTo>
                  <a:pt x="3289387" y="0"/>
                </a:moveTo>
                <a:lnTo>
                  <a:pt x="9525" y="1537"/>
                </a:lnTo>
                <a:lnTo>
                  <a:pt x="0" y="43027"/>
                </a:lnTo>
                <a:cubicBezTo>
                  <a:pt x="361" y="189934"/>
                  <a:pt x="721" y="336841"/>
                  <a:pt x="1082" y="483748"/>
                </a:cubicBezTo>
                <a:lnTo>
                  <a:pt x="4444029" y="481546"/>
                </a:lnTo>
                <a:lnTo>
                  <a:pt x="328938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8000">
                <a:schemeClr val="bg1"/>
              </a:gs>
              <a:gs pos="9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38100">
            <a:solidFill>
              <a:srgbClr val="2E75B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18" y="6143195"/>
            <a:ext cx="1818244" cy="509252"/>
          </a:xfrm>
          <a:prstGeom prst="rect">
            <a:avLst/>
          </a:prstGeom>
        </p:spPr>
      </p:pic>
      <p:sp>
        <p:nvSpPr>
          <p:cNvPr id="150" name="Retângulo 149"/>
          <p:cNvSpPr/>
          <p:nvPr/>
        </p:nvSpPr>
        <p:spPr>
          <a:xfrm>
            <a:off x="1488951" y="345486"/>
            <a:ext cx="2376260" cy="136951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Freeform 9"/>
          <p:cNvSpPr>
            <a:spLocks noEditPoints="1"/>
          </p:cNvSpPr>
          <p:nvPr/>
        </p:nvSpPr>
        <p:spPr bwMode="auto">
          <a:xfrm>
            <a:off x="2032441" y="683485"/>
            <a:ext cx="1569174" cy="768094"/>
          </a:xfrm>
          <a:custGeom>
            <a:avLst/>
            <a:gdLst>
              <a:gd name="T0" fmla="*/ 13 w 279"/>
              <a:gd name="T1" fmla="*/ 78 h 135"/>
              <a:gd name="T2" fmla="*/ 28 w 279"/>
              <a:gd name="T3" fmla="*/ 77 h 135"/>
              <a:gd name="T4" fmla="*/ 5 w 279"/>
              <a:gd name="T5" fmla="*/ 61 h 135"/>
              <a:gd name="T6" fmla="*/ 28 w 279"/>
              <a:gd name="T7" fmla="*/ 43 h 135"/>
              <a:gd name="T8" fmla="*/ 31 w 279"/>
              <a:gd name="T9" fmla="*/ 58 h 135"/>
              <a:gd name="T10" fmla="*/ 21 w 279"/>
              <a:gd name="T11" fmla="*/ 53 h 135"/>
              <a:gd name="T12" fmla="*/ 23 w 279"/>
              <a:gd name="T13" fmla="*/ 61 h 135"/>
              <a:gd name="T14" fmla="*/ 42 w 279"/>
              <a:gd name="T15" fmla="*/ 73 h 135"/>
              <a:gd name="T16" fmla="*/ 18 w 279"/>
              <a:gd name="T17" fmla="*/ 92 h 135"/>
              <a:gd name="T18" fmla="*/ 1 w 279"/>
              <a:gd name="T19" fmla="*/ 76 h 135"/>
              <a:gd name="T20" fmla="*/ 90 w 279"/>
              <a:gd name="T21" fmla="*/ 44 h 135"/>
              <a:gd name="T22" fmla="*/ 64 w 279"/>
              <a:gd name="T23" fmla="*/ 63 h 135"/>
              <a:gd name="T24" fmla="*/ 62 w 279"/>
              <a:gd name="T25" fmla="*/ 72 h 135"/>
              <a:gd name="T26" fmla="*/ 81 w 279"/>
              <a:gd name="T27" fmla="*/ 91 h 135"/>
              <a:gd name="T28" fmla="*/ 98 w 279"/>
              <a:gd name="T29" fmla="*/ 44 h 135"/>
              <a:gd name="T30" fmla="*/ 132 w 279"/>
              <a:gd name="T31" fmla="*/ 48 h 135"/>
              <a:gd name="T32" fmla="*/ 121 w 279"/>
              <a:gd name="T33" fmla="*/ 67 h 135"/>
              <a:gd name="T34" fmla="*/ 128 w 279"/>
              <a:gd name="T35" fmla="*/ 83 h 135"/>
              <a:gd name="T36" fmla="*/ 88 w 279"/>
              <a:gd name="T37" fmla="*/ 91 h 135"/>
              <a:gd name="T38" fmla="*/ 112 w 279"/>
              <a:gd name="T39" fmla="*/ 63 h 135"/>
              <a:gd name="T40" fmla="*/ 119 w 279"/>
              <a:gd name="T41" fmla="*/ 54 h 135"/>
              <a:gd name="T42" fmla="*/ 105 w 279"/>
              <a:gd name="T43" fmla="*/ 71 h 135"/>
              <a:gd name="T44" fmla="*/ 117 w 279"/>
              <a:gd name="T45" fmla="*/ 77 h 135"/>
              <a:gd name="T46" fmla="*/ 105 w 279"/>
              <a:gd name="T47" fmla="*/ 71 h 135"/>
              <a:gd name="T48" fmla="*/ 166 w 279"/>
              <a:gd name="T49" fmla="*/ 44 h 135"/>
              <a:gd name="T50" fmla="*/ 181 w 279"/>
              <a:gd name="T51" fmla="*/ 53 h 135"/>
              <a:gd name="T52" fmla="*/ 167 w 279"/>
              <a:gd name="T53" fmla="*/ 68 h 135"/>
              <a:gd name="T54" fmla="*/ 175 w 279"/>
              <a:gd name="T55" fmla="*/ 75 h 135"/>
              <a:gd name="T56" fmla="*/ 161 w 279"/>
              <a:gd name="T57" fmla="*/ 91 h 135"/>
              <a:gd name="T58" fmla="*/ 161 w 279"/>
              <a:gd name="T59" fmla="*/ 73 h 135"/>
              <a:gd name="T60" fmla="*/ 148 w 279"/>
              <a:gd name="T61" fmla="*/ 91 h 135"/>
              <a:gd name="T62" fmla="*/ 153 w 279"/>
              <a:gd name="T63" fmla="*/ 64 h 135"/>
              <a:gd name="T64" fmla="*/ 168 w 279"/>
              <a:gd name="T65" fmla="*/ 59 h 135"/>
              <a:gd name="T66" fmla="*/ 160 w 279"/>
              <a:gd name="T67" fmla="*/ 53 h 135"/>
              <a:gd name="T68" fmla="*/ 205 w 279"/>
              <a:gd name="T69" fmla="*/ 44 h 135"/>
              <a:gd name="T70" fmla="*/ 215 w 279"/>
              <a:gd name="T71" fmla="*/ 91 h 135"/>
              <a:gd name="T72" fmla="*/ 190 w 279"/>
              <a:gd name="T73" fmla="*/ 91 h 135"/>
              <a:gd name="T74" fmla="*/ 213 w 279"/>
              <a:gd name="T75" fmla="*/ 73 h 135"/>
              <a:gd name="T76" fmla="*/ 200 w 279"/>
              <a:gd name="T77" fmla="*/ 73 h 135"/>
              <a:gd name="T78" fmla="*/ 279 w 279"/>
              <a:gd name="T79" fmla="*/ 44 h 135"/>
              <a:gd name="T80" fmla="*/ 253 w 279"/>
              <a:gd name="T81" fmla="*/ 63 h 135"/>
              <a:gd name="T82" fmla="*/ 251 w 279"/>
              <a:gd name="T83" fmla="*/ 72 h 135"/>
              <a:gd name="T84" fmla="*/ 270 w 279"/>
              <a:gd name="T85" fmla="*/ 91 h 135"/>
              <a:gd name="T86" fmla="*/ 189 w 279"/>
              <a:gd name="T87" fmla="*/ 22 h 135"/>
              <a:gd name="T88" fmla="*/ 103 w 279"/>
              <a:gd name="T89" fmla="*/ 22 h 135"/>
              <a:gd name="T90" fmla="*/ 190 w 279"/>
              <a:gd name="T91" fmla="*/ 14 h 135"/>
              <a:gd name="T92" fmla="*/ 82 w 279"/>
              <a:gd name="T93" fmla="*/ 121 h 135"/>
              <a:gd name="T94" fmla="*/ 79 w 279"/>
              <a:gd name="T95" fmla="*/ 135 h 135"/>
              <a:gd name="T96" fmla="*/ 173 w 279"/>
              <a:gd name="T97" fmla="*/ 98 h 135"/>
              <a:gd name="T98" fmla="*/ 86 w 279"/>
              <a:gd name="T99" fmla="*/ 9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9" h="135">
                <a:moveTo>
                  <a:pt x="1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4" y="77"/>
                  <a:pt x="13" y="77"/>
                  <a:pt x="13" y="78"/>
                </a:cubicBezTo>
                <a:cubicBezTo>
                  <a:pt x="13" y="81"/>
                  <a:pt x="16" y="83"/>
                  <a:pt x="20" y="83"/>
                </a:cubicBezTo>
                <a:cubicBezTo>
                  <a:pt x="25" y="83"/>
                  <a:pt x="27" y="81"/>
                  <a:pt x="28" y="78"/>
                </a:cubicBezTo>
                <a:cubicBezTo>
                  <a:pt x="28" y="77"/>
                  <a:pt x="28" y="77"/>
                  <a:pt x="28" y="77"/>
                </a:cubicBezTo>
                <a:cubicBezTo>
                  <a:pt x="28" y="75"/>
                  <a:pt x="27" y="74"/>
                  <a:pt x="25" y="73"/>
                </a:cubicBezTo>
                <a:cubicBezTo>
                  <a:pt x="14" y="70"/>
                  <a:pt x="14" y="70"/>
                  <a:pt x="14" y="70"/>
                </a:cubicBezTo>
                <a:cubicBezTo>
                  <a:pt x="8" y="69"/>
                  <a:pt x="5" y="65"/>
                  <a:pt x="5" y="61"/>
                </a:cubicBezTo>
                <a:cubicBezTo>
                  <a:pt x="5" y="60"/>
                  <a:pt x="5" y="59"/>
                  <a:pt x="5" y="58"/>
                </a:cubicBezTo>
                <a:cubicBezTo>
                  <a:pt x="6" y="54"/>
                  <a:pt x="9" y="50"/>
                  <a:pt x="12" y="48"/>
                </a:cubicBezTo>
                <a:cubicBezTo>
                  <a:pt x="16" y="45"/>
                  <a:pt x="22" y="43"/>
                  <a:pt x="28" y="43"/>
                </a:cubicBezTo>
                <a:cubicBezTo>
                  <a:pt x="39" y="43"/>
                  <a:pt x="44" y="47"/>
                  <a:pt x="44" y="54"/>
                </a:cubicBezTo>
                <a:cubicBezTo>
                  <a:pt x="44" y="55"/>
                  <a:pt x="44" y="56"/>
                  <a:pt x="44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7"/>
                  <a:pt x="31" y="56"/>
                  <a:pt x="31" y="56"/>
                </a:cubicBezTo>
                <a:cubicBezTo>
                  <a:pt x="31" y="53"/>
                  <a:pt x="29" y="52"/>
                  <a:pt x="26" y="52"/>
                </a:cubicBezTo>
                <a:cubicBezTo>
                  <a:pt x="24" y="52"/>
                  <a:pt x="23" y="52"/>
                  <a:pt x="21" y="53"/>
                </a:cubicBezTo>
                <a:cubicBezTo>
                  <a:pt x="20" y="54"/>
                  <a:pt x="19" y="55"/>
                  <a:pt x="19" y="56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9"/>
                  <a:pt x="20" y="60"/>
                  <a:pt x="23" y="61"/>
                </a:cubicBezTo>
                <a:cubicBezTo>
                  <a:pt x="31" y="63"/>
                  <a:pt x="31" y="63"/>
                  <a:pt x="31" y="63"/>
                </a:cubicBezTo>
                <a:cubicBezTo>
                  <a:pt x="34" y="64"/>
                  <a:pt x="37" y="65"/>
                  <a:pt x="38" y="66"/>
                </a:cubicBezTo>
                <a:cubicBezTo>
                  <a:pt x="41" y="68"/>
                  <a:pt x="42" y="70"/>
                  <a:pt x="42" y="73"/>
                </a:cubicBezTo>
                <a:cubicBezTo>
                  <a:pt x="42" y="74"/>
                  <a:pt x="42" y="76"/>
                  <a:pt x="41" y="77"/>
                </a:cubicBezTo>
                <a:cubicBezTo>
                  <a:pt x="40" y="82"/>
                  <a:pt x="38" y="85"/>
                  <a:pt x="33" y="88"/>
                </a:cubicBezTo>
                <a:cubicBezTo>
                  <a:pt x="29" y="91"/>
                  <a:pt x="24" y="92"/>
                  <a:pt x="18" y="92"/>
                </a:cubicBezTo>
                <a:cubicBezTo>
                  <a:pt x="10" y="92"/>
                  <a:pt x="5" y="90"/>
                  <a:pt x="2" y="86"/>
                </a:cubicBezTo>
                <a:cubicBezTo>
                  <a:pt x="1" y="84"/>
                  <a:pt x="0" y="82"/>
                  <a:pt x="0" y="80"/>
                </a:cubicBezTo>
                <a:cubicBezTo>
                  <a:pt x="0" y="79"/>
                  <a:pt x="0" y="78"/>
                  <a:pt x="1" y="76"/>
                </a:cubicBezTo>
                <a:moveTo>
                  <a:pt x="46" y="91"/>
                </a:moveTo>
                <a:cubicBezTo>
                  <a:pt x="56" y="44"/>
                  <a:pt x="56" y="44"/>
                  <a:pt x="56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53"/>
                  <a:pt x="88" y="53"/>
                  <a:pt x="88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4" y="63"/>
                  <a:pt x="64" y="63"/>
                  <a:pt x="64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83" y="72"/>
                  <a:pt x="83" y="72"/>
                  <a:pt x="83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0" y="82"/>
                  <a:pt x="60" y="82"/>
                  <a:pt x="60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1" y="91"/>
                  <a:pt x="81" y="91"/>
                  <a:pt x="81" y="91"/>
                </a:cubicBezTo>
                <a:lnTo>
                  <a:pt x="46" y="91"/>
                </a:lnTo>
                <a:close/>
                <a:moveTo>
                  <a:pt x="88" y="91"/>
                </a:moveTo>
                <a:cubicBezTo>
                  <a:pt x="98" y="44"/>
                  <a:pt x="98" y="44"/>
                  <a:pt x="98" y="44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20" y="44"/>
                  <a:pt x="123" y="44"/>
                  <a:pt x="125" y="45"/>
                </a:cubicBezTo>
                <a:cubicBezTo>
                  <a:pt x="128" y="45"/>
                  <a:pt x="130" y="46"/>
                  <a:pt x="132" y="48"/>
                </a:cubicBezTo>
                <a:cubicBezTo>
                  <a:pt x="133" y="50"/>
                  <a:pt x="134" y="52"/>
                  <a:pt x="134" y="54"/>
                </a:cubicBezTo>
                <a:cubicBezTo>
                  <a:pt x="134" y="54"/>
                  <a:pt x="134" y="55"/>
                  <a:pt x="134" y="56"/>
                </a:cubicBezTo>
                <a:cubicBezTo>
                  <a:pt x="132" y="61"/>
                  <a:pt x="128" y="65"/>
                  <a:pt x="121" y="67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7" y="68"/>
                  <a:pt x="130" y="71"/>
                  <a:pt x="130" y="75"/>
                </a:cubicBezTo>
                <a:cubicBezTo>
                  <a:pt x="130" y="78"/>
                  <a:pt x="130" y="81"/>
                  <a:pt x="128" y="83"/>
                </a:cubicBezTo>
                <a:cubicBezTo>
                  <a:pt x="126" y="86"/>
                  <a:pt x="124" y="87"/>
                  <a:pt x="121" y="89"/>
                </a:cubicBezTo>
                <a:cubicBezTo>
                  <a:pt x="119" y="90"/>
                  <a:pt x="114" y="91"/>
                  <a:pt x="109" y="91"/>
                </a:cubicBezTo>
                <a:lnTo>
                  <a:pt x="88" y="91"/>
                </a:lnTo>
                <a:close/>
                <a:moveTo>
                  <a:pt x="109" y="53"/>
                </a:moveTo>
                <a:cubicBezTo>
                  <a:pt x="106" y="63"/>
                  <a:pt x="106" y="63"/>
                  <a:pt x="106" y="63"/>
                </a:cubicBezTo>
                <a:cubicBezTo>
                  <a:pt x="112" y="63"/>
                  <a:pt x="112" y="63"/>
                  <a:pt x="112" y="63"/>
                </a:cubicBezTo>
                <a:cubicBezTo>
                  <a:pt x="115" y="63"/>
                  <a:pt x="116" y="63"/>
                  <a:pt x="117" y="62"/>
                </a:cubicBezTo>
                <a:cubicBezTo>
                  <a:pt x="119" y="62"/>
                  <a:pt x="120" y="60"/>
                  <a:pt x="120" y="58"/>
                </a:cubicBezTo>
                <a:cubicBezTo>
                  <a:pt x="121" y="56"/>
                  <a:pt x="120" y="55"/>
                  <a:pt x="119" y="54"/>
                </a:cubicBezTo>
                <a:cubicBezTo>
                  <a:pt x="119" y="53"/>
                  <a:pt x="117" y="53"/>
                  <a:pt x="116" y="53"/>
                </a:cubicBezTo>
                <a:lnTo>
                  <a:pt x="109" y="53"/>
                </a:lnTo>
                <a:close/>
                <a:moveTo>
                  <a:pt x="105" y="71"/>
                </a:moveTo>
                <a:cubicBezTo>
                  <a:pt x="102" y="82"/>
                  <a:pt x="102" y="82"/>
                  <a:pt x="102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4" y="82"/>
                  <a:pt x="116" y="80"/>
                  <a:pt x="117" y="77"/>
                </a:cubicBezTo>
                <a:cubicBezTo>
                  <a:pt x="117" y="76"/>
                  <a:pt x="117" y="76"/>
                  <a:pt x="117" y="75"/>
                </a:cubicBezTo>
                <a:cubicBezTo>
                  <a:pt x="117" y="73"/>
                  <a:pt x="115" y="71"/>
                  <a:pt x="111" y="71"/>
                </a:cubicBezTo>
                <a:lnTo>
                  <a:pt x="105" y="71"/>
                </a:lnTo>
                <a:close/>
                <a:moveTo>
                  <a:pt x="135" y="91"/>
                </a:moveTo>
                <a:cubicBezTo>
                  <a:pt x="144" y="44"/>
                  <a:pt x="144" y="44"/>
                  <a:pt x="14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0" y="44"/>
                  <a:pt x="172" y="44"/>
                  <a:pt x="173" y="45"/>
                </a:cubicBezTo>
                <a:cubicBezTo>
                  <a:pt x="176" y="45"/>
                  <a:pt x="178" y="46"/>
                  <a:pt x="179" y="48"/>
                </a:cubicBezTo>
                <a:cubicBezTo>
                  <a:pt x="181" y="49"/>
                  <a:pt x="181" y="51"/>
                  <a:pt x="181" y="53"/>
                </a:cubicBezTo>
                <a:cubicBezTo>
                  <a:pt x="181" y="54"/>
                  <a:pt x="181" y="55"/>
                  <a:pt x="181" y="57"/>
                </a:cubicBezTo>
                <a:cubicBezTo>
                  <a:pt x="180" y="61"/>
                  <a:pt x="178" y="64"/>
                  <a:pt x="175" y="65"/>
                </a:cubicBezTo>
                <a:cubicBezTo>
                  <a:pt x="173" y="66"/>
                  <a:pt x="170" y="67"/>
                  <a:pt x="167" y="68"/>
                </a:cubicBezTo>
                <a:cubicBezTo>
                  <a:pt x="167" y="68"/>
                  <a:pt x="167" y="68"/>
                  <a:pt x="167" y="68"/>
                </a:cubicBezTo>
                <a:cubicBezTo>
                  <a:pt x="170" y="68"/>
                  <a:pt x="173" y="69"/>
                  <a:pt x="174" y="70"/>
                </a:cubicBezTo>
                <a:cubicBezTo>
                  <a:pt x="175" y="71"/>
                  <a:pt x="175" y="73"/>
                  <a:pt x="175" y="75"/>
                </a:cubicBezTo>
                <a:cubicBezTo>
                  <a:pt x="175" y="76"/>
                  <a:pt x="175" y="77"/>
                  <a:pt x="175" y="79"/>
                </a:cubicBezTo>
                <a:cubicBezTo>
                  <a:pt x="175" y="85"/>
                  <a:pt x="175" y="89"/>
                  <a:pt x="175" y="91"/>
                </a:cubicBezTo>
                <a:cubicBezTo>
                  <a:pt x="161" y="91"/>
                  <a:pt x="161" y="91"/>
                  <a:pt x="161" y="91"/>
                </a:cubicBezTo>
                <a:cubicBezTo>
                  <a:pt x="161" y="89"/>
                  <a:pt x="161" y="85"/>
                  <a:pt x="162" y="80"/>
                </a:cubicBezTo>
                <a:cubicBezTo>
                  <a:pt x="162" y="78"/>
                  <a:pt x="162" y="77"/>
                  <a:pt x="162" y="76"/>
                </a:cubicBezTo>
                <a:cubicBezTo>
                  <a:pt x="162" y="75"/>
                  <a:pt x="162" y="74"/>
                  <a:pt x="161" y="73"/>
                </a:cubicBezTo>
                <a:cubicBezTo>
                  <a:pt x="160" y="73"/>
                  <a:pt x="159" y="73"/>
                  <a:pt x="157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48" y="91"/>
                  <a:pt x="148" y="91"/>
                  <a:pt x="148" y="91"/>
                </a:cubicBezTo>
                <a:lnTo>
                  <a:pt x="135" y="91"/>
                </a:lnTo>
                <a:close/>
                <a:moveTo>
                  <a:pt x="156" y="53"/>
                </a:moveTo>
                <a:cubicBezTo>
                  <a:pt x="153" y="64"/>
                  <a:pt x="153" y="64"/>
                  <a:pt x="153" y="64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61" y="64"/>
                  <a:pt x="163" y="64"/>
                  <a:pt x="163" y="64"/>
                </a:cubicBezTo>
                <a:cubicBezTo>
                  <a:pt x="166" y="63"/>
                  <a:pt x="167" y="61"/>
                  <a:pt x="168" y="59"/>
                </a:cubicBezTo>
                <a:cubicBezTo>
                  <a:pt x="168" y="58"/>
                  <a:pt x="168" y="57"/>
                  <a:pt x="168" y="57"/>
                </a:cubicBezTo>
                <a:cubicBezTo>
                  <a:pt x="168" y="55"/>
                  <a:pt x="167" y="54"/>
                  <a:pt x="166" y="53"/>
                </a:cubicBezTo>
                <a:cubicBezTo>
                  <a:pt x="164" y="53"/>
                  <a:pt x="163" y="53"/>
                  <a:pt x="160" y="53"/>
                </a:cubicBezTo>
                <a:lnTo>
                  <a:pt x="156" y="53"/>
                </a:lnTo>
                <a:close/>
                <a:moveTo>
                  <a:pt x="177" y="91"/>
                </a:moveTo>
                <a:cubicBezTo>
                  <a:pt x="205" y="44"/>
                  <a:pt x="205" y="44"/>
                  <a:pt x="205" y="44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30" y="91"/>
                  <a:pt x="230" y="91"/>
                  <a:pt x="23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4" y="81"/>
                  <a:pt x="214" y="81"/>
                  <a:pt x="214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0" y="91"/>
                  <a:pt x="190" y="91"/>
                  <a:pt x="190" y="91"/>
                </a:cubicBezTo>
                <a:lnTo>
                  <a:pt x="177" y="91"/>
                </a:lnTo>
                <a:close/>
                <a:moveTo>
                  <a:pt x="200" y="73"/>
                </a:moveTo>
                <a:cubicBezTo>
                  <a:pt x="213" y="73"/>
                  <a:pt x="213" y="73"/>
                  <a:pt x="213" y="73"/>
                </a:cubicBezTo>
                <a:cubicBezTo>
                  <a:pt x="211" y="53"/>
                  <a:pt x="211" y="53"/>
                  <a:pt x="211" y="53"/>
                </a:cubicBezTo>
                <a:cubicBezTo>
                  <a:pt x="211" y="53"/>
                  <a:pt x="211" y="53"/>
                  <a:pt x="211" y="53"/>
                </a:cubicBezTo>
                <a:lnTo>
                  <a:pt x="200" y="73"/>
                </a:lnTo>
                <a:close/>
                <a:moveTo>
                  <a:pt x="235" y="91"/>
                </a:moveTo>
                <a:cubicBezTo>
                  <a:pt x="245" y="44"/>
                  <a:pt x="245" y="44"/>
                  <a:pt x="245" y="44"/>
                </a:cubicBezTo>
                <a:cubicBezTo>
                  <a:pt x="279" y="44"/>
                  <a:pt x="279" y="44"/>
                  <a:pt x="279" y="44"/>
                </a:cubicBezTo>
                <a:cubicBezTo>
                  <a:pt x="277" y="53"/>
                  <a:pt x="277" y="53"/>
                  <a:pt x="277" y="53"/>
                </a:cubicBezTo>
                <a:cubicBezTo>
                  <a:pt x="255" y="53"/>
                  <a:pt x="255" y="53"/>
                  <a:pt x="255" y="53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2" y="72"/>
                  <a:pt x="272" y="72"/>
                  <a:pt x="272" y="72"/>
                </a:cubicBezTo>
                <a:cubicBezTo>
                  <a:pt x="251" y="72"/>
                  <a:pt x="251" y="72"/>
                  <a:pt x="251" y="72"/>
                </a:cubicBezTo>
                <a:cubicBezTo>
                  <a:pt x="249" y="82"/>
                  <a:pt x="249" y="82"/>
                  <a:pt x="249" y="82"/>
                </a:cubicBezTo>
                <a:cubicBezTo>
                  <a:pt x="272" y="82"/>
                  <a:pt x="272" y="82"/>
                  <a:pt x="272" y="82"/>
                </a:cubicBezTo>
                <a:cubicBezTo>
                  <a:pt x="270" y="91"/>
                  <a:pt x="270" y="91"/>
                  <a:pt x="270" y="91"/>
                </a:cubicBezTo>
                <a:lnTo>
                  <a:pt x="235" y="91"/>
                </a:lnTo>
                <a:close/>
                <a:moveTo>
                  <a:pt x="103" y="22"/>
                </a:moveTo>
                <a:cubicBezTo>
                  <a:pt x="189" y="22"/>
                  <a:pt x="189" y="22"/>
                  <a:pt x="189" y="22"/>
                </a:cubicBezTo>
                <a:cubicBezTo>
                  <a:pt x="186" y="37"/>
                  <a:pt x="186" y="37"/>
                  <a:pt x="186" y="37"/>
                </a:cubicBezTo>
                <a:cubicBezTo>
                  <a:pt x="99" y="37"/>
                  <a:pt x="99" y="37"/>
                  <a:pt x="99" y="37"/>
                </a:cubicBezTo>
                <a:lnTo>
                  <a:pt x="103" y="22"/>
                </a:lnTo>
                <a:close/>
                <a:moveTo>
                  <a:pt x="107" y="0"/>
                </a:moveTo>
                <a:cubicBezTo>
                  <a:pt x="194" y="0"/>
                  <a:pt x="194" y="0"/>
                  <a:pt x="194" y="0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04" y="14"/>
                  <a:pt x="104" y="14"/>
                  <a:pt x="104" y="14"/>
                </a:cubicBezTo>
                <a:lnTo>
                  <a:pt x="107" y="0"/>
                </a:lnTo>
                <a:close/>
                <a:moveTo>
                  <a:pt x="82" y="121"/>
                </a:moveTo>
                <a:cubicBezTo>
                  <a:pt x="168" y="121"/>
                  <a:pt x="168" y="121"/>
                  <a:pt x="168" y="121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79" y="135"/>
                  <a:pt x="79" y="135"/>
                  <a:pt x="79" y="135"/>
                </a:cubicBezTo>
                <a:lnTo>
                  <a:pt x="82" y="121"/>
                </a:lnTo>
                <a:close/>
                <a:moveTo>
                  <a:pt x="86" y="98"/>
                </a:moveTo>
                <a:cubicBezTo>
                  <a:pt x="173" y="98"/>
                  <a:pt x="173" y="98"/>
                  <a:pt x="173" y="98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83" y="113"/>
                  <a:pt x="83" y="113"/>
                  <a:pt x="83" y="113"/>
                </a:cubicBezTo>
                <a:lnTo>
                  <a:pt x="8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7" grpId="0" animBg="1"/>
      <p:bldP spid="1130" grpId="0" animBg="1"/>
      <p:bldP spid="22" grpId="0"/>
      <p:bldP spid="154" grpId="0"/>
      <p:bldP spid="177" grpId="0"/>
      <p:bldP spid="181" grpId="0" animBg="1"/>
      <p:bldP spid="178" grpId="0" animBg="1"/>
      <p:bldP spid="150" grpId="0" animBg="1"/>
      <p:bldP spid="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963964466"/>
              </p:ext>
            </p:extLst>
          </p:nvPr>
        </p:nvGraphicFramePr>
        <p:xfrm>
          <a:off x="2511618" y="167861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817949077"/>
              </p:ext>
            </p:extLst>
          </p:nvPr>
        </p:nvGraphicFramePr>
        <p:xfrm>
          <a:off x="8823375" y="167769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P4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Quais foram os motivos que fizeram o(a) </a:t>
            </a:r>
            <a:r>
              <a:rPr lang="pt-BR" sz="1050" dirty="0" err="1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Sr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(a) não iniciar o curso?  (RM)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por que não iniciou?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10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20501183"/>
              </p:ext>
            </p:extLst>
          </p:nvPr>
        </p:nvGraphicFramePr>
        <p:xfrm>
          <a:off x="4081133" y="167861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57400061"/>
              </p:ext>
            </p:extLst>
          </p:nvPr>
        </p:nvGraphicFramePr>
        <p:xfrm>
          <a:off x="5574152" y="167861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075445203"/>
              </p:ext>
            </p:extLst>
          </p:nvPr>
        </p:nvGraphicFramePr>
        <p:xfrm>
          <a:off x="7093987" y="167769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142539263"/>
              </p:ext>
            </p:extLst>
          </p:nvPr>
        </p:nvGraphicFramePr>
        <p:xfrm>
          <a:off x="989962" y="167861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825789581"/>
              </p:ext>
            </p:extLst>
          </p:nvPr>
        </p:nvGraphicFramePr>
        <p:xfrm>
          <a:off x="1213514" y="1850910"/>
          <a:ext cx="1359400" cy="103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Retângulo 24"/>
          <p:cNvSpPr/>
          <p:nvPr/>
        </p:nvSpPr>
        <p:spPr>
          <a:xfrm>
            <a:off x="4247175" y="3089248"/>
            <a:ext cx="148036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outros motivos diversos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2551137" y="3089248"/>
            <a:ext cx="17334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dificuldades com a ferramenta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7361198" y="3089248"/>
            <a:ext cx="139172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conteúdo não foi interessante o suficiente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8811919" y="3089248"/>
            <a:ext cx="169999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falta de assistência ou suporte</a:t>
            </a:r>
          </a:p>
        </p:txBody>
      </p:sp>
      <p:sp>
        <p:nvSpPr>
          <p:cNvPr id="101" name="Retângulo 100"/>
          <p:cNvSpPr/>
          <p:nvPr/>
        </p:nvSpPr>
        <p:spPr>
          <a:xfrm>
            <a:off x="5735178" y="3089248"/>
            <a:ext cx="147338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imprevisto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1469225" y="2163346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65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%</a:t>
            </a:r>
          </a:p>
        </p:txBody>
      </p:sp>
      <p:sp>
        <p:nvSpPr>
          <p:cNvPr id="103" name="Retângulo 102"/>
          <p:cNvSpPr/>
          <p:nvPr/>
        </p:nvSpPr>
        <p:spPr>
          <a:xfrm>
            <a:off x="3050728" y="2155848"/>
            <a:ext cx="7342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9%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4570615" y="2176108"/>
            <a:ext cx="83348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7%</a:t>
            </a:r>
          </a:p>
        </p:txBody>
      </p:sp>
      <p:sp>
        <p:nvSpPr>
          <p:cNvPr id="105" name="Retângulo 104"/>
          <p:cNvSpPr/>
          <p:nvPr/>
        </p:nvSpPr>
        <p:spPr>
          <a:xfrm>
            <a:off x="7588742" y="2175188"/>
            <a:ext cx="8229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4%</a:t>
            </a:r>
          </a:p>
        </p:txBody>
      </p:sp>
      <p:sp>
        <p:nvSpPr>
          <p:cNvPr id="106" name="Retângulo 105"/>
          <p:cNvSpPr/>
          <p:nvPr/>
        </p:nvSpPr>
        <p:spPr>
          <a:xfrm>
            <a:off x="9273481" y="2157959"/>
            <a:ext cx="9122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4%</a:t>
            </a:r>
          </a:p>
        </p:txBody>
      </p:sp>
      <p:sp>
        <p:nvSpPr>
          <p:cNvPr id="107" name="Retângulo 106"/>
          <p:cNvSpPr/>
          <p:nvPr/>
        </p:nvSpPr>
        <p:spPr>
          <a:xfrm>
            <a:off x="6085804" y="2170363"/>
            <a:ext cx="8229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4%</a:t>
            </a:r>
          </a:p>
        </p:txBody>
      </p:sp>
      <p:sp>
        <p:nvSpPr>
          <p:cNvPr id="120" name="Retângulo 119"/>
          <p:cNvSpPr/>
          <p:nvPr/>
        </p:nvSpPr>
        <p:spPr>
          <a:xfrm>
            <a:off x="968748" y="3089248"/>
            <a:ext cx="17334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por falta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de tempo</a:t>
            </a:r>
          </a:p>
        </p:txBody>
      </p:sp>
      <p:graphicFrame>
        <p:nvGraphicFramePr>
          <p:cNvPr id="124" name="Tabela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66876"/>
              </p:ext>
            </p:extLst>
          </p:nvPr>
        </p:nvGraphicFramePr>
        <p:xfrm>
          <a:off x="1073218" y="3862832"/>
          <a:ext cx="9389700" cy="817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847495269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1411671304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2840158082"/>
                    </a:ext>
                  </a:extLst>
                </a:gridCol>
              </a:tblGrid>
              <a:tr h="408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5" name="Tabela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71301"/>
              </p:ext>
            </p:extLst>
          </p:nvPr>
        </p:nvGraphicFramePr>
        <p:xfrm>
          <a:off x="150518" y="3425095"/>
          <a:ext cx="740047" cy="1236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079">
                <a:tc>
                  <a:txBody>
                    <a:bodyPr/>
                    <a:lstStyle/>
                    <a:p>
                      <a:pPr algn="r" fontAlgn="t"/>
                      <a:endParaRPr lang="pt-BR" sz="11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7749701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 algn="r" fontAlgn="t"/>
                      <a:r>
                        <a:rPr lang="pt-BR" sz="2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AE</a:t>
                      </a:r>
                      <a:endParaRPr lang="pt-BR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 algn="r" fontAlgn="t"/>
                      <a:r>
                        <a:rPr lang="pt-BR" sz="2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IGPN</a:t>
                      </a:r>
                      <a:endParaRPr lang="pt-BR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9" name="Espaço Reservado para Conteúdo 2"/>
          <p:cNvSpPr txBox="1">
            <a:spLocks/>
          </p:cNvSpPr>
          <p:nvPr/>
        </p:nvSpPr>
        <p:spPr>
          <a:xfrm>
            <a:off x="10611919" y="3473958"/>
            <a:ext cx="772627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46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40" name="Espaço Reservado para Conteúdo 2"/>
          <p:cNvSpPr txBox="1">
            <a:spLocks/>
          </p:cNvSpPr>
          <p:nvPr/>
        </p:nvSpPr>
        <p:spPr>
          <a:xfrm>
            <a:off x="10611919" y="3931289"/>
            <a:ext cx="772627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25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41" name="Espaço Reservado para Conteúdo 2"/>
          <p:cNvSpPr txBox="1">
            <a:spLocks/>
          </p:cNvSpPr>
          <p:nvPr/>
        </p:nvSpPr>
        <p:spPr>
          <a:xfrm>
            <a:off x="10611919" y="4386640"/>
            <a:ext cx="772627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21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43" name="Espaço Reservado para Conteúdo 2"/>
          <p:cNvSpPr txBox="1">
            <a:spLocks/>
          </p:cNvSpPr>
          <p:nvPr/>
        </p:nvSpPr>
        <p:spPr>
          <a:xfrm>
            <a:off x="1379908" y="5148179"/>
            <a:ext cx="9651731" cy="737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interpretação essa também possível quando mais de 3 em cada 5 dos respondentes justificam que sequer iniciaram o curso por ‘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falta de tempo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’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(p4)</a:t>
            </a:r>
          </a:p>
        </p:txBody>
      </p:sp>
      <p:pic>
        <p:nvPicPr>
          <p:cNvPr id="144" name="Imagem 143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828" y="1113600"/>
            <a:ext cx="574343" cy="574343"/>
          </a:xfrm>
          <a:prstGeom prst="rect">
            <a:avLst/>
          </a:prstGeom>
        </p:spPr>
      </p:pic>
      <p:pic>
        <p:nvPicPr>
          <p:cNvPr id="146" name="Imagem 145"/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467" y="1102159"/>
            <a:ext cx="631244" cy="5481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60" y="1077618"/>
            <a:ext cx="620510" cy="620510"/>
          </a:xfrm>
          <a:prstGeom prst="rect">
            <a:avLst/>
          </a:prstGeom>
        </p:spPr>
      </p:pic>
      <p:pic>
        <p:nvPicPr>
          <p:cNvPr id="147" name="Imagem 146"/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754" y="1068002"/>
            <a:ext cx="560753" cy="560753"/>
          </a:xfrm>
          <a:prstGeom prst="rect">
            <a:avLst/>
          </a:prstGeom>
        </p:spPr>
      </p:pic>
      <p:pic>
        <p:nvPicPr>
          <p:cNvPr id="148" name="Imagem 14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169" y="1079138"/>
            <a:ext cx="634893" cy="6348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210" y="1053440"/>
            <a:ext cx="585995" cy="585995"/>
          </a:xfrm>
          <a:prstGeom prst="rect">
            <a:avLst/>
          </a:prstGeom>
        </p:spPr>
      </p:pic>
      <p:sp>
        <p:nvSpPr>
          <p:cNvPr id="133" name="Line 37"/>
          <p:cNvSpPr>
            <a:spLocks noChangeShapeType="1"/>
          </p:cNvSpPr>
          <p:nvPr/>
        </p:nvSpPr>
        <p:spPr bwMode="auto">
          <a:xfrm>
            <a:off x="9008750" y="5556211"/>
            <a:ext cx="0" cy="0"/>
          </a:xfrm>
          <a:prstGeom prst="lin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Line 38"/>
          <p:cNvSpPr>
            <a:spLocks noChangeShapeType="1"/>
          </p:cNvSpPr>
          <p:nvPr/>
        </p:nvSpPr>
        <p:spPr bwMode="auto">
          <a:xfrm>
            <a:off x="9008750" y="5556211"/>
            <a:ext cx="0" cy="0"/>
          </a:xfrm>
          <a:prstGeom prst="lin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546336" y="935096"/>
            <a:ext cx="1377350" cy="2096765"/>
            <a:chOff x="10546336" y="935096"/>
            <a:chExt cx="1377350" cy="2096765"/>
          </a:xfrm>
        </p:grpSpPr>
        <p:sp>
          <p:nvSpPr>
            <p:cNvPr id="4" name="Elipse 3"/>
            <p:cNvSpPr/>
            <p:nvPr/>
          </p:nvSpPr>
          <p:spPr>
            <a:xfrm>
              <a:off x="10804320" y="2207217"/>
              <a:ext cx="792000" cy="684000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>
                      <a:lumMod val="50000"/>
                    </a:schemeClr>
                  </a:solidFill>
                </a:rPr>
                <a:t>7%</a:t>
              </a:r>
            </a:p>
          </p:txBody>
        </p:sp>
        <p:sp>
          <p:nvSpPr>
            <p:cNvPr id="127" name="CaixaDeTexto 126"/>
            <p:cNvSpPr txBox="1"/>
            <p:nvPr/>
          </p:nvSpPr>
          <p:spPr>
            <a:xfrm>
              <a:off x="10568731" y="1526036"/>
              <a:ext cx="135495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</a:rPr>
                <a:t>não sabe </a:t>
              </a:r>
              <a:r>
                <a:rPr lang="pt-BR" sz="1100" b="1" kern="0" dirty="0">
                  <a:solidFill>
                    <a:schemeClr val="bg1">
                      <a:lumMod val="50000"/>
                    </a:schemeClr>
                  </a:solidFill>
                </a:rPr>
                <a:t>|</a:t>
              </a: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</a:rPr>
                <a:t> sem resposta| preferiu não responder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33"/>
            <p:cNvSpPr>
              <a:spLocks noEditPoints="1"/>
            </p:cNvSpPr>
            <p:nvPr/>
          </p:nvSpPr>
          <p:spPr bwMode="auto">
            <a:xfrm>
              <a:off x="11031639" y="1000465"/>
              <a:ext cx="284897" cy="258361"/>
            </a:xfrm>
            <a:custGeom>
              <a:avLst/>
              <a:gdLst>
                <a:gd name="T0" fmla="*/ 306 w 372"/>
                <a:gd name="T1" fmla="*/ 50 h 340"/>
                <a:gd name="T2" fmla="*/ 186 w 372"/>
                <a:gd name="T3" fmla="*/ 0 h 340"/>
                <a:gd name="T4" fmla="*/ 66 w 372"/>
                <a:gd name="T5" fmla="*/ 50 h 340"/>
                <a:gd name="T6" fmla="*/ 66 w 372"/>
                <a:gd name="T7" fmla="*/ 290 h 340"/>
                <a:gd name="T8" fmla="*/ 186 w 372"/>
                <a:gd name="T9" fmla="*/ 340 h 340"/>
                <a:gd name="T10" fmla="*/ 306 w 372"/>
                <a:gd name="T11" fmla="*/ 290 h 340"/>
                <a:gd name="T12" fmla="*/ 306 w 372"/>
                <a:gd name="T13" fmla="*/ 50 h 340"/>
                <a:gd name="T14" fmla="*/ 287 w 372"/>
                <a:gd name="T15" fmla="*/ 271 h 340"/>
                <a:gd name="T16" fmla="*/ 186 w 372"/>
                <a:gd name="T17" fmla="*/ 313 h 340"/>
                <a:gd name="T18" fmla="*/ 84 w 372"/>
                <a:gd name="T19" fmla="*/ 271 h 340"/>
                <a:gd name="T20" fmla="*/ 66 w 372"/>
                <a:gd name="T21" fmla="*/ 249 h 340"/>
                <a:gd name="T22" fmla="*/ 84 w 372"/>
                <a:gd name="T23" fmla="*/ 68 h 340"/>
                <a:gd name="T24" fmla="*/ 186 w 372"/>
                <a:gd name="T25" fmla="*/ 26 h 340"/>
                <a:gd name="T26" fmla="*/ 287 w 372"/>
                <a:gd name="T27" fmla="*/ 68 h 340"/>
                <a:gd name="T28" fmla="*/ 287 w 372"/>
                <a:gd name="T29" fmla="*/ 27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340">
                  <a:moveTo>
                    <a:pt x="306" y="50"/>
                  </a:moveTo>
                  <a:cubicBezTo>
                    <a:pt x="273" y="17"/>
                    <a:pt x="229" y="0"/>
                    <a:pt x="186" y="0"/>
                  </a:cubicBezTo>
                  <a:cubicBezTo>
                    <a:pt x="142" y="0"/>
                    <a:pt x="99" y="17"/>
                    <a:pt x="66" y="50"/>
                  </a:cubicBezTo>
                  <a:cubicBezTo>
                    <a:pt x="0" y="116"/>
                    <a:pt x="0" y="224"/>
                    <a:pt x="66" y="290"/>
                  </a:cubicBezTo>
                  <a:cubicBezTo>
                    <a:pt x="99" y="323"/>
                    <a:pt x="142" y="340"/>
                    <a:pt x="186" y="340"/>
                  </a:cubicBezTo>
                  <a:cubicBezTo>
                    <a:pt x="229" y="340"/>
                    <a:pt x="273" y="323"/>
                    <a:pt x="306" y="290"/>
                  </a:cubicBezTo>
                  <a:cubicBezTo>
                    <a:pt x="372" y="224"/>
                    <a:pt x="372" y="116"/>
                    <a:pt x="306" y="50"/>
                  </a:cubicBezTo>
                  <a:close/>
                  <a:moveTo>
                    <a:pt x="287" y="271"/>
                  </a:moveTo>
                  <a:cubicBezTo>
                    <a:pt x="259" y="299"/>
                    <a:pt x="223" y="313"/>
                    <a:pt x="186" y="313"/>
                  </a:cubicBezTo>
                  <a:cubicBezTo>
                    <a:pt x="149" y="313"/>
                    <a:pt x="112" y="299"/>
                    <a:pt x="84" y="271"/>
                  </a:cubicBezTo>
                  <a:cubicBezTo>
                    <a:pt x="77" y="264"/>
                    <a:pt x="71" y="257"/>
                    <a:pt x="66" y="249"/>
                  </a:cubicBezTo>
                  <a:cubicBezTo>
                    <a:pt x="29" y="193"/>
                    <a:pt x="35" y="117"/>
                    <a:pt x="84" y="68"/>
                  </a:cubicBezTo>
                  <a:cubicBezTo>
                    <a:pt x="112" y="40"/>
                    <a:pt x="149" y="26"/>
                    <a:pt x="186" y="26"/>
                  </a:cubicBezTo>
                  <a:cubicBezTo>
                    <a:pt x="223" y="26"/>
                    <a:pt x="259" y="40"/>
                    <a:pt x="287" y="68"/>
                  </a:cubicBezTo>
                  <a:cubicBezTo>
                    <a:pt x="343" y="124"/>
                    <a:pt x="343" y="215"/>
                    <a:pt x="287" y="2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34"/>
            <p:cNvSpPr>
              <a:spLocks/>
            </p:cNvSpPr>
            <p:nvPr/>
          </p:nvSpPr>
          <p:spPr bwMode="auto">
            <a:xfrm>
              <a:off x="11129529" y="1175247"/>
              <a:ext cx="73738" cy="25043"/>
            </a:xfrm>
            <a:custGeom>
              <a:avLst/>
              <a:gdLst>
                <a:gd name="T0" fmla="*/ 0 w 96"/>
                <a:gd name="T1" fmla="*/ 14 h 28"/>
                <a:gd name="T2" fmla="*/ 9 w 96"/>
                <a:gd name="T3" fmla="*/ 0 h 28"/>
                <a:gd name="T4" fmla="*/ 87 w 96"/>
                <a:gd name="T5" fmla="*/ 0 h 28"/>
                <a:gd name="T6" fmla="*/ 96 w 96"/>
                <a:gd name="T7" fmla="*/ 14 h 28"/>
                <a:gd name="T8" fmla="*/ 87 w 96"/>
                <a:gd name="T9" fmla="*/ 28 h 28"/>
                <a:gd name="T10" fmla="*/ 9 w 96"/>
                <a:gd name="T11" fmla="*/ 28 h 28"/>
                <a:gd name="T12" fmla="*/ 0 w 96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0" y="14"/>
                  </a:moveTo>
                  <a:cubicBezTo>
                    <a:pt x="0" y="6"/>
                    <a:pt x="4" y="0"/>
                    <a:pt x="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2" y="0"/>
                    <a:pt x="96" y="6"/>
                    <a:pt x="96" y="14"/>
                  </a:cubicBezTo>
                  <a:cubicBezTo>
                    <a:pt x="96" y="22"/>
                    <a:pt x="92" y="28"/>
                    <a:pt x="87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2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Oval 35"/>
            <p:cNvSpPr>
              <a:spLocks noChangeArrowheads="1"/>
            </p:cNvSpPr>
            <p:nvPr/>
          </p:nvSpPr>
          <p:spPr bwMode="auto">
            <a:xfrm>
              <a:off x="11116122" y="1051282"/>
              <a:ext cx="33517" cy="4007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val 36"/>
            <p:cNvSpPr>
              <a:spLocks noChangeArrowheads="1"/>
            </p:cNvSpPr>
            <p:nvPr/>
          </p:nvSpPr>
          <p:spPr bwMode="auto">
            <a:xfrm>
              <a:off x="11188743" y="1051282"/>
              <a:ext cx="33517" cy="4007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Oval 40"/>
            <p:cNvSpPr>
              <a:spLocks noChangeArrowheads="1"/>
            </p:cNvSpPr>
            <p:nvPr/>
          </p:nvSpPr>
          <p:spPr bwMode="auto">
            <a:xfrm>
              <a:off x="11316536" y="1052060"/>
              <a:ext cx="24579" cy="275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11304117" y="963526"/>
              <a:ext cx="63683" cy="73878"/>
            </a:xfrm>
            <a:custGeom>
              <a:avLst/>
              <a:gdLst>
                <a:gd name="T0" fmla="*/ 39 w 82"/>
                <a:gd name="T1" fmla="*/ 0 h 86"/>
                <a:gd name="T2" fmla="*/ 0 w 82"/>
                <a:gd name="T3" fmla="*/ 32 h 86"/>
                <a:gd name="T4" fmla="*/ 14 w 82"/>
                <a:gd name="T5" fmla="*/ 45 h 86"/>
                <a:gd name="T6" fmla="*/ 29 w 82"/>
                <a:gd name="T7" fmla="*/ 34 h 86"/>
                <a:gd name="T8" fmla="*/ 40 w 82"/>
                <a:gd name="T9" fmla="*/ 25 h 86"/>
                <a:gd name="T10" fmla="*/ 51 w 82"/>
                <a:gd name="T11" fmla="*/ 34 h 86"/>
                <a:gd name="T12" fmla="*/ 40 w 82"/>
                <a:gd name="T13" fmla="*/ 48 h 86"/>
                <a:gd name="T14" fmla="*/ 24 w 82"/>
                <a:gd name="T15" fmla="*/ 71 h 86"/>
                <a:gd name="T16" fmla="*/ 38 w 82"/>
                <a:gd name="T17" fmla="*/ 86 h 86"/>
                <a:gd name="T18" fmla="*/ 52 w 82"/>
                <a:gd name="T19" fmla="*/ 75 h 86"/>
                <a:gd name="T20" fmla="*/ 54 w 82"/>
                <a:gd name="T21" fmla="*/ 71 h 86"/>
                <a:gd name="T22" fmla="*/ 61 w 82"/>
                <a:gd name="T23" fmla="*/ 65 h 86"/>
                <a:gd name="T24" fmla="*/ 82 w 82"/>
                <a:gd name="T25" fmla="*/ 34 h 86"/>
                <a:gd name="T26" fmla="*/ 39 w 82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86">
                  <a:moveTo>
                    <a:pt x="39" y="0"/>
                  </a:moveTo>
                  <a:cubicBezTo>
                    <a:pt x="18" y="0"/>
                    <a:pt x="0" y="15"/>
                    <a:pt x="0" y="32"/>
                  </a:cubicBezTo>
                  <a:cubicBezTo>
                    <a:pt x="0" y="40"/>
                    <a:pt x="6" y="45"/>
                    <a:pt x="14" y="45"/>
                  </a:cubicBezTo>
                  <a:cubicBezTo>
                    <a:pt x="23" y="45"/>
                    <a:pt x="26" y="39"/>
                    <a:pt x="29" y="34"/>
                  </a:cubicBezTo>
                  <a:cubicBezTo>
                    <a:pt x="31" y="29"/>
                    <a:pt x="33" y="25"/>
                    <a:pt x="40" y="25"/>
                  </a:cubicBezTo>
                  <a:cubicBezTo>
                    <a:pt x="45" y="25"/>
                    <a:pt x="51" y="27"/>
                    <a:pt x="51" y="34"/>
                  </a:cubicBezTo>
                  <a:cubicBezTo>
                    <a:pt x="51" y="40"/>
                    <a:pt x="46" y="43"/>
                    <a:pt x="40" y="48"/>
                  </a:cubicBezTo>
                  <a:cubicBezTo>
                    <a:pt x="33" y="54"/>
                    <a:pt x="24" y="60"/>
                    <a:pt x="24" y="71"/>
                  </a:cubicBezTo>
                  <a:cubicBezTo>
                    <a:pt x="24" y="78"/>
                    <a:pt x="29" y="86"/>
                    <a:pt x="38" y="86"/>
                  </a:cubicBezTo>
                  <a:cubicBezTo>
                    <a:pt x="48" y="86"/>
                    <a:pt x="50" y="79"/>
                    <a:pt x="52" y="75"/>
                  </a:cubicBezTo>
                  <a:cubicBezTo>
                    <a:pt x="53" y="74"/>
                    <a:pt x="53" y="72"/>
                    <a:pt x="54" y="71"/>
                  </a:cubicBezTo>
                  <a:cubicBezTo>
                    <a:pt x="55" y="70"/>
                    <a:pt x="58" y="67"/>
                    <a:pt x="61" y="65"/>
                  </a:cubicBezTo>
                  <a:cubicBezTo>
                    <a:pt x="69" y="59"/>
                    <a:pt x="82" y="50"/>
                    <a:pt x="82" y="34"/>
                  </a:cubicBezTo>
                  <a:cubicBezTo>
                    <a:pt x="82" y="9"/>
                    <a:pt x="59" y="0"/>
                    <a:pt x="3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42"/>
            <p:cNvSpPr>
              <a:spLocks noEditPoints="1"/>
            </p:cNvSpPr>
            <p:nvPr/>
          </p:nvSpPr>
          <p:spPr bwMode="auto">
            <a:xfrm>
              <a:off x="11262651" y="935096"/>
              <a:ext cx="156414" cy="156613"/>
            </a:xfrm>
            <a:custGeom>
              <a:avLst/>
              <a:gdLst>
                <a:gd name="T0" fmla="*/ 102 w 204"/>
                <a:gd name="T1" fmla="*/ 0 h 204"/>
                <a:gd name="T2" fmla="*/ 0 w 204"/>
                <a:gd name="T3" fmla="*/ 102 h 204"/>
                <a:gd name="T4" fmla="*/ 102 w 204"/>
                <a:gd name="T5" fmla="*/ 204 h 204"/>
                <a:gd name="T6" fmla="*/ 204 w 204"/>
                <a:gd name="T7" fmla="*/ 102 h 204"/>
                <a:gd name="T8" fmla="*/ 102 w 204"/>
                <a:gd name="T9" fmla="*/ 0 h 204"/>
                <a:gd name="T10" fmla="*/ 102 w 204"/>
                <a:gd name="T11" fmla="*/ 187 h 204"/>
                <a:gd name="T12" fmla="*/ 18 w 204"/>
                <a:gd name="T13" fmla="*/ 102 h 204"/>
                <a:gd name="T14" fmla="*/ 102 w 204"/>
                <a:gd name="T15" fmla="*/ 18 h 204"/>
                <a:gd name="T16" fmla="*/ 186 w 204"/>
                <a:gd name="T17" fmla="*/ 102 h 204"/>
                <a:gd name="T18" fmla="*/ 102 w 204"/>
                <a:gd name="T19" fmla="*/ 18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04">
                  <a:moveTo>
                    <a:pt x="102" y="0"/>
                  </a:moveTo>
                  <a:cubicBezTo>
                    <a:pt x="46" y="0"/>
                    <a:pt x="0" y="46"/>
                    <a:pt x="0" y="102"/>
                  </a:cubicBezTo>
                  <a:cubicBezTo>
                    <a:pt x="0" y="159"/>
                    <a:pt x="46" y="204"/>
                    <a:pt x="102" y="204"/>
                  </a:cubicBezTo>
                  <a:cubicBezTo>
                    <a:pt x="158" y="204"/>
                    <a:pt x="204" y="159"/>
                    <a:pt x="204" y="102"/>
                  </a:cubicBezTo>
                  <a:cubicBezTo>
                    <a:pt x="204" y="46"/>
                    <a:pt x="158" y="0"/>
                    <a:pt x="102" y="0"/>
                  </a:cubicBezTo>
                  <a:close/>
                  <a:moveTo>
                    <a:pt x="102" y="187"/>
                  </a:moveTo>
                  <a:cubicBezTo>
                    <a:pt x="55" y="187"/>
                    <a:pt x="18" y="149"/>
                    <a:pt x="18" y="102"/>
                  </a:cubicBezTo>
                  <a:cubicBezTo>
                    <a:pt x="18" y="56"/>
                    <a:pt x="55" y="18"/>
                    <a:pt x="102" y="18"/>
                  </a:cubicBezTo>
                  <a:cubicBezTo>
                    <a:pt x="149" y="18"/>
                    <a:pt x="186" y="56"/>
                    <a:pt x="186" y="102"/>
                  </a:cubicBezTo>
                  <a:cubicBezTo>
                    <a:pt x="186" y="149"/>
                    <a:pt x="149" y="187"/>
                    <a:pt x="102" y="18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3" name="Gráfico 52"/>
            <p:cNvGraphicFramePr/>
            <p:nvPr>
              <p:extLst>
                <p:ext uri="{D42A27DB-BD31-4B8C-83A1-F6EECF244321}">
                  <p14:modId xmlns:p14="http://schemas.microsoft.com/office/powerpoint/2010/main" val="1286233648"/>
                </p:ext>
              </p:extLst>
            </p:nvPr>
          </p:nvGraphicFramePr>
          <p:xfrm>
            <a:off x="10546336" y="2066573"/>
            <a:ext cx="1255504" cy="965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685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17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1" grpId="1">
        <p:bldAsOne/>
      </p:bldGraphic>
      <p:bldP spid="25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P5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Quais foram os motivos que fizeram o(a) </a:t>
            </a:r>
            <a:r>
              <a:rPr lang="pt-BR" sz="1050" dirty="0" err="1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Sr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(a) desistir do curso?  (RM)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por que desistiu?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11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51233672"/>
              </p:ext>
            </p:extLst>
          </p:nvPr>
        </p:nvGraphicFramePr>
        <p:xfrm>
          <a:off x="2538806" y="172174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41808226"/>
              </p:ext>
            </p:extLst>
          </p:nvPr>
        </p:nvGraphicFramePr>
        <p:xfrm>
          <a:off x="8850563" y="172082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77467192"/>
              </p:ext>
            </p:extLst>
          </p:nvPr>
        </p:nvGraphicFramePr>
        <p:xfrm>
          <a:off x="4108321" y="172174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067608453"/>
              </p:ext>
            </p:extLst>
          </p:nvPr>
        </p:nvGraphicFramePr>
        <p:xfrm>
          <a:off x="5601340" y="172174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86098826"/>
              </p:ext>
            </p:extLst>
          </p:nvPr>
        </p:nvGraphicFramePr>
        <p:xfrm>
          <a:off x="7121175" y="172082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843175811"/>
              </p:ext>
            </p:extLst>
          </p:nvPr>
        </p:nvGraphicFramePr>
        <p:xfrm>
          <a:off x="1017150" y="172174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372793722"/>
              </p:ext>
            </p:extLst>
          </p:nvPr>
        </p:nvGraphicFramePr>
        <p:xfrm>
          <a:off x="1240702" y="1894040"/>
          <a:ext cx="1359400" cy="103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Retângulo 19"/>
          <p:cNvSpPr/>
          <p:nvPr/>
        </p:nvSpPr>
        <p:spPr>
          <a:xfrm>
            <a:off x="4274363" y="3132378"/>
            <a:ext cx="148036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dificuldades com a ferramenta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pt-BR" sz="1400" b="1" dirty="0">
              <a:solidFill>
                <a:schemeClr val="bg2">
                  <a:lumMod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2578325" y="3132378"/>
            <a:ext cx="17334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outros motivos diversos</a:t>
            </a:r>
            <a:endParaRPr lang="pt-BR" sz="1400" b="1" dirty="0">
              <a:solidFill>
                <a:schemeClr val="bg2">
                  <a:lumMod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7388386" y="3132378"/>
            <a:ext cx="139172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curso estava muito longo ou demorado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8839107" y="3132378"/>
            <a:ext cx="169999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conteúdo não foi interessante o suficiente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5762366" y="3132378"/>
            <a:ext cx="147338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o formato do curso não agradou</a:t>
            </a:r>
          </a:p>
        </p:txBody>
      </p:sp>
      <p:sp>
        <p:nvSpPr>
          <p:cNvPr id="96" name="Retângulo 95"/>
          <p:cNvSpPr/>
          <p:nvPr/>
        </p:nvSpPr>
        <p:spPr>
          <a:xfrm>
            <a:off x="1496413" y="2206476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66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%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3077916" y="2198978"/>
            <a:ext cx="7342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9%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4597803" y="2219238"/>
            <a:ext cx="83348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9%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7615930" y="2218318"/>
            <a:ext cx="8229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5%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9300669" y="2201089"/>
            <a:ext cx="9122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3%</a:t>
            </a:r>
          </a:p>
        </p:txBody>
      </p:sp>
      <p:sp>
        <p:nvSpPr>
          <p:cNvPr id="101" name="Retângulo 100"/>
          <p:cNvSpPr/>
          <p:nvPr/>
        </p:nvSpPr>
        <p:spPr>
          <a:xfrm>
            <a:off x="6112992" y="2213493"/>
            <a:ext cx="8229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7%</a:t>
            </a:r>
          </a:p>
        </p:txBody>
      </p:sp>
      <p:sp>
        <p:nvSpPr>
          <p:cNvPr id="108" name="Retângulo 107"/>
          <p:cNvSpPr/>
          <p:nvPr/>
        </p:nvSpPr>
        <p:spPr>
          <a:xfrm>
            <a:off x="995936" y="3132378"/>
            <a:ext cx="17334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por falta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de tempo</a:t>
            </a:r>
          </a:p>
        </p:txBody>
      </p:sp>
      <p:graphicFrame>
        <p:nvGraphicFramePr>
          <p:cNvPr id="110" name="Tabela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858007"/>
              </p:ext>
            </p:extLst>
          </p:nvPr>
        </p:nvGraphicFramePr>
        <p:xfrm>
          <a:off x="1100406" y="3905962"/>
          <a:ext cx="9389700" cy="817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847495269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1411671304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2840158082"/>
                    </a:ext>
                  </a:extLst>
                </a:gridCol>
              </a:tblGrid>
              <a:tr h="408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pt-BR" sz="1800" u="non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pt-BR" sz="1800" u="non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pt-BR" sz="1800" u="non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  <a:endParaRPr lang="pt-BR" sz="1800" u="non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pt-BR" sz="1800" u="non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pt-BR" sz="1800" u="non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u="none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1" name="Tabela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42688"/>
              </p:ext>
            </p:extLst>
          </p:nvPr>
        </p:nvGraphicFramePr>
        <p:xfrm>
          <a:off x="177706" y="3468225"/>
          <a:ext cx="740047" cy="1236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079">
                <a:tc>
                  <a:txBody>
                    <a:bodyPr/>
                    <a:lstStyle/>
                    <a:p>
                      <a:pPr algn="r" fontAlgn="t"/>
                      <a:endParaRPr lang="pt-BR" sz="11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7749701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 algn="r" fontAlgn="t"/>
                      <a:r>
                        <a:rPr lang="pt-BR" sz="2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AE</a:t>
                      </a:r>
                      <a:endParaRPr lang="pt-BR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 algn="r" fontAlgn="t"/>
                      <a:r>
                        <a:rPr lang="pt-BR" sz="2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IGPN</a:t>
                      </a:r>
                      <a:endParaRPr lang="pt-BR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" name="Espaço Reservado para Conteúdo 2"/>
          <p:cNvSpPr txBox="1">
            <a:spLocks/>
          </p:cNvSpPr>
          <p:nvPr/>
        </p:nvSpPr>
        <p:spPr>
          <a:xfrm>
            <a:off x="10639107" y="3517088"/>
            <a:ext cx="772627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172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28" name="Espaço Reservado para Conteúdo 2"/>
          <p:cNvSpPr txBox="1">
            <a:spLocks/>
          </p:cNvSpPr>
          <p:nvPr/>
        </p:nvSpPr>
        <p:spPr>
          <a:xfrm>
            <a:off x="10639107" y="3974419"/>
            <a:ext cx="772627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91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29" name="Espaço Reservado para Conteúdo 2"/>
          <p:cNvSpPr txBox="1">
            <a:spLocks/>
          </p:cNvSpPr>
          <p:nvPr/>
        </p:nvSpPr>
        <p:spPr>
          <a:xfrm>
            <a:off x="10639107" y="4429770"/>
            <a:ext cx="772627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81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30" name="Espaço Reservado para Conteúdo 2"/>
          <p:cNvSpPr txBox="1">
            <a:spLocks/>
          </p:cNvSpPr>
          <p:nvPr/>
        </p:nvSpPr>
        <p:spPr>
          <a:xfrm>
            <a:off x="897147" y="4854762"/>
            <a:ext cx="10521918" cy="5805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a indiferença ou uma pequena valorização dos cursos ficam, mais uma vez, reforçadas por 1 em cada 3 dos que desistiram do curso justificarem com a ‘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falta de tempo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’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(p5)</a:t>
            </a:r>
          </a:p>
        </p:txBody>
      </p:sp>
      <p:sp>
        <p:nvSpPr>
          <p:cNvPr id="131" name="Espaço Reservado para Conteúdo 2"/>
          <p:cNvSpPr txBox="1">
            <a:spLocks/>
          </p:cNvSpPr>
          <p:nvPr/>
        </p:nvSpPr>
        <p:spPr>
          <a:xfrm>
            <a:off x="897146" y="5461139"/>
            <a:ext cx="10406971" cy="651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caberia uma análise sobre a possibilidade dessas pessoas estarem sendo inscritas ou se inscrevendo nos cursos contra a própria vontade ou sem a devida análise com relação ao que tal compromisso significaria 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2" name="Imagem 131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964" y="1047544"/>
            <a:ext cx="582221" cy="582221"/>
          </a:xfrm>
          <a:prstGeom prst="rect">
            <a:avLst/>
          </a:prstGeom>
        </p:spPr>
      </p:pic>
      <p:pic>
        <p:nvPicPr>
          <p:cNvPr id="133" name="Imagem 132"/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016" y="1113600"/>
            <a:ext cx="574343" cy="574343"/>
          </a:xfrm>
          <a:prstGeom prst="rect">
            <a:avLst/>
          </a:prstGeom>
        </p:spPr>
      </p:pic>
      <p:pic>
        <p:nvPicPr>
          <p:cNvPr id="134" name="Imagem 133"/>
          <p:cNvPicPr>
            <a:picLocks noChangeAspect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355" y="1102159"/>
            <a:ext cx="631244" cy="548168"/>
          </a:xfrm>
          <a:prstGeom prst="rect">
            <a:avLst/>
          </a:prstGeom>
        </p:spPr>
      </p:pic>
      <p:pic>
        <p:nvPicPr>
          <p:cNvPr id="135" name="Imagem 134"/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948" y="1077618"/>
            <a:ext cx="620510" cy="62051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342" y="1068002"/>
            <a:ext cx="560753" cy="5607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927" y="1075308"/>
            <a:ext cx="580890" cy="580890"/>
          </a:xfrm>
          <a:prstGeom prst="rect">
            <a:avLst/>
          </a:prstGeom>
        </p:spPr>
      </p:pic>
      <p:grpSp>
        <p:nvGrpSpPr>
          <p:cNvPr id="53" name="Grupo 52"/>
          <p:cNvGrpSpPr/>
          <p:nvPr/>
        </p:nvGrpSpPr>
        <p:grpSpPr>
          <a:xfrm>
            <a:off x="10549498" y="935096"/>
            <a:ext cx="1416590" cy="2118968"/>
            <a:chOff x="10549498" y="935096"/>
            <a:chExt cx="1416590" cy="2118968"/>
          </a:xfrm>
        </p:grpSpPr>
        <p:graphicFrame>
          <p:nvGraphicFramePr>
            <p:cNvPr id="65" name="Gráfico 64"/>
            <p:cNvGraphicFramePr/>
            <p:nvPr>
              <p:extLst>
                <p:ext uri="{D42A27DB-BD31-4B8C-83A1-F6EECF244321}">
                  <p14:modId xmlns:p14="http://schemas.microsoft.com/office/powerpoint/2010/main" val="177941937"/>
                </p:ext>
              </p:extLst>
            </p:nvPr>
          </p:nvGraphicFramePr>
          <p:xfrm>
            <a:off x="10549498" y="2088776"/>
            <a:ext cx="1255504" cy="965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55" name="Elipse 54"/>
            <p:cNvSpPr/>
            <p:nvPr/>
          </p:nvSpPr>
          <p:spPr>
            <a:xfrm>
              <a:off x="10804320" y="2207217"/>
              <a:ext cx="792000" cy="684000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>
                      <a:lumMod val="50000"/>
                    </a:schemeClr>
                  </a:solidFill>
                </a:rPr>
                <a:t>6%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10701814" y="1457685"/>
              <a:ext cx="126427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t-BR" sz="1050" b="1" kern="0" dirty="0">
                  <a:solidFill>
                    <a:schemeClr val="bg1">
                      <a:lumMod val="50000"/>
                    </a:schemeClr>
                  </a:solidFill>
                </a:rPr>
                <a:t>não sabe | sem resposta| preferiu não responder</a:t>
              </a:r>
              <a:endParaRPr lang="pt-BR" sz="800" b="1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Freeform 33"/>
            <p:cNvSpPr>
              <a:spLocks noEditPoints="1"/>
            </p:cNvSpPr>
            <p:nvPr/>
          </p:nvSpPr>
          <p:spPr bwMode="auto">
            <a:xfrm>
              <a:off x="11031639" y="1000465"/>
              <a:ext cx="284897" cy="258361"/>
            </a:xfrm>
            <a:custGeom>
              <a:avLst/>
              <a:gdLst>
                <a:gd name="T0" fmla="*/ 306 w 372"/>
                <a:gd name="T1" fmla="*/ 50 h 340"/>
                <a:gd name="T2" fmla="*/ 186 w 372"/>
                <a:gd name="T3" fmla="*/ 0 h 340"/>
                <a:gd name="T4" fmla="*/ 66 w 372"/>
                <a:gd name="T5" fmla="*/ 50 h 340"/>
                <a:gd name="T6" fmla="*/ 66 w 372"/>
                <a:gd name="T7" fmla="*/ 290 h 340"/>
                <a:gd name="T8" fmla="*/ 186 w 372"/>
                <a:gd name="T9" fmla="*/ 340 h 340"/>
                <a:gd name="T10" fmla="*/ 306 w 372"/>
                <a:gd name="T11" fmla="*/ 290 h 340"/>
                <a:gd name="T12" fmla="*/ 306 w 372"/>
                <a:gd name="T13" fmla="*/ 50 h 340"/>
                <a:gd name="T14" fmla="*/ 287 w 372"/>
                <a:gd name="T15" fmla="*/ 271 h 340"/>
                <a:gd name="T16" fmla="*/ 186 w 372"/>
                <a:gd name="T17" fmla="*/ 313 h 340"/>
                <a:gd name="T18" fmla="*/ 84 w 372"/>
                <a:gd name="T19" fmla="*/ 271 h 340"/>
                <a:gd name="T20" fmla="*/ 66 w 372"/>
                <a:gd name="T21" fmla="*/ 249 h 340"/>
                <a:gd name="T22" fmla="*/ 84 w 372"/>
                <a:gd name="T23" fmla="*/ 68 h 340"/>
                <a:gd name="T24" fmla="*/ 186 w 372"/>
                <a:gd name="T25" fmla="*/ 26 h 340"/>
                <a:gd name="T26" fmla="*/ 287 w 372"/>
                <a:gd name="T27" fmla="*/ 68 h 340"/>
                <a:gd name="T28" fmla="*/ 287 w 372"/>
                <a:gd name="T29" fmla="*/ 27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340">
                  <a:moveTo>
                    <a:pt x="306" y="50"/>
                  </a:moveTo>
                  <a:cubicBezTo>
                    <a:pt x="273" y="17"/>
                    <a:pt x="229" y="0"/>
                    <a:pt x="186" y="0"/>
                  </a:cubicBezTo>
                  <a:cubicBezTo>
                    <a:pt x="142" y="0"/>
                    <a:pt x="99" y="17"/>
                    <a:pt x="66" y="50"/>
                  </a:cubicBezTo>
                  <a:cubicBezTo>
                    <a:pt x="0" y="116"/>
                    <a:pt x="0" y="224"/>
                    <a:pt x="66" y="290"/>
                  </a:cubicBezTo>
                  <a:cubicBezTo>
                    <a:pt x="99" y="323"/>
                    <a:pt x="142" y="340"/>
                    <a:pt x="186" y="340"/>
                  </a:cubicBezTo>
                  <a:cubicBezTo>
                    <a:pt x="229" y="340"/>
                    <a:pt x="273" y="323"/>
                    <a:pt x="306" y="290"/>
                  </a:cubicBezTo>
                  <a:cubicBezTo>
                    <a:pt x="372" y="224"/>
                    <a:pt x="372" y="116"/>
                    <a:pt x="306" y="50"/>
                  </a:cubicBezTo>
                  <a:close/>
                  <a:moveTo>
                    <a:pt x="287" y="271"/>
                  </a:moveTo>
                  <a:cubicBezTo>
                    <a:pt x="259" y="299"/>
                    <a:pt x="223" y="313"/>
                    <a:pt x="186" y="313"/>
                  </a:cubicBezTo>
                  <a:cubicBezTo>
                    <a:pt x="149" y="313"/>
                    <a:pt x="112" y="299"/>
                    <a:pt x="84" y="271"/>
                  </a:cubicBezTo>
                  <a:cubicBezTo>
                    <a:pt x="77" y="264"/>
                    <a:pt x="71" y="257"/>
                    <a:pt x="66" y="249"/>
                  </a:cubicBezTo>
                  <a:cubicBezTo>
                    <a:pt x="29" y="193"/>
                    <a:pt x="35" y="117"/>
                    <a:pt x="84" y="68"/>
                  </a:cubicBezTo>
                  <a:cubicBezTo>
                    <a:pt x="112" y="40"/>
                    <a:pt x="149" y="26"/>
                    <a:pt x="186" y="26"/>
                  </a:cubicBezTo>
                  <a:cubicBezTo>
                    <a:pt x="223" y="26"/>
                    <a:pt x="259" y="40"/>
                    <a:pt x="287" y="68"/>
                  </a:cubicBezTo>
                  <a:cubicBezTo>
                    <a:pt x="343" y="124"/>
                    <a:pt x="343" y="215"/>
                    <a:pt x="287" y="2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11129529" y="1175247"/>
              <a:ext cx="73738" cy="25043"/>
            </a:xfrm>
            <a:custGeom>
              <a:avLst/>
              <a:gdLst>
                <a:gd name="T0" fmla="*/ 0 w 96"/>
                <a:gd name="T1" fmla="*/ 14 h 28"/>
                <a:gd name="T2" fmla="*/ 9 w 96"/>
                <a:gd name="T3" fmla="*/ 0 h 28"/>
                <a:gd name="T4" fmla="*/ 87 w 96"/>
                <a:gd name="T5" fmla="*/ 0 h 28"/>
                <a:gd name="T6" fmla="*/ 96 w 96"/>
                <a:gd name="T7" fmla="*/ 14 h 28"/>
                <a:gd name="T8" fmla="*/ 87 w 96"/>
                <a:gd name="T9" fmla="*/ 28 h 28"/>
                <a:gd name="T10" fmla="*/ 9 w 96"/>
                <a:gd name="T11" fmla="*/ 28 h 28"/>
                <a:gd name="T12" fmla="*/ 0 w 96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0" y="14"/>
                  </a:moveTo>
                  <a:cubicBezTo>
                    <a:pt x="0" y="6"/>
                    <a:pt x="4" y="0"/>
                    <a:pt x="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2" y="0"/>
                    <a:pt x="96" y="6"/>
                    <a:pt x="96" y="14"/>
                  </a:cubicBezTo>
                  <a:cubicBezTo>
                    <a:pt x="96" y="22"/>
                    <a:pt x="92" y="28"/>
                    <a:pt x="87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2"/>
                    <a:pt x="0" y="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35"/>
            <p:cNvSpPr>
              <a:spLocks noChangeArrowheads="1"/>
            </p:cNvSpPr>
            <p:nvPr/>
          </p:nvSpPr>
          <p:spPr bwMode="auto">
            <a:xfrm>
              <a:off x="11116122" y="1051282"/>
              <a:ext cx="33517" cy="4007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36"/>
            <p:cNvSpPr>
              <a:spLocks noChangeArrowheads="1"/>
            </p:cNvSpPr>
            <p:nvPr/>
          </p:nvSpPr>
          <p:spPr bwMode="auto">
            <a:xfrm>
              <a:off x="11188743" y="1051282"/>
              <a:ext cx="33517" cy="4007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auto">
            <a:xfrm>
              <a:off x="11316536" y="1052060"/>
              <a:ext cx="24579" cy="275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auto">
            <a:xfrm>
              <a:off x="11304117" y="963526"/>
              <a:ext cx="63683" cy="73878"/>
            </a:xfrm>
            <a:custGeom>
              <a:avLst/>
              <a:gdLst>
                <a:gd name="T0" fmla="*/ 39 w 82"/>
                <a:gd name="T1" fmla="*/ 0 h 86"/>
                <a:gd name="T2" fmla="*/ 0 w 82"/>
                <a:gd name="T3" fmla="*/ 32 h 86"/>
                <a:gd name="T4" fmla="*/ 14 w 82"/>
                <a:gd name="T5" fmla="*/ 45 h 86"/>
                <a:gd name="T6" fmla="*/ 29 w 82"/>
                <a:gd name="T7" fmla="*/ 34 h 86"/>
                <a:gd name="T8" fmla="*/ 40 w 82"/>
                <a:gd name="T9" fmla="*/ 25 h 86"/>
                <a:gd name="T10" fmla="*/ 51 w 82"/>
                <a:gd name="T11" fmla="*/ 34 h 86"/>
                <a:gd name="T12" fmla="*/ 40 w 82"/>
                <a:gd name="T13" fmla="*/ 48 h 86"/>
                <a:gd name="T14" fmla="*/ 24 w 82"/>
                <a:gd name="T15" fmla="*/ 71 h 86"/>
                <a:gd name="T16" fmla="*/ 38 w 82"/>
                <a:gd name="T17" fmla="*/ 86 h 86"/>
                <a:gd name="T18" fmla="*/ 52 w 82"/>
                <a:gd name="T19" fmla="*/ 75 h 86"/>
                <a:gd name="T20" fmla="*/ 54 w 82"/>
                <a:gd name="T21" fmla="*/ 71 h 86"/>
                <a:gd name="T22" fmla="*/ 61 w 82"/>
                <a:gd name="T23" fmla="*/ 65 h 86"/>
                <a:gd name="T24" fmla="*/ 82 w 82"/>
                <a:gd name="T25" fmla="*/ 34 h 86"/>
                <a:gd name="T26" fmla="*/ 39 w 82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86">
                  <a:moveTo>
                    <a:pt x="39" y="0"/>
                  </a:moveTo>
                  <a:cubicBezTo>
                    <a:pt x="18" y="0"/>
                    <a:pt x="0" y="15"/>
                    <a:pt x="0" y="32"/>
                  </a:cubicBezTo>
                  <a:cubicBezTo>
                    <a:pt x="0" y="40"/>
                    <a:pt x="6" y="45"/>
                    <a:pt x="14" y="45"/>
                  </a:cubicBezTo>
                  <a:cubicBezTo>
                    <a:pt x="23" y="45"/>
                    <a:pt x="26" y="39"/>
                    <a:pt x="29" y="34"/>
                  </a:cubicBezTo>
                  <a:cubicBezTo>
                    <a:pt x="31" y="29"/>
                    <a:pt x="33" y="25"/>
                    <a:pt x="40" y="25"/>
                  </a:cubicBezTo>
                  <a:cubicBezTo>
                    <a:pt x="45" y="25"/>
                    <a:pt x="51" y="27"/>
                    <a:pt x="51" y="34"/>
                  </a:cubicBezTo>
                  <a:cubicBezTo>
                    <a:pt x="51" y="40"/>
                    <a:pt x="46" y="43"/>
                    <a:pt x="40" y="48"/>
                  </a:cubicBezTo>
                  <a:cubicBezTo>
                    <a:pt x="33" y="54"/>
                    <a:pt x="24" y="60"/>
                    <a:pt x="24" y="71"/>
                  </a:cubicBezTo>
                  <a:cubicBezTo>
                    <a:pt x="24" y="78"/>
                    <a:pt x="29" y="86"/>
                    <a:pt x="38" y="86"/>
                  </a:cubicBezTo>
                  <a:cubicBezTo>
                    <a:pt x="48" y="86"/>
                    <a:pt x="50" y="79"/>
                    <a:pt x="52" y="75"/>
                  </a:cubicBezTo>
                  <a:cubicBezTo>
                    <a:pt x="53" y="74"/>
                    <a:pt x="53" y="72"/>
                    <a:pt x="54" y="71"/>
                  </a:cubicBezTo>
                  <a:cubicBezTo>
                    <a:pt x="55" y="70"/>
                    <a:pt x="58" y="67"/>
                    <a:pt x="61" y="65"/>
                  </a:cubicBezTo>
                  <a:cubicBezTo>
                    <a:pt x="69" y="59"/>
                    <a:pt x="82" y="50"/>
                    <a:pt x="82" y="34"/>
                  </a:cubicBezTo>
                  <a:cubicBezTo>
                    <a:pt x="82" y="9"/>
                    <a:pt x="59" y="0"/>
                    <a:pt x="3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11262651" y="935096"/>
              <a:ext cx="156414" cy="156613"/>
            </a:xfrm>
            <a:custGeom>
              <a:avLst/>
              <a:gdLst>
                <a:gd name="T0" fmla="*/ 102 w 204"/>
                <a:gd name="T1" fmla="*/ 0 h 204"/>
                <a:gd name="T2" fmla="*/ 0 w 204"/>
                <a:gd name="T3" fmla="*/ 102 h 204"/>
                <a:gd name="T4" fmla="*/ 102 w 204"/>
                <a:gd name="T5" fmla="*/ 204 h 204"/>
                <a:gd name="T6" fmla="*/ 204 w 204"/>
                <a:gd name="T7" fmla="*/ 102 h 204"/>
                <a:gd name="T8" fmla="*/ 102 w 204"/>
                <a:gd name="T9" fmla="*/ 0 h 204"/>
                <a:gd name="T10" fmla="*/ 102 w 204"/>
                <a:gd name="T11" fmla="*/ 187 h 204"/>
                <a:gd name="T12" fmla="*/ 18 w 204"/>
                <a:gd name="T13" fmla="*/ 102 h 204"/>
                <a:gd name="T14" fmla="*/ 102 w 204"/>
                <a:gd name="T15" fmla="*/ 18 h 204"/>
                <a:gd name="T16" fmla="*/ 186 w 204"/>
                <a:gd name="T17" fmla="*/ 102 h 204"/>
                <a:gd name="T18" fmla="*/ 102 w 204"/>
                <a:gd name="T19" fmla="*/ 18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04">
                  <a:moveTo>
                    <a:pt x="102" y="0"/>
                  </a:moveTo>
                  <a:cubicBezTo>
                    <a:pt x="46" y="0"/>
                    <a:pt x="0" y="46"/>
                    <a:pt x="0" y="102"/>
                  </a:cubicBezTo>
                  <a:cubicBezTo>
                    <a:pt x="0" y="159"/>
                    <a:pt x="46" y="204"/>
                    <a:pt x="102" y="204"/>
                  </a:cubicBezTo>
                  <a:cubicBezTo>
                    <a:pt x="158" y="204"/>
                    <a:pt x="204" y="159"/>
                    <a:pt x="204" y="102"/>
                  </a:cubicBezTo>
                  <a:cubicBezTo>
                    <a:pt x="204" y="46"/>
                    <a:pt x="158" y="0"/>
                    <a:pt x="102" y="0"/>
                  </a:cubicBezTo>
                  <a:close/>
                  <a:moveTo>
                    <a:pt x="102" y="187"/>
                  </a:moveTo>
                  <a:cubicBezTo>
                    <a:pt x="55" y="187"/>
                    <a:pt x="18" y="149"/>
                    <a:pt x="18" y="102"/>
                  </a:cubicBezTo>
                  <a:cubicBezTo>
                    <a:pt x="18" y="56"/>
                    <a:pt x="55" y="18"/>
                    <a:pt x="102" y="18"/>
                  </a:cubicBezTo>
                  <a:cubicBezTo>
                    <a:pt x="149" y="18"/>
                    <a:pt x="186" y="56"/>
                    <a:pt x="186" y="102"/>
                  </a:cubicBezTo>
                  <a:cubicBezTo>
                    <a:pt x="186" y="149"/>
                    <a:pt x="149" y="187"/>
                    <a:pt x="102" y="18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3" grpId="1">
        <p:bldAsOne/>
      </p:bldGraphic>
      <p:bldP spid="20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8" grpId="0"/>
      <p:bldP spid="130" grpId="0"/>
      <p:bldP spid="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/>
          <p:cNvGrpSpPr/>
          <p:nvPr/>
        </p:nvGrpSpPr>
        <p:grpSpPr>
          <a:xfrm>
            <a:off x="3850851" y="1500149"/>
            <a:ext cx="5389337" cy="3988065"/>
            <a:chOff x="3850851" y="1587235"/>
            <a:chExt cx="5389337" cy="3988065"/>
          </a:xfrm>
        </p:grpSpPr>
        <p:cxnSp>
          <p:nvCxnSpPr>
            <p:cNvPr id="6" name="Conector reto 5"/>
            <p:cNvCxnSpPr/>
            <p:nvPr/>
          </p:nvCxnSpPr>
          <p:spPr>
            <a:xfrm>
              <a:off x="3850851" y="1678675"/>
              <a:ext cx="0" cy="389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4930351" y="1678675"/>
              <a:ext cx="0" cy="389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6014741" y="1678675"/>
              <a:ext cx="0" cy="389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>
              <a:off x="7095951" y="1659625"/>
              <a:ext cx="0" cy="389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>
              <a:off x="8169101" y="1640575"/>
              <a:ext cx="0" cy="389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>
              <a:off x="9240188" y="1587235"/>
              <a:ext cx="0" cy="389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P6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O (A) Sr.(a) realizou / está realizando o curso através do...   (RM)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meio utilizado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12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cxnSp>
        <p:nvCxnSpPr>
          <p:cNvPr id="8" name="Conector reto 7"/>
          <p:cNvCxnSpPr>
            <a:stCxn id="7" idx="0"/>
            <a:endCxn id="39" idx="3"/>
          </p:cNvCxnSpPr>
          <p:nvPr/>
        </p:nvCxnSpPr>
        <p:spPr>
          <a:xfrm flipV="1">
            <a:off x="8495001" y="3728421"/>
            <a:ext cx="13901" cy="61812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endCxn id="9" idx="2"/>
          </p:cNvCxnSpPr>
          <p:nvPr/>
        </p:nvCxnSpPr>
        <p:spPr>
          <a:xfrm flipV="1">
            <a:off x="9795945" y="2486398"/>
            <a:ext cx="4912" cy="89546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18"/>
          <p:cNvGrpSpPr/>
          <p:nvPr/>
        </p:nvGrpSpPr>
        <p:grpSpPr>
          <a:xfrm>
            <a:off x="2693978" y="2882293"/>
            <a:ext cx="1080000" cy="1080000"/>
            <a:chOff x="3077497" y="2925344"/>
            <a:chExt cx="1080000" cy="1080000"/>
          </a:xfrm>
        </p:grpSpPr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3077497" y="2925344"/>
              <a:ext cx="1080000" cy="1080000"/>
            </a:xfrm>
            <a:custGeom>
              <a:avLst/>
              <a:gdLst>
                <a:gd name="T0" fmla="*/ 111 w 222"/>
                <a:gd name="T1" fmla="*/ 111 h 222"/>
                <a:gd name="T2" fmla="*/ 111 w 222"/>
                <a:gd name="T3" fmla="*/ 0 h 222"/>
                <a:gd name="T4" fmla="*/ 222 w 222"/>
                <a:gd name="T5" fmla="*/ 111 h 222"/>
                <a:gd name="T6" fmla="*/ 111 w 222"/>
                <a:gd name="T7" fmla="*/ 222 h 222"/>
                <a:gd name="T8" fmla="*/ 0 w 222"/>
                <a:gd name="T9" fmla="*/ 111 h 222"/>
                <a:gd name="T10" fmla="*/ 111 w 222"/>
                <a:gd name="T11" fmla="*/ 0 h 222"/>
                <a:gd name="T12" fmla="*/ 111 w 222"/>
                <a:gd name="T13" fmla="*/ 0 h 222"/>
                <a:gd name="T14" fmla="*/ 111 w 222"/>
                <a:gd name="T1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22">
                  <a:moveTo>
                    <a:pt x="111" y="111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72" y="0"/>
                    <a:pt x="222" y="50"/>
                    <a:pt x="222" y="111"/>
                  </a:cubicBezTo>
                  <a:cubicBezTo>
                    <a:pt x="222" y="172"/>
                    <a:pt x="172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111" y="11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178812" y="3196397"/>
              <a:ext cx="893059" cy="60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rgbClr val="0060AA"/>
                  </a:solidFill>
                </a:rPr>
                <a:t>74</a:t>
              </a:r>
              <a:r>
                <a:rPr lang="pt-BR" b="1" dirty="0">
                  <a:solidFill>
                    <a:srgbClr val="0060AA"/>
                  </a:solidFill>
                </a:rPr>
                <a:t>%</a:t>
              </a:r>
              <a:endParaRPr lang="pt-BR" b="1" dirty="0">
                <a:solidFill>
                  <a:srgbClr val="0060AA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upo 119"/>
          <p:cNvGrpSpPr/>
          <p:nvPr/>
        </p:nvGrpSpPr>
        <p:grpSpPr>
          <a:xfrm>
            <a:off x="3895301" y="3076762"/>
            <a:ext cx="893059" cy="760412"/>
            <a:chOff x="4238201" y="3119813"/>
            <a:chExt cx="893059" cy="760412"/>
          </a:xfrm>
        </p:grpSpPr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4292383" y="3119813"/>
              <a:ext cx="760412" cy="760412"/>
            </a:xfrm>
            <a:custGeom>
              <a:avLst/>
              <a:gdLst>
                <a:gd name="T0" fmla="*/ 100 w 200"/>
                <a:gd name="T1" fmla="*/ 100 h 200"/>
                <a:gd name="T2" fmla="*/ 100 w 200"/>
                <a:gd name="T3" fmla="*/ 0 h 200"/>
                <a:gd name="T4" fmla="*/ 200 w 200"/>
                <a:gd name="T5" fmla="*/ 100 h 200"/>
                <a:gd name="T6" fmla="*/ 100 w 200"/>
                <a:gd name="T7" fmla="*/ 200 h 200"/>
                <a:gd name="T8" fmla="*/ 0 w 200"/>
                <a:gd name="T9" fmla="*/ 100 h 200"/>
                <a:gd name="T10" fmla="*/ 100 w 200"/>
                <a:gd name="T11" fmla="*/ 0 h 200"/>
                <a:gd name="T12" fmla="*/ 100 w 200"/>
                <a:gd name="T13" fmla="*/ 0 h 200"/>
                <a:gd name="T14" fmla="*/ 100 w 200"/>
                <a:gd name="T15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200">
                  <a:moveTo>
                    <a:pt x="100" y="10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55" y="0"/>
                    <a:pt x="200" y="45"/>
                    <a:pt x="200" y="100"/>
                  </a:cubicBezTo>
                  <a:cubicBezTo>
                    <a:pt x="200" y="155"/>
                    <a:pt x="155" y="200"/>
                    <a:pt x="100" y="200"/>
                  </a:cubicBezTo>
                  <a:cubicBezTo>
                    <a:pt x="45" y="200"/>
                    <a:pt x="0" y="155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100" y="1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238201" y="3196397"/>
              <a:ext cx="893059" cy="60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rgbClr val="0060AA"/>
                  </a:solidFill>
                </a:rPr>
                <a:t>27</a:t>
              </a:r>
              <a:r>
                <a:rPr lang="pt-BR" b="1" dirty="0">
                  <a:solidFill>
                    <a:srgbClr val="0060AA"/>
                  </a:solidFill>
                </a:rPr>
                <a:t>%</a:t>
              </a:r>
              <a:endParaRPr lang="pt-BR" b="1" dirty="0">
                <a:solidFill>
                  <a:srgbClr val="0060AA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upo 120"/>
          <p:cNvGrpSpPr/>
          <p:nvPr/>
        </p:nvGrpSpPr>
        <p:grpSpPr>
          <a:xfrm>
            <a:off x="5056837" y="3102162"/>
            <a:ext cx="893059" cy="709612"/>
            <a:chOff x="5400239" y="3145213"/>
            <a:chExt cx="893059" cy="709612"/>
          </a:xfrm>
        </p:grpSpPr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5421761" y="3145213"/>
              <a:ext cx="708025" cy="709612"/>
            </a:xfrm>
            <a:custGeom>
              <a:avLst/>
              <a:gdLst>
                <a:gd name="T0" fmla="*/ 93 w 186"/>
                <a:gd name="T1" fmla="*/ 93 h 186"/>
                <a:gd name="T2" fmla="*/ 93 w 186"/>
                <a:gd name="T3" fmla="*/ 0 h 186"/>
                <a:gd name="T4" fmla="*/ 186 w 186"/>
                <a:gd name="T5" fmla="*/ 93 h 186"/>
                <a:gd name="T6" fmla="*/ 93 w 186"/>
                <a:gd name="T7" fmla="*/ 186 h 186"/>
                <a:gd name="T8" fmla="*/ 0 w 186"/>
                <a:gd name="T9" fmla="*/ 93 h 186"/>
                <a:gd name="T10" fmla="*/ 93 w 186"/>
                <a:gd name="T11" fmla="*/ 0 h 186"/>
                <a:gd name="T12" fmla="*/ 93 w 186"/>
                <a:gd name="T13" fmla="*/ 0 h 186"/>
                <a:gd name="T14" fmla="*/ 93 w 186"/>
                <a:gd name="T15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86">
                  <a:moveTo>
                    <a:pt x="93" y="9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44" y="0"/>
                    <a:pt x="186" y="42"/>
                    <a:pt x="186" y="93"/>
                  </a:cubicBezTo>
                  <a:cubicBezTo>
                    <a:pt x="186" y="144"/>
                    <a:pt x="144" y="186"/>
                    <a:pt x="93" y="186"/>
                  </a:cubicBezTo>
                  <a:cubicBezTo>
                    <a:pt x="41" y="186"/>
                    <a:pt x="0" y="144"/>
                    <a:pt x="0" y="93"/>
                  </a:cubicBezTo>
                  <a:cubicBezTo>
                    <a:pt x="0" y="42"/>
                    <a:pt x="41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9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5400239" y="3207632"/>
              <a:ext cx="893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rgbClr val="0060AA"/>
                  </a:solidFill>
                </a:rPr>
                <a:t>5</a:t>
              </a:r>
              <a:r>
                <a:rPr lang="pt-BR" b="1" dirty="0">
                  <a:solidFill>
                    <a:srgbClr val="0060AA"/>
                  </a:solidFill>
                </a:rPr>
                <a:t>%</a:t>
              </a:r>
              <a:endParaRPr lang="pt-BR" b="1" dirty="0">
                <a:solidFill>
                  <a:srgbClr val="0060AA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upo 121"/>
          <p:cNvGrpSpPr/>
          <p:nvPr/>
        </p:nvGrpSpPr>
        <p:grpSpPr>
          <a:xfrm>
            <a:off x="6251787" y="3256149"/>
            <a:ext cx="576992" cy="401638"/>
            <a:chOff x="6594687" y="3299200"/>
            <a:chExt cx="576992" cy="401638"/>
          </a:xfrm>
        </p:grpSpPr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6670465" y="3299200"/>
              <a:ext cx="401638" cy="401638"/>
            </a:xfrm>
            <a:custGeom>
              <a:avLst/>
              <a:gdLst>
                <a:gd name="T0" fmla="*/ 52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52 w 104"/>
                <a:gd name="T11" fmla="*/ 0 h 104"/>
                <a:gd name="T12" fmla="*/ 52 w 104"/>
                <a:gd name="T13" fmla="*/ 0 h 104"/>
                <a:gd name="T14" fmla="*/ 52 w 104"/>
                <a:gd name="T15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04">
                  <a:moveTo>
                    <a:pt x="52" y="52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5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594687" y="3305053"/>
              <a:ext cx="57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60AA"/>
                  </a:solidFill>
                </a:rPr>
                <a:t>3%</a:t>
              </a:r>
              <a:endParaRPr lang="pt-BR" b="1" dirty="0">
                <a:solidFill>
                  <a:srgbClr val="0060AA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upo 122"/>
          <p:cNvGrpSpPr/>
          <p:nvPr/>
        </p:nvGrpSpPr>
        <p:grpSpPr>
          <a:xfrm>
            <a:off x="7261968" y="3256149"/>
            <a:ext cx="613926" cy="401638"/>
            <a:chOff x="7604868" y="3299200"/>
            <a:chExt cx="613926" cy="401638"/>
          </a:xfrm>
        </p:grpSpPr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7689708" y="3299200"/>
              <a:ext cx="404813" cy="401638"/>
            </a:xfrm>
            <a:custGeom>
              <a:avLst/>
              <a:gdLst>
                <a:gd name="T0" fmla="*/ 53 w 105"/>
                <a:gd name="T1" fmla="*/ 52 h 104"/>
                <a:gd name="T2" fmla="*/ 53 w 105"/>
                <a:gd name="T3" fmla="*/ 0 h 104"/>
                <a:gd name="T4" fmla="*/ 105 w 105"/>
                <a:gd name="T5" fmla="*/ 52 h 104"/>
                <a:gd name="T6" fmla="*/ 53 w 105"/>
                <a:gd name="T7" fmla="*/ 104 h 104"/>
                <a:gd name="T8" fmla="*/ 0 w 105"/>
                <a:gd name="T9" fmla="*/ 52 h 104"/>
                <a:gd name="T10" fmla="*/ 53 w 105"/>
                <a:gd name="T11" fmla="*/ 0 h 104"/>
                <a:gd name="T12" fmla="*/ 53 w 105"/>
                <a:gd name="T13" fmla="*/ 0 h 104"/>
                <a:gd name="T14" fmla="*/ 53 w 105"/>
                <a:gd name="T15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04">
                  <a:moveTo>
                    <a:pt x="53" y="52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81" y="104"/>
                    <a:pt x="53" y="104"/>
                  </a:cubicBezTo>
                  <a:cubicBezTo>
                    <a:pt x="24" y="104"/>
                    <a:pt x="0" y="81"/>
                    <a:pt x="0" y="52"/>
                  </a:cubicBezTo>
                  <a:cubicBezTo>
                    <a:pt x="0" y="23"/>
                    <a:pt x="2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53" y="5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7604868" y="3315353"/>
              <a:ext cx="613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0060AA"/>
                  </a:solidFill>
                </a:rPr>
                <a:t>1%</a:t>
              </a:r>
              <a:endParaRPr lang="pt-BR" b="1" dirty="0">
                <a:solidFill>
                  <a:srgbClr val="0060AA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upo 124"/>
          <p:cNvGrpSpPr/>
          <p:nvPr/>
        </p:nvGrpSpPr>
        <p:grpSpPr>
          <a:xfrm>
            <a:off x="9396734" y="3325999"/>
            <a:ext cx="859838" cy="400110"/>
            <a:chOff x="9688834" y="3369050"/>
            <a:chExt cx="859838" cy="400110"/>
          </a:xfrm>
        </p:grpSpPr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9908045" y="3397626"/>
              <a:ext cx="360000" cy="360000"/>
            </a:xfrm>
            <a:custGeom>
              <a:avLst/>
              <a:gdLst>
                <a:gd name="T0" fmla="*/ 74 w 147"/>
                <a:gd name="T1" fmla="*/ 74 h 148"/>
                <a:gd name="T2" fmla="*/ 74 w 147"/>
                <a:gd name="T3" fmla="*/ 0 h 148"/>
                <a:gd name="T4" fmla="*/ 147 w 147"/>
                <a:gd name="T5" fmla="*/ 74 h 148"/>
                <a:gd name="T6" fmla="*/ 74 w 147"/>
                <a:gd name="T7" fmla="*/ 148 h 148"/>
                <a:gd name="T8" fmla="*/ 0 w 147"/>
                <a:gd name="T9" fmla="*/ 74 h 148"/>
                <a:gd name="T10" fmla="*/ 74 w 147"/>
                <a:gd name="T11" fmla="*/ 0 h 148"/>
                <a:gd name="T12" fmla="*/ 74 w 147"/>
                <a:gd name="T13" fmla="*/ 0 h 148"/>
                <a:gd name="T14" fmla="*/ 74 w 147"/>
                <a:gd name="T15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8">
                  <a:moveTo>
                    <a:pt x="74" y="74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114" y="0"/>
                    <a:pt x="147" y="33"/>
                    <a:pt x="147" y="74"/>
                  </a:cubicBezTo>
                  <a:cubicBezTo>
                    <a:pt x="147" y="115"/>
                    <a:pt x="114" y="148"/>
                    <a:pt x="74" y="148"/>
                  </a:cubicBezTo>
                  <a:cubicBezTo>
                    <a:pt x="33" y="148"/>
                    <a:pt x="0" y="11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74" y="7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9688834" y="3369050"/>
              <a:ext cx="859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0060AA"/>
                  </a:solidFill>
                </a:rPr>
                <a:t>0%</a:t>
              </a:r>
              <a:endParaRPr lang="pt-BR" sz="2000" b="1" dirty="0">
                <a:solidFill>
                  <a:srgbClr val="0060AA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upo 125"/>
          <p:cNvGrpSpPr/>
          <p:nvPr/>
        </p:nvGrpSpPr>
        <p:grpSpPr>
          <a:xfrm>
            <a:off x="8054629" y="3313560"/>
            <a:ext cx="893059" cy="414861"/>
            <a:chOff x="10805735" y="3356611"/>
            <a:chExt cx="893059" cy="414861"/>
          </a:xfrm>
        </p:grpSpPr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11063475" y="3375472"/>
              <a:ext cx="396000" cy="396000"/>
            </a:xfrm>
            <a:custGeom>
              <a:avLst/>
              <a:gdLst>
                <a:gd name="T0" fmla="*/ 67 w 135"/>
                <a:gd name="T1" fmla="*/ 67 h 134"/>
                <a:gd name="T2" fmla="*/ 67 w 135"/>
                <a:gd name="T3" fmla="*/ 0 h 134"/>
                <a:gd name="T4" fmla="*/ 135 w 135"/>
                <a:gd name="T5" fmla="*/ 67 h 134"/>
                <a:gd name="T6" fmla="*/ 67 w 135"/>
                <a:gd name="T7" fmla="*/ 134 h 134"/>
                <a:gd name="T8" fmla="*/ 0 w 135"/>
                <a:gd name="T9" fmla="*/ 67 h 134"/>
                <a:gd name="T10" fmla="*/ 67 w 135"/>
                <a:gd name="T11" fmla="*/ 0 h 134"/>
                <a:gd name="T12" fmla="*/ 67 w 135"/>
                <a:gd name="T13" fmla="*/ 0 h 134"/>
                <a:gd name="T14" fmla="*/ 67 w 135"/>
                <a:gd name="T15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34">
                  <a:moveTo>
                    <a:pt x="67" y="67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4"/>
                    <a:pt x="105" y="134"/>
                    <a:pt x="67" y="134"/>
                  </a:cubicBez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67" y="6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10805735" y="3356611"/>
              <a:ext cx="8930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0060AA"/>
                  </a:solidFill>
                </a:rPr>
                <a:t>1%</a:t>
              </a:r>
              <a:endParaRPr lang="pt-BR" sz="2000" b="1" dirty="0">
                <a:solidFill>
                  <a:srgbClr val="0060AA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42" name="Conector reto 41"/>
          <p:cNvCxnSpPr>
            <a:stCxn id="30" idx="0"/>
            <a:endCxn id="22" idx="3"/>
          </p:cNvCxnSpPr>
          <p:nvPr/>
        </p:nvCxnSpPr>
        <p:spPr>
          <a:xfrm flipH="1" flipV="1">
            <a:off x="4329689" y="3837174"/>
            <a:ext cx="10125" cy="53325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25" idx="1"/>
            <a:endCxn id="31" idx="2"/>
          </p:cNvCxnSpPr>
          <p:nvPr/>
        </p:nvCxnSpPr>
        <p:spPr>
          <a:xfrm flipH="1" flipV="1">
            <a:off x="5432371" y="2468802"/>
            <a:ext cx="1" cy="6333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44" idx="0"/>
            <a:endCxn id="28" idx="3"/>
          </p:cNvCxnSpPr>
          <p:nvPr/>
        </p:nvCxnSpPr>
        <p:spPr>
          <a:xfrm flipV="1">
            <a:off x="6518121" y="3657787"/>
            <a:ext cx="10263" cy="6664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33" idx="1"/>
            <a:endCxn id="46" idx="2"/>
          </p:cNvCxnSpPr>
          <p:nvPr/>
        </p:nvCxnSpPr>
        <p:spPr>
          <a:xfrm flipV="1">
            <a:off x="7551142" y="2472073"/>
            <a:ext cx="11439" cy="78407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e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86096"/>
              </p:ext>
            </p:extLst>
          </p:nvPr>
        </p:nvGraphicFramePr>
        <p:xfrm>
          <a:off x="2772000" y="1162085"/>
          <a:ext cx="7560000" cy="429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71895495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3784960106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4057159148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732927543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201392214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972546815"/>
                    </a:ext>
                  </a:extLst>
                </a:gridCol>
              </a:tblGrid>
              <a:tr h="429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25517"/>
              </p:ext>
            </p:extLst>
          </p:nvPr>
        </p:nvGraphicFramePr>
        <p:xfrm>
          <a:off x="2772000" y="5301928"/>
          <a:ext cx="7560000" cy="429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71895495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3784960106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4057159148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732927543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201392214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972546815"/>
                    </a:ext>
                  </a:extLst>
                </a:gridCol>
              </a:tblGrid>
              <a:tr h="429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ela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21472"/>
              </p:ext>
            </p:extLst>
          </p:nvPr>
        </p:nvGraphicFramePr>
        <p:xfrm>
          <a:off x="1514400" y="1148382"/>
          <a:ext cx="1072552" cy="443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552">
                  <a:extLst>
                    <a:ext uri="{9D8B030D-6E8A-4147-A177-3AD203B41FA5}">
                      <a16:colId xmlns="" xmlns:a16="http://schemas.microsoft.com/office/drawing/2014/main" val="2972546815"/>
                    </a:ext>
                  </a:extLst>
                </a:gridCol>
              </a:tblGrid>
              <a:tr h="4432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B88C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" name="Tabe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74704"/>
              </p:ext>
            </p:extLst>
          </p:nvPr>
        </p:nvGraphicFramePr>
        <p:xfrm>
          <a:off x="1514400" y="5301928"/>
          <a:ext cx="1072552" cy="443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552">
                  <a:extLst>
                    <a:ext uri="{9D8B030D-6E8A-4147-A177-3AD203B41FA5}">
                      <a16:colId xmlns="" xmlns:a16="http://schemas.microsoft.com/office/drawing/2014/main" val="2972546815"/>
                    </a:ext>
                  </a:extLst>
                </a:gridCol>
              </a:tblGrid>
              <a:tr h="4432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B88C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IGPN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667517" y="4346545"/>
            <a:ext cx="1654967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computador da faculdade| curso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515009" y="4370429"/>
            <a:ext cx="164960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computador do trabalho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6138990" y="4324262"/>
            <a:ext cx="758262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 err="1">
                <a:solidFill>
                  <a:schemeClr val="accent1">
                    <a:lumMod val="50000"/>
                  </a:schemeClr>
                </a:solidFill>
              </a:rPr>
              <a:t>tablet</a:t>
            </a:r>
            <a:endParaRPr lang="pt-BR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067112" y="2147844"/>
            <a:ext cx="146749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outros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444152" y="2133802"/>
            <a:ext cx="1561381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computador de casa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583248" y="2130248"/>
            <a:ext cx="1698245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celular</a:t>
            </a:r>
          </a:p>
        </p:txBody>
      </p:sp>
      <p:cxnSp>
        <p:nvCxnSpPr>
          <p:cNvPr id="41" name="Conector reto 40"/>
          <p:cNvCxnSpPr>
            <a:stCxn id="19" idx="1"/>
            <a:endCxn id="17" idx="2"/>
          </p:cNvCxnSpPr>
          <p:nvPr/>
        </p:nvCxnSpPr>
        <p:spPr>
          <a:xfrm flipH="1" flipV="1">
            <a:off x="3224843" y="2718577"/>
            <a:ext cx="9135" cy="16371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6857803" y="2133519"/>
            <a:ext cx="1409555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273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44" grpId="0" animBg="1"/>
      <p:bldP spid="9" grpId="0" animBg="1"/>
      <p:bldP spid="17" grpId="0" animBg="1"/>
      <p:bldP spid="31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P7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Agora gostaríamos de avaliar o seu nível de satisfação geral com o curso. Para tanto, dê uma nota de 0 a 10, sendo que a nota 0 significa “totalmente insatisfeito(a)” e a nota 10 “totalmente satisfeito(a)”(RU)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satisfação geral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13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532552542"/>
              </p:ext>
            </p:extLst>
          </p:nvPr>
        </p:nvGraphicFramePr>
        <p:xfrm>
          <a:off x="419100" y="1485900"/>
          <a:ext cx="4698999" cy="457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85425" y="1890605"/>
            <a:ext cx="99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média geral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036042156"/>
              </p:ext>
            </p:extLst>
          </p:nvPr>
        </p:nvGraphicFramePr>
        <p:xfrm>
          <a:off x="1314760" y="1355590"/>
          <a:ext cx="1970148" cy="183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798974" y="1837904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chemeClr val="bg2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786" y="6078538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1.210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594" y="3248942"/>
            <a:ext cx="344626" cy="33046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518124" y="3060230"/>
            <a:ext cx="167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Aprender 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 Empreender</a:t>
            </a:r>
            <a:endParaRPr lang="pt-BR" sz="2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319" y="3266732"/>
            <a:ext cx="344626" cy="33046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9244289" y="3060230"/>
            <a:ext cx="258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Iniciando um Pequeno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e Grande Negócio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497381660"/>
              </p:ext>
            </p:extLst>
          </p:nvPr>
        </p:nvGraphicFramePr>
        <p:xfrm>
          <a:off x="6094602" y="1201413"/>
          <a:ext cx="1970148" cy="183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6578816" y="1683727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chemeClr val="bg2">
                    <a:lumMod val="50000"/>
                  </a:schemeClr>
                </a:solidFill>
              </a:rPr>
              <a:t>9,1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670684430"/>
              </p:ext>
            </p:extLst>
          </p:nvPr>
        </p:nvGraphicFramePr>
        <p:xfrm>
          <a:off x="9119945" y="1232614"/>
          <a:ext cx="1970148" cy="183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9604159" y="1714928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chemeClr val="bg2">
                    <a:lumMod val="50000"/>
                  </a:schemeClr>
                </a:solidFill>
              </a:rPr>
              <a:t>9,1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6367220" y="3875112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671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9320857" y="3875112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539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5317776" y="4242900"/>
            <a:ext cx="5881527" cy="8547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a avaliação dos cursos é bastante positiva, principalmente por 3 em cada 4 desses respondentes (75%) terem atribuído as duas notas mais elevada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5317775" y="5139639"/>
            <a:ext cx="5881527" cy="8547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outro aspecto digno de nota diz respeito a praticamente 1 em cada 2 desses participantes (49%) se declarar ‘totalmente satisfeito’ com o curso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(p7) </a:t>
            </a:r>
          </a:p>
        </p:txBody>
      </p:sp>
    </p:spTree>
    <p:extLst>
      <p:ext uri="{BB962C8B-B14F-4D97-AF65-F5344CB8AC3E}">
        <p14:creationId xmlns:p14="http://schemas.microsoft.com/office/powerpoint/2010/main" val="4517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Graphic spid="9" grpId="0">
        <p:bldAsOne/>
      </p:bldGraphic>
      <p:bldP spid="10" grpId="0"/>
      <p:bldP spid="13" grpId="0"/>
      <p:bldP spid="15" grpId="0"/>
      <p:bldGraphic spid="16" grpId="0">
        <p:bldAsOne/>
      </p:bldGraphic>
      <p:bldP spid="17" grpId="0"/>
      <p:bldGraphic spid="18" grpId="0">
        <p:bldAsOne/>
      </p:bldGraphic>
      <p:bldP spid="19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P8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Agora gostaríamos de avaliar a probabilidade do(a) Sr.(a) recomendar o curso para outras pessoas. Para tanto, dê uma nota de 0 a 10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recomendação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14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43007" y="1018779"/>
            <a:ext cx="112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índice de</a:t>
            </a:r>
            <a:endParaRPr lang="pt-BR" sz="2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524724141"/>
              </p:ext>
            </p:extLst>
          </p:nvPr>
        </p:nvGraphicFramePr>
        <p:xfrm>
          <a:off x="590571" y="2474426"/>
          <a:ext cx="2170215" cy="307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885825" y="5426360"/>
            <a:ext cx="7793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solidFill>
                  <a:schemeClr val="bg2">
                    <a:lumMod val="50000"/>
                  </a:schemeClr>
                </a:solidFill>
              </a:rPr>
              <a:t>base</a:t>
            </a:r>
            <a:r>
              <a:rPr lang="pt-BR" sz="105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1.201</a:t>
            </a:r>
            <a:endParaRPr lang="pt-BR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64754240"/>
              </p:ext>
            </p:extLst>
          </p:nvPr>
        </p:nvGraphicFramePr>
        <p:xfrm>
          <a:off x="2543362" y="733446"/>
          <a:ext cx="1368000" cy="13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08745" y="1078614"/>
            <a:ext cx="85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50000"/>
                  </a:schemeClr>
                </a:solidFill>
              </a:rPr>
              <a:t>83</a:t>
            </a: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Grupo 171"/>
          <p:cNvGrpSpPr/>
          <p:nvPr/>
        </p:nvGrpSpPr>
        <p:grpSpPr>
          <a:xfrm>
            <a:off x="3775322" y="4972403"/>
            <a:ext cx="1175095" cy="525529"/>
            <a:chOff x="772477" y="4614325"/>
            <a:chExt cx="2260901" cy="1011125"/>
          </a:xfrm>
        </p:grpSpPr>
        <p:sp>
          <p:nvSpPr>
            <p:cNvPr id="13" name="Retângulo 12"/>
            <p:cNvSpPr/>
            <p:nvPr/>
          </p:nvSpPr>
          <p:spPr>
            <a:xfrm>
              <a:off x="772477" y="5011430"/>
              <a:ext cx="1919138" cy="431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</a:pPr>
              <a:r>
                <a:rPr lang="pt-BR" sz="800" b="1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entre -100 e -1</a:t>
              </a:r>
              <a:endParaRPr lang="pt-BR" sz="2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777041" y="5194402"/>
              <a:ext cx="2256337" cy="431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</a:pPr>
              <a:r>
                <a:rPr lang="pt-BR" sz="800" b="1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zona crítica</a:t>
              </a:r>
              <a:endParaRPr lang="pt-BR" sz="2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44948" y="4614325"/>
              <a:ext cx="498475" cy="481012"/>
            </a:xfrm>
            <a:custGeom>
              <a:avLst/>
              <a:gdLst>
                <a:gd name="T0" fmla="*/ 1012 w 1568"/>
                <a:gd name="T1" fmla="*/ 1254 h 1515"/>
                <a:gd name="T2" fmla="*/ 1012 w 1568"/>
                <a:gd name="T3" fmla="*/ 1010 h 1515"/>
                <a:gd name="T4" fmla="*/ 1350 w 1568"/>
                <a:gd name="T5" fmla="*/ 1010 h 1515"/>
                <a:gd name="T6" fmla="*/ 1568 w 1568"/>
                <a:gd name="T7" fmla="*/ 792 h 1515"/>
                <a:gd name="T8" fmla="*/ 1568 w 1568"/>
                <a:gd name="T9" fmla="*/ 785 h 1515"/>
                <a:gd name="T10" fmla="*/ 1568 w 1568"/>
                <a:gd name="T11" fmla="*/ 779 h 1515"/>
                <a:gd name="T12" fmla="*/ 1478 w 1568"/>
                <a:gd name="T13" fmla="*/ 214 h 1515"/>
                <a:gd name="T14" fmla="*/ 1218 w 1568"/>
                <a:gd name="T15" fmla="*/ 0 h 1515"/>
                <a:gd name="T16" fmla="*/ 549 w 1568"/>
                <a:gd name="T17" fmla="*/ 0 h 1515"/>
                <a:gd name="T18" fmla="*/ 330 w 1568"/>
                <a:gd name="T19" fmla="*/ 219 h 1515"/>
                <a:gd name="T20" fmla="*/ 330 w 1568"/>
                <a:gd name="T21" fmla="*/ 846 h 1515"/>
                <a:gd name="T22" fmla="*/ 296 w 1568"/>
                <a:gd name="T23" fmla="*/ 880 h 1515"/>
                <a:gd name="T24" fmla="*/ 113 w 1568"/>
                <a:gd name="T25" fmla="*/ 880 h 1515"/>
                <a:gd name="T26" fmla="*/ 78 w 1568"/>
                <a:gd name="T27" fmla="*/ 846 h 1515"/>
                <a:gd name="T28" fmla="*/ 78 w 1568"/>
                <a:gd name="T29" fmla="*/ 181 h 1515"/>
                <a:gd name="T30" fmla="*/ 113 w 1568"/>
                <a:gd name="T31" fmla="*/ 147 h 1515"/>
                <a:gd name="T32" fmla="*/ 219 w 1568"/>
                <a:gd name="T33" fmla="*/ 147 h 1515"/>
                <a:gd name="T34" fmla="*/ 258 w 1568"/>
                <a:gd name="T35" fmla="*/ 108 h 1515"/>
                <a:gd name="T36" fmla="*/ 219 w 1568"/>
                <a:gd name="T37" fmla="*/ 68 h 1515"/>
                <a:gd name="T38" fmla="*/ 113 w 1568"/>
                <a:gd name="T39" fmla="*/ 68 h 1515"/>
                <a:gd name="T40" fmla="*/ 0 w 1568"/>
                <a:gd name="T41" fmla="*/ 181 h 1515"/>
                <a:gd name="T42" fmla="*/ 0 w 1568"/>
                <a:gd name="T43" fmla="*/ 846 h 1515"/>
                <a:gd name="T44" fmla="*/ 113 w 1568"/>
                <a:gd name="T45" fmla="*/ 959 h 1515"/>
                <a:gd name="T46" fmla="*/ 296 w 1568"/>
                <a:gd name="T47" fmla="*/ 959 h 1515"/>
                <a:gd name="T48" fmla="*/ 397 w 1568"/>
                <a:gd name="T49" fmla="*/ 896 h 1515"/>
                <a:gd name="T50" fmla="*/ 406 w 1568"/>
                <a:gd name="T51" fmla="*/ 900 h 1515"/>
                <a:gd name="T52" fmla="*/ 666 w 1568"/>
                <a:gd name="T53" fmla="*/ 1191 h 1515"/>
                <a:gd name="T54" fmla="*/ 666 w 1568"/>
                <a:gd name="T55" fmla="*/ 1465 h 1515"/>
                <a:gd name="T56" fmla="*/ 694 w 1568"/>
                <a:gd name="T57" fmla="*/ 1502 h 1515"/>
                <a:gd name="T58" fmla="*/ 785 w 1568"/>
                <a:gd name="T59" fmla="*/ 1515 h 1515"/>
                <a:gd name="T60" fmla="*/ 923 w 1568"/>
                <a:gd name="T61" fmla="*/ 1475 h 1515"/>
                <a:gd name="T62" fmla="*/ 1012 w 1568"/>
                <a:gd name="T63" fmla="*/ 1254 h 1515"/>
                <a:gd name="T64" fmla="*/ 876 w 1568"/>
                <a:gd name="T65" fmla="*/ 1411 h 1515"/>
                <a:gd name="T66" fmla="*/ 745 w 1568"/>
                <a:gd name="T67" fmla="*/ 1434 h 1515"/>
                <a:gd name="T68" fmla="*/ 745 w 1568"/>
                <a:gd name="T69" fmla="*/ 1192 h 1515"/>
                <a:gd name="T70" fmla="*/ 427 w 1568"/>
                <a:gd name="T71" fmla="*/ 824 h 1515"/>
                <a:gd name="T72" fmla="*/ 409 w 1568"/>
                <a:gd name="T73" fmla="*/ 824 h 1515"/>
                <a:gd name="T74" fmla="*/ 409 w 1568"/>
                <a:gd name="T75" fmla="*/ 219 h 1515"/>
                <a:gd name="T76" fmla="*/ 549 w 1568"/>
                <a:gd name="T77" fmla="*/ 78 h 1515"/>
                <a:gd name="T78" fmla="*/ 1219 w 1568"/>
                <a:gd name="T79" fmla="*/ 78 h 1515"/>
                <a:gd name="T80" fmla="*/ 1401 w 1568"/>
                <a:gd name="T81" fmla="*/ 225 h 1515"/>
                <a:gd name="T82" fmla="*/ 1490 w 1568"/>
                <a:gd name="T83" fmla="*/ 788 h 1515"/>
                <a:gd name="T84" fmla="*/ 1490 w 1568"/>
                <a:gd name="T85" fmla="*/ 791 h 1515"/>
                <a:gd name="T86" fmla="*/ 1350 w 1568"/>
                <a:gd name="T87" fmla="*/ 932 h 1515"/>
                <a:gd name="T88" fmla="*/ 972 w 1568"/>
                <a:gd name="T89" fmla="*/ 932 h 1515"/>
                <a:gd name="T90" fmla="*/ 933 w 1568"/>
                <a:gd name="T91" fmla="*/ 971 h 1515"/>
                <a:gd name="T92" fmla="*/ 933 w 1568"/>
                <a:gd name="T93" fmla="*/ 1254 h 1515"/>
                <a:gd name="T94" fmla="*/ 876 w 1568"/>
                <a:gd name="T95" fmla="*/ 1411 h 1515"/>
                <a:gd name="T96" fmla="*/ 876 w 1568"/>
                <a:gd name="T97" fmla="*/ 1411 h 1515"/>
                <a:gd name="T98" fmla="*/ 876 w 1568"/>
                <a:gd name="T99" fmla="*/ 1411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8" h="1515">
                  <a:moveTo>
                    <a:pt x="1012" y="1254"/>
                  </a:moveTo>
                  <a:cubicBezTo>
                    <a:pt x="1012" y="1010"/>
                    <a:pt x="1012" y="1010"/>
                    <a:pt x="1012" y="1010"/>
                  </a:cubicBezTo>
                  <a:cubicBezTo>
                    <a:pt x="1350" y="1010"/>
                    <a:pt x="1350" y="1010"/>
                    <a:pt x="1350" y="1010"/>
                  </a:cubicBezTo>
                  <a:cubicBezTo>
                    <a:pt x="1470" y="1010"/>
                    <a:pt x="1568" y="912"/>
                    <a:pt x="1568" y="792"/>
                  </a:cubicBezTo>
                  <a:cubicBezTo>
                    <a:pt x="1568" y="785"/>
                    <a:pt x="1568" y="785"/>
                    <a:pt x="1568" y="785"/>
                  </a:cubicBezTo>
                  <a:cubicBezTo>
                    <a:pt x="1568" y="783"/>
                    <a:pt x="1568" y="781"/>
                    <a:pt x="1568" y="779"/>
                  </a:cubicBezTo>
                  <a:cubicBezTo>
                    <a:pt x="1478" y="214"/>
                    <a:pt x="1478" y="214"/>
                    <a:pt x="1478" y="214"/>
                  </a:cubicBezTo>
                  <a:cubicBezTo>
                    <a:pt x="1461" y="78"/>
                    <a:pt x="1366" y="0"/>
                    <a:pt x="1218" y="0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428" y="0"/>
                    <a:pt x="330" y="98"/>
                    <a:pt x="330" y="219"/>
                  </a:cubicBezTo>
                  <a:cubicBezTo>
                    <a:pt x="330" y="846"/>
                    <a:pt x="330" y="846"/>
                    <a:pt x="330" y="846"/>
                  </a:cubicBezTo>
                  <a:cubicBezTo>
                    <a:pt x="330" y="865"/>
                    <a:pt x="315" y="880"/>
                    <a:pt x="296" y="880"/>
                  </a:cubicBezTo>
                  <a:cubicBezTo>
                    <a:pt x="113" y="880"/>
                    <a:pt x="113" y="880"/>
                    <a:pt x="113" y="880"/>
                  </a:cubicBezTo>
                  <a:cubicBezTo>
                    <a:pt x="94" y="880"/>
                    <a:pt x="78" y="865"/>
                    <a:pt x="78" y="846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78" y="162"/>
                    <a:pt x="94" y="147"/>
                    <a:pt x="113" y="147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40" y="147"/>
                    <a:pt x="258" y="129"/>
                    <a:pt x="258" y="108"/>
                  </a:cubicBezTo>
                  <a:cubicBezTo>
                    <a:pt x="258" y="86"/>
                    <a:pt x="240" y="68"/>
                    <a:pt x="219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51" y="68"/>
                    <a:pt x="0" y="119"/>
                    <a:pt x="0" y="181"/>
                  </a:cubicBezTo>
                  <a:cubicBezTo>
                    <a:pt x="0" y="846"/>
                    <a:pt x="0" y="846"/>
                    <a:pt x="0" y="846"/>
                  </a:cubicBezTo>
                  <a:cubicBezTo>
                    <a:pt x="0" y="908"/>
                    <a:pt x="51" y="959"/>
                    <a:pt x="113" y="959"/>
                  </a:cubicBezTo>
                  <a:cubicBezTo>
                    <a:pt x="296" y="959"/>
                    <a:pt x="296" y="959"/>
                    <a:pt x="296" y="959"/>
                  </a:cubicBezTo>
                  <a:cubicBezTo>
                    <a:pt x="340" y="959"/>
                    <a:pt x="379" y="933"/>
                    <a:pt x="397" y="896"/>
                  </a:cubicBezTo>
                  <a:cubicBezTo>
                    <a:pt x="400" y="898"/>
                    <a:pt x="403" y="899"/>
                    <a:pt x="406" y="900"/>
                  </a:cubicBezTo>
                  <a:cubicBezTo>
                    <a:pt x="416" y="902"/>
                    <a:pt x="666" y="976"/>
                    <a:pt x="666" y="1191"/>
                  </a:cubicBezTo>
                  <a:cubicBezTo>
                    <a:pt x="666" y="1465"/>
                    <a:pt x="666" y="1465"/>
                    <a:pt x="666" y="1465"/>
                  </a:cubicBezTo>
                  <a:cubicBezTo>
                    <a:pt x="666" y="1482"/>
                    <a:pt x="677" y="1497"/>
                    <a:pt x="694" y="1502"/>
                  </a:cubicBezTo>
                  <a:cubicBezTo>
                    <a:pt x="697" y="1503"/>
                    <a:pt x="735" y="1515"/>
                    <a:pt x="785" y="1515"/>
                  </a:cubicBezTo>
                  <a:cubicBezTo>
                    <a:pt x="828" y="1515"/>
                    <a:pt x="879" y="1507"/>
                    <a:pt x="923" y="1475"/>
                  </a:cubicBezTo>
                  <a:cubicBezTo>
                    <a:pt x="982" y="1431"/>
                    <a:pt x="1012" y="1357"/>
                    <a:pt x="1012" y="1254"/>
                  </a:cubicBezTo>
                  <a:close/>
                  <a:moveTo>
                    <a:pt x="876" y="1411"/>
                  </a:moveTo>
                  <a:cubicBezTo>
                    <a:pt x="835" y="1442"/>
                    <a:pt x="778" y="1439"/>
                    <a:pt x="745" y="1434"/>
                  </a:cubicBezTo>
                  <a:cubicBezTo>
                    <a:pt x="745" y="1192"/>
                    <a:pt x="745" y="1192"/>
                    <a:pt x="745" y="1192"/>
                  </a:cubicBezTo>
                  <a:cubicBezTo>
                    <a:pt x="745" y="916"/>
                    <a:pt x="440" y="828"/>
                    <a:pt x="427" y="824"/>
                  </a:cubicBezTo>
                  <a:cubicBezTo>
                    <a:pt x="421" y="823"/>
                    <a:pt x="415" y="822"/>
                    <a:pt x="409" y="824"/>
                  </a:cubicBezTo>
                  <a:cubicBezTo>
                    <a:pt x="409" y="219"/>
                    <a:pt x="409" y="219"/>
                    <a:pt x="409" y="219"/>
                  </a:cubicBezTo>
                  <a:cubicBezTo>
                    <a:pt x="409" y="141"/>
                    <a:pt x="472" y="78"/>
                    <a:pt x="549" y="78"/>
                  </a:cubicBezTo>
                  <a:cubicBezTo>
                    <a:pt x="1219" y="78"/>
                    <a:pt x="1219" y="78"/>
                    <a:pt x="1219" y="78"/>
                  </a:cubicBezTo>
                  <a:cubicBezTo>
                    <a:pt x="1327" y="78"/>
                    <a:pt x="1388" y="127"/>
                    <a:pt x="1401" y="225"/>
                  </a:cubicBezTo>
                  <a:cubicBezTo>
                    <a:pt x="1490" y="788"/>
                    <a:pt x="1490" y="788"/>
                    <a:pt x="1490" y="788"/>
                  </a:cubicBezTo>
                  <a:cubicBezTo>
                    <a:pt x="1490" y="791"/>
                    <a:pt x="1490" y="791"/>
                    <a:pt x="1490" y="791"/>
                  </a:cubicBezTo>
                  <a:cubicBezTo>
                    <a:pt x="1490" y="868"/>
                    <a:pt x="1428" y="932"/>
                    <a:pt x="1350" y="932"/>
                  </a:cubicBezTo>
                  <a:cubicBezTo>
                    <a:pt x="972" y="932"/>
                    <a:pt x="972" y="932"/>
                    <a:pt x="972" y="932"/>
                  </a:cubicBezTo>
                  <a:cubicBezTo>
                    <a:pt x="951" y="932"/>
                    <a:pt x="933" y="949"/>
                    <a:pt x="933" y="971"/>
                  </a:cubicBezTo>
                  <a:cubicBezTo>
                    <a:pt x="933" y="1254"/>
                    <a:pt x="933" y="1254"/>
                    <a:pt x="933" y="1254"/>
                  </a:cubicBezTo>
                  <a:cubicBezTo>
                    <a:pt x="933" y="1330"/>
                    <a:pt x="914" y="1383"/>
                    <a:pt x="876" y="1411"/>
                  </a:cubicBezTo>
                  <a:close/>
                  <a:moveTo>
                    <a:pt x="876" y="1411"/>
                  </a:moveTo>
                  <a:cubicBezTo>
                    <a:pt x="876" y="1411"/>
                    <a:pt x="876" y="1411"/>
                    <a:pt x="876" y="141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upo 175"/>
          <p:cNvGrpSpPr/>
          <p:nvPr/>
        </p:nvGrpSpPr>
        <p:grpSpPr>
          <a:xfrm>
            <a:off x="3762622" y="4102453"/>
            <a:ext cx="1054261" cy="746470"/>
            <a:chOff x="693980" y="3623725"/>
            <a:chExt cx="2028414" cy="1436219"/>
          </a:xfrm>
        </p:grpSpPr>
        <p:sp>
          <p:nvSpPr>
            <p:cNvPr id="17" name="Retângulo 16"/>
            <p:cNvSpPr/>
            <p:nvPr/>
          </p:nvSpPr>
          <p:spPr>
            <a:xfrm>
              <a:off x="694001" y="4163682"/>
              <a:ext cx="1447800" cy="431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</a:pPr>
              <a:r>
                <a:rPr lang="pt-BR" sz="8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entre </a:t>
              </a:r>
              <a:r>
                <a:rPr lang="pt-BR" sz="800" b="1" dirty="0">
                  <a:solidFill>
                    <a:srgbClr val="FFC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0 e 49</a:t>
              </a:r>
              <a:endParaRPr lang="pt-BR" sz="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93980" y="4375499"/>
              <a:ext cx="2028414" cy="684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</a:pPr>
              <a:r>
                <a:rPr lang="pt-BR" sz="800" b="1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zona de aperfeiçoamento</a:t>
              </a:r>
              <a:endParaRPr lang="pt-BR" sz="2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8"/>
            <p:cNvGrpSpPr>
              <a:grpSpLocks noChangeAspect="1"/>
            </p:cNvGrpSpPr>
            <p:nvPr/>
          </p:nvGrpSpPr>
          <p:grpSpPr bwMode="auto">
            <a:xfrm>
              <a:off x="913198" y="3623725"/>
              <a:ext cx="563562" cy="565150"/>
              <a:chOff x="891" y="2407"/>
              <a:chExt cx="355" cy="356"/>
            </a:xfrm>
            <a:solidFill>
              <a:schemeClr val="accent2"/>
            </a:solidFill>
          </p:grpSpPr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891" y="2407"/>
                <a:ext cx="355" cy="356"/>
              </a:xfrm>
              <a:custGeom>
                <a:avLst/>
                <a:gdLst>
                  <a:gd name="T0" fmla="*/ 474 w 947"/>
                  <a:gd name="T1" fmla="*/ 0 h 947"/>
                  <a:gd name="T2" fmla="*/ 0 w 947"/>
                  <a:gd name="T3" fmla="*/ 474 h 947"/>
                  <a:gd name="T4" fmla="*/ 474 w 947"/>
                  <a:gd name="T5" fmla="*/ 947 h 947"/>
                  <a:gd name="T6" fmla="*/ 947 w 947"/>
                  <a:gd name="T7" fmla="*/ 474 h 947"/>
                  <a:gd name="T8" fmla="*/ 474 w 947"/>
                  <a:gd name="T9" fmla="*/ 0 h 947"/>
                  <a:gd name="T10" fmla="*/ 474 w 947"/>
                  <a:gd name="T11" fmla="*/ 896 h 947"/>
                  <a:gd name="T12" fmla="*/ 176 w 947"/>
                  <a:gd name="T13" fmla="*/ 773 h 947"/>
                  <a:gd name="T14" fmla="*/ 99 w 947"/>
                  <a:gd name="T15" fmla="*/ 669 h 947"/>
                  <a:gd name="T16" fmla="*/ 51 w 947"/>
                  <a:gd name="T17" fmla="*/ 474 h 947"/>
                  <a:gd name="T18" fmla="*/ 474 w 947"/>
                  <a:gd name="T19" fmla="*/ 51 h 947"/>
                  <a:gd name="T20" fmla="*/ 760 w 947"/>
                  <a:gd name="T21" fmla="*/ 164 h 947"/>
                  <a:gd name="T22" fmla="*/ 855 w 947"/>
                  <a:gd name="T23" fmla="*/ 292 h 947"/>
                  <a:gd name="T24" fmla="*/ 896 w 947"/>
                  <a:gd name="T25" fmla="*/ 474 h 947"/>
                  <a:gd name="T26" fmla="*/ 474 w 947"/>
                  <a:gd name="T27" fmla="*/ 896 h 947"/>
                  <a:gd name="T28" fmla="*/ 474 w 947"/>
                  <a:gd name="T29" fmla="*/ 896 h 947"/>
                  <a:gd name="T30" fmla="*/ 474 w 947"/>
                  <a:gd name="T31" fmla="*/ 896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7" h="947">
                    <a:moveTo>
                      <a:pt x="474" y="0"/>
                    </a:moveTo>
                    <a:cubicBezTo>
                      <a:pt x="212" y="0"/>
                      <a:pt x="0" y="212"/>
                      <a:pt x="0" y="474"/>
                    </a:cubicBezTo>
                    <a:cubicBezTo>
                      <a:pt x="0" y="735"/>
                      <a:pt x="212" y="947"/>
                      <a:pt x="474" y="947"/>
                    </a:cubicBezTo>
                    <a:cubicBezTo>
                      <a:pt x="735" y="947"/>
                      <a:pt x="947" y="735"/>
                      <a:pt x="947" y="474"/>
                    </a:cubicBezTo>
                    <a:cubicBezTo>
                      <a:pt x="947" y="212"/>
                      <a:pt x="735" y="0"/>
                      <a:pt x="474" y="0"/>
                    </a:cubicBezTo>
                    <a:close/>
                    <a:moveTo>
                      <a:pt x="474" y="896"/>
                    </a:moveTo>
                    <a:cubicBezTo>
                      <a:pt x="358" y="896"/>
                      <a:pt x="252" y="849"/>
                      <a:pt x="176" y="773"/>
                    </a:cubicBezTo>
                    <a:cubicBezTo>
                      <a:pt x="145" y="743"/>
                      <a:pt x="120" y="708"/>
                      <a:pt x="99" y="669"/>
                    </a:cubicBezTo>
                    <a:cubicBezTo>
                      <a:pt x="69" y="611"/>
                      <a:pt x="51" y="544"/>
                      <a:pt x="51" y="474"/>
                    </a:cubicBezTo>
                    <a:cubicBezTo>
                      <a:pt x="51" y="241"/>
                      <a:pt x="241" y="51"/>
                      <a:pt x="474" y="51"/>
                    </a:cubicBezTo>
                    <a:cubicBezTo>
                      <a:pt x="584" y="51"/>
                      <a:pt x="685" y="94"/>
                      <a:pt x="760" y="164"/>
                    </a:cubicBezTo>
                    <a:cubicBezTo>
                      <a:pt x="799" y="200"/>
                      <a:pt x="831" y="243"/>
                      <a:pt x="855" y="292"/>
                    </a:cubicBezTo>
                    <a:cubicBezTo>
                      <a:pt x="881" y="347"/>
                      <a:pt x="896" y="408"/>
                      <a:pt x="896" y="474"/>
                    </a:cubicBezTo>
                    <a:cubicBezTo>
                      <a:pt x="896" y="706"/>
                      <a:pt x="707" y="896"/>
                      <a:pt x="474" y="896"/>
                    </a:cubicBezTo>
                    <a:close/>
                    <a:moveTo>
                      <a:pt x="474" y="896"/>
                    </a:moveTo>
                    <a:cubicBezTo>
                      <a:pt x="474" y="896"/>
                      <a:pt x="474" y="896"/>
                      <a:pt x="474" y="8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990" y="2526"/>
                <a:ext cx="38" cy="39"/>
              </a:xfrm>
              <a:custGeom>
                <a:avLst/>
                <a:gdLst>
                  <a:gd name="T0" fmla="*/ 102 w 102"/>
                  <a:gd name="T1" fmla="*/ 51 h 102"/>
                  <a:gd name="T2" fmla="*/ 51 w 102"/>
                  <a:gd name="T3" fmla="*/ 102 h 102"/>
                  <a:gd name="T4" fmla="*/ 0 w 102"/>
                  <a:gd name="T5" fmla="*/ 51 h 102"/>
                  <a:gd name="T6" fmla="*/ 51 w 102"/>
                  <a:gd name="T7" fmla="*/ 0 h 102"/>
                  <a:gd name="T8" fmla="*/ 102 w 102"/>
                  <a:gd name="T9" fmla="*/ 51 h 102"/>
                  <a:gd name="T10" fmla="*/ 102 w 102"/>
                  <a:gd name="T11" fmla="*/ 51 h 102"/>
                  <a:gd name="T12" fmla="*/ 102 w 102"/>
                  <a:gd name="T13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79"/>
                      <a:pt x="79" y="102"/>
                      <a:pt x="51" y="102"/>
                    </a:cubicBezTo>
                    <a:cubicBezTo>
                      <a:pt x="22" y="102"/>
                      <a:pt x="0" y="79"/>
                      <a:pt x="0" y="51"/>
                    </a:cubicBezTo>
                    <a:cubicBezTo>
                      <a:pt x="0" y="23"/>
                      <a:pt x="22" y="0"/>
                      <a:pt x="51" y="0"/>
                    </a:cubicBezTo>
                    <a:cubicBezTo>
                      <a:pt x="79" y="0"/>
                      <a:pt x="102" y="23"/>
                      <a:pt x="102" y="51"/>
                    </a:cubicBezTo>
                    <a:close/>
                    <a:moveTo>
                      <a:pt x="102" y="51"/>
                    </a:moveTo>
                    <a:cubicBezTo>
                      <a:pt x="102" y="51"/>
                      <a:pt x="102" y="51"/>
                      <a:pt x="102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1109" y="2526"/>
                <a:ext cx="39" cy="39"/>
              </a:xfrm>
              <a:custGeom>
                <a:avLst/>
                <a:gdLst>
                  <a:gd name="T0" fmla="*/ 103 w 103"/>
                  <a:gd name="T1" fmla="*/ 51 h 102"/>
                  <a:gd name="T2" fmla="*/ 52 w 103"/>
                  <a:gd name="T3" fmla="*/ 102 h 102"/>
                  <a:gd name="T4" fmla="*/ 0 w 103"/>
                  <a:gd name="T5" fmla="*/ 51 h 102"/>
                  <a:gd name="T6" fmla="*/ 52 w 103"/>
                  <a:gd name="T7" fmla="*/ 0 h 102"/>
                  <a:gd name="T8" fmla="*/ 103 w 103"/>
                  <a:gd name="T9" fmla="*/ 51 h 102"/>
                  <a:gd name="T10" fmla="*/ 103 w 103"/>
                  <a:gd name="T11" fmla="*/ 51 h 102"/>
                  <a:gd name="T12" fmla="*/ 103 w 103"/>
                  <a:gd name="T13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102">
                    <a:moveTo>
                      <a:pt x="103" y="51"/>
                    </a:moveTo>
                    <a:cubicBezTo>
                      <a:pt x="103" y="79"/>
                      <a:pt x="80" y="102"/>
                      <a:pt x="52" y="102"/>
                    </a:cubicBezTo>
                    <a:cubicBezTo>
                      <a:pt x="23" y="102"/>
                      <a:pt x="0" y="79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lose/>
                    <a:moveTo>
                      <a:pt x="103" y="51"/>
                    </a:moveTo>
                    <a:cubicBezTo>
                      <a:pt x="103" y="51"/>
                      <a:pt x="103" y="51"/>
                      <a:pt x="103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967" y="2583"/>
                <a:ext cx="203" cy="76"/>
              </a:xfrm>
              <a:custGeom>
                <a:avLst/>
                <a:gdLst>
                  <a:gd name="T0" fmla="*/ 482 w 539"/>
                  <a:gd name="T1" fmla="*/ 181 h 202"/>
                  <a:gd name="T2" fmla="*/ 492 w 539"/>
                  <a:gd name="T3" fmla="*/ 202 h 202"/>
                  <a:gd name="T4" fmla="*/ 539 w 539"/>
                  <a:gd name="T5" fmla="*/ 182 h 202"/>
                  <a:gd name="T6" fmla="*/ 526 w 539"/>
                  <a:gd name="T7" fmla="*/ 156 h 202"/>
                  <a:gd name="T8" fmla="*/ 254 w 539"/>
                  <a:gd name="T9" fmla="*/ 6 h 202"/>
                  <a:gd name="T10" fmla="*/ 0 w 539"/>
                  <a:gd name="T11" fmla="*/ 182 h 202"/>
                  <a:gd name="T12" fmla="*/ 47 w 539"/>
                  <a:gd name="T13" fmla="*/ 202 h 202"/>
                  <a:gd name="T14" fmla="*/ 257 w 539"/>
                  <a:gd name="T15" fmla="*/ 57 h 202"/>
                  <a:gd name="T16" fmla="*/ 482 w 539"/>
                  <a:gd name="T17" fmla="*/ 181 h 202"/>
                  <a:gd name="T18" fmla="*/ 482 w 539"/>
                  <a:gd name="T19" fmla="*/ 181 h 202"/>
                  <a:gd name="T20" fmla="*/ 482 w 539"/>
                  <a:gd name="T21" fmla="*/ 18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9" h="202">
                    <a:moveTo>
                      <a:pt x="482" y="181"/>
                    </a:moveTo>
                    <a:cubicBezTo>
                      <a:pt x="486" y="188"/>
                      <a:pt x="489" y="195"/>
                      <a:pt x="492" y="202"/>
                    </a:cubicBezTo>
                    <a:cubicBezTo>
                      <a:pt x="539" y="182"/>
                      <a:pt x="539" y="182"/>
                      <a:pt x="539" y="182"/>
                    </a:cubicBezTo>
                    <a:cubicBezTo>
                      <a:pt x="535" y="173"/>
                      <a:pt x="531" y="164"/>
                      <a:pt x="526" y="156"/>
                    </a:cubicBezTo>
                    <a:cubicBezTo>
                      <a:pt x="472" y="59"/>
                      <a:pt x="365" y="0"/>
                      <a:pt x="254" y="6"/>
                    </a:cubicBezTo>
                    <a:cubicBezTo>
                      <a:pt x="144" y="12"/>
                      <a:pt x="44" y="81"/>
                      <a:pt x="0" y="182"/>
                    </a:cubicBezTo>
                    <a:cubicBezTo>
                      <a:pt x="47" y="202"/>
                      <a:pt x="47" y="202"/>
                      <a:pt x="47" y="202"/>
                    </a:cubicBezTo>
                    <a:cubicBezTo>
                      <a:pt x="84" y="119"/>
                      <a:pt x="166" y="62"/>
                      <a:pt x="257" y="57"/>
                    </a:cubicBezTo>
                    <a:cubicBezTo>
                      <a:pt x="348" y="52"/>
                      <a:pt x="437" y="101"/>
                      <a:pt x="482" y="181"/>
                    </a:cubicBezTo>
                    <a:close/>
                    <a:moveTo>
                      <a:pt x="482" y="181"/>
                    </a:moveTo>
                    <a:cubicBezTo>
                      <a:pt x="482" y="181"/>
                      <a:pt x="482" y="181"/>
                      <a:pt x="482" y="18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3"/>
              <p:cNvSpPr>
                <a:spLocks noEditPoints="1"/>
              </p:cNvSpPr>
              <p:nvPr/>
            </p:nvSpPr>
            <p:spPr bwMode="auto">
              <a:xfrm>
                <a:off x="1006" y="2479"/>
                <a:ext cx="42" cy="38"/>
              </a:xfrm>
              <a:custGeom>
                <a:avLst/>
                <a:gdLst>
                  <a:gd name="T0" fmla="*/ 11 w 42"/>
                  <a:gd name="T1" fmla="*/ 0 h 38"/>
                  <a:gd name="T2" fmla="*/ 42 w 42"/>
                  <a:gd name="T3" fmla="*/ 23 h 38"/>
                  <a:gd name="T4" fmla="*/ 31 w 42"/>
                  <a:gd name="T5" fmla="*/ 38 h 38"/>
                  <a:gd name="T6" fmla="*/ 0 w 42"/>
                  <a:gd name="T7" fmla="*/ 16 h 38"/>
                  <a:gd name="T8" fmla="*/ 11 w 42"/>
                  <a:gd name="T9" fmla="*/ 0 h 38"/>
                  <a:gd name="T10" fmla="*/ 11 w 42"/>
                  <a:gd name="T11" fmla="*/ 0 h 38"/>
                  <a:gd name="T12" fmla="*/ 11 w 42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8">
                    <a:moveTo>
                      <a:pt x="11" y="0"/>
                    </a:moveTo>
                    <a:lnTo>
                      <a:pt x="42" y="23"/>
                    </a:lnTo>
                    <a:lnTo>
                      <a:pt x="31" y="38"/>
                    </a:lnTo>
                    <a:lnTo>
                      <a:pt x="0" y="16"/>
                    </a:lnTo>
                    <a:lnTo>
                      <a:pt x="11" y="0"/>
                    </a:lnTo>
                    <a:close/>
                    <a:moveTo>
                      <a:pt x="11" y="0"/>
                    </a:move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1006" y="2479"/>
                <a:ext cx="42" cy="38"/>
              </a:xfrm>
              <a:custGeom>
                <a:avLst/>
                <a:gdLst>
                  <a:gd name="T0" fmla="*/ 11 w 42"/>
                  <a:gd name="T1" fmla="*/ 0 h 38"/>
                  <a:gd name="T2" fmla="*/ 42 w 42"/>
                  <a:gd name="T3" fmla="*/ 23 h 38"/>
                  <a:gd name="T4" fmla="*/ 31 w 42"/>
                  <a:gd name="T5" fmla="*/ 38 h 38"/>
                  <a:gd name="T6" fmla="*/ 0 w 42"/>
                  <a:gd name="T7" fmla="*/ 16 h 38"/>
                  <a:gd name="T8" fmla="*/ 11 w 42"/>
                  <a:gd name="T9" fmla="*/ 0 h 38"/>
                  <a:gd name="T10" fmla="*/ 11 w 42"/>
                  <a:gd name="T11" fmla="*/ 0 h 38"/>
                  <a:gd name="T12" fmla="*/ 11 w 42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8">
                    <a:moveTo>
                      <a:pt x="11" y="0"/>
                    </a:moveTo>
                    <a:lnTo>
                      <a:pt x="42" y="23"/>
                    </a:lnTo>
                    <a:lnTo>
                      <a:pt x="31" y="38"/>
                    </a:lnTo>
                    <a:lnTo>
                      <a:pt x="0" y="16"/>
                    </a:lnTo>
                    <a:lnTo>
                      <a:pt x="11" y="0"/>
                    </a:lnTo>
                    <a:moveTo>
                      <a:pt x="11" y="0"/>
                    </a:move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1089" y="2479"/>
                <a:ext cx="42" cy="38"/>
              </a:xfrm>
              <a:custGeom>
                <a:avLst/>
                <a:gdLst>
                  <a:gd name="T0" fmla="*/ 31 w 42"/>
                  <a:gd name="T1" fmla="*/ 0 h 38"/>
                  <a:gd name="T2" fmla="*/ 42 w 42"/>
                  <a:gd name="T3" fmla="*/ 16 h 38"/>
                  <a:gd name="T4" fmla="*/ 11 w 42"/>
                  <a:gd name="T5" fmla="*/ 38 h 38"/>
                  <a:gd name="T6" fmla="*/ 0 w 42"/>
                  <a:gd name="T7" fmla="*/ 23 h 38"/>
                  <a:gd name="T8" fmla="*/ 31 w 42"/>
                  <a:gd name="T9" fmla="*/ 0 h 38"/>
                  <a:gd name="T10" fmla="*/ 31 w 42"/>
                  <a:gd name="T11" fmla="*/ 0 h 38"/>
                  <a:gd name="T12" fmla="*/ 31 w 42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8">
                    <a:moveTo>
                      <a:pt x="31" y="0"/>
                    </a:moveTo>
                    <a:lnTo>
                      <a:pt x="42" y="16"/>
                    </a:lnTo>
                    <a:lnTo>
                      <a:pt x="11" y="38"/>
                    </a:lnTo>
                    <a:lnTo>
                      <a:pt x="0" y="23"/>
                    </a:lnTo>
                    <a:lnTo>
                      <a:pt x="31" y="0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1089" y="2479"/>
                <a:ext cx="42" cy="38"/>
              </a:xfrm>
              <a:custGeom>
                <a:avLst/>
                <a:gdLst>
                  <a:gd name="T0" fmla="*/ 31 w 42"/>
                  <a:gd name="T1" fmla="*/ 0 h 38"/>
                  <a:gd name="T2" fmla="*/ 42 w 42"/>
                  <a:gd name="T3" fmla="*/ 16 h 38"/>
                  <a:gd name="T4" fmla="*/ 11 w 42"/>
                  <a:gd name="T5" fmla="*/ 38 h 38"/>
                  <a:gd name="T6" fmla="*/ 0 w 42"/>
                  <a:gd name="T7" fmla="*/ 23 h 38"/>
                  <a:gd name="T8" fmla="*/ 31 w 42"/>
                  <a:gd name="T9" fmla="*/ 0 h 38"/>
                  <a:gd name="T10" fmla="*/ 31 w 42"/>
                  <a:gd name="T11" fmla="*/ 0 h 38"/>
                  <a:gd name="T12" fmla="*/ 31 w 42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8">
                    <a:moveTo>
                      <a:pt x="31" y="0"/>
                    </a:moveTo>
                    <a:lnTo>
                      <a:pt x="42" y="16"/>
                    </a:lnTo>
                    <a:lnTo>
                      <a:pt x="11" y="38"/>
                    </a:lnTo>
                    <a:lnTo>
                      <a:pt x="0" y="23"/>
                    </a:lnTo>
                    <a:lnTo>
                      <a:pt x="31" y="0"/>
                    </a:lnTo>
                    <a:moveTo>
                      <a:pt x="31" y="0"/>
                    </a:move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upo 187"/>
          <p:cNvGrpSpPr/>
          <p:nvPr/>
        </p:nvGrpSpPr>
        <p:grpSpPr>
          <a:xfrm>
            <a:off x="3788022" y="3390210"/>
            <a:ext cx="1004561" cy="588762"/>
            <a:chOff x="728791" y="2706150"/>
            <a:chExt cx="1932790" cy="1132787"/>
          </a:xfrm>
        </p:grpSpPr>
        <p:sp>
          <p:nvSpPr>
            <p:cNvPr id="29" name="Retângulo 28"/>
            <p:cNvSpPr/>
            <p:nvPr/>
          </p:nvSpPr>
          <p:spPr>
            <a:xfrm>
              <a:off x="728791" y="3190365"/>
              <a:ext cx="1447800" cy="43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</a:pPr>
              <a:r>
                <a:rPr lang="pt-BR" sz="800" b="1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entre 50 e 74</a:t>
              </a:r>
              <a:endParaRPr lang="pt-BR" sz="2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43977" y="3407888"/>
              <a:ext cx="1917604" cy="43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</a:pPr>
              <a:r>
                <a:rPr lang="pt-BR" sz="800" b="1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zona de qualidade</a:t>
              </a:r>
              <a:endParaRPr lang="pt-BR" sz="2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19"/>
            <p:cNvGrpSpPr>
              <a:grpSpLocks noChangeAspect="1"/>
            </p:cNvGrpSpPr>
            <p:nvPr/>
          </p:nvGrpSpPr>
          <p:grpSpPr bwMode="auto">
            <a:xfrm>
              <a:off x="903673" y="2706150"/>
              <a:ext cx="563562" cy="563562"/>
              <a:chOff x="885" y="1829"/>
              <a:chExt cx="355" cy="35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2" name="Freeform 20"/>
              <p:cNvSpPr>
                <a:spLocks noEditPoints="1"/>
              </p:cNvSpPr>
              <p:nvPr/>
            </p:nvSpPr>
            <p:spPr bwMode="auto">
              <a:xfrm>
                <a:off x="885" y="1829"/>
                <a:ext cx="355" cy="355"/>
              </a:xfrm>
              <a:custGeom>
                <a:avLst/>
                <a:gdLst>
                  <a:gd name="T0" fmla="*/ 474 w 947"/>
                  <a:gd name="T1" fmla="*/ 0 h 947"/>
                  <a:gd name="T2" fmla="*/ 0 w 947"/>
                  <a:gd name="T3" fmla="*/ 474 h 947"/>
                  <a:gd name="T4" fmla="*/ 474 w 947"/>
                  <a:gd name="T5" fmla="*/ 947 h 947"/>
                  <a:gd name="T6" fmla="*/ 947 w 947"/>
                  <a:gd name="T7" fmla="*/ 474 h 947"/>
                  <a:gd name="T8" fmla="*/ 474 w 947"/>
                  <a:gd name="T9" fmla="*/ 0 h 947"/>
                  <a:gd name="T10" fmla="*/ 474 w 947"/>
                  <a:gd name="T11" fmla="*/ 896 h 947"/>
                  <a:gd name="T12" fmla="*/ 176 w 947"/>
                  <a:gd name="T13" fmla="*/ 773 h 947"/>
                  <a:gd name="T14" fmla="*/ 99 w 947"/>
                  <a:gd name="T15" fmla="*/ 669 h 947"/>
                  <a:gd name="T16" fmla="*/ 51 w 947"/>
                  <a:gd name="T17" fmla="*/ 474 h 947"/>
                  <a:gd name="T18" fmla="*/ 474 w 947"/>
                  <a:gd name="T19" fmla="*/ 51 h 947"/>
                  <a:gd name="T20" fmla="*/ 760 w 947"/>
                  <a:gd name="T21" fmla="*/ 164 h 947"/>
                  <a:gd name="T22" fmla="*/ 855 w 947"/>
                  <a:gd name="T23" fmla="*/ 292 h 947"/>
                  <a:gd name="T24" fmla="*/ 896 w 947"/>
                  <a:gd name="T25" fmla="*/ 474 h 947"/>
                  <a:gd name="T26" fmla="*/ 474 w 947"/>
                  <a:gd name="T27" fmla="*/ 896 h 947"/>
                  <a:gd name="T28" fmla="*/ 474 w 947"/>
                  <a:gd name="T29" fmla="*/ 896 h 947"/>
                  <a:gd name="T30" fmla="*/ 474 w 947"/>
                  <a:gd name="T31" fmla="*/ 896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7" h="947">
                    <a:moveTo>
                      <a:pt x="474" y="0"/>
                    </a:moveTo>
                    <a:cubicBezTo>
                      <a:pt x="212" y="0"/>
                      <a:pt x="0" y="212"/>
                      <a:pt x="0" y="474"/>
                    </a:cubicBezTo>
                    <a:cubicBezTo>
                      <a:pt x="0" y="735"/>
                      <a:pt x="212" y="947"/>
                      <a:pt x="474" y="947"/>
                    </a:cubicBezTo>
                    <a:cubicBezTo>
                      <a:pt x="735" y="947"/>
                      <a:pt x="947" y="735"/>
                      <a:pt x="947" y="474"/>
                    </a:cubicBezTo>
                    <a:cubicBezTo>
                      <a:pt x="947" y="212"/>
                      <a:pt x="735" y="0"/>
                      <a:pt x="474" y="0"/>
                    </a:cubicBezTo>
                    <a:close/>
                    <a:moveTo>
                      <a:pt x="474" y="896"/>
                    </a:moveTo>
                    <a:cubicBezTo>
                      <a:pt x="358" y="896"/>
                      <a:pt x="252" y="849"/>
                      <a:pt x="176" y="773"/>
                    </a:cubicBezTo>
                    <a:cubicBezTo>
                      <a:pt x="145" y="743"/>
                      <a:pt x="120" y="708"/>
                      <a:pt x="99" y="669"/>
                    </a:cubicBezTo>
                    <a:cubicBezTo>
                      <a:pt x="69" y="611"/>
                      <a:pt x="51" y="544"/>
                      <a:pt x="51" y="474"/>
                    </a:cubicBezTo>
                    <a:cubicBezTo>
                      <a:pt x="51" y="241"/>
                      <a:pt x="241" y="51"/>
                      <a:pt x="474" y="51"/>
                    </a:cubicBezTo>
                    <a:cubicBezTo>
                      <a:pt x="584" y="51"/>
                      <a:pt x="685" y="94"/>
                      <a:pt x="760" y="164"/>
                    </a:cubicBezTo>
                    <a:cubicBezTo>
                      <a:pt x="799" y="200"/>
                      <a:pt x="831" y="243"/>
                      <a:pt x="855" y="292"/>
                    </a:cubicBezTo>
                    <a:cubicBezTo>
                      <a:pt x="881" y="347"/>
                      <a:pt x="896" y="408"/>
                      <a:pt x="896" y="474"/>
                    </a:cubicBezTo>
                    <a:cubicBezTo>
                      <a:pt x="896" y="706"/>
                      <a:pt x="707" y="896"/>
                      <a:pt x="474" y="896"/>
                    </a:cubicBezTo>
                    <a:close/>
                    <a:moveTo>
                      <a:pt x="474" y="896"/>
                    </a:moveTo>
                    <a:cubicBezTo>
                      <a:pt x="474" y="896"/>
                      <a:pt x="474" y="896"/>
                      <a:pt x="474" y="8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Freeform 21"/>
              <p:cNvSpPr>
                <a:spLocks noEditPoints="1"/>
              </p:cNvSpPr>
              <p:nvPr/>
            </p:nvSpPr>
            <p:spPr bwMode="auto">
              <a:xfrm>
                <a:off x="985" y="1948"/>
                <a:ext cx="39" cy="38"/>
              </a:xfrm>
              <a:custGeom>
                <a:avLst/>
                <a:gdLst>
                  <a:gd name="T0" fmla="*/ 102 w 102"/>
                  <a:gd name="T1" fmla="*/ 51 h 102"/>
                  <a:gd name="T2" fmla="*/ 51 w 102"/>
                  <a:gd name="T3" fmla="*/ 102 h 102"/>
                  <a:gd name="T4" fmla="*/ 0 w 102"/>
                  <a:gd name="T5" fmla="*/ 51 h 102"/>
                  <a:gd name="T6" fmla="*/ 51 w 102"/>
                  <a:gd name="T7" fmla="*/ 0 h 102"/>
                  <a:gd name="T8" fmla="*/ 102 w 102"/>
                  <a:gd name="T9" fmla="*/ 51 h 102"/>
                  <a:gd name="T10" fmla="*/ 102 w 102"/>
                  <a:gd name="T11" fmla="*/ 51 h 102"/>
                  <a:gd name="T12" fmla="*/ 102 w 102"/>
                  <a:gd name="T13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79"/>
                      <a:pt x="79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79" y="0"/>
                      <a:pt x="102" y="23"/>
                      <a:pt x="102" y="51"/>
                    </a:cubicBezTo>
                    <a:close/>
                    <a:moveTo>
                      <a:pt x="102" y="51"/>
                    </a:moveTo>
                    <a:cubicBezTo>
                      <a:pt x="102" y="51"/>
                      <a:pt x="102" y="51"/>
                      <a:pt x="102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Freeform 22"/>
              <p:cNvSpPr>
                <a:spLocks noEditPoints="1"/>
              </p:cNvSpPr>
              <p:nvPr/>
            </p:nvSpPr>
            <p:spPr bwMode="auto">
              <a:xfrm>
                <a:off x="1104" y="1948"/>
                <a:ext cx="39" cy="38"/>
              </a:xfrm>
              <a:custGeom>
                <a:avLst/>
                <a:gdLst>
                  <a:gd name="T0" fmla="*/ 102 w 102"/>
                  <a:gd name="T1" fmla="*/ 51 h 102"/>
                  <a:gd name="T2" fmla="*/ 51 w 102"/>
                  <a:gd name="T3" fmla="*/ 102 h 102"/>
                  <a:gd name="T4" fmla="*/ 0 w 102"/>
                  <a:gd name="T5" fmla="*/ 51 h 102"/>
                  <a:gd name="T6" fmla="*/ 51 w 102"/>
                  <a:gd name="T7" fmla="*/ 0 h 102"/>
                  <a:gd name="T8" fmla="*/ 102 w 102"/>
                  <a:gd name="T9" fmla="*/ 51 h 102"/>
                  <a:gd name="T10" fmla="*/ 102 w 102"/>
                  <a:gd name="T11" fmla="*/ 51 h 102"/>
                  <a:gd name="T12" fmla="*/ 102 w 102"/>
                  <a:gd name="T13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79"/>
                      <a:pt x="79" y="102"/>
                      <a:pt x="51" y="102"/>
                    </a:cubicBezTo>
                    <a:cubicBezTo>
                      <a:pt x="22" y="102"/>
                      <a:pt x="0" y="79"/>
                      <a:pt x="0" y="51"/>
                    </a:cubicBezTo>
                    <a:cubicBezTo>
                      <a:pt x="0" y="23"/>
                      <a:pt x="22" y="0"/>
                      <a:pt x="51" y="0"/>
                    </a:cubicBezTo>
                    <a:cubicBezTo>
                      <a:pt x="79" y="0"/>
                      <a:pt x="102" y="23"/>
                      <a:pt x="102" y="51"/>
                    </a:cubicBezTo>
                    <a:close/>
                    <a:moveTo>
                      <a:pt x="102" y="51"/>
                    </a:moveTo>
                    <a:cubicBezTo>
                      <a:pt x="102" y="51"/>
                      <a:pt x="102" y="51"/>
                      <a:pt x="102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Freeform 23"/>
              <p:cNvSpPr>
                <a:spLocks noEditPoints="1"/>
              </p:cNvSpPr>
              <p:nvPr/>
            </p:nvSpPr>
            <p:spPr bwMode="auto">
              <a:xfrm>
                <a:off x="969" y="2044"/>
                <a:ext cx="186" cy="61"/>
              </a:xfrm>
              <a:custGeom>
                <a:avLst/>
                <a:gdLst>
                  <a:gd name="T0" fmla="*/ 247 w 495"/>
                  <a:gd name="T1" fmla="*/ 163 h 163"/>
                  <a:gd name="T2" fmla="*/ 495 w 495"/>
                  <a:gd name="T3" fmla="*/ 28 h 163"/>
                  <a:gd name="T4" fmla="*/ 452 w 495"/>
                  <a:gd name="T5" fmla="*/ 0 h 163"/>
                  <a:gd name="T6" fmla="*/ 219 w 495"/>
                  <a:gd name="T7" fmla="*/ 110 h 163"/>
                  <a:gd name="T8" fmla="*/ 43 w 495"/>
                  <a:gd name="T9" fmla="*/ 0 h 163"/>
                  <a:gd name="T10" fmla="*/ 0 w 495"/>
                  <a:gd name="T11" fmla="*/ 28 h 163"/>
                  <a:gd name="T12" fmla="*/ 214 w 495"/>
                  <a:gd name="T13" fmla="*/ 161 h 163"/>
                  <a:gd name="T14" fmla="*/ 247 w 495"/>
                  <a:gd name="T15" fmla="*/ 163 h 163"/>
                  <a:gd name="T16" fmla="*/ 247 w 495"/>
                  <a:gd name="T17" fmla="*/ 163 h 163"/>
                  <a:gd name="T18" fmla="*/ 247 w 495"/>
                  <a:gd name="T1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5" h="163">
                    <a:moveTo>
                      <a:pt x="247" y="163"/>
                    </a:moveTo>
                    <a:cubicBezTo>
                      <a:pt x="346" y="163"/>
                      <a:pt x="441" y="112"/>
                      <a:pt x="495" y="28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402" y="78"/>
                      <a:pt x="311" y="121"/>
                      <a:pt x="219" y="110"/>
                    </a:cubicBezTo>
                    <a:cubicBezTo>
                      <a:pt x="148" y="102"/>
                      <a:pt x="82" y="61"/>
                      <a:pt x="43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8" y="101"/>
                      <a:pt x="127" y="151"/>
                      <a:pt x="214" y="161"/>
                    </a:cubicBezTo>
                    <a:cubicBezTo>
                      <a:pt x="225" y="162"/>
                      <a:pt x="236" y="163"/>
                      <a:pt x="247" y="163"/>
                    </a:cubicBezTo>
                    <a:close/>
                    <a:moveTo>
                      <a:pt x="247" y="163"/>
                    </a:moveTo>
                    <a:cubicBezTo>
                      <a:pt x="247" y="163"/>
                      <a:pt x="247" y="163"/>
                      <a:pt x="247" y="1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6" name="Grupo 195"/>
          <p:cNvGrpSpPr/>
          <p:nvPr/>
        </p:nvGrpSpPr>
        <p:grpSpPr>
          <a:xfrm>
            <a:off x="3775322" y="2595590"/>
            <a:ext cx="1047369" cy="671139"/>
            <a:chOff x="546781" y="1748887"/>
            <a:chExt cx="2015154" cy="1291283"/>
          </a:xfrm>
        </p:grpSpPr>
        <p:sp>
          <p:nvSpPr>
            <p:cNvPr id="37" name="Retângulo 36"/>
            <p:cNvSpPr/>
            <p:nvPr/>
          </p:nvSpPr>
          <p:spPr>
            <a:xfrm>
              <a:off x="546781" y="2427665"/>
              <a:ext cx="2015154" cy="431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</a:pPr>
              <a:r>
                <a:rPr lang="pt-BR" sz="800" b="1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entre 75 e 100</a:t>
              </a:r>
              <a:endParaRPr lang="pt-BR" sz="2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546781" y="2609121"/>
              <a:ext cx="1917605" cy="43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</a:pPr>
              <a:r>
                <a:rPr lang="pt-BR" sz="800" b="1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zona de excelência</a:t>
              </a:r>
              <a:endParaRPr lang="pt-BR" sz="2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26"/>
            <p:cNvGrpSpPr>
              <a:grpSpLocks noChangeAspect="1"/>
            </p:cNvGrpSpPr>
            <p:nvPr/>
          </p:nvGrpSpPr>
          <p:grpSpPr bwMode="auto">
            <a:xfrm>
              <a:off x="776674" y="1748887"/>
              <a:ext cx="712788" cy="688975"/>
              <a:chOff x="805" y="1226"/>
              <a:chExt cx="449" cy="434"/>
            </a:xfrm>
            <a:solidFill>
              <a:schemeClr val="accent6"/>
            </a:solidFill>
          </p:grpSpPr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1162" y="1257"/>
                <a:ext cx="45" cy="44"/>
              </a:xfrm>
              <a:custGeom>
                <a:avLst/>
                <a:gdLst>
                  <a:gd name="T0" fmla="*/ 22 w 162"/>
                  <a:gd name="T1" fmla="*/ 57 h 158"/>
                  <a:gd name="T2" fmla="*/ 105 w 162"/>
                  <a:gd name="T3" fmla="*/ 140 h 158"/>
                  <a:gd name="T4" fmla="*/ 131 w 162"/>
                  <a:gd name="T5" fmla="*/ 158 h 158"/>
                  <a:gd name="T6" fmla="*/ 140 w 162"/>
                  <a:gd name="T7" fmla="*/ 156 h 158"/>
                  <a:gd name="T8" fmla="*/ 157 w 162"/>
                  <a:gd name="T9" fmla="*/ 121 h 158"/>
                  <a:gd name="T10" fmla="*/ 40 w 162"/>
                  <a:gd name="T11" fmla="*/ 5 h 158"/>
                  <a:gd name="T12" fmla="*/ 6 w 162"/>
                  <a:gd name="T13" fmla="*/ 22 h 158"/>
                  <a:gd name="T14" fmla="*/ 22 w 162"/>
                  <a:gd name="T15" fmla="*/ 57 h 158"/>
                  <a:gd name="T16" fmla="*/ 22 w 162"/>
                  <a:gd name="T17" fmla="*/ 57 h 158"/>
                  <a:gd name="T18" fmla="*/ 22 w 162"/>
                  <a:gd name="T19" fmla="*/ 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158">
                    <a:moveTo>
                      <a:pt x="22" y="57"/>
                    </a:moveTo>
                    <a:cubicBezTo>
                      <a:pt x="61" y="70"/>
                      <a:pt x="92" y="101"/>
                      <a:pt x="105" y="140"/>
                    </a:cubicBezTo>
                    <a:cubicBezTo>
                      <a:pt x="109" y="151"/>
                      <a:pt x="120" y="158"/>
                      <a:pt x="131" y="158"/>
                    </a:cubicBezTo>
                    <a:cubicBezTo>
                      <a:pt x="134" y="158"/>
                      <a:pt x="137" y="157"/>
                      <a:pt x="140" y="156"/>
                    </a:cubicBezTo>
                    <a:cubicBezTo>
                      <a:pt x="154" y="151"/>
                      <a:pt x="162" y="136"/>
                      <a:pt x="157" y="121"/>
                    </a:cubicBezTo>
                    <a:cubicBezTo>
                      <a:pt x="137" y="67"/>
                      <a:pt x="95" y="24"/>
                      <a:pt x="40" y="5"/>
                    </a:cubicBezTo>
                    <a:cubicBezTo>
                      <a:pt x="26" y="0"/>
                      <a:pt x="11" y="7"/>
                      <a:pt x="6" y="22"/>
                    </a:cubicBezTo>
                    <a:cubicBezTo>
                      <a:pt x="0" y="36"/>
                      <a:pt x="8" y="52"/>
                      <a:pt x="22" y="57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Freeform 28"/>
              <p:cNvSpPr>
                <a:spLocks noEditPoints="1"/>
              </p:cNvSpPr>
              <p:nvPr/>
            </p:nvSpPr>
            <p:spPr bwMode="auto">
              <a:xfrm>
                <a:off x="969" y="1226"/>
                <a:ext cx="269" cy="254"/>
              </a:xfrm>
              <a:custGeom>
                <a:avLst/>
                <a:gdLst>
                  <a:gd name="T0" fmla="*/ 478 w 983"/>
                  <a:gd name="T1" fmla="*/ 925 h 928"/>
                  <a:gd name="T2" fmla="*/ 491 w 983"/>
                  <a:gd name="T3" fmla="*/ 928 h 928"/>
                  <a:gd name="T4" fmla="*/ 504 w 983"/>
                  <a:gd name="T5" fmla="*/ 925 h 928"/>
                  <a:gd name="T6" fmla="*/ 983 w 983"/>
                  <a:gd name="T7" fmla="*/ 300 h 928"/>
                  <a:gd name="T8" fmla="*/ 682 w 983"/>
                  <a:gd name="T9" fmla="*/ 0 h 928"/>
                  <a:gd name="T10" fmla="*/ 410 w 983"/>
                  <a:gd name="T11" fmla="*/ 174 h 928"/>
                  <a:gd name="T12" fmla="*/ 423 w 983"/>
                  <a:gd name="T13" fmla="*/ 210 h 928"/>
                  <a:gd name="T14" fmla="*/ 460 w 983"/>
                  <a:gd name="T15" fmla="*/ 197 h 928"/>
                  <a:gd name="T16" fmla="*/ 682 w 983"/>
                  <a:gd name="T17" fmla="*/ 55 h 928"/>
                  <a:gd name="T18" fmla="*/ 928 w 983"/>
                  <a:gd name="T19" fmla="*/ 300 h 928"/>
                  <a:gd name="T20" fmla="*/ 491 w 983"/>
                  <a:gd name="T21" fmla="*/ 870 h 928"/>
                  <a:gd name="T22" fmla="*/ 54 w 983"/>
                  <a:gd name="T23" fmla="*/ 300 h 928"/>
                  <a:gd name="T24" fmla="*/ 300 w 983"/>
                  <a:gd name="T25" fmla="*/ 55 h 928"/>
                  <a:gd name="T26" fmla="*/ 399 w 983"/>
                  <a:gd name="T27" fmla="*/ 75 h 928"/>
                  <a:gd name="T28" fmla="*/ 435 w 983"/>
                  <a:gd name="T29" fmla="*/ 61 h 928"/>
                  <a:gd name="T30" fmla="*/ 420 w 983"/>
                  <a:gd name="T31" fmla="*/ 25 h 928"/>
                  <a:gd name="T32" fmla="*/ 300 w 983"/>
                  <a:gd name="T33" fmla="*/ 0 h 928"/>
                  <a:gd name="T34" fmla="*/ 0 w 983"/>
                  <a:gd name="T35" fmla="*/ 300 h 928"/>
                  <a:gd name="T36" fmla="*/ 478 w 983"/>
                  <a:gd name="T37" fmla="*/ 925 h 928"/>
                  <a:gd name="T38" fmla="*/ 478 w 983"/>
                  <a:gd name="T39" fmla="*/ 925 h 928"/>
                  <a:gd name="T40" fmla="*/ 478 w 983"/>
                  <a:gd name="T41" fmla="*/ 92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3" h="928">
                    <a:moveTo>
                      <a:pt x="478" y="925"/>
                    </a:moveTo>
                    <a:cubicBezTo>
                      <a:pt x="482" y="927"/>
                      <a:pt x="487" y="928"/>
                      <a:pt x="491" y="928"/>
                    </a:cubicBezTo>
                    <a:cubicBezTo>
                      <a:pt x="496" y="928"/>
                      <a:pt x="500" y="927"/>
                      <a:pt x="504" y="925"/>
                    </a:cubicBezTo>
                    <a:cubicBezTo>
                      <a:pt x="815" y="755"/>
                      <a:pt x="983" y="477"/>
                      <a:pt x="983" y="300"/>
                    </a:cubicBezTo>
                    <a:cubicBezTo>
                      <a:pt x="983" y="135"/>
                      <a:pt x="848" y="0"/>
                      <a:pt x="682" y="0"/>
                    </a:cubicBezTo>
                    <a:cubicBezTo>
                      <a:pt x="566" y="0"/>
                      <a:pt x="459" y="68"/>
                      <a:pt x="410" y="174"/>
                    </a:cubicBezTo>
                    <a:cubicBezTo>
                      <a:pt x="404" y="187"/>
                      <a:pt x="410" y="203"/>
                      <a:pt x="423" y="210"/>
                    </a:cubicBezTo>
                    <a:cubicBezTo>
                      <a:pt x="437" y="216"/>
                      <a:pt x="453" y="210"/>
                      <a:pt x="460" y="197"/>
                    </a:cubicBezTo>
                    <a:cubicBezTo>
                      <a:pt x="500" y="110"/>
                      <a:pt x="587" y="55"/>
                      <a:pt x="682" y="55"/>
                    </a:cubicBezTo>
                    <a:cubicBezTo>
                      <a:pt x="818" y="55"/>
                      <a:pt x="928" y="165"/>
                      <a:pt x="928" y="300"/>
                    </a:cubicBezTo>
                    <a:cubicBezTo>
                      <a:pt x="928" y="461"/>
                      <a:pt x="765" y="715"/>
                      <a:pt x="491" y="870"/>
                    </a:cubicBezTo>
                    <a:cubicBezTo>
                      <a:pt x="217" y="715"/>
                      <a:pt x="54" y="461"/>
                      <a:pt x="54" y="300"/>
                    </a:cubicBezTo>
                    <a:cubicBezTo>
                      <a:pt x="54" y="165"/>
                      <a:pt x="165" y="55"/>
                      <a:pt x="300" y="55"/>
                    </a:cubicBezTo>
                    <a:cubicBezTo>
                      <a:pt x="334" y="55"/>
                      <a:pt x="367" y="61"/>
                      <a:pt x="399" y="75"/>
                    </a:cubicBezTo>
                    <a:cubicBezTo>
                      <a:pt x="412" y="81"/>
                      <a:pt x="428" y="75"/>
                      <a:pt x="435" y="61"/>
                    </a:cubicBezTo>
                    <a:cubicBezTo>
                      <a:pt x="441" y="47"/>
                      <a:pt x="434" y="31"/>
                      <a:pt x="420" y="25"/>
                    </a:cubicBezTo>
                    <a:cubicBezTo>
                      <a:pt x="382" y="8"/>
                      <a:pt x="342" y="0"/>
                      <a:pt x="300" y="0"/>
                    </a:cubicBez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77"/>
                      <a:pt x="167" y="755"/>
                      <a:pt x="478" y="925"/>
                    </a:cubicBezTo>
                    <a:close/>
                    <a:moveTo>
                      <a:pt x="478" y="925"/>
                    </a:moveTo>
                    <a:cubicBezTo>
                      <a:pt x="478" y="925"/>
                      <a:pt x="478" y="925"/>
                      <a:pt x="478" y="9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895" y="1480"/>
                <a:ext cx="224" cy="67"/>
              </a:xfrm>
              <a:custGeom>
                <a:avLst/>
                <a:gdLst>
                  <a:gd name="T0" fmla="*/ 27 w 822"/>
                  <a:gd name="T1" fmla="*/ 55 h 246"/>
                  <a:gd name="T2" fmla="*/ 245 w 822"/>
                  <a:gd name="T3" fmla="*/ 55 h 246"/>
                  <a:gd name="T4" fmla="*/ 379 w 822"/>
                  <a:gd name="T5" fmla="*/ 131 h 246"/>
                  <a:gd name="T6" fmla="*/ 546 w 822"/>
                  <a:gd name="T7" fmla="*/ 219 h 246"/>
                  <a:gd name="T8" fmla="*/ 710 w 822"/>
                  <a:gd name="T9" fmla="*/ 219 h 246"/>
                  <a:gd name="T10" fmla="*/ 772 w 822"/>
                  <a:gd name="T11" fmla="*/ 238 h 246"/>
                  <a:gd name="T12" fmla="*/ 792 w 822"/>
                  <a:gd name="T13" fmla="*/ 246 h 246"/>
                  <a:gd name="T14" fmla="*/ 811 w 822"/>
                  <a:gd name="T15" fmla="*/ 238 h 246"/>
                  <a:gd name="T16" fmla="*/ 811 w 822"/>
                  <a:gd name="T17" fmla="*/ 199 h 246"/>
                  <a:gd name="T18" fmla="*/ 710 w 822"/>
                  <a:gd name="T19" fmla="*/ 164 h 246"/>
                  <a:gd name="T20" fmla="*/ 546 w 822"/>
                  <a:gd name="T21" fmla="*/ 164 h 246"/>
                  <a:gd name="T22" fmla="*/ 412 w 822"/>
                  <a:gd name="T23" fmla="*/ 88 h 246"/>
                  <a:gd name="T24" fmla="*/ 245 w 822"/>
                  <a:gd name="T25" fmla="*/ 0 h 246"/>
                  <a:gd name="T26" fmla="*/ 27 w 822"/>
                  <a:gd name="T27" fmla="*/ 0 h 246"/>
                  <a:gd name="T28" fmla="*/ 0 w 822"/>
                  <a:gd name="T29" fmla="*/ 28 h 246"/>
                  <a:gd name="T30" fmla="*/ 27 w 822"/>
                  <a:gd name="T31" fmla="*/ 55 h 246"/>
                  <a:gd name="T32" fmla="*/ 27 w 822"/>
                  <a:gd name="T33" fmla="*/ 55 h 246"/>
                  <a:gd name="T34" fmla="*/ 27 w 822"/>
                  <a:gd name="T35" fmla="*/ 5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2" h="246">
                    <a:moveTo>
                      <a:pt x="27" y="55"/>
                    </a:moveTo>
                    <a:cubicBezTo>
                      <a:pt x="245" y="55"/>
                      <a:pt x="245" y="55"/>
                      <a:pt x="245" y="55"/>
                    </a:cubicBezTo>
                    <a:cubicBezTo>
                      <a:pt x="277" y="55"/>
                      <a:pt x="331" y="96"/>
                      <a:pt x="379" y="131"/>
                    </a:cubicBezTo>
                    <a:cubicBezTo>
                      <a:pt x="439" y="176"/>
                      <a:pt x="496" y="219"/>
                      <a:pt x="546" y="219"/>
                    </a:cubicBezTo>
                    <a:cubicBezTo>
                      <a:pt x="710" y="219"/>
                      <a:pt x="710" y="219"/>
                      <a:pt x="710" y="219"/>
                    </a:cubicBezTo>
                    <a:cubicBezTo>
                      <a:pt x="751" y="219"/>
                      <a:pt x="772" y="238"/>
                      <a:pt x="772" y="238"/>
                    </a:cubicBezTo>
                    <a:cubicBezTo>
                      <a:pt x="778" y="243"/>
                      <a:pt x="785" y="246"/>
                      <a:pt x="792" y="246"/>
                    </a:cubicBezTo>
                    <a:cubicBezTo>
                      <a:pt x="799" y="246"/>
                      <a:pt x="806" y="243"/>
                      <a:pt x="811" y="238"/>
                    </a:cubicBezTo>
                    <a:cubicBezTo>
                      <a:pt x="822" y="227"/>
                      <a:pt x="822" y="210"/>
                      <a:pt x="811" y="199"/>
                    </a:cubicBezTo>
                    <a:cubicBezTo>
                      <a:pt x="807" y="196"/>
                      <a:pt x="774" y="164"/>
                      <a:pt x="710" y="164"/>
                    </a:cubicBezTo>
                    <a:cubicBezTo>
                      <a:pt x="546" y="164"/>
                      <a:pt x="546" y="164"/>
                      <a:pt x="546" y="164"/>
                    </a:cubicBezTo>
                    <a:cubicBezTo>
                      <a:pt x="514" y="164"/>
                      <a:pt x="460" y="124"/>
                      <a:pt x="412" y="88"/>
                    </a:cubicBezTo>
                    <a:cubicBezTo>
                      <a:pt x="352" y="43"/>
                      <a:pt x="295" y="0"/>
                      <a:pt x="24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5"/>
                      <a:pt x="27" y="55"/>
                    </a:cubicBezTo>
                    <a:close/>
                    <a:moveTo>
                      <a:pt x="27" y="55"/>
                    </a:moveTo>
                    <a:cubicBezTo>
                      <a:pt x="27" y="55"/>
                      <a:pt x="27" y="55"/>
                      <a:pt x="27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Freeform 30"/>
              <p:cNvSpPr>
                <a:spLocks noEditPoints="1"/>
              </p:cNvSpPr>
              <p:nvPr/>
            </p:nvSpPr>
            <p:spPr bwMode="auto">
              <a:xfrm>
                <a:off x="820" y="1600"/>
                <a:ext cx="22" cy="22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0 h 82"/>
                  <a:gd name="T4" fmla="*/ 0 w 82"/>
                  <a:gd name="T5" fmla="*/ 41 h 82"/>
                  <a:gd name="T6" fmla="*/ 41 w 82"/>
                  <a:gd name="T7" fmla="*/ 82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19"/>
                      <a:pt x="63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3" y="82"/>
                      <a:pt x="82" y="64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895" y="1509"/>
                <a:ext cx="359" cy="136"/>
              </a:xfrm>
              <a:custGeom>
                <a:avLst/>
                <a:gdLst>
                  <a:gd name="T0" fmla="*/ 1296 w 1314"/>
                  <a:gd name="T1" fmla="*/ 58 h 495"/>
                  <a:gd name="T2" fmla="*/ 1229 w 1314"/>
                  <a:gd name="T3" fmla="*/ 7 h 495"/>
                  <a:gd name="T4" fmla="*/ 1148 w 1314"/>
                  <a:gd name="T5" fmla="*/ 17 h 495"/>
                  <a:gd name="T6" fmla="*/ 834 w 1314"/>
                  <a:gd name="T7" fmla="*/ 170 h 495"/>
                  <a:gd name="T8" fmla="*/ 628 w 1314"/>
                  <a:gd name="T9" fmla="*/ 195 h 495"/>
                  <a:gd name="T10" fmla="*/ 359 w 1314"/>
                  <a:gd name="T11" fmla="*/ 168 h 495"/>
                  <a:gd name="T12" fmla="*/ 328 w 1314"/>
                  <a:gd name="T13" fmla="*/ 190 h 495"/>
                  <a:gd name="T14" fmla="*/ 350 w 1314"/>
                  <a:gd name="T15" fmla="*/ 222 h 495"/>
                  <a:gd name="T16" fmla="*/ 628 w 1314"/>
                  <a:gd name="T17" fmla="*/ 249 h 495"/>
                  <a:gd name="T18" fmla="*/ 858 w 1314"/>
                  <a:gd name="T19" fmla="*/ 219 h 495"/>
                  <a:gd name="T20" fmla="*/ 1174 w 1314"/>
                  <a:gd name="T21" fmla="*/ 65 h 495"/>
                  <a:gd name="T22" fmla="*/ 1248 w 1314"/>
                  <a:gd name="T23" fmla="*/ 85 h 495"/>
                  <a:gd name="T24" fmla="*/ 1254 w 1314"/>
                  <a:gd name="T25" fmla="*/ 127 h 495"/>
                  <a:gd name="T26" fmla="*/ 1228 w 1314"/>
                  <a:gd name="T27" fmla="*/ 161 h 495"/>
                  <a:gd name="T28" fmla="*/ 859 w 1314"/>
                  <a:gd name="T29" fmla="*/ 390 h 495"/>
                  <a:gd name="T30" fmla="*/ 600 w 1314"/>
                  <a:gd name="T31" fmla="*/ 440 h 495"/>
                  <a:gd name="T32" fmla="*/ 203 w 1314"/>
                  <a:gd name="T33" fmla="*/ 307 h 495"/>
                  <a:gd name="T34" fmla="*/ 27 w 1314"/>
                  <a:gd name="T35" fmla="*/ 277 h 495"/>
                  <a:gd name="T36" fmla="*/ 0 w 1314"/>
                  <a:gd name="T37" fmla="*/ 304 h 495"/>
                  <a:gd name="T38" fmla="*/ 27 w 1314"/>
                  <a:gd name="T39" fmla="*/ 331 h 495"/>
                  <a:gd name="T40" fmla="*/ 178 w 1314"/>
                  <a:gd name="T41" fmla="*/ 355 h 495"/>
                  <a:gd name="T42" fmla="*/ 600 w 1314"/>
                  <a:gd name="T43" fmla="*/ 495 h 495"/>
                  <a:gd name="T44" fmla="*/ 888 w 1314"/>
                  <a:gd name="T45" fmla="*/ 436 h 495"/>
                  <a:gd name="T46" fmla="*/ 1256 w 1314"/>
                  <a:gd name="T47" fmla="*/ 207 h 495"/>
                  <a:gd name="T48" fmla="*/ 1307 w 1314"/>
                  <a:gd name="T49" fmla="*/ 141 h 495"/>
                  <a:gd name="T50" fmla="*/ 1296 w 1314"/>
                  <a:gd name="T51" fmla="*/ 58 h 495"/>
                  <a:gd name="T52" fmla="*/ 1296 w 1314"/>
                  <a:gd name="T53" fmla="*/ 58 h 495"/>
                  <a:gd name="T54" fmla="*/ 1296 w 1314"/>
                  <a:gd name="T55" fmla="*/ 5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4" h="495">
                    <a:moveTo>
                      <a:pt x="1296" y="58"/>
                    </a:moveTo>
                    <a:cubicBezTo>
                      <a:pt x="1281" y="33"/>
                      <a:pt x="1258" y="15"/>
                      <a:pt x="1229" y="7"/>
                    </a:cubicBezTo>
                    <a:cubicBezTo>
                      <a:pt x="1201" y="0"/>
                      <a:pt x="1172" y="4"/>
                      <a:pt x="1148" y="17"/>
                    </a:cubicBezTo>
                    <a:cubicBezTo>
                      <a:pt x="834" y="170"/>
                      <a:pt x="834" y="170"/>
                      <a:pt x="834" y="170"/>
                    </a:cubicBezTo>
                    <a:cubicBezTo>
                      <a:pt x="785" y="195"/>
                      <a:pt x="736" y="195"/>
                      <a:pt x="628" y="195"/>
                    </a:cubicBezTo>
                    <a:cubicBezTo>
                      <a:pt x="522" y="195"/>
                      <a:pt x="361" y="168"/>
                      <a:pt x="359" y="168"/>
                    </a:cubicBezTo>
                    <a:cubicBezTo>
                      <a:pt x="344" y="165"/>
                      <a:pt x="330" y="175"/>
                      <a:pt x="328" y="190"/>
                    </a:cubicBezTo>
                    <a:cubicBezTo>
                      <a:pt x="325" y="205"/>
                      <a:pt x="335" y="219"/>
                      <a:pt x="350" y="222"/>
                    </a:cubicBezTo>
                    <a:cubicBezTo>
                      <a:pt x="357" y="223"/>
                      <a:pt x="518" y="249"/>
                      <a:pt x="628" y="249"/>
                    </a:cubicBezTo>
                    <a:cubicBezTo>
                      <a:pt x="741" y="249"/>
                      <a:pt x="798" y="249"/>
                      <a:pt x="858" y="219"/>
                    </a:cubicBezTo>
                    <a:cubicBezTo>
                      <a:pt x="1174" y="65"/>
                      <a:pt x="1174" y="65"/>
                      <a:pt x="1174" y="65"/>
                    </a:cubicBezTo>
                    <a:cubicBezTo>
                      <a:pt x="1200" y="50"/>
                      <a:pt x="1233" y="59"/>
                      <a:pt x="1248" y="85"/>
                    </a:cubicBezTo>
                    <a:cubicBezTo>
                      <a:pt x="1256" y="98"/>
                      <a:pt x="1258" y="113"/>
                      <a:pt x="1254" y="127"/>
                    </a:cubicBezTo>
                    <a:cubicBezTo>
                      <a:pt x="1250" y="141"/>
                      <a:pt x="1241" y="153"/>
                      <a:pt x="1228" y="161"/>
                    </a:cubicBezTo>
                    <a:cubicBezTo>
                      <a:pt x="859" y="390"/>
                      <a:pt x="859" y="390"/>
                      <a:pt x="859" y="390"/>
                    </a:cubicBezTo>
                    <a:cubicBezTo>
                      <a:pt x="858" y="391"/>
                      <a:pt x="779" y="440"/>
                      <a:pt x="600" y="440"/>
                    </a:cubicBezTo>
                    <a:cubicBezTo>
                      <a:pt x="446" y="440"/>
                      <a:pt x="206" y="309"/>
                      <a:pt x="203" y="307"/>
                    </a:cubicBezTo>
                    <a:cubicBezTo>
                      <a:pt x="201" y="306"/>
                      <a:pt x="141" y="277"/>
                      <a:pt x="27" y="277"/>
                    </a:cubicBezTo>
                    <a:cubicBezTo>
                      <a:pt x="12" y="277"/>
                      <a:pt x="0" y="289"/>
                      <a:pt x="0" y="304"/>
                    </a:cubicBezTo>
                    <a:cubicBezTo>
                      <a:pt x="0" y="319"/>
                      <a:pt x="12" y="331"/>
                      <a:pt x="27" y="331"/>
                    </a:cubicBezTo>
                    <a:cubicBezTo>
                      <a:pt x="126" y="331"/>
                      <a:pt x="177" y="355"/>
                      <a:pt x="178" y="355"/>
                    </a:cubicBezTo>
                    <a:cubicBezTo>
                      <a:pt x="188" y="361"/>
                      <a:pt x="431" y="495"/>
                      <a:pt x="600" y="495"/>
                    </a:cubicBezTo>
                    <a:cubicBezTo>
                      <a:pt x="798" y="495"/>
                      <a:pt x="885" y="438"/>
                      <a:pt x="888" y="436"/>
                    </a:cubicBezTo>
                    <a:cubicBezTo>
                      <a:pt x="1256" y="207"/>
                      <a:pt x="1256" y="207"/>
                      <a:pt x="1256" y="207"/>
                    </a:cubicBezTo>
                    <a:cubicBezTo>
                      <a:pt x="1281" y="193"/>
                      <a:pt x="1299" y="169"/>
                      <a:pt x="1307" y="141"/>
                    </a:cubicBezTo>
                    <a:cubicBezTo>
                      <a:pt x="1314" y="113"/>
                      <a:pt x="1310" y="83"/>
                      <a:pt x="1296" y="58"/>
                    </a:cubicBezTo>
                    <a:close/>
                    <a:moveTo>
                      <a:pt x="1296" y="58"/>
                    </a:moveTo>
                    <a:cubicBezTo>
                      <a:pt x="1296" y="58"/>
                      <a:pt x="1296" y="58"/>
                      <a:pt x="1296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Freeform 32"/>
              <p:cNvSpPr>
                <a:spLocks noEditPoints="1"/>
              </p:cNvSpPr>
              <p:nvPr/>
            </p:nvSpPr>
            <p:spPr bwMode="auto">
              <a:xfrm>
                <a:off x="805" y="1450"/>
                <a:ext cx="75" cy="210"/>
              </a:xfrm>
              <a:custGeom>
                <a:avLst/>
                <a:gdLst>
                  <a:gd name="T0" fmla="*/ 191 w 273"/>
                  <a:gd name="T1" fmla="*/ 0 h 765"/>
                  <a:gd name="T2" fmla="*/ 27 w 273"/>
                  <a:gd name="T3" fmla="*/ 0 h 765"/>
                  <a:gd name="T4" fmla="*/ 0 w 273"/>
                  <a:gd name="T5" fmla="*/ 27 h 765"/>
                  <a:gd name="T6" fmla="*/ 27 w 273"/>
                  <a:gd name="T7" fmla="*/ 55 h 765"/>
                  <a:gd name="T8" fmla="*/ 191 w 273"/>
                  <a:gd name="T9" fmla="*/ 55 h 765"/>
                  <a:gd name="T10" fmla="*/ 218 w 273"/>
                  <a:gd name="T11" fmla="*/ 82 h 765"/>
                  <a:gd name="T12" fmla="*/ 218 w 273"/>
                  <a:gd name="T13" fmla="*/ 683 h 765"/>
                  <a:gd name="T14" fmla="*/ 191 w 273"/>
                  <a:gd name="T15" fmla="*/ 710 h 765"/>
                  <a:gd name="T16" fmla="*/ 27 w 273"/>
                  <a:gd name="T17" fmla="*/ 710 h 765"/>
                  <a:gd name="T18" fmla="*/ 0 w 273"/>
                  <a:gd name="T19" fmla="*/ 737 h 765"/>
                  <a:gd name="T20" fmla="*/ 27 w 273"/>
                  <a:gd name="T21" fmla="*/ 765 h 765"/>
                  <a:gd name="T22" fmla="*/ 191 w 273"/>
                  <a:gd name="T23" fmla="*/ 765 h 765"/>
                  <a:gd name="T24" fmla="*/ 273 w 273"/>
                  <a:gd name="T25" fmla="*/ 683 h 765"/>
                  <a:gd name="T26" fmla="*/ 273 w 273"/>
                  <a:gd name="T27" fmla="*/ 82 h 765"/>
                  <a:gd name="T28" fmla="*/ 191 w 273"/>
                  <a:gd name="T29" fmla="*/ 0 h 765"/>
                  <a:gd name="T30" fmla="*/ 191 w 273"/>
                  <a:gd name="T31" fmla="*/ 0 h 765"/>
                  <a:gd name="T32" fmla="*/ 191 w 273"/>
                  <a:gd name="T33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765">
                    <a:moveTo>
                      <a:pt x="191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5"/>
                      <a:pt x="27" y="55"/>
                    </a:cubicBezTo>
                    <a:cubicBezTo>
                      <a:pt x="191" y="55"/>
                      <a:pt x="191" y="55"/>
                      <a:pt x="191" y="55"/>
                    </a:cubicBezTo>
                    <a:cubicBezTo>
                      <a:pt x="206" y="55"/>
                      <a:pt x="218" y="67"/>
                      <a:pt x="218" y="82"/>
                    </a:cubicBezTo>
                    <a:cubicBezTo>
                      <a:pt x="218" y="683"/>
                      <a:pt x="218" y="683"/>
                      <a:pt x="218" y="683"/>
                    </a:cubicBezTo>
                    <a:cubicBezTo>
                      <a:pt x="218" y="698"/>
                      <a:pt x="206" y="710"/>
                      <a:pt x="191" y="710"/>
                    </a:cubicBezTo>
                    <a:cubicBezTo>
                      <a:pt x="27" y="710"/>
                      <a:pt x="27" y="710"/>
                      <a:pt x="27" y="710"/>
                    </a:cubicBezTo>
                    <a:cubicBezTo>
                      <a:pt x="12" y="710"/>
                      <a:pt x="0" y="722"/>
                      <a:pt x="0" y="737"/>
                    </a:cubicBezTo>
                    <a:cubicBezTo>
                      <a:pt x="0" y="752"/>
                      <a:pt x="12" y="765"/>
                      <a:pt x="27" y="765"/>
                    </a:cubicBezTo>
                    <a:cubicBezTo>
                      <a:pt x="191" y="765"/>
                      <a:pt x="191" y="765"/>
                      <a:pt x="191" y="765"/>
                    </a:cubicBezTo>
                    <a:cubicBezTo>
                      <a:pt x="236" y="765"/>
                      <a:pt x="273" y="728"/>
                      <a:pt x="273" y="683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273" y="37"/>
                      <a:pt x="236" y="0"/>
                      <a:pt x="191" y="0"/>
                    </a:cubicBezTo>
                    <a:close/>
                    <a:moveTo>
                      <a:pt x="191" y="0"/>
                    </a:moveTo>
                    <a:cubicBezTo>
                      <a:pt x="191" y="0"/>
                      <a:pt x="191" y="0"/>
                      <a:pt x="19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46" name="Tabe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31306"/>
              </p:ext>
            </p:extLst>
          </p:nvPr>
        </p:nvGraphicFramePr>
        <p:xfrm>
          <a:off x="3093728" y="2597832"/>
          <a:ext cx="468000" cy="280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450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2060"/>
                          </a:solidFill>
                        </a:rPr>
                        <a:t>85%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5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02060"/>
                          </a:solidFill>
                        </a:rPr>
                        <a:t>13%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097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002060"/>
                          </a:solidFill>
                        </a:rPr>
                        <a:t>2%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1053994" y="1263898"/>
            <a:ext cx="165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chemeClr val="bg1">
                    <a:lumMod val="50000"/>
                  </a:schemeClr>
                </a:solidFill>
              </a:rPr>
              <a:t>recomendação</a:t>
            </a:r>
          </a:p>
          <a:p>
            <a:pPr algn="ctr"/>
            <a:r>
              <a:rPr lang="pt-BR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geral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073687" y="5715786"/>
            <a:ext cx="1067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detratores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49435" y="5816731"/>
            <a:ext cx="239184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2573614" y="5715786"/>
            <a:ext cx="783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neutros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2349361" y="5816731"/>
            <a:ext cx="239184" cy="10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3871651" y="5715786"/>
            <a:ext cx="1067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promotores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3647399" y="5816731"/>
            <a:ext cx="239184" cy="1080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/>
          <p:cNvCxnSpPr/>
          <p:nvPr/>
        </p:nvCxnSpPr>
        <p:spPr>
          <a:xfrm>
            <a:off x="0" y="283205"/>
            <a:ext cx="808947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ivisa 278"/>
          <p:cNvSpPr/>
          <p:nvPr/>
        </p:nvSpPr>
        <p:spPr>
          <a:xfrm rot="5400000">
            <a:off x="3165151" y="2041074"/>
            <a:ext cx="207214" cy="460030"/>
          </a:xfrm>
          <a:prstGeom prst="chevron">
            <a:avLst>
              <a:gd name="adj" fmla="val 6719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5283200" y="1408643"/>
            <a:ext cx="0" cy="4048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m 6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094" y="1728239"/>
            <a:ext cx="344626" cy="330463"/>
          </a:xfrm>
          <a:prstGeom prst="rect">
            <a:avLst/>
          </a:prstGeom>
        </p:spPr>
      </p:pic>
      <p:sp>
        <p:nvSpPr>
          <p:cNvPr id="69" name="CaixaDeTexto 68"/>
          <p:cNvSpPr txBox="1"/>
          <p:nvPr/>
        </p:nvSpPr>
        <p:spPr>
          <a:xfrm>
            <a:off x="6314326" y="1539527"/>
            <a:ext cx="167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Aprender 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 Empreender</a:t>
            </a:r>
            <a:endParaRPr lang="pt-BR" sz="2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751" y="3047419"/>
            <a:ext cx="344626" cy="330463"/>
          </a:xfrm>
          <a:prstGeom prst="rect">
            <a:avLst/>
          </a:prstGeom>
        </p:spPr>
      </p:pic>
      <p:sp>
        <p:nvSpPr>
          <p:cNvPr id="73" name="CaixaDeTexto 72"/>
          <p:cNvSpPr txBox="1"/>
          <p:nvPr/>
        </p:nvSpPr>
        <p:spPr>
          <a:xfrm>
            <a:off x="6320458" y="2798356"/>
            <a:ext cx="2115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Iniciando um Pequeno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e Grande Negócio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9189575" y="109557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4º 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" name="Gráfico 74"/>
          <p:cNvGraphicFramePr/>
          <p:nvPr>
            <p:extLst>
              <p:ext uri="{D42A27DB-BD31-4B8C-83A1-F6EECF244321}">
                <p14:modId xmlns:p14="http://schemas.microsoft.com/office/powerpoint/2010/main" val="2855620790"/>
              </p:ext>
            </p:extLst>
          </p:nvPr>
        </p:nvGraphicFramePr>
        <p:xfrm>
          <a:off x="8753318" y="1337427"/>
          <a:ext cx="126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6" name="CaixaDeTexto 75"/>
          <p:cNvSpPr txBox="1"/>
          <p:nvPr/>
        </p:nvSpPr>
        <p:spPr>
          <a:xfrm>
            <a:off x="8908352" y="1675981"/>
            <a:ext cx="100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83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7" name="Tabela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08479"/>
              </p:ext>
            </p:extLst>
          </p:nvPr>
        </p:nvGraphicFramePr>
        <p:xfrm>
          <a:off x="10329303" y="1549658"/>
          <a:ext cx="1220292" cy="389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0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978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" name="CaixaDeTexto 77"/>
          <p:cNvSpPr txBox="1"/>
          <p:nvPr/>
        </p:nvSpPr>
        <p:spPr>
          <a:xfrm>
            <a:off x="10447710" y="2143825"/>
            <a:ext cx="1064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base 666</a:t>
            </a:r>
            <a:endParaRPr lang="pt-BR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2" name="Gráfico 81"/>
          <p:cNvGraphicFramePr/>
          <p:nvPr>
            <p:extLst>
              <p:ext uri="{D42A27DB-BD31-4B8C-83A1-F6EECF244321}">
                <p14:modId xmlns:p14="http://schemas.microsoft.com/office/powerpoint/2010/main" val="1298833846"/>
              </p:ext>
            </p:extLst>
          </p:nvPr>
        </p:nvGraphicFramePr>
        <p:xfrm>
          <a:off x="8758824" y="2728660"/>
          <a:ext cx="126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3" name="CaixaDeTexto 82"/>
          <p:cNvSpPr txBox="1"/>
          <p:nvPr/>
        </p:nvSpPr>
        <p:spPr>
          <a:xfrm>
            <a:off x="8913858" y="3067214"/>
            <a:ext cx="100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82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4" name="Tabela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754902"/>
              </p:ext>
            </p:extLst>
          </p:nvPr>
        </p:nvGraphicFramePr>
        <p:xfrm>
          <a:off x="10298162" y="2981454"/>
          <a:ext cx="1220292" cy="389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0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978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CaixaDeTexto 84"/>
          <p:cNvSpPr txBox="1"/>
          <p:nvPr/>
        </p:nvSpPr>
        <p:spPr>
          <a:xfrm>
            <a:off x="10416569" y="3575621"/>
            <a:ext cx="1064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base 535</a:t>
            </a:r>
            <a:endParaRPr lang="pt-BR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6" name="Espaço Reservado para Conteúdo 2"/>
          <p:cNvSpPr txBox="1">
            <a:spLocks/>
          </p:cNvSpPr>
          <p:nvPr/>
        </p:nvSpPr>
        <p:spPr>
          <a:xfrm>
            <a:off x="5852073" y="4509053"/>
            <a:ext cx="5750128" cy="1130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tanto o índice de recomendação global como cada um dos índices específicos dos cursos foram muito elevados, alcançado e se posicionando em um patamar elevado, já considerado como ‘zona de excelência’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(p8)</a:t>
            </a:r>
          </a:p>
        </p:txBody>
      </p:sp>
    </p:spTree>
    <p:extLst>
      <p:ext uri="{BB962C8B-B14F-4D97-AF65-F5344CB8AC3E}">
        <p14:creationId xmlns:p14="http://schemas.microsoft.com/office/powerpoint/2010/main" val="35290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6.25E-7 0.0226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0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23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1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9" grpId="0"/>
      <p:bldGraphic spid="10" grpId="0">
        <p:bldAsOne/>
      </p:bldGraphic>
      <p:bldGraphic spid="10" grpId="1">
        <p:bldAsOne/>
      </p:bldGraphic>
      <p:bldP spid="11" grpId="0"/>
      <p:bldP spid="48" grpId="0"/>
      <p:bldP spid="50" grpId="0"/>
      <p:bldP spid="51" grpId="0" animBg="1"/>
      <p:bldP spid="53" grpId="0"/>
      <p:bldP spid="55" grpId="0" animBg="1"/>
      <p:bldP spid="57" grpId="0"/>
      <p:bldP spid="58" grpId="0" animBg="1"/>
      <p:bldP spid="65" grpId="0" animBg="1"/>
      <p:bldP spid="65" grpId="1" animBg="1"/>
      <p:bldP spid="69" grpId="0"/>
      <p:bldP spid="73" grpId="0"/>
      <p:bldP spid="74" grpId="0"/>
      <p:bldGraphic spid="75" grpId="0">
        <p:bldAsOne/>
      </p:bldGraphic>
      <p:bldGraphic spid="75" grpId="1">
        <p:bldAsOne/>
      </p:bldGraphic>
      <p:bldP spid="76" grpId="0"/>
      <p:bldP spid="78" grpId="0"/>
      <p:bldGraphic spid="82" grpId="0">
        <p:bldAsOne/>
      </p:bldGraphic>
      <p:bldGraphic spid="82" grpId="1">
        <p:bldAsOne/>
      </p:bldGraphic>
      <p:bldP spid="83" grpId="0"/>
      <p:bldP spid="85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P9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O(A) Sr.(a) já realizou outros cursos a distância que não sejam os do Sebrae?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outros cursos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15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684210967"/>
              </p:ext>
            </p:extLst>
          </p:nvPr>
        </p:nvGraphicFramePr>
        <p:xfrm>
          <a:off x="425579" y="1586424"/>
          <a:ext cx="5022721" cy="321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31643" y="4957763"/>
            <a:ext cx="144000" cy="335280"/>
          </a:xfrm>
          <a:prstGeom prst="rect">
            <a:avLst/>
          </a:prstGeom>
          <a:solidFill>
            <a:srgbClr val="76B531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051354" y="5017681"/>
            <a:ext cx="5570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REALIZOU OUTROS CURSOS A DISTÂNCIA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831643" y="5475965"/>
            <a:ext cx="144000" cy="144000"/>
          </a:xfrm>
          <a:prstGeom prst="rect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31643" y="5292578"/>
            <a:ext cx="144000" cy="335280"/>
          </a:xfrm>
          <a:prstGeom prst="rect">
            <a:avLst/>
          </a:prstGeom>
          <a:solidFill>
            <a:srgbClr val="E24646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51354" y="5352496"/>
            <a:ext cx="5570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NÃO REALIZOU OUTROS CURSOS A DISTÂNCIA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59487898"/>
              </p:ext>
            </p:extLst>
          </p:nvPr>
        </p:nvGraphicFramePr>
        <p:xfrm>
          <a:off x="4580344" y="1057111"/>
          <a:ext cx="3760351" cy="215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941025449"/>
              </p:ext>
            </p:extLst>
          </p:nvPr>
        </p:nvGraphicFramePr>
        <p:xfrm>
          <a:off x="4630490" y="3237248"/>
          <a:ext cx="3760351" cy="215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64" y="1967205"/>
            <a:ext cx="344626" cy="33046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435995" y="1711988"/>
            <a:ext cx="167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Aprender 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 Empreender</a:t>
            </a:r>
            <a:endParaRPr lang="pt-BR" sz="2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565" y="4113300"/>
            <a:ext cx="344626" cy="330463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7381334" y="3783840"/>
            <a:ext cx="245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Iniciando um Pequeno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e Grande Negócio</a:t>
            </a: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5424340" y="2995948"/>
            <a:ext cx="2162900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673</a:t>
            </a:r>
          </a:p>
          <a:p>
            <a:pPr marL="457200" lvl="1" indent="0" algn="ctr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6214962" y="5197721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539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2459797" y="4504612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1.212</a:t>
            </a: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9521885" y="2273760"/>
            <a:ext cx="2244526" cy="2057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novamente chama atenção a similaridade do comportamento dos perfis dos participantes de ambos os cursos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(p9)</a:t>
            </a:r>
          </a:p>
        </p:txBody>
      </p:sp>
    </p:spTree>
    <p:extLst>
      <p:ext uri="{BB962C8B-B14F-4D97-AF65-F5344CB8AC3E}">
        <p14:creationId xmlns:p14="http://schemas.microsoft.com/office/powerpoint/2010/main" val="22185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/>
      <p:bldP spid="11" grpId="0" animBg="1"/>
      <p:bldP spid="12" grpId="0"/>
      <p:bldGraphic spid="13" grpId="0">
        <p:bldAsOne/>
      </p:bldGraphic>
      <p:bldGraphic spid="14" grpId="0">
        <p:bldAsOne/>
      </p:bldGraphic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P10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Estes cursos foram pagos, gratuitos ou dos dois tipos?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tipo de cursos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16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03105736"/>
              </p:ext>
            </p:extLst>
          </p:nvPr>
        </p:nvGraphicFramePr>
        <p:xfrm>
          <a:off x="1424884" y="1404695"/>
          <a:ext cx="5297297" cy="288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362315" y="4167516"/>
            <a:ext cx="1377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</a:rPr>
              <a:t>Aprender </a:t>
            </a:r>
          </a:p>
          <a:p>
            <a:pPr algn="ctr"/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</a:rPr>
              <a:t>a Empreender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51877" y="4167516"/>
            <a:ext cx="1832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</a:rPr>
              <a:t>Iniciando um Pequeno</a:t>
            </a:r>
          </a:p>
          <a:p>
            <a:pPr algn="ctr"/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</a:rPr>
              <a:t>e Grande Negócio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62398" y="4167516"/>
            <a:ext cx="764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1">
                    <a:lumMod val="50000"/>
                  </a:schemeClr>
                </a:solidFill>
              </a:rPr>
              <a:t>GERAL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24676" y="2911556"/>
            <a:ext cx="1205864" cy="462034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lt1"/>
                </a:solidFill>
              </a:rPr>
              <a:t>GRATUITOS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31777" y="2005458"/>
            <a:ext cx="1205864" cy="566464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lt1"/>
                </a:solidFill>
              </a:rPr>
              <a:t>DOS DOIS TIPOS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31777" y="1438059"/>
            <a:ext cx="1205864" cy="352098"/>
          </a:xfrm>
          <a:prstGeom prst="rect">
            <a:avLst/>
          </a:prstGeom>
          <a:solidFill>
            <a:srgbClr val="BFBF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lt1"/>
                </a:solidFill>
              </a:rPr>
              <a:t>PAGOS</a:t>
            </a: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7187485" y="1361528"/>
            <a:ext cx="4419600" cy="1668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o total de cursos gratuitos é bastante expressivo, e essa facilidade tem atraído percentual expressivo de todos os segmentos, mas principalmente os interessados mais jovens e os menos escolarizados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(p10)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3611880" y="5043589"/>
            <a:ext cx="101345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461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5197870" y="5043589"/>
            <a:ext cx="1233410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393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2062398" y="5043589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854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7257326" y="4335964"/>
            <a:ext cx="4023743" cy="1699255"/>
            <a:chOff x="7257326" y="4459789"/>
            <a:chExt cx="4023743" cy="1699255"/>
          </a:xfrm>
        </p:grpSpPr>
        <p:graphicFrame>
          <p:nvGraphicFramePr>
            <p:cNvPr id="22" name="Gráfico 21"/>
            <p:cNvGraphicFramePr/>
            <p:nvPr>
              <p:extLst>
                <p:ext uri="{D42A27DB-BD31-4B8C-83A1-F6EECF244321}">
                  <p14:modId xmlns:p14="http://schemas.microsoft.com/office/powerpoint/2010/main" val="153501859"/>
                </p:ext>
              </p:extLst>
            </p:nvPr>
          </p:nvGraphicFramePr>
          <p:xfrm>
            <a:off x="7257326" y="4459789"/>
            <a:ext cx="4023743" cy="1335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CaixaDeTexto 22"/>
            <p:cNvSpPr txBox="1"/>
            <p:nvPr/>
          </p:nvSpPr>
          <p:spPr>
            <a:xfrm>
              <a:off x="7573676" y="5697379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médio </a:t>
              </a:r>
            </a:p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comp.</a:t>
              </a:r>
              <a:endParaRPr lang="pt-BR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8465747" y="5697379"/>
              <a:ext cx="696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sup. </a:t>
              </a:r>
            </a:p>
            <a:p>
              <a:pPr algn="ctr"/>
              <a:r>
                <a:rPr lang="pt-BR" sz="1200" b="1" i="1" dirty="0" err="1">
                  <a:solidFill>
                    <a:schemeClr val="bg1">
                      <a:lumMod val="50000"/>
                    </a:schemeClr>
                  </a:solidFill>
                </a:rPr>
                <a:t>incomp</a:t>
              </a:r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pt-BR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9470125" y="5697379"/>
              <a:ext cx="5759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sup. </a:t>
              </a:r>
            </a:p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comp.</a:t>
              </a:r>
              <a:endParaRPr lang="pt-BR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0495357" y="5687854"/>
              <a:ext cx="444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pós </a:t>
              </a: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7257326" y="2736188"/>
            <a:ext cx="4023743" cy="1696211"/>
            <a:chOff x="7257326" y="2955263"/>
            <a:chExt cx="4023743" cy="1696211"/>
          </a:xfrm>
        </p:grpSpPr>
        <p:graphicFrame>
          <p:nvGraphicFramePr>
            <p:cNvPr id="12" name="Gráfico 11"/>
            <p:cNvGraphicFramePr/>
            <p:nvPr>
              <p:extLst>
                <p:ext uri="{D42A27DB-BD31-4B8C-83A1-F6EECF244321}">
                  <p14:modId xmlns:p14="http://schemas.microsoft.com/office/powerpoint/2010/main" val="2292279383"/>
                </p:ext>
              </p:extLst>
            </p:nvPr>
          </p:nvGraphicFramePr>
          <p:xfrm>
            <a:off x="7257326" y="2955263"/>
            <a:ext cx="4023743" cy="1335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CaixaDeTexto 26"/>
            <p:cNvSpPr txBox="1"/>
            <p:nvPr/>
          </p:nvSpPr>
          <p:spPr>
            <a:xfrm>
              <a:off x="7573549" y="4189809"/>
              <a:ext cx="620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até 24 </a:t>
              </a:r>
            </a:p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anos</a:t>
              </a:r>
              <a:endParaRPr lang="pt-BR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8453020" y="4189809"/>
              <a:ext cx="721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25 a 34  </a:t>
              </a:r>
            </a:p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anos</a:t>
              </a:r>
              <a:endParaRPr lang="pt-BR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9397285" y="4189809"/>
              <a:ext cx="721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35 a 44  </a:t>
              </a:r>
            </a:p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anos</a:t>
              </a:r>
              <a:endParaRPr lang="pt-BR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10358304" y="4189809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45 anos </a:t>
              </a:r>
            </a:p>
            <a:p>
              <a:pPr algn="ctr"/>
              <a:r>
                <a:rPr lang="pt-BR" sz="1200" b="1" i="1" dirty="0">
                  <a:solidFill>
                    <a:schemeClr val="bg1">
                      <a:lumMod val="50000"/>
                    </a:schemeClr>
                  </a:solidFill>
                </a:rPr>
                <a:t>ou mais</a:t>
              </a:r>
              <a:endParaRPr lang="pt-BR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 animBg="1"/>
      <p:bldP spid="13" grpId="0" animBg="1"/>
      <p:bldP spid="15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3911298"/>
              </p:ext>
            </p:extLst>
          </p:nvPr>
        </p:nvGraphicFramePr>
        <p:xfrm>
          <a:off x="425579" y="1453690"/>
          <a:ext cx="5022721" cy="321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P11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O(A) Sr.(a) utilizou o serviço de tutoria durante o curso a distância?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serviço de tutoria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17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31643" y="4957763"/>
            <a:ext cx="144000" cy="335280"/>
          </a:xfrm>
          <a:prstGeom prst="rect">
            <a:avLst/>
          </a:prstGeom>
          <a:solidFill>
            <a:srgbClr val="76B531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051354" y="5017681"/>
            <a:ext cx="5570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UTILIZEI O SERVIÇO DE TUTORIA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31643" y="5475965"/>
            <a:ext cx="144000" cy="144000"/>
          </a:xfrm>
          <a:prstGeom prst="rect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31643" y="5292578"/>
            <a:ext cx="144000" cy="335280"/>
          </a:xfrm>
          <a:prstGeom prst="rect">
            <a:avLst/>
          </a:prstGeom>
          <a:solidFill>
            <a:srgbClr val="E24646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051354" y="5352496"/>
            <a:ext cx="5570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NÃO UTILIZEI O SERVIÇO DE TUTORIA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940178564"/>
              </p:ext>
            </p:extLst>
          </p:nvPr>
        </p:nvGraphicFramePr>
        <p:xfrm>
          <a:off x="4116409" y="1120071"/>
          <a:ext cx="4056382" cy="231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051723965"/>
              </p:ext>
            </p:extLst>
          </p:nvPr>
        </p:nvGraphicFramePr>
        <p:xfrm>
          <a:off x="4183643" y="3536032"/>
          <a:ext cx="3954118" cy="226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agem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677" y="2100310"/>
            <a:ext cx="344626" cy="330463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7255229" y="1911598"/>
            <a:ext cx="167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Aprender 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 Empreender</a:t>
            </a:r>
            <a:endParaRPr lang="pt-BR" sz="2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028" y="4480853"/>
            <a:ext cx="344626" cy="330463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7183090" y="4158937"/>
            <a:ext cx="245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Iniciando um Pequeno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e Grande Negócio</a:t>
            </a:r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5115833" y="3272977"/>
            <a:ext cx="2162900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673</a:t>
            </a:r>
          </a:p>
          <a:p>
            <a:pPr marL="457200" lvl="1" indent="0" algn="ctr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5757014" y="5685022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539</a:t>
            </a:r>
          </a:p>
          <a:p>
            <a:pPr marL="457200" lvl="1" indent="0" algn="ctr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2496670" y="4458438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1.212</a:t>
            </a:r>
          </a:p>
        </p:txBody>
      </p:sp>
      <p:sp>
        <p:nvSpPr>
          <p:cNvPr id="27" name="Espaço Reservado para Conteúdo 2"/>
          <p:cNvSpPr txBox="1">
            <a:spLocks/>
          </p:cNvSpPr>
          <p:nvPr/>
        </p:nvSpPr>
        <p:spPr>
          <a:xfrm>
            <a:off x="9377484" y="2099002"/>
            <a:ext cx="2591503" cy="3468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a utilização do serviço de tutoria já apresenta um percentual elevado, apesar de aparentemente ainda existir espaço para crescimento, principalmente junto aos mais jovens e os menos escolarizados, em teoria os que mais necessitariam tal apoio 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(p11)</a:t>
            </a:r>
          </a:p>
        </p:txBody>
      </p:sp>
    </p:spTree>
    <p:extLst>
      <p:ext uri="{BB962C8B-B14F-4D97-AF65-F5344CB8AC3E}">
        <p14:creationId xmlns:p14="http://schemas.microsoft.com/office/powerpoint/2010/main" val="15668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3" grpId="0" animBg="1"/>
      <p:bldP spid="14" grpId="0"/>
      <p:bldP spid="16" grpId="0" animBg="1"/>
      <p:bldP spid="17" grpId="0"/>
      <p:bldGraphic spid="18" grpId="0">
        <p:bldAsOne/>
      </p:bldGraphic>
      <p:bldGraphic spid="19" grpId="0">
        <p:bldAsOne/>
      </p:bldGraphic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P12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Qual o seu nível de satisfação com o serviço de tutoria? Dê uma nota de 0 a 10 para o seu nível de satisfação 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satisfação com tutoria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18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044578810"/>
              </p:ext>
            </p:extLst>
          </p:nvPr>
        </p:nvGraphicFramePr>
        <p:xfrm>
          <a:off x="419100" y="1485900"/>
          <a:ext cx="4698999" cy="457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85425" y="1890605"/>
            <a:ext cx="99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média geral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637971106"/>
              </p:ext>
            </p:extLst>
          </p:nvPr>
        </p:nvGraphicFramePr>
        <p:xfrm>
          <a:off x="1314760" y="1355590"/>
          <a:ext cx="1970148" cy="183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798974" y="1837904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chemeClr val="bg2">
                    <a:lumMod val="50000"/>
                  </a:schemeClr>
                </a:solidFill>
              </a:rPr>
              <a:t>8,9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786" y="6078538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513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601" y="3340841"/>
            <a:ext cx="344626" cy="33046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631826" y="3134340"/>
            <a:ext cx="167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Aprender 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 Empreender</a:t>
            </a:r>
            <a:endParaRPr lang="pt-BR" sz="2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775" y="3340841"/>
            <a:ext cx="344626" cy="330463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9320857" y="2980451"/>
            <a:ext cx="1956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Iniciando um Pequeno e Grande Negócio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369001037"/>
              </p:ext>
            </p:extLst>
          </p:nvPr>
        </p:nvGraphicFramePr>
        <p:xfrm>
          <a:off x="6094602" y="1028714"/>
          <a:ext cx="1970148" cy="183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578816" y="1511028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chemeClr val="bg2">
                    <a:lumMod val="50000"/>
                  </a:schemeClr>
                </a:solidFill>
              </a:rPr>
              <a:t>8,8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850119394"/>
              </p:ext>
            </p:extLst>
          </p:nvPr>
        </p:nvGraphicFramePr>
        <p:xfrm>
          <a:off x="9119945" y="1059915"/>
          <a:ext cx="1970148" cy="183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9604159" y="154222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chemeClr val="bg2">
                    <a:lumMod val="50000"/>
                  </a:schemeClr>
                </a:solidFill>
              </a:rPr>
              <a:t>9,0</a:t>
            </a: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6726283" y="2762368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280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9816523" y="2788425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233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5317776" y="4242900"/>
            <a:ext cx="5881527" cy="8547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a satisfação com o serviço de tutoria é bastante elevada, principalmente por 7 em cada 10 desses respondentes (70%) terem atribuído as duas notas mais altas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5317775" y="5139639"/>
            <a:ext cx="5881527" cy="8547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outro aspecto digno de nota diz respeito a praticamente 1 em cada 2 desses participantes (47%) se declarar ‘totalmente satisfeito’ com o serviço de tutoria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(p12) </a:t>
            </a:r>
          </a:p>
        </p:txBody>
      </p:sp>
    </p:spTree>
    <p:extLst>
      <p:ext uri="{BB962C8B-B14F-4D97-AF65-F5344CB8AC3E}">
        <p14:creationId xmlns:p14="http://schemas.microsoft.com/office/powerpoint/2010/main" val="9697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Graphic spid="12" grpId="0">
        <p:bldAsOne/>
      </p:bldGraphic>
      <p:bldP spid="14" grpId="0"/>
      <p:bldP spid="15" grpId="0"/>
      <p:bldP spid="17" grpId="0"/>
      <p:bldGraphic spid="18" grpId="0">
        <p:bldAsOne/>
      </p:bldGraphic>
      <p:bldP spid="19" grpId="0"/>
      <p:bldGraphic spid="20" grpId="0">
        <p:bldAsOne/>
      </p:bldGraphic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654639" y="1598629"/>
            <a:ext cx="198002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13800" b="1" dirty="0">
                <a:solidFill>
                  <a:schemeClr val="accent2"/>
                </a:solidFill>
              </a:rPr>
              <a:t>36</a:t>
            </a:r>
            <a:endParaRPr lang="pt-BR" sz="13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P13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Qual o sua idade?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idade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19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06485593"/>
              </p:ext>
            </p:extLst>
          </p:nvPr>
        </p:nvGraphicFramePr>
        <p:xfrm>
          <a:off x="4666910" y="2344700"/>
          <a:ext cx="6444492" cy="289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9367293" y="157439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i="1" dirty="0">
                <a:solidFill>
                  <a:srgbClr val="016FAC"/>
                </a:solidFill>
              </a:rPr>
              <a:t>por curso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10712992" y="1774451"/>
            <a:ext cx="113618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44167"/>
              </p:ext>
            </p:extLst>
          </p:nvPr>
        </p:nvGraphicFramePr>
        <p:xfrm>
          <a:off x="9367868" y="1896613"/>
          <a:ext cx="2241494" cy="3345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07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13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IGPN</a:t>
                      </a:r>
                      <a:endParaRPr lang="pt-BR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5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5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5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923837" y="5345028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1.203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502226" y="5345028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668</a:t>
            </a: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10622973" y="5345028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535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04789" y="1540597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2400" b="1" dirty="0"/>
              <a:t>média de idade</a:t>
            </a: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095477" y="3248275"/>
            <a:ext cx="1093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pt-BR" sz="3600" b="1" dirty="0">
                <a:solidFill>
                  <a:schemeClr val="accent2"/>
                </a:solidFill>
              </a:rPr>
              <a:t>anos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83106" y="5047265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anos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00075" y="4146522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i="1" dirty="0">
                <a:solidFill>
                  <a:srgbClr val="016FAC"/>
                </a:solidFill>
              </a:rPr>
              <a:t>por curso: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596544" y="4349312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6000" b="1" dirty="0">
                <a:solidFill>
                  <a:schemeClr val="accent1">
                    <a:lumMod val="75000"/>
                  </a:schemeClr>
                </a:solidFill>
              </a:rPr>
              <a:t>37</a:t>
            </a:r>
            <a:endParaRPr lang="pt-BR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789705" y="4112271"/>
            <a:ext cx="577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2800" b="1" dirty="0">
                <a:solidFill>
                  <a:srgbClr val="203864"/>
                </a:solidFill>
              </a:rPr>
              <a:t>AE</a:t>
            </a:r>
            <a:endParaRPr lang="pt-BR" sz="2800" b="1" dirty="0">
              <a:solidFill>
                <a:srgbClr val="203864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834383" y="5047265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anos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747821" y="4349312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6000" b="1" dirty="0">
                <a:solidFill>
                  <a:schemeClr val="accent1">
                    <a:lumMod val="75000"/>
                  </a:schemeClr>
                </a:solidFill>
              </a:rPr>
              <a:t>36</a:t>
            </a:r>
            <a:endParaRPr lang="pt-BR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760645" y="4112271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pt-BR" sz="2800" b="1" dirty="0">
                <a:solidFill>
                  <a:srgbClr val="203864"/>
                </a:solidFill>
              </a:rPr>
              <a:t>IGPN</a:t>
            </a:r>
            <a:endParaRPr lang="pt-BR" sz="2800" b="1" dirty="0">
              <a:solidFill>
                <a:srgbClr val="20386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8" grpId="0">
        <p:bldAsOne/>
      </p:bldGraphic>
      <p:bldP spid="9" grpId="0"/>
      <p:bldP spid="12" grpId="0"/>
      <p:bldP spid="13" grpId="0"/>
      <p:bldP spid="14" grpId="0"/>
      <p:bldP spid="3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610855" y="1244502"/>
            <a:ext cx="4208289" cy="538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solidFill>
                  <a:schemeClr val="bg1"/>
                </a:solidFill>
                <a:latin typeface="+mn-lt"/>
              </a:rPr>
              <a:t>objetivo</a:t>
            </a:r>
            <a:br>
              <a:rPr lang="pt-BR" sz="3200" b="1" i="1" dirty="0">
                <a:solidFill>
                  <a:schemeClr val="bg1"/>
                </a:solidFill>
                <a:latin typeface="+mn-lt"/>
              </a:rPr>
            </a:br>
            <a:endParaRPr lang="pt-B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025900" y="214806"/>
            <a:ext cx="3987800" cy="538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solidFill>
                  <a:schemeClr val="bg1"/>
                </a:solidFill>
                <a:latin typeface="+mn-lt"/>
              </a:rPr>
              <a:t>objetivos</a:t>
            </a:r>
            <a:br>
              <a:rPr lang="pt-BR" sz="3200" b="1" i="1" dirty="0">
                <a:solidFill>
                  <a:schemeClr val="bg1"/>
                </a:solidFill>
                <a:latin typeface="+mn-lt"/>
              </a:rPr>
            </a:br>
            <a:endParaRPr lang="pt-B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011057" y="1433290"/>
            <a:ext cx="6266543" cy="226549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pt-BR" b="1" dirty="0">
                <a:solidFill>
                  <a:srgbClr val="0F75BC"/>
                </a:solidFill>
              </a:rPr>
              <a:t>baseado na avaliação dos alunos, identificar a qualidade dos cursos a distância </a:t>
            </a:r>
            <a:r>
              <a:rPr lang="pt-BR" b="1" dirty="0">
                <a:solidFill>
                  <a:schemeClr val="accent2"/>
                </a:solidFill>
              </a:rPr>
              <a:t>‘Apreender a Empreender’</a:t>
            </a:r>
            <a:r>
              <a:rPr lang="pt-BR" b="1" dirty="0">
                <a:solidFill>
                  <a:srgbClr val="0F75BC"/>
                </a:solidFill>
              </a:rPr>
              <a:t> e </a:t>
            </a:r>
            <a:r>
              <a:rPr lang="pt-BR" b="1" dirty="0">
                <a:solidFill>
                  <a:schemeClr val="accent2"/>
                </a:solidFill>
              </a:rPr>
              <a:t>‘Iniciando um Pequeno e Grande Negócio’</a:t>
            </a:r>
            <a:endParaRPr lang="pt-BR" dirty="0">
              <a:solidFill>
                <a:srgbClr val="0F75BC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introdução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2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813380" y="2503713"/>
            <a:ext cx="2391228" cy="2391229"/>
            <a:chOff x="868" y="1253"/>
            <a:chExt cx="2187" cy="2187"/>
          </a:xfrm>
          <a:solidFill>
            <a:srgbClr val="2E75B6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868" y="2253"/>
              <a:ext cx="188" cy="188"/>
            </a:xfrm>
            <a:custGeom>
              <a:avLst/>
              <a:gdLst>
                <a:gd name="T0" fmla="*/ 141 w 141"/>
                <a:gd name="T1" fmla="*/ 70 h 141"/>
                <a:gd name="T2" fmla="*/ 70 w 141"/>
                <a:gd name="T3" fmla="*/ 141 h 141"/>
                <a:gd name="T4" fmla="*/ 0 w 141"/>
                <a:gd name="T5" fmla="*/ 70 h 141"/>
                <a:gd name="T6" fmla="*/ 70 w 141"/>
                <a:gd name="T7" fmla="*/ 0 h 141"/>
                <a:gd name="T8" fmla="*/ 141 w 141"/>
                <a:gd name="T9" fmla="*/ 70 h 141"/>
                <a:gd name="T10" fmla="*/ 141 w 141"/>
                <a:gd name="T11" fmla="*/ 70 h 141"/>
                <a:gd name="T12" fmla="*/ 141 w 141"/>
                <a:gd name="T13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41">
                  <a:moveTo>
                    <a:pt x="141" y="70"/>
                  </a:moveTo>
                  <a:cubicBezTo>
                    <a:pt x="141" y="109"/>
                    <a:pt x="109" y="141"/>
                    <a:pt x="70" y="141"/>
                  </a:cubicBezTo>
                  <a:cubicBezTo>
                    <a:pt x="31" y="141"/>
                    <a:pt x="0" y="109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9" y="0"/>
                    <a:pt x="141" y="31"/>
                    <a:pt x="141" y="70"/>
                  </a:cubicBezTo>
                  <a:close/>
                  <a:moveTo>
                    <a:pt x="141" y="70"/>
                  </a:moveTo>
                  <a:cubicBezTo>
                    <a:pt x="141" y="70"/>
                    <a:pt x="141" y="70"/>
                    <a:pt x="141" y="7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868" y="1253"/>
              <a:ext cx="2187" cy="2187"/>
            </a:xfrm>
            <a:custGeom>
              <a:avLst/>
              <a:gdLst>
                <a:gd name="T0" fmla="*/ 1610 w 1638"/>
                <a:gd name="T1" fmla="*/ 791 h 1638"/>
                <a:gd name="T2" fmla="*/ 1525 w 1638"/>
                <a:gd name="T3" fmla="*/ 791 h 1638"/>
                <a:gd name="T4" fmla="*/ 847 w 1638"/>
                <a:gd name="T5" fmla="*/ 114 h 1638"/>
                <a:gd name="T6" fmla="*/ 847 w 1638"/>
                <a:gd name="T7" fmla="*/ 28 h 1638"/>
                <a:gd name="T8" fmla="*/ 819 w 1638"/>
                <a:gd name="T9" fmla="*/ 0 h 1638"/>
                <a:gd name="T10" fmla="*/ 791 w 1638"/>
                <a:gd name="T11" fmla="*/ 28 h 1638"/>
                <a:gd name="T12" fmla="*/ 791 w 1638"/>
                <a:gd name="T13" fmla="*/ 114 h 1638"/>
                <a:gd name="T14" fmla="*/ 114 w 1638"/>
                <a:gd name="T15" fmla="*/ 791 h 1638"/>
                <a:gd name="T16" fmla="*/ 28 w 1638"/>
                <a:gd name="T17" fmla="*/ 791 h 1638"/>
                <a:gd name="T18" fmla="*/ 0 w 1638"/>
                <a:gd name="T19" fmla="*/ 819 h 1638"/>
                <a:gd name="T20" fmla="*/ 28 w 1638"/>
                <a:gd name="T21" fmla="*/ 847 h 1638"/>
                <a:gd name="T22" fmla="*/ 114 w 1638"/>
                <a:gd name="T23" fmla="*/ 847 h 1638"/>
                <a:gd name="T24" fmla="*/ 791 w 1638"/>
                <a:gd name="T25" fmla="*/ 1525 h 1638"/>
                <a:gd name="T26" fmla="*/ 791 w 1638"/>
                <a:gd name="T27" fmla="*/ 1610 h 1638"/>
                <a:gd name="T28" fmla="*/ 819 w 1638"/>
                <a:gd name="T29" fmla="*/ 1638 h 1638"/>
                <a:gd name="T30" fmla="*/ 847 w 1638"/>
                <a:gd name="T31" fmla="*/ 1610 h 1638"/>
                <a:gd name="T32" fmla="*/ 847 w 1638"/>
                <a:gd name="T33" fmla="*/ 1525 h 1638"/>
                <a:gd name="T34" fmla="*/ 1525 w 1638"/>
                <a:gd name="T35" fmla="*/ 847 h 1638"/>
                <a:gd name="T36" fmla="*/ 1610 w 1638"/>
                <a:gd name="T37" fmla="*/ 847 h 1638"/>
                <a:gd name="T38" fmla="*/ 1638 w 1638"/>
                <a:gd name="T39" fmla="*/ 819 h 1638"/>
                <a:gd name="T40" fmla="*/ 1610 w 1638"/>
                <a:gd name="T41" fmla="*/ 791 h 1638"/>
                <a:gd name="T42" fmla="*/ 819 w 1638"/>
                <a:gd name="T43" fmla="*/ 1469 h 1638"/>
                <a:gd name="T44" fmla="*/ 169 w 1638"/>
                <a:gd name="T45" fmla="*/ 819 h 1638"/>
                <a:gd name="T46" fmla="*/ 819 w 1638"/>
                <a:gd name="T47" fmla="*/ 169 h 1638"/>
                <a:gd name="T48" fmla="*/ 1469 w 1638"/>
                <a:gd name="T49" fmla="*/ 819 h 1638"/>
                <a:gd name="T50" fmla="*/ 819 w 1638"/>
                <a:gd name="T51" fmla="*/ 1469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8" h="1638">
                  <a:moveTo>
                    <a:pt x="1610" y="791"/>
                  </a:moveTo>
                  <a:cubicBezTo>
                    <a:pt x="1525" y="791"/>
                    <a:pt x="1525" y="791"/>
                    <a:pt x="1525" y="791"/>
                  </a:cubicBezTo>
                  <a:cubicBezTo>
                    <a:pt x="1510" y="424"/>
                    <a:pt x="1214" y="128"/>
                    <a:pt x="847" y="114"/>
                  </a:cubicBezTo>
                  <a:cubicBezTo>
                    <a:pt x="847" y="28"/>
                    <a:pt x="847" y="28"/>
                    <a:pt x="847" y="28"/>
                  </a:cubicBezTo>
                  <a:cubicBezTo>
                    <a:pt x="847" y="13"/>
                    <a:pt x="835" y="0"/>
                    <a:pt x="819" y="0"/>
                  </a:cubicBezTo>
                  <a:cubicBezTo>
                    <a:pt x="804" y="0"/>
                    <a:pt x="791" y="13"/>
                    <a:pt x="791" y="28"/>
                  </a:cubicBezTo>
                  <a:cubicBezTo>
                    <a:pt x="791" y="114"/>
                    <a:pt x="791" y="114"/>
                    <a:pt x="791" y="114"/>
                  </a:cubicBezTo>
                  <a:cubicBezTo>
                    <a:pt x="424" y="128"/>
                    <a:pt x="128" y="424"/>
                    <a:pt x="114" y="791"/>
                  </a:cubicBezTo>
                  <a:cubicBezTo>
                    <a:pt x="28" y="791"/>
                    <a:pt x="28" y="791"/>
                    <a:pt x="28" y="791"/>
                  </a:cubicBezTo>
                  <a:cubicBezTo>
                    <a:pt x="13" y="791"/>
                    <a:pt x="0" y="804"/>
                    <a:pt x="0" y="819"/>
                  </a:cubicBezTo>
                  <a:cubicBezTo>
                    <a:pt x="0" y="835"/>
                    <a:pt x="13" y="847"/>
                    <a:pt x="28" y="847"/>
                  </a:cubicBezTo>
                  <a:cubicBezTo>
                    <a:pt x="114" y="847"/>
                    <a:pt x="114" y="847"/>
                    <a:pt x="114" y="847"/>
                  </a:cubicBezTo>
                  <a:cubicBezTo>
                    <a:pt x="128" y="1214"/>
                    <a:pt x="424" y="1510"/>
                    <a:pt x="791" y="1525"/>
                  </a:cubicBezTo>
                  <a:cubicBezTo>
                    <a:pt x="791" y="1610"/>
                    <a:pt x="791" y="1610"/>
                    <a:pt x="791" y="1610"/>
                  </a:cubicBezTo>
                  <a:cubicBezTo>
                    <a:pt x="791" y="1626"/>
                    <a:pt x="804" y="1638"/>
                    <a:pt x="819" y="1638"/>
                  </a:cubicBezTo>
                  <a:cubicBezTo>
                    <a:pt x="835" y="1638"/>
                    <a:pt x="847" y="1626"/>
                    <a:pt x="847" y="1610"/>
                  </a:cubicBezTo>
                  <a:cubicBezTo>
                    <a:pt x="847" y="1525"/>
                    <a:pt x="847" y="1525"/>
                    <a:pt x="847" y="1525"/>
                  </a:cubicBezTo>
                  <a:cubicBezTo>
                    <a:pt x="1214" y="1510"/>
                    <a:pt x="1510" y="1214"/>
                    <a:pt x="1525" y="847"/>
                  </a:cubicBezTo>
                  <a:cubicBezTo>
                    <a:pt x="1610" y="847"/>
                    <a:pt x="1610" y="847"/>
                    <a:pt x="1610" y="847"/>
                  </a:cubicBezTo>
                  <a:cubicBezTo>
                    <a:pt x="1626" y="847"/>
                    <a:pt x="1638" y="835"/>
                    <a:pt x="1638" y="819"/>
                  </a:cubicBezTo>
                  <a:cubicBezTo>
                    <a:pt x="1638" y="804"/>
                    <a:pt x="1626" y="791"/>
                    <a:pt x="1610" y="791"/>
                  </a:cubicBezTo>
                  <a:close/>
                  <a:moveTo>
                    <a:pt x="819" y="1469"/>
                  </a:moveTo>
                  <a:cubicBezTo>
                    <a:pt x="461" y="1469"/>
                    <a:pt x="169" y="1177"/>
                    <a:pt x="169" y="819"/>
                  </a:cubicBezTo>
                  <a:cubicBezTo>
                    <a:pt x="169" y="461"/>
                    <a:pt x="461" y="169"/>
                    <a:pt x="819" y="169"/>
                  </a:cubicBezTo>
                  <a:cubicBezTo>
                    <a:pt x="1177" y="169"/>
                    <a:pt x="1469" y="461"/>
                    <a:pt x="1469" y="819"/>
                  </a:cubicBezTo>
                  <a:cubicBezTo>
                    <a:pt x="1469" y="1177"/>
                    <a:pt x="1177" y="1469"/>
                    <a:pt x="819" y="1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169" y="1554"/>
              <a:ext cx="1584" cy="1584"/>
            </a:xfrm>
            <a:custGeom>
              <a:avLst/>
              <a:gdLst>
                <a:gd name="T0" fmla="*/ 1158 w 1186"/>
                <a:gd name="T1" fmla="*/ 565 h 1186"/>
                <a:gd name="T2" fmla="*/ 1101 w 1186"/>
                <a:gd name="T3" fmla="*/ 565 h 1186"/>
                <a:gd name="T4" fmla="*/ 621 w 1186"/>
                <a:gd name="T5" fmla="*/ 85 h 1186"/>
                <a:gd name="T6" fmla="*/ 621 w 1186"/>
                <a:gd name="T7" fmla="*/ 28 h 1186"/>
                <a:gd name="T8" fmla="*/ 593 w 1186"/>
                <a:gd name="T9" fmla="*/ 0 h 1186"/>
                <a:gd name="T10" fmla="*/ 565 w 1186"/>
                <a:gd name="T11" fmla="*/ 28 h 1186"/>
                <a:gd name="T12" fmla="*/ 565 w 1186"/>
                <a:gd name="T13" fmla="*/ 85 h 1186"/>
                <a:gd name="T14" fmla="*/ 85 w 1186"/>
                <a:gd name="T15" fmla="*/ 565 h 1186"/>
                <a:gd name="T16" fmla="*/ 28 w 1186"/>
                <a:gd name="T17" fmla="*/ 565 h 1186"/>
                <a:gd name="T18" fmla="*/ 0 w 1186"/>
                <a:gd name="T19" fmla="*/ 593 h 1186"/>
                <a:gd name="T20" fmla="*/ 28 w 1186"/>
                <a:gd name="T21" fmla="*/ 621 h 1186"/>
                <a:gd name="T22" fmla="*/ 85 w 1186"/>
                <a:gd name="T23" fmla="*/ 621 h 1186"/>
                <a:gd name="T24" fmla="*/ 565 w 1186"/>
                <a:gd name="T25" fmla="*/ 1101 h 1186"/>
                <a:gd name="T26" fmla="*/ 565 w 1186"/>
                <a:gd name="T27" fmla="*/ 1158 h 1186"/>
                <a:gd name="T28" fmla="*/ 593 w 1186"/>
                <a:gd name="T29" fmla="*/ 1186 h 1186"/>
                <a:gd name="T30" fmla="*/ 621 w 1186"/>
                <a:gd name="T31" fmla="*/ 1158 h 1186"/>
                <a:gd name="T32" fmla="*/ 621 w 1186"/>
                <a:gd name="T33" fmla="*/ 1101 h 1186"/>
                <a:gd name="T34" fmla="*/ 1101 w 1186"/>
                <a:gd name="T35" fmla="*/ 621 h 1186"/>
                <a:gd name="T36" fmla="*/ 1158 w 1186"/>
                <a:gd name="T37" fmla="*/ 621 h 1186"/>
                <a:gd name="T38" fmla="*/ 1186 w 1186"/>
                <a:gd name="T39" fmla="*/ 593 h 1186"/>
                <a:gd name="T40" fmla="*/ 1158 w 1186"/>
                <a:gd name="T41" fmla="*/ 565 h 1186"/>
                <a:gd name="T42" fmla="*/ 621 w 1186"/>
                <a:gd name="T43" fmla="*/ 1047 h 1186"/>
                <a:gd name="T44" fmla="*/ 621 w 1186"/>
                <a:gd name="T45" fmla="*/ 932 h 1186"/>
                <a:gd name="T46" fmla="*/ 593 w 1186"/>
                <a:gd name="T47" fmla="*/ 904 h 1186"/>
                <a:gd name="T48" fmla="*/ 565 w 1186"/>
                <a:gd name="T49" fmla="*/ 932 h 1186"/>
                <a:gd name="T50" fmla="*/ 565 w 1186"/>
                <a:gd name="T51" fmla="*/ 1047 h 1186"/>
                <a:gd name="T52" fmla="*/ 139 w 1186"/>
                <a:gd name="T53" fmla="*/ 621 h 1186"/>
                <a:gd name="T54" fmla="*/ 254 w 1186"/>
                <a:gd name="T55" fmla="*/ 621 h 1186"/>
                <a:gd name="T56" fmla="*/ 282 w 1186"/>
                <a:gd name="T57" fmla="*/ 593 h 1186"/>
                <a:gd name="T58" fmla="*/ 254 w 1186"/>
                <a:gd name="T59" fmla="*/ 565 h 1186"/>
                <a:gd name="T60" fmla="*/ 139 w 1186"/>
                <a:gd name="T61" fmla="*/ 565 h 1186"/>
                <a:gd name="T62" fmla="*/ 565 w 1186"/>
                <a:gd name="T63" fmla="*/ 139 h 1186"/>
                <a:gd name="T64" fmla="*/ 565 w 1186"/>
                <a:gd name="T65" fmla="*/ 254 h 1186"/>
                <a:gd name="T66" fmla="*/ 593 w 1186"/>
                <a:gd name="T67" fmla="*/ 282 h 1186"/>
                <a:gd name="T68" fmla="*/ 621 w 1186"/>
                <a:gd name="T69" fmla="*/ 254 h 1186"/>
                <a:gd name="T70" fmla="*/ 621 w 1186"/>
                <a:gd name="T71" fmla="*/ 139 h 1186"/>
                <a:gd name="T72" fmla="*/ 1047 w 1186"/>
                <a:gd name="T73" fmla="*/ 565 h 1186"/>
                <a:gd name="T74" fmla="*/ 932 w 1186"/>
                <a:gd name="T75" fmla="*/ 565 h 1186"/>
                <a:gd name="T76" fmla="*/ 904 w 1186"/>
                <a:gd name="T77" fmla="*/ 593 h 1186"/>
                <a:gd name="T78" fmla="*/ 932 w 1186"/>
                <a:gd name="T79" fmla="*/ 621 h 1186"/>
                <a:gd name="T80" fmla="*/ 1047 w 1186"/>
                <a:gd name="T81" fmla="*/ 621 h 1186"/>
                <a:gd name="T82" fmla="*/ 621 w 1186"/>
                <a:gd name="T83" fmla="*/ 1047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6" h="1186">
                  <a:moveTo>
                    <a:pt x="1158" y="565"/>
                  </a:moveTo>
                  <a:cubicBezTo>
                    <a:pt x="1101" y="565"/>
                    <a:pt x="1101" y="565"/>
                    <a:pt x="1101" y="565"/>
                  </a:cubicBezTo>
                  <a:cubicBezTo>
                    <a:pt x="1087" y="307"/>
                    <a:pt x="880" y="99"/>
                    <a:pt x="621" y="85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21" y="13"/>
                    <a:pt x="609" y="0"/>
                    <a:pt x="593" y="0"/>
                  </a:cubicBezTo>
                  <a:cubicBezTo>
                    <a:pt x="578" y="0"/>
                    <a:pt x="565" y="13"/>
                    <a:pt x="565" y="28"/>
                  </a:cubicBezTo>
                  <a:cubicBezTo>
                    <a:pt x="565" y="85"/>
                    <a:pt x="565" y="85"/>
                    <a:pt x="565" y="85"/>
                  </a:cubicBezTo>
                  <a:cubicBezTo>
                    <a:pt x="307" y="99"/>
                    <a:pt x="99" y="307"/>
                    <a:pt x="85" y="565"/>
                  </a:cubicBezTo>
                  <a:cubicBezTo>
                    <a:pt x="28" y="565"/>
                    <a:pt x="28" y="565"/>
                    <a:pt x="28" y="565"/>
                  </a:cubicBezTo>
                  <a:cubicBezTo>
                    <a:pt x="13" y="565"/>
                    <a:pt x="0" y="578"/>
                    <a:pt x="0" y="593"/>
                  </a:cubicBezTo>
                  <a:cubicBezTo>
                    <a:pt x="0" y="609"/>
                    <a:pt x="13" y="621"/>
                    <a:pt x="28" y="621"/>
                  </a:cubicBezTo>
                  <a:cubicBezTo>
                    <a:pt x="85" y="621"/>
                    <a:pt x="85" y="621"/>
                    <a:pt x="85" y="621"/>
                  </a:cubicBezTo>
                  <a:cubicBezTo>
                    <a:pt x="99" y="880"/>
                    <a:pt x="307" y="1087"/>
                    <a:pt x="565" y="1101"/>
                  </a:cubicBezTo>
                  <a:cubicBezTo>
                    <a:pt x="565" y="1158"/>
                    <a:pt x="565" y="1158"/>
                    <a:pt x="565" y="1158"/>
                  </a:cubicBezTo>
                  <a:cubicBezTo>
                    <a:pt x="565" y="1174"/>
                    <a:pt x="578" y="1186"/>
                    <a:pt x="593" y="1186"/>
                  </a:cubicBezTo>
                  <a:cubicBezTo>
                    <a:pt x="609" y="1186"/>
                    <a:pt x="621" y="1174"/>
                    <a:pt x="621" y="1158"/>
                  </a:cubicBezTo>
                  <a:cubicBezTo>
                    <a:pt x="621" y="1101"/>
                    <a:pt x="621" y="1101"/>
                    <a:pt x="621" y="1101"/>
                  </a:cubicBezTo>
                  <a:cubicBezTo>
                    <a:pt x="880" y="1087"/>
                    <a:pt x="1087" y="880"/>
                    <a:pt x="1101" y="621"/>
                  </a:cubicBezTo>
                  <a:cubicBezTo>
                    <a:pt x="1158" y="621"/>
                    <a:pt x="1158" y="621"/>
                    <a:pt x="1158" y="621"/>
                  </a:cubicBezTo>
                  <a:cubicBezTo>
                    <a:pt x="1174" y="621"/>
                    <a:pt x="1186" y="609"/>
                    <a:pt x="1186" y="593"/>
                  </a:cubicBezTo>
                  <a:cubicBezTo>
                    <a:pt x="1186" y="578"/>
                    <a:pt x="1174" y="565"/>
                    <a:pt x="1158" y="565"/>
                  </a:cubicBezTo>
                  <a:close/>
                  <a:moveTo>
                    <a:pt x="621" y="1047"/>
                  </a:moveTo>
                  <a:cubicBezTo>
                    <a:pt x="621" y="932"/>
                    <a:pt x="621" y="932"/>
                    <a:pt x="621" y="932"/>
                  </a:cubicBezTo>
                  <a:cubicBezTo>
                    <a:pt x="621" y="917"/>
                    <a:pt x="609" y="904"/>
                    <a:pt x="593" y="904"/>
                  </a:cubicBezTo>
                  <a:cubicBezTo>
                    <a:pt x="578" y="904"/>
                    <a:pt x="565" y="917"/>
                    <a:pt x="565" y="932"/>
                  </a:cubicBezTo>
                  <a:cubicBezTo>
                    <a:pt x="565" y="1047"/>
                    <a:pt x="565" y="1047"/>
                    <a:pt x="565" y="1047"/>
                  </a:cubicBezTo>
                  <a:cubicBezTo>
                    <a:pt x="336" y="1033"/>
                    <a:pt x="153" y="850"/>
                    <a:pt x="139" y="621"/>
                  </a:cubicBezTo>
                  <a:cubicBezTo>
                    <a:pt x="254" y="621"/>
                    <a:pt x="254" y="621"/>
                    <a:pt x="254" y="621"/>
                  </a:cubicBezTo>
                  <a:cubicBezTo>
                    <a:pt x="270" y="621"/>
                    <a:pt x="282" y="609"/>
                    <a:pt x="282" y="593"/>
                  </a:cubicBezTo>
                  <a:cubicBezTo>
                    <a:pt x="282" y="578"/>
                    <a:pt x="270" y="565"/>
                    <a:pt x="254" y="565"/>
                  </a:cubicBezTo>
                  <a:cubicBezTo>
                    <a:pt x="139" y="565"/>
                    <a:pt x="139" y="565"/>
                    <a:pt x="139" y="565"/>
                  </a:cubicBezTo>
                  <a:cubicBezTo>
                    <a:pt x="153" y="336"/>
                    <a:pt x="336" y="153"/>
                    <a:pt x="565" y="139"/>
                  </a:cubicBezTo>
                  <a:cubicBezTo>
                    <a:pt x="565" y="254"/>
                    <a:pt x="565" y="254"/>
                    <a:pt x="565" y="254"/>
                  </a:cubicBezTo>
                  <a:cubicBezTo>
                    <a:pt x="565" y="270"/>
                    <a:pt x="578" y="282"/>
                    <a:pt x="593" y="282"/>
                  </a:cubicBezTo>
                  <a:cubicBezTo>
                    <a:pt x="609" y="282"/>
                    <a:pt x="621" y="270"/>
                    <a:pt x="621" y="254"/>
                  </a:cubicBezTo>
                  <a:cubicBezTo>
                    <a:pt x="621" y="139"/>
                    <a:pt x="621" y="139"/>
                    <a:pt x="621" y="139"/>
                  </a:cubicBezTo>
                  <a:cubicBezTo>
                    <a:pt x="850" y="153"/>
                    <a:pt x="1033" y="336"/>
                    <a:pt x="1047" y="565"/>
                  </a:cubicBezTo>
                  <a:cubicBezTo>
                    <a:pt x="932" y="565"/>
                    <a:pt x="932" y="565"/>
                    <a:pt x="932" y="565"/>
                  </a:cubicBezTo>
                  <a:cubicBezTo>
                    <a:pt x="917" y="565"/>
                    <a:pt x="904" y="578"/>
                    <a:pt x="904" y="593"/>
                  </a:cubicBezTo>
                  <a:cubicBezTo>
                    <a:pt x="904" y="609"/>
                    <a:pt x="917" y="621"/>
                    <a:pt x="932" y="621"/>
                  </a:cubicBezTo>
                  <a:cubicBezTo>
                    <a:pt x="1047" y="621"/>
                    <a:pt x="1047" y="621"/>
                    <a:pt x="1047" y="621"/>
                  </a:cubicBezTo>
                  <a:cubicBezTo>
                    <a:pt x="1033" y="850"/>
                    <a:pt x="850" y="1033"/>
                    <a:pt x="621" y="10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622" y="2007"/>
              <a:ext cx="678" cy="678"/>
            </a:xfrm>
            <a:custGeom>
              <a:avLst/>
              <a:gdLst>
                <a:gd name="T0" fmla="*/ 254 w 508"/>
                <a:gd name="T1" fmla="*/ 508 h 508"/>
                <a:gd name="T2" fmla="*/ 0 w 508"/>
                <a:gd name="T3" fmla="*/ 254 h 508"/>
                <a:gd name="T4" fmla="*/ 254 w 508"/>
                <a:gd name="T5" fmla="*/ 0 h 508"/>
                <a:gd name="T6" fmla="*/ 508 w 508"/>
                <a:gd name="T7" fmla="*/ 254 h 508"/>
                <a:gd name="T8" fmla="*/ 254 w 508"/>
                <a:gd name="T9" fmla="*/ 508 h 508"/>
                <a:gd name="T10" fmla="*/ 254 w 508"/>
                <a:gd name="T11" fmla="*/ 56 h 508"/>
                <a:gd name="T12" fmla="*/ 56 w 508"/>
                <a:gd name="T13" fmla="*/ 254 h 508"/>
                <a:gd name="T14" fmla="*/ 254 w 508"/>
                <a:gd name="T15" fmla="*/ 452 h 508"/>
                <a:gd name="T16" fmla="*/ 452 w 508"/>
                <a:gd name="T17" fmla="*/ 254 h 508"/>
                <a:gd name="T18" fmla="*/ 254 w 508"/>
                <a:gd name="T19" fmla="*/ 56 h 508"/>
                <a:gd name="T20" fmla="*/ 254 w 508"/>
                <a:gd name="T21" fmla="*/ 56 h 508"/>
                <a:gd name="T22" fmla="*/ 254 w 508"/>
                <a:gd name="T23" fmla="*/ 5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8" h="508">
                  <a:moveTo>
                    <a:pt x="254" y="508"/>
                  </a:moveTo>
                  <a:cubicBezTo>
                    <a:pt x="114" y="508"/>
                    <a:pt x="0" y="394"/>
                    <a:pt x="0" y="254"/>
                  </a:cubicBezTo>
                  <a:cubicBezTo>
                    <a:pt x="0" y="114"/>
                    <a:pt x="114" y="0"/>
                    <a:pt x="254" y="0"/>
                  </a:cubicBezTo>
                  <a:cubicBezTo>
                    <a:pt x="394" y="0"/>
                    <a:pt x="508" y="114"/>
                    <a:pt x="508" y="254"/>
                  </a:cubicBezTo>
                  <a:cubicBezTo>
                    <a:pt x="508" y="394"/>
                    <a:pt x="394" y="508"/>
                    <a:pt x="254" y="508"/>
                  </a:cubicBezTo>
                  <a:close/>
                  <a:moveTo>
                    <a:pt x="254" y="56"/>
                  </a:moveTo>
                  <a:cubicBezTo>
                    <a:pt x="145" y="56"/>
                    <a:pt x="56" y="145"/>
                    <a:pt x="56" y="254"/>
                  </a:cubicBezTo>
                  <a:cubicBezTo>
                    <a:pt x="56" y="363"/>
                    <a:pt x="145" y="452"/>
                    <a:pt x="254" y="452"/>
                  </a:cubicBezTo>
                  <a:cubicBezTo>
                    <a:pt x="363" y="452"/>
                    <a:pt x="452" y="363"/>
                    <a:pt x="452" y="254"/>
                  </a:cubicBezTo>
                  <a:cubicBezTo>
                    <a:pt x="452" y="145"/>
                    <a:pt x="363" y="56"/>
                    <a:pt x="254" y="56"/>
                  </a:cubicBezTo>
                  <a:close/>
                  <a:moveTo>
                    <a:pt x="254" y="56"/>
                  </a:moveTo>
                  <a:cubicBezTo>
                    <a:pt x="254" y="56"/>
                    <a:pt x="254" y="56"/>
                    <a:pt x="254" y="5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1622" y="2007"/>
              <a:ext cx="678" cy="678"/>
            </a:xfrm>
            <a:custGeom>
              <a:avLst/>
              <a:gdLst>
                <a:gd name="T0" fmla="*/ 254 w 508"/>
                <a:gd name="T1" fmla="*/ 508 h 508"/>
                <a:gd name="T2" fmla="*/ 0 w 508"/>
                <a:gd name="T3" fmla="*/ 254 h 508"/>
                <a:gd name="T4" fmla="*/ 254 w 508"/>
                <a:gd name="T5" fmla="*/ 0 h 508"/>
                <a:gd name="T6" fmla="*/ 508 w 508"/>
                <a:gd name="T7" fmla="*/ 254 h 508"/>
                <a:gd name="T8" fmla="*/ 254 w 508"/>
                <a:gd name="T9" fmla="*/ 508 h 508"/>
                <a:gd name="T10" fmla="*/ 254 w 508"/>
                <a:gd name="T11" fmla="*/ 56 h 508"/>
                <a:gd name="T12" fmla="*/ 56 w 508"/>
                <a:gd name="T13" fmla="*/ 254 h 508"/>
                <a:gd name="T14" fmla="*/ 254 w 508"/>
                <a:gd name="T15" fmla="*/ 452 h 508"/>
                <a:gd name="T16" fmla="*/ 452 w 508"/>
                <a:gd name="T17" fmla="*/ 254 h 508"/>
                <a:gd name="T18" fmla="*/ 254 w 508"/>
                <a:gd name="T19" fmla="*/ 56 h 508"/>
                <a:gd name="T20" fmla="*/ 254 w 508"/>
                <a:gd name="T21" fmla="*/ 56 h 508"/>
                <a:gd name="T22" fmla="*/ 254 w 508"/>
                <a:gd name="T23" fmla="*/ 5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8" h="508">
                  <a:moveTo>
                    <a:pt x="254" y="508"/>
                  </a:moveTo>
                  <a:cubicBezTo>
                    <a:pt x="114" y="508"/>
                    <a:pt x="0" y="394"/>
                    <a:pt x="0" y="254"/>
                  </a:cubicBezTo>
                  <a:cubicBezTo>
                    <a:pt x="0" y="114"/>
                    <a:pt x="114" y="0"/>
                    <a:pt x="254" y="0"/>
                  </a:cubicBezTo>
                  <a:cubicBezTo>
                    <a:pt x="394" y="0"/>
                    <a:pt x="508" y="114"/>
                    <a:pt x="508" y="254"/>
                  </a:cubicBezTo>
                  <a:cubicBezTo>
                    <a:pt x="508" y="394"/>
                    <a:pt x="394" y="508"/>
                    <a:pt x="254" y="508"/>
                  </a:cubicBezTo>
                  <a:close/>
                  <a:moveTo>
                    <a:pt x="254" y="56"/>
                  </a:moveTo>
                  <a:cubicBezTo>
                    <a:pt x="145" y="56"/>
                    <a:pt x="56" y="145"/>
                    <a:pt x="56" y="254"/>
                  </a:cubicBezTo>
                  <a:cubicBezTo>
                    <a:pt x="56" y="363"/>
                    <a:pt x="145" y="452"/>
                    <a:pt x="254" y="452"/>
                  </a:cubicBezTo>
                  <a:cubicBezTo>
                    <a:pt x="363" y="452"/>
                    <a:pt x="452" y="363"/>
                    <a:pt x="452" y="254"/>
                  </a:cubicBezTo>
                  <a:cubicBezTo>
                    <a:pt x="452" y="145"/>
                    <a:pt x="363" y="56"/>
                    <a:pt x="254" y="56"/>
                  </a:cubicBezTo>
                  <a:close/>
                  <a:moveTo>
                    <a:pt x="254" y="56"/>
                  </a:moveTo>
                  <a:cubicBezTo>
                    <a:pt x="254" y="56"/>
                    <a:pt x="254" y="56"/>
                    <a:pt x="254" y="5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011057" y="3948501"/>
            <a:ext cx="6406243" cy="1406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F75BC"/>
                </a:solidFill>
              </a:rPr>
              <a:t>conhecer os motivos que levam os mesmos a abandonar o curso ou realiza-lo mais de uma vez</a:t>
            </a:r>
            <a:endParaRPr lang="pt-BR" dirty="0">
              <a:solidFill>
                <a:srgbClr val="0F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P13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.Sexo?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sexo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20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35795" y="3515534"/>
            <a:ext cx="107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pt-BR" sz="4000" b="1" u="none" strike="noStrike" dirty="0">
                <a:solidFill>
                  <a:srgbClr val="002060"/>
                </a:solidFill>
                <a:effectLst/>
              </a:rPr>
              <a:t>49%</a:t>
            </a:r>
            <a:endParaRPr lang="pt-BR" sz="4000" b="1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35795" y="3247691"/>
            <a:ext cx="113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u="none" strike="noStrike" dirty="0">
                <a:solidFill>
                  <a:srgbClr val="0070C0"/>
                </a:solidFill>
                <a:effectLst/>
              </a:rPr>
              <a:t>feminino</a:t>
            </a:r>
            <a:endParaRPr lang="pt-BR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18398" y="2510256"/>
            <a:ext cx="1077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4000" b="1" u="none" strike="noStrike" dirty="0">
                <a:solidFill>
                  <a:srgbClr val="002060"/>
                </a:solidFill>
                <a:effectLst/>
              </a:rPr>
              <a:t>51%</a:t>
            </a:r>
            <a:endParaRPr lang="pt-BR" sz="4000" b="1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418398" y="2242413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2000" b="1" u="none" strike="noStrike" dirty="0">
                <a:solidFill>
                  <a:srgbClr val="0070C0"/>
                </a:solidFill>
                <a:effectLst/>
              </a:rPr>
              <a:t>masculino</a:t>
            </a:r>
            <a:endParaRPr lang="pt-BR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17346"/>
              </p:ext>
            </p:extLst>
          </p:nvPr>
        </p:nvGraphicFramePr>
        <p:xfrm>
          <a:off x="7408714" y="1888671"/>
          <a:ext cx="2241494" cy="2581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07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06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IGPN</a:t>
                      </a:r>
                      <a:endParaRPr lang="pt-BR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672852" y="4322718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1.212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7579545" y="4675602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673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8528842" y="4675602"/>
            <a:ext cx="986389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539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1927225" y="1994151"/>
            <a:ext cx="1996886" cy="2748411"/>
            <a:chOff x="1927225" y="1994151"/>
            <a:chExt cx="1996886" cy="2748411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27048" y="2056676"/>
              <a:ext cx="1897063" cy="250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473337" y="3733800"/>
              <a:ext cx="795696" cy="1008762"/>
            </a:xfrm>
            <a:custGeom>
              <a:avLst/>
              <a:gdLst>
                <a:gd name="T0" fmla="*/ 410 w 719"/>
                <a:gd name="T1" fmla="*/ 230 h 912"/>
                <a:gd name="T2" fmla="*/ 719 w 719"/>
                <a:gd name="T3" fmla="*/ 137 h 912"/>
                <a:gd name="T4" fmla="*/ 608 w 719"/>
                <a:gd name="T5" fmla="*/ 0 h 912"/>
                <a:gd name="T6" fmla="*/ 324 w 719"/>
                <a:gd name="T7" fmla="*/ 62 h 912"/>
                <a:gd name="T8" fmla="*/ 231 w 719"/>
                <a:gd name="T9" fmla="*/ 56 h 912"/>
                <a:gd name="T10" fmla="*/ 66 w 719"/>
                <a:gd name="T11" fmla="*/ 194 h 912"/>
                <a:gd name="T12" fmla="*/ 238 w 719"/>
                <a:gd name="T13" fmla="*/ 230 h 912"/>
                <a:gd name="T14" fmla="*/ 238 w 719"/>
                <a:gd name="T15" fmla="*/ 503 h 912"/>
                <a:gd name="T16" fmla="*/ 0 w 719"/>
                <a:gd name="T17" fmla="*/ 503 h 912"/>
                <a:gd name="T18" fmla="*/ 0 w 719"/>
                <a:gd name="T19" fmla="*/ 674 h 912"/>
                <a:gd name="T20" fmla="*/ 238 w 719"/>
                <a:gd name="T21" fmla="*/ 674 h 912"/>
                <a:gd name="T22" fmla="*/ 238 w 719"/>
                <a:gd name="T23" fmla="*/ 912 h 912"/>
                <a:gd name="T24" fmla="*/ 410 w 719"/>
                <a:gd name="T25" fmla="*/ 912 h 912"/>
                <a:gd name="T26" fmla="*/ 410 w 719"/>
                <a:gd name="T27" fmla="*/ 675 h 912"/>
                <a:gd name="T28" fmla="*/ 648 w 719"/>
                <a:gd name="T29" fmla="*/ 675 h 912"/>
                <a:gd name="T30" fmla="*/ 648 w 719"/>
                <a:gd name="T31" fmla="*/ 503 h 912"/>
                <a:gd name="T32" fmla="*/ 410 w 719"/>
                <a:gd name="T33" fmla="*/ 503 h 912"/>
                <a:gd name="T34" fmla="*/ 410 w 719"/>
                <a:gd name="T35" fmla="*/ 2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9" h="912">
                  <a:moveTo>
                    <a:pt x="410" y="230"/>
                  </a:moveTo>
                  <a:cubicBezTo>
                    <a:pt x="520" y="219"/>
                    <a:pt x="625" y="186"/>
                    <a:pt x="719" y="137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521" y="40"/>
                    <a:pt x="425" y="62"/>
                    <a:pt x="324" y="62"/>
                  </a:cubicBezTo>
                  <a:cubicBezTo>
                    <a:pt x="292" y="62"/>
                    <a:pt x="261" y="60"/>
                    <a:pt x="231" y="56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121" y="212"/>
                    <a:pt x="179" y="224"/>
                    <a:pt x="238" y="230"/>
                  </a:cubicBezTo>
                  <a:cubicBezTo>
                    <a:pt x="238" y="503"/>
                    <a:pt x="238" y="503"/>
                    <a:pt x="238" y="503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238" y="674"/>
                    <a:pt x="238" y="674"/>
                    <a:pt x="238" y="674"/>
                  </a:cubicBezTo>
                  <a:cubicBezTo>
                    <a:pt x="238" y="912"/>
                    <a:pt x="238" y="912"/>
                    <a:pt x="238" y="912"/>
                  </a:cubicBezTo>
                  <a:cubicBezTo>
                    <a:pt x="410" y="912"/>
                    <a:pt x="410" y="912"/>
                    <a:pt x="410" y="912"/>
                  </a:cubicBezTo>
                  <a:cubicBezTo>
                    <a:pt x="410" y="675"/>
                    <a:pt x="410" y="675"/>
                    <a:pt x="410" y="675"/>
                  </a:cubicBezTo>
                  <a:cubicBezTo>
                    <a:pt x="648" y="675"/>
                    <a:pt x="648" y="675"/>
                    <a:pt x="648" y="675"/>
                  </a:cubicBezTo>
                  <a:cubicBezTo>
                    <a:pt x="648" y="503"/>
                    <a:pt x="648" y="503"/>
                    <a:pt x="648" y="503"/>
                  </a:cubicBezTo>
                  <a:cubicBezTo>
                    <a:pt x="410" y="503"/>
                    <a:pt x="410" y="503"/>
                    <a:pt x="410" y="503"/>
                  </a:cubicBezTo>
                  <a:lnTo>
                    <a:pt x="410" y="23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9137" y="1994151"/>
              <a:ext cx="672595" cy="612809"/>
            </a:xfrm>
            <a:prstGeom prst="rect">
              <a:avLst/>
            </a:prstGeom>
          </p:spPr>
        </p:pic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1927225" y="2279650"/>
              <a:ext cx="1773238" cy="965200"/>
            </a:xfrm>
            <a:custGeom>
              <a:avLst/>
              <a:gdLst>
                <a:gd name="T0" fmla="*/ 54 w 353"/>
                <a:gd name="T1" fmla="*/ 179 h 192"/>
                <a:gd name="T2" fmla="*/ 179 w 353"/>
                <a:gd name="T3" fmla="*/ 54 h 192"/>
                <a:gd name="T4" fmla="*/ 304 w 353"/>
                <a:gd name="T5" fmla="*/ 179 h 192"/>
                <a:gd name="T6" fmla="*/ 304 w 353"/>
                <a:gd name="T7" fmla="*/ 180 h 192"/>
                <a:gd name="T8" fmla="*/ 353 w 353"/>
                <a:gd name="T9" fmla="*/ 180 h 192"/>
                <a:gd name="T10" fmla="*/ 352 w 353"/>
                <a:gd name="T11" fmla="*/ 167 h 192"/>
                <a:gd name="T12" fmla="*/ 167 w 353"/>
                <a:gd name="T13" fmla="*/ 7 h 192"/>
                <a:gd name="T14" fmla="*/ 7 w 353"/>
                <a:gd name="T15" fmla="*/ 192 h 192"/>
                <a:gd name="T16" fmla="*/ 55 w 353"/>
                <a:gd name="T17" fmla="*/ 188 h 192"/>
                <a:gd name="T18" fmla="*/ 54 w 353"/>
                <a:gd name="T19" fmla="*/ 17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192">
                  <a:moveTo>
                    <a:pt x="54" y="179"/>
                  </a:moveTo>
                  <a:cubicBezTo>
                    <a:pt x="54" y="110"/>
                    <a:pt x="110" y="54"/>
                    <a:pt x="179" y="54"/>
                  </a:cubicBezTo>
                  <a:cubicBezTo>
                    <a:pt x="248" y="54"/>
                    <a:pt x="304" y="110"/>
                    <a:pt x="304" y="179"/>
                  </a:cubicBezTo>
                  <a:cubicBezTo>
                    <a:pt x="304" y="179"/>
                    <a:pt x="304" y="179"/>
                    <a:pt x="304" y="180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3" y="176"/>
                    <a:pt x="353" y="171"/>
                    <a:pt x="352" y="167"/>
                  </a:cubicBezTo>
                  <a:cubicBezTo>
                    <a:pt x="346" y="72"/>
                    <a:pt x="263" y="0"/>
                    <a:pt x="167" y="7"/>
                  </a:cubicBezTo>
                  <a:cubicBezTo>
                    <a:pt x="72" y="13"/>
                    <a:pt x="0" y="96"/>
                    <a:pt x="7" y="192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4" y="185"/>
                    <a:pt x="54" y="182"/>
                    <a:pt x="54" y="179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1957388" y="3179763"/>
              <a:ext cx="1743075" cy="869950"/>
            </a:xfrm>
            <a:custGeom>
              <a:avLst/>
              <a:gdLst>
                <a:gd name="T0" fmla="*/ 298 w 347"/>
                <a:gd name="T1" fmla="*/ 0 h 173"/>
                <a:gd name="T2" fmla="*/ 298 w 347"/>
                <a:gd name="T3" fmla="*/ 0 h 173"/>
                <a:gd name="T4" fmla="*/ 173 w 347"/>
                <a:gd name="T5" fmla="*/ 125 h 173"/>
                <a:gd name="T6" fmla="*/ 49 w 347"/>
                <a:gd name="T7" fmla="*/ 8 h 173"/>
                <a:gd name="T8" fmla="*/ 0 w 347"/>
                <a:gd name="T9" fmla="*/ 12 h 173"/>
                <a:gd name="T10" fmla="*/ 173 w 347"/>
                <a:gd name="T11" fmla="*/ 173 h 173"/>
                <a:gd name="T12" fmla="*/ 347 w 347"/>
                <a:gd name="T13" fmla="*/ 0 h 173"/>
                <a:gd name="T14" fmla="*/ 298 w 347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173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8" y="69"/>
                    <a:pt x="242" y="125"/>
                    <a:pt x="173" y="125"/>
                  </a:cubicBezTo>
                  <a:cubicBezTo>
                    <a:pt x="107" y="125"/>
                    <a:pt x="53" y="73"/>
                    <a:pt x="49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03"/>
                    <a:pt x="81" y="173"/>
                    <a:pt x="173" y="173"/>
                  </a:cubicBezTo>
                  <a:cubicBezTo>
                    <a:pt x="269" y="173"/>
                    <a:pt x="347" y="95"/>
                    <a:pt x="347" y="0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918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P15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Qual a sua ocupação?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ocupação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21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221252072"/>
              </p:ext>
            </p:extLst>
          </p:nvPr>
        </p:nvGraphicFramePr>
        <p:xfrm>
          <a:off x="2136903" y="1183402"/>
          <a:ext cx="6444492" cy="444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13815"/>
              </p:ext>
            </p:extLst>
          </p:nvPr>
        </p:nvGraphicFramePr>
        <p:xfrm>
          <a:off x="7939352" y="985741"/>
          <a:ext cx="2241494" cy="4677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07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3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IGPN</a:t>
                      </a:r>
                      <a:endParaRPr lang="pt-BR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8096756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1461445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3738869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442214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0127930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6002495"/>
                  </a:ext>
                </a:extLst>
              </a:tr>
              <a:tr h="391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2043797"/>
                  </a:ext>
                </a:extLst>
              </a:tr>
            </a:tbl>
          </a:graphicData>
        </a:graphic>
      </p:graphicFrame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143118" y="5751746"/>
            <a:ext cx="756000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673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9194192" y="5751746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539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244572" y="5751746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1.212</a:t>
            </a:r>
          </a:p>
        </p:txBody>
      </p:sp>
    </p:spTree>
    <p:extLst>
      <p:ext uri="{BB962C8B-B14F-4D97-AF65-F5344CB8AC3E}">
        <p14:creationId xmlns:p14="http://schemas.microsoft.com/office/powerpoint/2010/main" val="11288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P16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Qual o seu grau de escolaridade?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escolaridade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22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38434073"/>
              </p:ext>
            </p:extLst>
          </p:nvPr>
        </p:nvGraphicFramePr>
        <p:xfrm>
          <a:off x="2136903" y="1310403"/>
          <a:ext cx="6444492" cy="411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052312"/>
              </p:ext>
            </p:extLst>
          </p:nvPr>
        </p:nvGraphicFramePr>
        <p:xfrm>
          <a:off x="7939352" y="1303913"/>
          <a:ext cx="2241494" cy="4117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07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65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IGPN</a:t>
                      </a:r>
                      <a:endParaRPr lang="pt-BR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156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156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156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156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156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8096756"/>
                  </a:ext>
                </a:extLst>
              </a:tr>
              <a:tr h="460156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1461445"/>
                  </a:ext>
                </a:extLst>
              </a:tr>
              <a:tr h="460156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3738869"/>
                  </a:ext>
                </a:extLst>
              </a:tr>
              <a:tr h="4601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rgbClr val="0060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442214"/>
                  </a:ext>
                </a:extLst>
              </a:tr>
            </a:tbl>
          </a:graphicData>
        </a:graphic>
      </p:graphicFrame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143118" y="5510446"/>
            <a:ext cx="756000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673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9194192" y="5510446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539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244572" y="5510446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1.212</a:t>
            </a: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509654" y="1602268"/>
            <a:ext cx="859042" cy="1066985"/>
            <a:chOff x="2409" y="3310"/>
            <a:chExt cx="504" cy="62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2429" y="3330"/>
              <a:ext cx="394" cy="506"/>
            </a:xfrm>
            <a:custGeom>
              <a:avLst/>
              <a:gdLst>
                <a:gd name="T0" fmla="*/ 922 w 946"/>
                <a:gd name="T1" fmla="*/ 72 h 1216"/>
                <a:gd name="T2" fmla="*/ 72 w 946"/>
                <a:gd name="T3" fmla="*/ 0 h 1216"/>
                <a:gd name="T4" fmla="*/ 0 w 946"/>
                <a:gd name="T5" fmla="*/ 1143 h 1216"/>
                <a:gd name="T6" fmla="*/ 307 w 946"/>
                <a:gd name="T7" fmla="*/ 1216 h 1216"/>
                <a:gd name="T8" fmla="*/ 244 w 946"/>
                <a:gd name="T9" fmla="*/ 920 h 1216"/>
                <a:gd name="T10" fmla="*/ 676 w 946"/>
                <a:gd name="T11" fmla="*/ 920 h 1216"/>
                <a:gd name="T12" fmla="*/ 611 w 946"/>
                <a:gd name="T13" fmla="*/ 1216 h 1216"/>
                <a:gd name="T14" fmla="*/ 922 w 946"/>
                <a:gd name="T15" fmla="*/ 1143 h 1216"/>
                <a:gd name="T16" fmla="*/ 292 w 946"/>
                <a:gd name="T17" fmla="*/ 128 h 1216"/>
                <a:gd name="T18" fmla="*/ 330 w 946"/>
                <a:gd name="T19" fmla="*/ 128 h 1216"/>
                <a:gd name="T20" fmla="*/ 441 w 946"/>
                <a:gd name="T21" fmla="*/ 128 h 1216"/>
                <a:gd name="T22" fmla="*/ 479 w 946"/>
                <a:gd name="T23" fmla="*/ 128 h 1216"/>
                <a:gd name="T24" fmla="*/ 591 w 946"/>
                <a:gd name="T25" fmla="*/ 128 h 1216"/>
                <a:gd name="T26" fmla="*/ 629 w 946"/>
                <a:gd name="T27" fmla="*/ 128 h 1216"/>
                <a:gd name="T28" fmla="*/ 699 w 946"/>
                <a:gd name="T29" fmla="*/ 258 h 1216"/>
                <a:gd name="T30" fmla="*/ 610 w 946"/>
                <a:gd name="T31" fmla="*/ 182 h 1216"/>
                <a:gd name="T32" fmla="*/ 535 w 946"/>
                <a:gd name="T33" fmla="*/ 263 h 1216"/>
                <a:gd name="T34" fmla="*/ 460 w 946"/>
                <a:gd name="T35" fmla="*/ 182 h 1216"/>
                <a:gd name="T36" fmla="*/ 386 w 946"/>
                <a:gd name="T37" fmla="*/ 263 h 1216"/>
                <a:gd name="T38" fmla="*/ 311 w 946"/>
                <a:gd name="T39" fmla="*/ 182 h 1216"/>
                <a:gd name="T40" fmla="*/ 236 w 946"/>
                <a:gd name="T41" fmla="*/ 263 h 1216"/>
                <a:gd name="T42" fmla="*/ 217 w 946"/>
                <a:gd name="T43" fmla="*/ 224 h 1216"/>
                <a:gd name="T44" fmla="*/ 589 w 946"/>
                <a:gd name="T45" fmla="*/ 342 h 1216"/>
                <a:gd name="T46" fmla="*/ 589 w 946"/>
                <a:gd name="T47" fmla="*/ 390 h 1216"/>
                <a:gd name="T48" fmla="*/ 117 w 946"/>
                <a:gd name="T49" fmla="*/ 366 h 1216"/>
                <a:gd name="T50" fmla="*/ 685 w 946"/>
                <a:gd name="T51" fmla="*/ 582 h 1216"/>
                <a:gd name="T52" fmla="*/ 213 w 946"/>
                <a:gd name="T53" fmla="*/ 558 h 1216"/>
                <a:gd name="T54" fmla="*/ 685 w 946"/>
                <a:gd name="T55" fmla="*/ 534 h 1216"/>
                <a:gd name="T56" fmla="*/ 685 w 946"/>
                <a:gd name="T57" fmla="*/ 582 h 1216"/>
                <a:gd name="T58" fmla="*/ 141 w 946"/>
                <a:gd name="T59" fmla="*/ 486 h 1216"/>
                <a:gd name="T60" fmla="*/ 141 w 946"/>
                <a:gd name="T61" fmla="*/ 438 h 1216"/>
                <a:gd name="T62" fmla="*/ 805 w 946"/>
                <a:gd name="T63" fmla="*/ 462 h 1216"/>
                <a:gd name="T64" fmla="*/ 781 w 946"/>
                <a:gd name="T65" fmla="*/ 390 h 1216"/>
                <a:gd name="T66" fmla="*/ 661 w 946"/>
                <a:gd name="T67" fmla="*/ 366 h 1216"/>
                <a:gd name="T68" fmla="*/ 781 w 946"/>
                <a:gd name="T69" fmla="*/ 342 h 1216"/>
                <a:gd name="T70" fmla="*/ 781 w 946"/>
                <a:gd name="T71" fmla="*/ 390 h 1216"/>
                <a:gd name="T72" fmla="*/ 781 w 946"/>
                <a:gd name="T73" fmla="*/ 39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6" h="1216">
                  <a:moveTo>
                    <a:pt x="922" y="1143"/>
                  </a:moveTo>
                  <a:cubicBezTo>
                    <a:pt x="922" y="72"/>
                    <a:pt x="922" y="72"/>
                    <a:pt x="922" y="72"/>
                  </a:cubicBezTo>
                  <a:cubicBezTo>
                    <a:pt x="922" y="45"/>
                    <a:pt x="931" y="20"/>
                    <a:pt x="94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143"/>
                    <a:pt x="0" y="1143"/>
                    <a:pt x="0" y="1143"/>
                  </a:cubicBezTo>
                  <a:cubicBezTo>
                    <a:pt x="0" y="1183"/>
                    <a:pt x="32" y="1216"/>
                    <a:pt x="72" y="1216"/>
                  </a:cubicBezTo>
                  <a:cubicBezTo>
                    <a:pt x="307" y="1216"/>
                    <a:pt x="307" y="1216"/>
                    <a:pt x="307" y="1216"/>
                  </a:cubicBezTo>
                  <a:cubicBezTo>
                    <a:pt x="307" y="1072"/>
                    <a:pt x="307" y="1072"/>
                    <a:pt x="307" y="1072"/>
                  </a:cubicBezTo>
                  <a:cubicBezTo>
                    <a:pt x="267" y="1031"/>
                    <a:pt x="244" y="976"/>
                    <a:pt x="244" y="920"/>
                  </a:cubicBezTo>
                  <a:cubicBezTo>
                    <a:pt x="244" y="800"/>
                    <a:pt x="341" y="704"/>
                    <a:pt x="460" y="704"/>
                  </a:cubicBezTo>
                  <a:cubicBezTo>
                    <a:pt x="579" y="704"/>
                    <a:pt x="676" y="800"/>
                    <a:pt x="676" y="920"/>
                  </a:cubicBezTo>
                  <a:cubicBezTo>
                    <a:pt x="676" y="978"/>
                    <a:pt x="653" y="1033"/>
                    <a:pt x="611" y="1074"/>
                  </a:cubicBezTo>
                  <a:cubicBezTo>
                    <a:pt x="611" y="1216"/>
                    <a:pt x="611" y="1216"/>
                    <a:pt x="611" y="1216"/>
                  </a:cubicBezTo>
                  <a:cubicBezTo>
                    <a:pt x="946" y="1215"/>
                    <a:pt x="946" y="1215"/>
                    <a:pt x="946" y="1215"/>
                  </a:cubicBezTo>
                  <a:cubicBezTo>
                    <a:pt x="931" y="1195"/>
                    <a:pt x="922" y="1170"/>
                    <a:pt x="922" y="1143"/>
                  </a:cubicBezTo>
                  <a:close/>
                  <a:moveTo>
                    <a:pt x="217" y="224"/>
                  </a:moveTo>
                  <a:cubicBezTo>
                    <a:pt x="292" y="128"/>
                    <a:pt x="292" y="128"/>
                    <a:pt x="292" y="128"/>
                  </a:cubicBezTo>
                  <a:cubicBezTo>
                    <a:pt x="297" y="122"/>
                    <a:pt x="304" y="119"/>
                    <a:pt x="311" y="119"/>
                  </a:cubicBezTo>
                  <a:cubicBezTo>
                    <a:pt x="318" y="119"/>
                    <a:pt x="325" y="122"/>
                    <a:pt x="330" y="128"/>
                  </a:cubicBezTo>
                  <a:cubicBezTo>
                    <a:pt x="386" y="200"/>
                    <a:pt x="386" y="200"/>
                    <a:pt x="386" y="200"/>
                  </a:cubicBezTo>
                  <a:cubicBezTo>
                    <a:pt x="441" y="128"/>
                    <a:pt x="441" y="128"/>
                    <a:pt x="441" y="128"/>
                  </a:cubicBezTo>
                  <a:cubicBezTo>
                    <a:pt x="446" y="122"/>
                    <a:pt x="453" y="119"/>
                    <a:pt x="460" y="119"/>
                  </a:cubicBezTo>
                  <a:cubicBezTo>
                    <a:pt x="468" y="119"/>
                    <a:pt x="475" y="122"/>
                    <a:pt x="479" y="128"/>
                  </a:cubicBezTo>
                  <a:cubicBezTo>
                    <a:pt x="535" y="200"/>
                    <a:pt x="535" y="200"/>
                    <a:pt x="535" y="200"/>
                  </a:cubicBezTo>
                  <a:cubicBezTo>
                    <a:pt x="591" y="128"/>
                    <a:pt x="591" y="128"/>
                    <a:pt x="591" y="128"/>
                  </a:cubicBezTo>
                  <a:cubicBezTo>
                    <a:pt x="595" y="122"/>
                    <a:pt x="602" y="119"/>
                    <a:pt x="610" y="119"/>
                  </a:cubicBezTo>
                  <a:cubicBezTo>
                    <a:pt x="617" y="119"/>
                    <a:pt x="624" y="122"/>
                    <a:pt x="629" y="128"/>
                  </a:cubicBezTo>
                  <a:cubicBezTo>
                    <a:pt x="703" y="224"/>
                    <a:pt x="703" y="224"/>
                    <a:pt x="703" y="224"/>
                  </a:cubicBezTo>
                  <a:cubicBezTo>
                    <a:pt x="711" y="235"/>
                    <a:pt x="710" y="250"/>
                    <a:pt x="699" y="258"/>
                  </a:cubicBezTo>
                  <a:cubicBezTo>
                    <a:pt x="689" y="266"/>
                    <a:pt x="674" y="264"/>
                    <a:pt x="665" y="254"/>
                  </a:cubicBezTo>
                  <a:cubicBezTo>
                    <a:pt x="610" y="182"/>
                    <a:pt x="610" y="182"/>
                    <a:pt x="610" y="182"/>
                  </a:cubicBezTo>
                  <a:cubicBezTo>
                    <a:pt x="554" y="254"/>
                    <a:pt x="554" y="254"/>
                    <a:pt x="554" y="254"/>
                  </a:cubicBezTo>
                  <a:cubicBezTo>
                    <a:pt x="549" y="260"/>
                    <a:pt x="542" y="263"/>
                    <a:pt x="535" y="263"/>
                  </a:cubicBezTo>
                  <a:cubicBezTo>
                    <a:pt x="528" y="263"/>
                    <a:pt x="521" y="260"/>
                    <a:pt x="516" y="254"/>
                  </a:cubicBezTo>
                  <a:cubicBezTo>
                    <a:pt x="460" y="182"/>
                    <a:pt x="460" y="182"/>
                    <a:pt x="460" y="182"/>
                  </a:cubicBezTo>
                  <a:cubicBezTo>
                    <a:pt x="405" y="254"/>
                    <a:pt x="405" y="254"/>
                    <a:pt x="405" y="254"/>
                  </a:cubicBezTo>
                  <a:cubicBezTo>
                    <a:pt x="400" y="260"/>
                    <a:pt x="393" y="263"/>
                    <a:pt x="386" y="263"/>
                  </a:cubicBezTo>
                  <a:cubicBezTo>
                    <a:pt x="378" y="263"/>
                    <a:pt x="371" y="260"/>
                    <a:pt x="367" y="254"/>
                  </a:cubicBezTo>
                  <a:cubicBezTo>
                    <a:pt x="311" y="182"/>
                    <a:pt x="311" y="182"/>
                    <a:pt x="311" y="182"/>
                  </a:cubicBezTo>
                  <a:cubicBezTo>
                    <a:pt x="255" y="254"/>
                    <a:pt x="255" y="254"/>
                    <a:pt x="255" y="254"/>
                  </a:cubicBezTo>
                  <a:cubicBezTo>
                    <a:pt x="251" y="260"/>
                    <a:pt x="243" y="263"/>
                    <a:pt x="236" y="263"/>
                  </a:cubicBezTo>
                  <a:cubicBezTo>
                    <a:pt x="231" y="263"/>
                    <a:pt x="226" y="261"/>
                    <a:pt x="222" y="258"/>
                  </a:cubicBezTo>
                  <a:cubicBezTo>
                    <a:pt x="211" y="250"/>
                    <a:pt x="209" y="235"/>
                    <a:pt x="217" y="224"/>
                  </a:cubicBezTo>
                  <a:close/>
                  <a:moveTo>
                    <a:pt x="141" y="342"/>
                  </a:moveTo>
                  <a:cubicBezTo>
                    <a:pt x="589" y="342"/>
                    <a:pt x="589" y="342"/>
                    <a:pt x="589" y="342"/>
                  </a:cubicBezTo>
                  <a:cubicBezTo>
                    <a:pt x="602" y="342"/>
                    <a:pt x="613" y="353"/>
                    <a:pt x="613" y="366"/>
                  </a:cubicBezTo>
                  <a:cubicBezTo>
                    <a:pt x="613" y="380"/>
                    <a:pt x="602" y="390"/>
                    <a:pt x="589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28" y="390"/>
                    <a:pt x="117" y="380"/>
                    <a:pt x="117" y="366"/>
                  </a:cubicBezTo>
                  <a:cubicBezTo>
                    <a:pt x="117" y="353"/>
                    <a:pt x="128" y="342"/>
                    <a:pt x="141" y="342"/>
                  </a:cubicBezTo>
                  <a:close/>
                  <a:moveTo>
                    <a:pt x="685" y="582"/>
                  </a:moveTo>
                  <a:cubicBezTo>
                    <a:pt x="237" y="582"/>
                    <a:pt x="237" y="582"/>
                    <a:pt x="237" y="582"/>
                  </a:cubicBezTo>
                  <a:cubicBezTo>
                    <a:pt x="224" y="582"/>
                    <a:pt x="213" y="572"/>
                    <a:pt x="213" y="558"/>
                  </a:cubicBezTo>
                  <a:cubicBezTo>
                    <a:pt x="213" y="545"/>
                    <a:pt x="224" y="534"/>
                    <a:pt x="237" y="534"/>
                  </a:cubicBezTo>
                  <a:cubicBezTo>
                    <a:pt x="685" y="534"/>
                    <a:pt x="685" y="534"/>
                    <a:pt x="685" y="534"/>
                  </a:cubicBezTo>
                  <a:cubicBezTo>
                    <a:pt x="698" y="534"/>
                    <a:pt x="709" y="545"/>
                    <a:pt x="709" y="558"/>
                  </a:cubicBezTo>
                  <a:cubicBezTo>
                    <a:pt x="709" y="572"/>
                    <a:pt x="698" y="582"/>
                    <a:pt x="685" y="582"/>
                  </a:cubicBezTo>
                  <a:close/>
                  <a:moveTo>
                    <a:pt x="781" y="486"/>
                  </a:moveTo>
                  <a:cubicBezTo>
                    <a:pt x="141" y="486"/>
                    <a:pt x="141" y="486"/>
                    <a:pt x="141" y="486"/>
                  </a:cubicBezTo>
                  <a:cubicBezTo>
                    <a:pt x="128" y="486"/>
                    <a:pt x="117" y="476"/>
                    <a:pt x="117" y="462"/>
                  </a:cubicBezTo>
                  <a:cubicBezTo>
                    <a:pt x="117" y="449"/>
                    <a:pt x="128" y="438"/>
                    <a:pt x="141" y="438"/>
                  </a:cubicBezTo>
                  <a:cubicBezTo>
                    <a:pt x="781" y="438"/>
                    <a:pt x="781" y="438"/>
                    <a:pt x="781" y="438"/>
                  </a:cubicBezTo>
                  <a:cubicBezTo>
                    <a:pt x="794" y="438"/>
                    <a:pt x="805" y="449"/>
                    <a:pt x="805" y="462"/>
                  </a:cubicBezTo>
                  <a:cubicBezTo>
                    <a:pt x="805" y="476"/>
                    <a:pt x="794" y="486"/>
                    <a:pt x="781" y="486"/>
                  </a:cubicBezTo>
                  <a:close/>
                  <a:moveTo>
                    <a:pt x="781" y="390"/>
                  </a:moveTo>
                  <a:cubicBezTo>
                    <a:pt x="685" y="390"/>
                    <a:pt x="685" y="390"/>
                    <a:pt x="685" y="390"/>
                  </a:cubicBezTo>
                  <a:cubicBezTo>
                    <a:pt x="672" y="390"/>
                    <a:pt x="661" y="380"/>
                    <a:pt x="661" y="366"/>
                  </a:cubicBezTo>
                  <a:cubicBezTo>
                    <a:pt x="661" y="353"/>
                    <a:pt x="672" y="342"/>
                    <a:pt x="685" y="342"/>
                  </a:cubicBezTo>
                  <a:cubicBezTo>
                    <a:pt x="781" y="342"/>
                    <a:pt x="781" y="342"/>
                    <a:pt x="781" y="342"/>
                  </a:cubicBezTo>
                  <a:cubicBezTo>
                    <a:pt x="794" y="342"/>
                    <a:pt x="805" y="353"/>
                    <a:pt x="805" y="366"/>
                  </a:cubicBezTo>
                  <a:cubicBezTo>
                    <a:pt x="805" y="380"/>
                    <a:pt x="794" y="390"/>
                    <a:pt x="781" y="390"/>
                  </a:cubicBezTo>
                  <a:close/>
                  <a:moveTo>
                    <a:pt x="781" y="390"/>
                  </a:moveTo>
                  <a:cubicBezTo>
                    <a:pt x="781" y="390"/>
                    <a:pt x="781" y="390"/>
                    <a:pt x="781" y="390"/>
                  </a:cubicBezTo>
                </a:path>
              </a:pathLst>
            </a:custGeom>
            <a:solidFill>
              <a:srgbClr val="F2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2833" y="3330"/>
              <a:ext cx="60" cy="89"/>
            </a:xfrm>
            <a:custGeom>
              <a:avLst/>
              <a:gdLst>
                <a:gd name="T0" fmla="*/ 71 w 144"/>
                <a:gd name="T1" fmla="*/ 0 h 214"/>
                <a:gd name="T2" fmla="*/ 0 w 144"/>
                <a:gd name="T3" fmla="*/ 72 h 214"/>
                <a:gd name="T4" fmla="*/ 0 w 144"/>
                <a:gd name="T5" fmla="*/ 214 h 214"/>
                <a:gd name="T6" fmla="*/ 144 w 144"/>
                <a:gd name="T7" fmla="*/ 214 h 214"/>
                <a:gd name="T8" fmla="*/ 144 w 144"/>
                <a:gd name="T9" fmla="*/ 70 h 214"/>
                <a:gd name="T10" fmla="*/ 71 w 144"/>
                <a:gd name="T11" fmla="*/ 0 h 214"/>
                <a:gd name="T12" fmla="*/ 71 w 144"/>
                <a:gd name="T13" fmla="*/ 0 h 214"/>
                <a:gd name="T14" fmla="*/ 71 w 144"/>
                <a:gd name="T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14">
                  <a:moveTo>
                    <a:pt x="71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32"/>
                    <a:pt x="111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C1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2833" y="3745"/>
              <a:ext cx="60" cy="91"/>
            </a:xfrm>
            <a:custGeom>
              <a:avLst/>
              <a:gdLst>
                <a:gd name="T0" fmla="*/ 0 w 144"/>
                <a:gd name="T1" fmla="*/ 145 h 217"/>
                <a:gd name="T2" fmla="*/ 71 w 144"/>
                <a:gd name="T3" fmla="*/ 217 h 217"/>
                <a:gd name="T4" fmla="*/ 144 w 144"/>
                <a:gd name="T5" fmla="*/ 145 h 217"/>
                <a:gd name="T6" fmla="*/ 144 w 144"/>
                <a:gd name="T7" fmla="*/ 0 h 217"/>
                <a:gd name="T8" fmla="*/ 0 w 144"/>
                <a:gd name="T9" fmla="*/ 0 h 217"/>
                <a:gd name="T10" fmla="*/ 0 w 144"/>
                <a:gd name="T11" fmla="*/ 145 h 217"/>
                <a:gd name="T12" fmla="*/ 0 w 144"/>
                <a:gd name="T13" fmla="*/ 145 h 217"/>
                <a:gd name="T14" fmla="*/ 0 w 144"/>
                <a:gd name="T15" fmla="*/ 14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17">
                  <a:moveTo>
                    <a:pt x="0" y="145"/>
                  </a:moveTo>
                  <a:cubicBezTo>
                    <a:pt x="0" y="184"/>
                    <a:pt x="32" y="217"/>
                    <a:pt x="71" y="217"/>
                  </a:cubicBezTo>
                  <a:cubicBezTo>
                    <a:pt x="110" y="217"/>
                    <a:pt x="144" y="184"/>
                    <a:pt x="144" y="145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5"/>
                  </a:lnTo>
                  <a:close/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</a:path>
              </a:pathLst>
            </a:custGeom>
            <a:solidFill>
              <a:srgbClr val="C1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2550" y="3643"/>
              <a:ext cx="140" cy="140"/>
            </a:xfrm>
            <a:custGeom>
              <a:avLst/>
              <a:gdLst>
                <a:gd name="T0" fmla="*/ 168 w 336"/>
                <a:gd name="T1" fmla="*/ 0 h 336"/>
                <a:gd name="T2" fmla="*/ 0 w 336"/>
                <a:gd name="T3" fmla="*/ 168 h 336"/>
                <a:gd name="T4" fmla="*/ 56 w 336"/>
                <a:gd name="T5" fmla="*/ 292 h 336"/>
                <a:gd name="T6" fmla="*/ 168 w 336"/>
                <a:gd name="T7" fmla="*/ 336 h 336"/>
                <a:gd name="T8" fmla="*/ 276 w 336"/>
                <a:gd name="T9" fmla="*/ 297 h 336"/>
                <a:gd name="T10" fmla="*/ 284 w 336"/>
                <a:gd name="T11" fmla="*/ 289 h 336"/>
                <a:gd name="T12" fmla="*/ 336 w 336"/>
                <a:gd name="T13" fmla="*/ 168 h 336"/>
                <a:gd name="T14" fmla="*/ 168 w 336"/>
                <a:gd name="T15" fmla="*/ 0 h 336"/>
                <a:gd name="T16" fmla="*/ 168 w 336"/>
                <a:gd name="T17" fmla="*/ 288 h 336"/>
                <a:gd name="T18" fmla="*/ 48 w 336"/>
                <a:gd name="T19" fmla="*/ 168 h 336"/>
                <a:gd name="T20" fmla="*/ 168 w 336"/>
                <a:gd name="T21" fmla="*/ 48 h 336"/>
                <a:gd name="T22" fmla="*/ 288 w 336"/>
                <a:gd name="T23" fmla="*/ 168 h 336"/>
                <a:gd name="T24" fmla="*/ 168 w 336"/>
                <a:gd name="T25" fmla="*/ 288 h 336"/>
                <a:gd name="T26" fmla="*/ 168 w 336"/>
                <a:gd name="T27" fmla="*/ 288 h 336"/>
                <a:gd name="T28" fmla="*/ 168 w 336"/>
                <a:gd name="T29" fmla="*/ 28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6" h="336">
                  <a:moveTo>
                    <a:pt x="168" y="0"/>
                  </a:moveTo>
                  <a:cubicBezTo>
                    <a:pt x="76" y="0"/>
                    <a:pt x="0" y="75"/>
                    <a:pt x="0" y="168"/>
                  </a:cubicBezTo>
                  <a:cubicBezTo>
                    <a:pt x="0" y="215"/>
                    <a:pt x="21" y="260"/>
                    <a:pt x="56" y="292"/>
                  </a:cubicBezTo>
                  <a:cubicBezTo>
                    <a:pt x="87" y="320"/>
                    <a:pt x="127" y="336"/>
                    <a:pt x="168" y="336"/>
                  </a:cubicBezTo>
                  <a:cubicBezTo>
                    <a:pt x="208" y="336"/>
                    <a:pt x="245" y="322"/>
                    <a:pt x="276" y="297"/>
                  </a:cubicBezTo>
                  <a:cubicBezTo>
                    <a:pt x="278" y="294"/>
                    <a:pt x="281" y="291"/>
                    <a:pt x="284" y="289"/>
                  </a:cubicBezTo>
                  <a:cubicBezTo>
                    <a:pt x="317" y="258"/>
                    <a:pt x="336" y="214"/>
                    <a:pt x="336" y="168"/>
                  </a:cubicBezTo>
                  <a:cubicBezTo>
                    <a:pt x="336" y="75"/>
                    <a:pt x="261" y="0"/>
                    <a:pt x="168" y="0"/>
                  </a:cubicBezTo>
                  <a:close/>
                  <a:moveTo>
                    <a:pt x="168" y="288"/>
                  </a:moveTo>
                  <a:cubicBezTo>
                    <a:pt x="102" y="288"/>
                    <a:pt x="48" y="234"/>
                    <a:pt x="48" y="168"/>
                  </a:cubicBezTo>
                  <a:cubicBezTo>
                    <a:pt x="48" y="101"/>
                    <a:pt x="102" y="48"/>
                    <a:pt x="168" y="48"/>
                  </a:cubicBezTo>
                  <a:cubicBezTo>
                    <a:pt x="234" y="48"/>
                    <a:pt x="288" y="101"/>
                    <a:pt x="288" y="168"/>
                  </a:cubicBezTo>
                  <a:cubicBezTo>
                    <a:pt x="288" y="234"/>
                    <a:pt x="234" y="288"/>
                    <a:pt x="168" y="288"/>
                  </a:cubicBezTo>
                  <a:close/>
                  <a:moveTo>
                    <a:pt x="168" y="288"/>
                  </a:moveTo>
                  <a:cubicBezTo>
                    <a:pt x="168" y="288"/>
                    <a:pt x="168" y="288"/>
                    <a:pt x="168" y="288"/>
                  </a:cubicBezTo>
                </a:path>
              </a:pathLst>
            </a:custGeom>
            <a:solidFill>
              <a:srgbClr val="BD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2577" y="3791"/>
              <a:ext cx="86" cy="119"/>
            </a:xfrm>
            <a:custGeom>
              <a:avLst/>
              <a:gdLst>
                <a:gd name="T0" fmla="*/ 115 w 208"/>
                <a:gd name="T1" fmla="*/ 237 h 284"/>
                <a:gd name="T2" fmla="*/ 208 w 208"/>
                <a:gd name="T3" fmla="*/ 284 h 284"/>
                <a:gd name="T4" fmla="*/ 208 w 208"/>
                <a:gd name="T5" fmla="*/ 1 h 284"/>
                <a:gd name="T6" fmla="*/ 105 w 208"/>
                <a:gd name="T7" fmla="*/ 28 h 284"/>
                <a:gd name="T8" fmla="*/ 0 w 208"/>
                <a:gd name="T9" fmla="*/ 0 h 284"/>
                <a:gd name="T10" fmla="*/ 0 w 208"/>
                <a:gd name="T11" fmla="*/ 284 h 284"/>
                <a:gd name="T12" fmla="*/ 93 w 208"/>
                <a:gd name="T13" fmla="*/ 237 h 284"/>
                <a:gd name="T14" fmla="*/ 115 w 208"/>
                <a:gd name="T15" fmla="*/ 237 h 284"/>
                <a:gd name="T16" fmla="*/ 115 w 208"/>
                <a:gd name="T17" fmla="*/ 237 h 284"/>
                <a:gd name="T18" fmla="*/ 115 w 208"/>
                <a:gd name="T19" fmla="*/ 23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84">
                  <a:moveTo>
                    <a:pt x="115" y="237"/>
                  </a:moveTo>
                  <a:cubicBezTo>
                    <a:pt x="208" y="284"/>
                    <a:pt x="208" y="284"/>
                    <a:pt x="208" y="284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177" y="18"/>
                    <a:pt x="142" y="28"/>
                    <a:pt x="105" y="28"/>
                  </a:cubicBezTo>
                  <a:cubicBezTo>
                    <a:pt x="68" y="28"/>
                    <a:pt x="32" y="18"/>
                    <a:pt x="0" y="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93" y="237"/>
                    <a:pt x="93" y="237"/>
                    <a:pt x="93" y="237"/>
                  </a:cubicBezTo>
                  <a:cubicBezTo>
                    <a:pt x="100" y="234"/>
                    <a:pt x="108" y="234"/>
                    <a:pt x="115" y="237"/>
                  </a:cubicBezTo>
                  <a:close/>
                  <a:moveTo>
                    <a:pt x="115" y="237"/>
                  </a:moveTo>
                  <a:cubicBezTo>
                    <a:pt x="115" y="237"/>
                    <a:pt x="115" y="237"/>
                    <a:pt x="115" y="237"/>
                  </a:cubicBezTo>
                </a:path>
              </a:pathLst>
            </a:custGeom>
            <a:solidFill>
              <a:srgbClr val="F24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2590" y="3683"/>
              <a:ext cx="60" cy="60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72 w 144"/>
                <a:gd name="T11" fmla="*/ 0 h 144"/>
                <a:gd name="T12" fmla="*/ 72 w 14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3" y="0"/>
                    <a:pt x="0" y="32"/>
                    <a:pt x="0" y="72"/>
                  </a:cubicBezTo>
                  <a:cubicBezTo>
                    <a:pt x="0" y="111"/>
                    <a:pt x="33" y="144"/>
                    <a:pt x="72" y="144"/>
                  </a:cubicBezTo>
                  <a:cubicBezTo>
                    <a:pt x="112" y="144"/>
                    <a:pt x="144" y="111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72" y="0"/>
                  </a:move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F24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409" y="3310"/>
              <a:ext cx="504" cy="626"/>
            </a:xfrm>
            <a:custGeom>
              <a:avLst/>
              <a:gdLst>
                <a:gd name="T0" fmla="*/ 1210 w 1210"/>
                <a:gd name="T1" fmla="*/ 286 h 1504"/>
                <a:gd name="T2" fmla="*/ 1089 w 1210"/>
                <a:gd name="T3" fmla="*/ 0 h 1504"/>
                <a:gd name="T4" fmla="*/ 0 w 1210"/>
                <a:gd name="T5" fmla="*/ 118 h 1504"/>
                <a:gd name="T6" fmla="*/ 120 w 1210"/>
                <a:gd name="T7" fmla="*/ 1312 h 1504"/>
                <a:gd name="T8" fmla="*/ 355 w 1210"/>
                <a:gd name="T9" fmla="*/ 1478 h 1504"/>
                <a:gd name="T10" fmla="*/ 390 w 1210"/>
                <a:gd name="T11" fmla="*/ 1500 h 1504"/>
                <a:gd name="T12" fmla="*/ 624 w 1210"/>
                <a:gd name="T13" fmla="*/ 1500 h 1504"/>
                <a:gd name="T14" fmla="*/ 648 w 1210"/>
                <a:gd name="T15" fmla="*/ 1499 h 1504"/>
                <a:gd name="T16" fmla="*/ 659 w 1210"/>
                <a:gd name="T17" fmla="*/ 1312 h 1504"/>
                <a:gd name="T18" fmla="*/ 1210 w 1210"/>
                <a:gd name="T19" fmla="*/ 1191 h 1504"/>
                <a:gd name="T20" fmla="*/ 1186 w 1210"/>
                <a:gd name="T21" fmla="*/ 998 h 1504"/>
                <a:gd name="T22" fmla="*/ 1018 w 1210"/>
                <a:gd name="T23" fmla="*/ 310 h 1504"/>
                <a:gd name="T24" fmla="*/ 1162 w 1210"/>
                <a:gd name="T25" fmla="*/ 1191 h 1504"/>
                <a:gd name="T26" fmla="*/ 1018 w 1210"/>
                <a:gd name="T27" fmla="*/ 1191 h 1504"/>
                <a:gd name="T28" fmla="*/ 1162 w 1210"/>
                <a:gd name="T29" fmla="*/ 1046 h 1504"/>
                <a:gd name="T30" fmla="*/ 624 w 1210"/>
                <a:gd name="T31" fmla="*/ 1089 h 1504"/>
                <a:gd name="T32" fmla="*/ 508 w 1210"/>
                <a:gd name="T33" fmla="*/ 1136 h 1504"/>
                <a:gd name="T34" fmla="*/ 340 w 1210"/>
                <a:gd name="T35" fmla="*/ 968 h 1504"/>
                <a:gd name="T36" fmla="*/ 676 w 1210"/>
                <a:gd name="T37" fmla="*/ 968 h 1504"/>
                <a:gd name="T38" fmla="*/ 403 w 1210"/>
                <a:gd name="T39" fmla="*/ 1440 h 1504"/>
                <a:gd name="T40" fmla="*/ 508 w 1210"/>
                <a:gd name="T41" fmla="*/ 1184 h 1504"/>
                <a:gd name="T42" fmla="*/ 611 w 1210"/>
                <a:gd name="T43" fmla="*/ 1440 h 1504"/>
                <a:gd name="T44" fmla="*/ 496 w 1210"/>
                <a:gd name="T45" fmla="*/ 1393 h 1504"/>
                <a:gd name="T46" fmla="*/ 659 w 1210"/>
                <a:gd name="T47" fmla="*/ 1122 h 1504"/>
                <a:gd name="T48" fmla="*/ 508 w 1210"/>
                <a:gd name="T49" fmla="*/ 752 h 1504"/>
                <a:gd name="T50" fmla="*/ 355 w 1210"/>
                <a:gd name="T51" fmla="*/ 1120 h 1504"/>
                <a:gd name="T52" fmla="*/ 120 w 1210"/>
                <a:gd name="T53" fmla="*/ 1264 h 1504"/>
                <a:gd name="T54" fmla="*/ 48 w 1210"/>
                <a:gd name="T55" fmla="*/ 118 h 1504"/>
                <a:gd name="T56" fmla="*/ 994 w 1210"/>
                <a:gd name="T57" fmla="*/ 48 h 1504"/>
                <a:gd name="T58" fmla="*/ 970 w 1210"/>
                <a:gd name="T59" fmla="*/ 1191 h 1504"/>
                <a:gd name="T60" fmla="*/ 659 w 1210"/>
                <a:gd name="T61" fmla="*/ 1264 h 1504"/>
                <a:gd name="T62" fmla="*/ 1162 w 1210"/>
                <a:gd name="T63" fmla="*/ 262 h 1504"/>
                <a:gd name="T64" fmla="*/ 1018 w 1210"/>
                <a:gd name="T65" fmla="*/ 120 h 1504"/>
                <a:gd name="T66" fmla="*/ 1162 w 1210"/>
                <a:gd name="T67" fmla="*/ 118 h 1504"/>
                <a:gd name="T68" fmla="*/ 1162 w 1210"/>
                <a:gd name="T69" fmla="*/ 262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0" h="1504">
                  <a:moveTo>
                    <a:pt x="1186" y="310"/>
                  </a:moveTo>
                  <a:cubicBezTo>
                    <a:pt x="1199" y="310"/>
                    <a:pt x="1210" y="300"/>
                    <a:pt x="1210" y="286"/>
                  </a:cubicBezTo>
                  <a:cubicBezTo>
                    <a:pt x="1210" y="118"/>
                    <a:pt x="1210" y="118"/>
                    <a:pt x="1210" y="118"/>
                  </a:cubicBezTo>
                  <a:cubicBezTo>
                    <a:pt x="1210" y="53"/>
                    <a:pt x="1156" y="0"/>
                    <a:pt x="108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3" y="0"/>
                    <a:pt x="0" y="52"/>
                    <a:pt x="0" y="118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0" y="1258"/>
                    <a:pt x="54" y="1312"/>
                    <a:pt x="120" y="1312"/>
                  </a:cubicBezTo>
                  <a:cubicBezTo>
                    <a:pt x="355" y="1312"/>
                    <a:pt x="355" y="1312"/>
                    <a:pt x="355" y="1312"/>
                  </a:cubicBezTo>
                  <a:cubicBezTo>
                    <a:pt x="355" y="1478"/>
                    <a:pt x="355" y="1478"/>
                    <a:pt x="355" y="1478"/>
                  </a:cubicBezTo>
                  <a:cubicBezTo>
                    <a:pt x="355" y="1487"/>
                    <a:pt x="360" y="1494"/>
                    <a:pt x="367" y="1499"/>
                  </a:cubicBezTo>
                  <a:cubicBezTo>
                    <a:pt x="374" y="1503"/>
                    <a:pt x="383" y="1504"/>
                    <a:pt x="390" y="1500"/>
                  </a:cubicBezTo>
                  <a:cubicBezTo>
                    <a:pt x="507" y="1441"/>
                    <a:pt x="507" y="1441"/>
                    <a:pt x="507" y="1441"/>
                  </a:cubicBezTo>
                  <a:cubicBezTo>
                    <a:pt x="624" y="1500"/>
                    <a:pt x="624" y="1500"/>
                    <a:pt x="624" y="1500"/>
                  </a:cubicBezTo>
                  <a:cubicBezTo>
                    <a:pt x="628" y="1502"/>
                    <a:pt x="632" y="1502"/>
                    <a:pt x="635" y="1502"/>
                  </a:cubicBezTo>
                  <a:cubicBezTo>
                    <a:pt x="640" y="1502"/>
                    <a:pt x="644" y="1501"/>
                    <a:pt x="648" y="1499"/>
                  </a:cubicBezTo>
                  <a:cubicBezTo>
                    <a:pt x="655" y="1494"/>
                    <a:pt x="659" y="1487"/>
                    <a:pt x="659" y="1478"/>
                  </a:cubicBezTo>
                  <a:cubicBezTo>
                    <a:pt x="659" y="1312"/>
                    <a:pt x="659" y="1312"/>
                    <a:pt x="659" y="1312"/>
                  </a:cubicBezTo>
                  <a:cubicBezTo>
                    <a:pt x="1089" y="1311"/>
                    <a:pt x="1089" y="1311"/>
                    <a:pt x="1089" y="1311"/>
                  </a:cubicBezTo>
                  <a:cubicBezTo>
                    <a:pt x="1156" y="1311"/>
                    <a:pt x="1210" y="1257"/>
                    <a:pt x="1210" y="1191"/>
                  </a:cubicBezTo>
                  <a:cubicBezTo>
                    <a:pt x="1210" y="1022"/>
                    <a:pt x="1210" y="1022"/>
                    <a:pt x="1210" y="1022"/>
                  </a:cubicBezTo>
                  <a:cubicBezTo>
                    <a:pt x="1210" y="1009"/>
                    <a:pt x="1199" y="998"/>
                    <a:pt x="1186" y="998"/>
                  </a:cubicBezTo>
                  <a:cubicBezTo>
                    <a:pt x="1018" y="998"/>
                    <a:pt x="1018" y="998"/>
                    <a:pt x="1018" y="998"/>
                  </a:cubicBezTo>
                  <a:cubicBezTo>
                    <a:pt x="1018" y="310"/>
                    <a:pt x="1018" y="310"/>
                    <a:pt x="1018" y="310"/>
                  </a:cubicBezTo>
                  <a:lnTo>
                    <a:pt x="1186" y="310"/>
                  </a:lnTo>
                  <a:close/>
                  <a:moveTo>
                    <a:pt x="1162" y="1191"/>
                  </a:moveTo>
                  <a:cubicBezTo>
                    <a:pt x="1162" y="1230"/>
                    <a:pt x="1128" y="1263"/>
                    <a:pt x="1089" y="1263"/>
                  </a:cubicBezTo>
                  <a:cubicBezTo>
                    <a:pt x="1050" y="1263"/>
                    <a:pt x="1018" y="1230"/>
                    <a:pt x="1018" y="1191"/>
                  </a:cubicBezTo>
                  <a:cubicBezTo>
                    <a:pt x="1018" y="1046"/>
                    <a:pt x="1018" y="1046"/>
                    <a:pt x="1018" y="1046"/>
                  </a:cubicBezTo>
                  <a:cubicBezTo>
                    <a:pt x="1162" y="1046"/>
                    <a:pt x="1162" y="1046"/>
                    <a:pt x="1162" y="1046"/>
                  </a:cubicBezTo>
                  <a:lnTo>
                    <a:pt x="1162" y="1191"/>
                  </a:lnTo>
                  <a:close/>
                  <a:moveTo>
                    <a:pt x="624" y="1089"/>
                  </a:moveTo>
                  <a:cubicBezTo>
                    <a:pt x="621" y="1091"/>
                    <a:pt x="618" y="1094"/>
                    <a:pt x="616" y="1097"/>
                  </a:cubicBezTo>
                  <a:cubicBezTo>
                    <a:pt x="585" y="1122"/>
                    <a:pt x="548" y="1136"/>
                    <a:pt x="508" y="1136"/>
                  </a:cubicBezTo>
                  <a:cubicBezTo>
                    <a:pt x="467" y="1136"/>
                    <a:pt x="427" y="1120"/>
                    <a:pt x="396" y="1092"/>
                  </a:cubicBezTo>
                  <a:cubicBezTo>
                    <a:pt x="361" y="1060"/>
                    <a:pt x="340" y="1015"/>
                    <a:pt x="340" y="968"/>
                  </a:cubicBezTo>
                  <a:cubicBezTo>
                    <a:pt x="340" y="875"/>
                    <a:pt x="416" y="800"/>
                    <a:pt x="508" y="800"/>
                  </a:cubicBezTo>
                  <a:cubicBezTo>
                    <a:pt x="601" y="800"/>
                    <a:pt x="676" y="875"/>
                    <a:pt x="676" y="968"/>
                  </a:cubicBezTo>
                  <a:cubicBezTo>
                    <a:pt x="676" y="1014"/>
                    <a:pt x="657" y="1058"/>
                    <a:pt x="624" y="1089"/>
                  </a:cubicBezTo>
                  <a:close/>
                  <a:moveTo>
                    <a:pt x="403" y="1440"/>
                  </a:moveTo>
                  <a:cubicBezTo>
                    <a:pt x="403" y="1156"/>
                    <a:pt x="403" y="1156"/>
                    <a:pt x="403" y="1156"/>
                  </a:cubicBezTo>
                  <a:cubicBezTo>
                    <a:pt x="435" y="1174"/>
                    <a:pt x="471" y="1184"/>
                    <a:pt x="508" y="1184"/>
                  </a:cubicBezTo>
                  <a:cubicBezTo>
                    <a:pt x="545" y="1184"/>
                    <a:pt x="580" y="1174"/>
                    <a:pt x="611" y="1157"/>
                  </a:cubicBezTo>
                  <a:cubicBezTo>
                    <a:pt x="611" y="1440"/>
                    <a:pt x="611" y="1440"/>
                    <a:pt x="611" y="1440"/>
                  </a:cubicBezTo>
                  <a:cubicBezTo>
                    <a:pt x="518" y="1393"/>
                    <a:pt x="518" y="1393"/>
                    <a:pt x="518" y="1393"/>
                  </a:cubicBezTo>
                  <a:cubicBezTo>
                    <a:pt x="511" y="1390"/>
                    <a:pt x="503" y="1390"/>
                    <a:pt x="496" y="1393"/>
                  </a:cubicBezTo>
                  <a:lnTo>
                    <a:pt x="403" y="1440"/>
                  </a:lnTo>
                  <a:close/>
                  <a:moveTo>
                    <a:pt x="659" y="1122"/>
                  </a:moveTo>
                  <a:cubicBezTo>
                    <a:pt x="701" y="1081"/>
                    <a:pt x="724" y="1026"/>
                    <a:pt x="724" y="968"/>
                  </a:cubicBezTo>
                  <a:cubicBezTo>
                    <a:pt x="724" y="848"/>
                    <a:pt x="627" y="752"/>
                    <a:pt x="508" y="752"/>
                  </a:cubicBezTo>
                  <a:cubicBezTo>
                    <a:pt x="389" y="752"/>
                    <a:pt x="292" y="848"/>
                    <a:pt x="292" y="968"/>
                  </a:cubicBezTo>
                  <a:cubicBezTo>
                    <a:pt x="292" y="1024"/>
                    <a:pt x="315" y="1079"/>
                    <a:pt x="355" y="1120"/>
                  </a:cubicBezTo>
                  <a:cubicBezTo>
                    <a:pt x="355" y="1264"/>
                    <a:pt x="355" y="1264"/>
                    <a:pt x="355" y="1264"/>
                  </a:cubicBezTo>
                  <a:cubicBezTo>
                    <a:pt x="120" y="1264"/>
                    <a:pt x="120" y="1264"/>
                    <a:pt x="120" y="1264"/>
                  </a:cubicBezTo>
                  <a:cubicBezTo>
                    <a:pt x="80" y="1264"/>
                    <a:pt x="48" y="1231"/>
                    <a:pt x="48" y="1191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79"/>
                    <a:pt x="79" y="48"/>
                    <a:pt x="120" y="48"/>
                  </a:cubicBezTo>
                  <a:cubicBezTo>
                    <a:pt x="994" y="48"/>
                    <a:pt x="994" y="48"/>
                    <a:pt x="994" y="48"/>
                  </a:cubicBezTo>
                  <a:cubicBezTo>
                    <a:pt x="979" y="68"/>
                    <a:pt x="970" y="93"/>
                    <a:pt x="970" y="120"/>
                  </a:cubicBezTo>
                  <a:cubicBezTo>
                    <a:pt x="970" y="1191"/>
                    <a:pt x="970" y="1191"/>
                    <a:pt x="970" y="1191"/>
                  </a:cubicBezTo>
                  <a:cubicBezTo>
                    <a:pt x="970" y="1218"/>
                    <a:pt x="979" y="1243"/>
                    <a:pt x="994" y="1263"/>
                  </a:cubicBezTo>
                  <a:cubicBezTo>
                    <a:pt x="659" y="1264"/>
                    <a:pt x="659" y="1264"/>
                    <a:pt x="659" y="1264"/>
                  </a:cubicBezTo>
                  <a:lnTo>
                    <a:pt x="659" y="1122"/>
                  </a:lnTo>
                  <a:close/>
                  <a:moveTo>
                    <a:pt x="1162" y="262"/>
                  </a:moveTo>
                  <a:cubicBezTo>
                    <a:pt x="1018" y="262"/>
                    <a:pt x="1018" y="262"/>
                    <a:pt x="1018" y="262"/>
                  </a:cubicBezTo>
                  <a:cubicBezTo>
                    <a:pt x="1018" y="120"/>
                    <a:pt x="1018" y="120"/>
                    <a:pt x="1018" y="120"/>
                  </a:cubicBezTo>
                  <a:cubicBezTo>
                    <a:pt x="1018" y="80"/>
                    <a:pt x="1050" y="48"/>
                    <a:pt x="1089" y="48"/>
                  </a:cubicBezTo>
                  <a:cubicBezTo>
                    <a:pt x="1129" y="48"/>
                    <a:pt x="1162" y="80"/>
                    <a:pt x="1162" y="118"/>
                  </a:cubicBezTo>
                  <a:lnTo>
                    <a:pt x="1162" y="262"/>
                  </a:lnTo>
                  <a:close/>
                  <a:moveTo>
                    <a:pt x="1162" y="262"/>
                  </a:moveTo>
                  <a:cubicBezTo>
                    <a:pt x="1162" y="262"/>
                    <a:pt x="1162" y="262"/>
                    <a:pt x="1162" y="262"/>
                  </a:cubicBezTo>
                </a:path>
              </a:pathLst>
            </a:custGeom>
            <a:solidFill>
              <a:srgbClr val="08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2570" y="3663"/>
              <a:ext cx="100" cy="100"/>
            </a:xfrm>
            <a:custGeom>
              <a:avLst/>
              <a:gdLst>
                <a:gd name="T0" fmla="*/ 120 w 240"/>
                <a:gd name="T1" fmla="*/ 0 h 240"/>
                <a:gd name="T2" fmla="*/ 0 w 240"/>
                <a:gd name="T3" fmla="*/ 120 h 240"/>
                <a:gd name="T4" fmla="*/ 120 w 240"/>
                <a:gd name="T5" fmla="*/ 240 h 240"/>
                <a:gd name="T6" fmla="*/ 240 w 240"/>
                <a:gd name="T7" fmla="*/ 120 h 240"/>
                <a:gd name="T8" fmla="*/ 120 w 240"/>
                <a:gd name="T9" fmla="*/ 0 h 240"/>
                <a:gd name="T10" fmla="*/ 120 w 240"/>
                <a:gd name="T11" fmla="*/ 192 h 240"/>
                <a:gd name="T12" fmla="*/ 48 w 240"/>
                <a:gd name="T13" fmla="*/ 120 h 240"/>
                <a:gd name="T14" fmla="*/ 120 w 240"/>
                <a:gd name="T15" fmla="*/ 48 h 240"/>
                <a:gd name="T16" fmla="*/ 192 w 240"/>
                <a:gd name="T17" fmla="*/ 120 h 240"/>
                <a:gd name="T18" fmla="*/ 120 w 240"/>
                <a:gd name="T19" fmla="*/ 192 h 240"/>
                <a:gd name="T20" fmla="*/ 120 w 240"/>
                <a:gd name="T21" fmla="*/ 192 h 240"/>
                <a:gd name="T22" fmla="*/ 120 w 240"/>
                <a:gd name="T23" fmla="*/ 19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cubicBezTo>
                    <a:pt x="54" y="0"/>
                    <a:pt x="0" y="53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  <a:moveTo>
                    <a:pt x="120" y="192"/>
                  </a:moveTo>
                  <a:cubicBezTo>
                    <a:pt x="81" y="192"/>
                    <a:pt x="48" y="159"/>
                    <a:pt x="48" y="120"/>
                  </a:cubicBezTo>
                  <a:cubicBezTo>
                    <a:pt x="48" y="80"/>
                    <a:pt x="81" y="48"/>
                    <a:pt x="120" y="48"/>
                  </a:cubicBezTo>
                  <a:cubicBezTo>
                    <a:pt x="160" y="48"/>
                    <a:pt x="192" y="80"/>
                    <a:pt x="192" y="120"/>
                  </a:cubicBezTo>
                  <a:cubicBezTo>
                    <a:pt x="192" y="159"/>
                    <a:pt x="160" y="192"/>
                    <a:pt x="120" y="192"/>
                  </a:cubicBezTo>
                  <a:close/>
                  <a:moveTo>
                    <a:pt x="120" y="192"/>
                  </a:moveTo>
                  <a:cubicBezTo>
                    <a:pt x="120" y="192"/>
                    <a:pt x="120" y="192"/>
                    <a:pt x="120" y="192"/>
                  </a:cubicBezTo>
                </a:path>
              </a:pathLst>
            </a:custGeom>
            <a:solidFill>
              <a:srgbClr val="08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2477" y="3512"/>
              <a:ext cx="287" cy="20"/>
            </a:xfrm>
            <a:custGeom>
              <a:avLst/>
              <a:gdLst>
                <a:gd name="T0" fmla="*/ 664 w 688"/>
                <a:gd name="T1" fmla="*/ 0 h 48"/>
                <a:gd name="T2" fmla="*/ 24 w 688"/>
                <a:gd name="T3" fmla="*/ 0 h 48"/>
                <a:gd name="T4" fmla="*/ 0 w 688"/>
                <a:gd name="T5" fmla="*/ 24 h 48"/>
                <a:gd name="T6" fmla="*/ 24 w 688"/>
                <a:gd name="T7" fmla="*/ 48 h 48"/>
                <a:gd name="T8" fmla="*/ 664 w 688"/>
                <a:gd name="T9" fmla="*/ 48 h 48"/>
                <a:gd name="T10" fmla="*/ 688 w 688"/>
                <a:gd name="T11" fmla="*/ 24 h 48"/>
                <a:gd name="T12" fmla="*/ 664 w 688"/>
                <a:gd name="T13" fmla="*/ 0 h 48"/>
                <a:gd name="T14" fmla="*/ 664 w 688"/>
                <a:gd name="T15" fmla="*/ 0 h 48"/>
                <a:gd name="T16" fmla="*/ 664 w 68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8" h="48">
                  <a:moveTo>
                    <a:pt x="66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664" y="48"/>
                    <a:pt x="664" y="48"/>
                    <a:pt x="664" y="48"/>
                  </a:cubicBezTo>
                  <a:cubicBezTo>
                    <a:pt x="677" y="48"/>
                    <a:pt x="688" y="38"/>
                    <a:pt x="688" y="24"/>
                  </a:cubicBezTo>
                  <a:cubicBezTo>
                    <a:pt x="688" y="11"/>
                    <a:pt x="677" y="0"/>
                    <a:pt x="664" y="0"/>
                  </a:cubicBezTo>
                  <a:close/>
                  <a:moveTo>
                    <a:pt x="664" y="0"/>
                  </a:moveTo>
                  <a:cubicBezTo>
                    <a:pt x="664" y="0"/>
                    <a:pt x="664" y="0"/>
                    <a:pt x="664" y="0"/>
                  </a:cubicBezTo>
                </a:path>
              </a:pathLst>
            </a:custGeom>
            <a:solidFill>
              <a:srgbClr val="08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2517" y="3552"/>
              <a:ext cx="207" cy="20"/>
            </a:xfrm>
            <a:custGeom>
              <a:avLst/>
              <a:gdLst>
                <a:gd name="T0" fmla="*/ 472 w 496"/>
                <a:gd name="T1" fmla="*/ 0 h 48"/>
                <a:gd name="T2" fmla="*/ 24 w 496"/>
                <a:gd name="T3" fmla="*/ 0 h 48"/>
                <a:gd name="T4" fmla="*/ 0 w 496"/>
                <a:gd name="T5" fmla="*/ 24 h 48"/>
                <a:gd name="T6" fmla="*/ 24 w 496"/>
                <a:gd name="T7" fmla="*/ 48 h 48"/>
                <a:gd name="T8" fmla="*/ 472 w 496"/>
                <a:gd name="T9" fmla="*/ 48 h 48"/>
                <a:gd name="T10" fmla="*/ 496 w 496"/>
                <a:gd name="T11" fmla="*/ 24 h 48"/>
                <a:gd name="T12" fmla="*/ 472 w 496"/>
                <a:gd name="T13" fmla="*/ 0 h 48"/>
                <a:gd name="T14" fmla="*/ 472 w 496"/>
                <a:gd name="T15" fmla="*/ 0 h 48"/>
                <a:gd name="T16" fmla="*/ 472 w 49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48">
                  <a:moveTo>
                    <a:pt x="4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472" y="48"/>
                    <a:pt x="472" y="48"/>
                    <a:pt x="472" y="48"/>
                  </a:cubicBezTo>
                  <a:cubicBezTo>
                    <a:pt x="485" y="48"/>
                    <a:pt x="496" y="38"/>
                    <a:pt x="496" y="24"/>
                  </a:cubicBezTo>
                  <a:cubicBezTo>
                    <a:pt x="496" y="11"/>
                    <a:pt x="485" y="0"/>
                    <a:pt x="472" y="0"/>
                  </a:cubicBezTo>
                  <a:close/>
                  <a:moveTo>
                    <a:pt x="472" y="0"/>
                  </a:moveTo>
                  <a:cubicBezTo>
                    <a:pt x="472" y="0"/>
                    <a:pt x="472" y="0"/>
                    <a:pt x="472" y="0"/>
                  </a:cubicBezTo>
                </a:path>
              </a:pathLst>
            </a:custGeom>
            <a:solidFill>
              <a:srgbClr val="08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704" y="3472"/>
              <a:ext cx="60" cy="20"/>
            </a:xfrm>
            <a:custGeom>
              <a:avLst/>
              <a:gdLst>
                <a:gd name="T0" fmla="*/ 120 w 144"/>
                <a:gd name="T1" fmla="*/ 0 h 48"/>
                <a:gd name="T2" fmla="*/ 24 w 144"/>
                <a:gd name="T3" fmla="*/ 0 h 48"/>
                <a:gd name="T4" fmla="*/ 0 w 144"/>
                <a:gd name="T5" fmla="*/ 24 h 48"/>
                <a:gd name="T6" fmla="*/ 24 w 144"/>
                <a:gd name="T7" fmla="*/ 48 h 48"/>
                <a:gd name="T8" fmla="*/ 120 w 144"/>
                <a:gd name="T9" fmla="*/ 48 h 48"/>
                <a:gd name="T10" fmla="*/ 144 w 144"/>
                <a:gd name="T11" fmla="*/ 24 h 48"/>
                <a:gd name="T12" fmla="*/ 120 w 144"/>
                <a:gd name="T13" fmla="*/ 0 h 48"/>
                <a:gd name="T14" fmla="*/ 120 w 144"/>
                <a:gd name="T15" fmla="*/ 0 h 48"/>
                <a:gd name="T16" fmla="*/ 120 w 14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48">
                  <a:moveTo>
                    <a:pt x="12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33" y="48"/>
                    <a:pt x="144" y="38"/>
                    <a:pt x="144" y="24"/>
                  </a:cubicBezTo>
                  <a:cubicBezTo>
                    <a:pt x="144" y="11"/>
                    <a:pt x="133" y="0"/>
                    <a:pt x="120" y="0"/>
                  </a:cubicBezTo>
                  <a:close/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solidFill>
              <a:srgbClr val="08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2477" y="3472"/>
              <a:ext cx="207" cy="20"/>
            </a:xfrm>
            <a:custGeom>
              <a:avLst/>
              <a:gdLst>
                <a:gd name="T0" fmla="*/ 24 w 496"/>
                <a:gd name="T1" fmla="*/ 48 h 48"/>
                <a:gd name="T2" fmla="*/ 472 w 496"/>
                <a:gd name="T3" fmla="*/ 48 h 48"/>
                <a:gd name="T4" fmla="*/ 496 w 496"/>
                <a:gd name="T5" fmla="*/ 24 h 48"/>
                <a:gd name="T6" fmla="*/ 472 w 496"/>
                <a:gd name="T7" fmla="*/ 0 h 48"/>
                <a:gd name="T8" fmla="*/ 24 w 496"/>
                <a:gd name="T9" fmla="*/ 0 h 48"/>
                <a:gd name="T10" fmla="*/ 0 w 496"/>
                <a:gd name="T11" fmla="*/ 24 h 48"/>
                <a:gd name="T12" fmla="*/ 24 w 496"/>
                <a:gd name="T13" fmla="*/ 48 h 48"/>
                <a:gd name="T14" fmla="*/ 24 w 496"/>
                <a:gd name="T15" fmla="*/ 48 h 48"/>
                <a:gd name="T16" fmla="*/ 24 w 496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48">
                  <a:moveTo>
                    <a:pt x="24" y="48"/>
                  </a:moveTo>
                  <a:cubicBezTo>
                    <a:pt x="472" y="48"/>
                    <a:pt x="472" y="48"/>
                    <a:pt x="472" y="48"/>
                  </a:cubicBezTo>
                  <a:cubicBezTo>
                    <a:pt x="485" y="48"/>
                    <a:pt x="496" y="38"/>
                    <a:pt x="496" y="24"/>
                  </a:cubicBezTo>
                  <a:cubicBezTo>
                    <a:pt x="496" y="11"/>
                    <a:pt x="485" y="0"/>
                    <a:pt x="4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08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2516" y="3379"/>
              <a:ext cx="209" cy="61"/>
            </a:xfrm>
            <a:custGeom>
              <a:avLst/>
              <a:gdLst>
                <a:gd name="T0" fmla="*/ 13 w 502"/>
                <a:gd name="T1" fmla="*/ 139 h 147"/>
                <a:gd name="T2" fmla="*/ 27 w 502"/>
                <a:gd name="T3" fmla="*/ 144 h 147"/>
                <a:gd name="T4" fmla="*/ 46 w 502"/>
                <a:gd name="T5" fmla="*/ 135 h 147"/>
                <a:gd name="T6" fmla="*/ 102 w 502"/>
                <a:gd name="T7" fmla="*/ 63 h 147"/>
                <a:gd name="T8" fmla="*/ 158 w 502"/>
                <a:gd name="T9" fmla="*/ 135 h 147"/>
                <a:gd name="T10" fmla="*/ 177 w 502"/>
                <a:gd name="T11" fmla="*/ 144 h 147"/>
                <a:gd name="T12" fmla="*/ 196 w 502"/>
                <a:gd name="T13" fmla="*/ 135 h 147"/>
                <a:gd name="T14" fmla="*/ 251 w 502"/>
                <a:gd name="T15" fmla="*/ 63 h 147"/>
                <a:gd name="T16" fmla="*/ 307 w 502"/>
                <a:gd name="T17" fmla="*/ 135 h 147"/>
                <a:gd name="T18" fmla="*/ 326 w 502"/>
                <a:gd name="T19" fmla="*/ 144 h 147"/>
                <a:gd name="T20" fmla="*/ 345 w 502"/>
                <a:gd name="T21" fmla="*/ 135 h 147"/>
                <a:gd name="T22" fmla="*/ 401 w 502"/>
                <a:gd name="T23" fmla="*/ 63 h 147"/>
                <a:gd name="T24" fmla="*/ 456 w 502"/>
                <a:gd name="T25" fmla="*/ 135 h 147"/>
                <a:gd name="T26" fmla="*/ 490 w 502"/>
                <a:gd name="T27" fmla="*/ 139 h 147"/>
                <a:gd name="T28" fmla="*/ 494 w 502"/>
                <a:gd name="T29" fmla="*/ 105 h 147"/>
                <a:gd name="T30" fmla="*/ 420 w 502"/>
                <a:gd name="T31" fmla="*/ 9 h 147"/>
                <a:gd name="T32" fmla="*/ 401 w 502"/>
                <a:gd name="T33" fmla="*/ 0 h 147"/>
                <a:gd name="T34" fmla="*/ 382 w 502"/>
                <a:gd name="T35" fmla="*/ 9 h 147"/>
                <a:gd name="T36" fmla="*/ 326 w 502"/>
                <a:gd name="T37" fmla="*/ 81 h 147"/>
                <a:gd name="T38" fmla="*/ 270 w 502"/>
                <a:gd name="T39" fmla="*/ 9 h 147"/>
                <a:gd name="T40" fmla="*/ 251 w 502"/>
                <a:gd name="T41" fmla="*/ 0 h 147"/>
                <a:gd name="T42" fmla="*/ 232 w 502"/>
                <a:gd name="T43" fmla="*/ 9 h 147"/>
                <a:gd name="T44" fmla="*/ 177 w 502"/>
                <a:gd name="T45" fmla="*/ 81 h 147"/>
                <a:gd name="T46" fmla="*/ 121 w 502"/>
                <a:gd name="T47" fmla="*/ 9 h 147"/>
                <a:gd name="T48" fmla="*/ 102 w 502"/>
                <a:gd name="T49" fmla="*/ 0 h 147"/>
                <a:gd name="T50" fmla="*/ 83 w 502"/>
                <a:gd name="T51" fmla="*/ 9 h 147"/>
                <a:gd name="T52" fmla="*/ 8 w 502"/>
                <a:gd name="T53" fmla="*/ 105 h 147"/>
                <a:gd name="T54" fmla="*/ 13 w 502"/>
                <a:gd name="T55" fmla="*/ 139 h 147"/>
                <a:gd name="T56" fmla="*/ 13 w 502"/>
                <a:gd name="T57" fmla="*/ 139 h 147"/>
                <a:gd name="T58" fmla="*/ 13 w 502"/>
                <a:gd name="T59" fmla="*/ 13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2" h="147">
                  <a:moveTo>
                    <a:pt x="13" y="139"/>
                  </a:moveTo>
                  <a:cubicBezTo>
                    <a:pt x="17" y="142"/>
                    <a:pt x="22" y="144"/>
                    <a:pt x="27" y="144"/>
                  </a:cubicBezTo>
                  <a:cubicBezTo>
                    <a:pt x="34" y="144"/>
                    <a:pt x="42" y="141"/>
                    <a:pt x="46" y="135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62" y="141"/>
                    <a:pt x="169" y="144"/>
                    <a:pt x="177" y="144"/>
                  </a:cubicBezTo>
                  <a:cubicBezTo>
                    <a:pt x="184" y="144"/>
                    <a:pt x="191" y="141"/>
                    <a:pt x="196" y="135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307" y="135"/>
                    <a:pt x="307" y="135"/>
                    <a:pt x="307" y="135"/>
                  </a:cubicBezTo>
                  <a:cubicBezTo>
                    <a:pt x="312" y="141"/>
                    <a:pt x="319" y="144"/>
                    <a:pt x="326" y="144"/>
                  </a:cubicBezTo>
                  <a:cubicBezTo>
                    <a:pt x="333" y="144"/>
                    <a:pt x="340" y="141"/>
                    <a:pt x="345" y="135"/>
                  </a:cubicBezTo>
                  <a:cubicBezTo>
                    <a:pt x="401" y="63"/>
                    <a:pt x="401" y="63"/>
                    <a:pt x="401" y="63"/>
                  </a:cubicBezTo>
                  <a:cubicBezTo>
                    <a:pt x="456" y="135"/>
                    <a:pt x="456" y="135"/>
                    <a:pt x="456" y="135"/>
                  </a:cubicBezTo>
                  <a:cubicBezTo>
                    <a:pt x="465" y="145"/>
                    <a:pt x="480" y="147"/>
                    <a:pt x="490" y="139"/>
                  </a:cubicBezTo>
                  <a:cubicBezTo>
                    <a:pt x="501" y="131"/>
                    <a:pt x="502" y="116"/>
                    <a:pt x="494" y="105"/>
                  </a:cubicBezTo>
                  <a:cubicBezTo>
                    <a:pt x="420" y="9"/>
                    <a:pt x="420" y="9"/>
                    <a:pt x="420" y="9"/>
                  </a:cubicBezTo>
                  <a:cubicBezTo>
                    <a:pt x="415" y="3"/>
                    <a:pt x="408" y="0"/>
                    <a:pt x="401" y="0"/>
                  </a:cubicBezTo>
                  <a:cubicBezTo>
                    <a:pt x="393" y="0"/>
                    <a:pt x="386" y="3"/>
                    <a:pt x="382" y="9"/>
                  </a:cubicBezTo>
                  <a:cubicBezTo>
                    <a:pt x="326" y="81"/>
                    <a:pt x="326" y="81"/>
                    <a:pt x="326" y="81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66" y="3"/>
                    <a:pt x="259" y="0"/>
                    <a:pt x="251" y="0"/>
                  </a:cubicBezTo>
                  <a:cubicBezTo>
                    <a:pt x="244" y="0"/>
                    <a:pt x="237" y="3"/>
                    <a:pt x="232" y="9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16" y="3"/>
                    <a:pt x="109" y="0"/>
                    <a:pt x="102" y="0"/>
                  </a:cubicBezTo>
                  <a:cubicBezTo>
                    <a:pt x="95" y="0"/>
                    <a:pt x="88" y="3"/>
                    <a:pt x="83" y="9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0" y="116"/>
                    <a:pt x="2" y="131"/>
                    <a:pt x="13" y="139"/>
                  </a:cubicBezTo>
                  <a:close/>
                  <a:moveTo>
                    <a:pt x="13" y="139"/>
                  </a:moveTo>
                  <a:cubicBezTo>
                    <a:pt x="13" y="139"/>
                    <a:pt x="13" y="139"/>
                    <a:pt x="13" y="139"/>
                  </a:cubicBezTo>
                </a:path>
              </a:pathLst>
            </a:custGeom>
            <a:solidFill>
              <a:srgbClr val="082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263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-60722"/>
            <a:ext cx="12192000" cy="691872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12004" y="5476809"/>
            <a:ext cx="11235871" cy="97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694905" y="4131460"/>
            <a:ext cx="6362951" cy="21931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obrigado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511426" y="1451201"/>
            <a:ext cx="2780549" cy="2738439"/>
          </a:xfrm>
          <a:custGeom>
            <a:avLst/>
            <a:gdLst>
              <a:gd name="T0" fmla="*/ 646 w 1568"/>
              <a:gd name="T1" fmla="*/ 69 h 1544"/>
              <a:gd name="T2" fmla="*/ 556 w 1568"/>
              <a:gd name="T3" fmla="*/ 290 h 1544"/>
              <a:gd name="T4" fmla="*/ 556 w 1568"/>
              <a:gd name="T5" fmla="*/ 534 h 1544"/>
              <a:gd name="T6" fmla="*/ 219 w 1568"/>
              <a:gd name="T7" fmla="*/ 534 h 1544"/>
              <a:gd name="T8" fmla="*/ 0 w 1568"/>
              <a:gd name="T9" fmla="*/ 752 h 1544"/>
              <a:gd name="T10" fmla="*/ 0 w 1568"/>
              <a:gd name="T11" fmla="*/ 759 h 1544"/>
              <a:gd name="T12" fmla="*/ 1 w 1568"/>
              <a:gd name="T13" fmla="*/ 765 h 1544"/>
              <a:gd name="T14" fmla="*/ 91 w 1568"/>
              <a:gd name="T15" fmla="*/ 1330 h 1544"/>
              <a:gd name="T16" fmla="*/ 350 w 1568"/>
              <a:gd name="T17" fmla="*/ 1544 h 1544"/>
              <a:gd name="T18" fmla="*/ 1020 w 1568"/>
              <a:gd name="T19" fmla="*/ 1544 h 1544"/>
              <a:gd name="T20" fmla="*/ 1238 w 1568"/>
              <a:gd name="T21" fmla="*/ 1325 h 1544"/>
              <a:gd name="T22" fmla="*/ 1238 w 1568"/>
              <a:gd name="T23" fmla="*/ 698 h 1544"/>
              <a:gd name="T24" fmla="*/ 1272 w 1568"/>
              <a:gd name="T25" fmla="*/ 664 h 1544"/>
              <a:gd name="T26" fmla="*/ 1456 w 1568"/>
              <a:gd name="T27" fmla="*/ 664 h 1544"/>
              <a:gd name="T28" fmla="*/ 1490 w 1568"/>
              <a:gd name="T29" fmla="*/ 698 h 1544"/>
              <a:gd name="T30" fmla="*/ 1490 w 1568"/>
              <a:gd name="T31" fmla="*/ 1363 h 1544"/>
              <a:gd name="T32" fmla="*/ 1456 w 1568"/>
              <a:gd name="T33" fmla="*/ 1397 h 1544"/>
              <a:gd name="T34" fmla="*/ 1350 w 1568"/>
              <a:gd name="T35" fmla="*/ 1397 h 1544"/>
              <a:gd name="T36" fmla="*/ 1310 w 1568"/>
              <a:gd name="T37" fmla="*/ 1437 h 1544"/>
              <a:gd name="T38" fmla="*/ 1350 w 1568"/>
              <a:gd name="T39" fmla="*/ 1476 h 1544"/>
              <a:gd name="T40" fmla="*/ 1456 w 1568"/>
              <a:gd name="T41" fmla="*/ 1476 h 1544"/>
              <a:gd name="T42" fmla="*/ 1568 w 1568"/>
              <a:gd name="T43" fmla="*/ 1363 h 1544"/>
              <a:gd name="T44" fmla="*/ 1568 w 1568"/>
              <a:gd name="T45" fmla="*/ 698 h 1544"/>
              <a:gd name="T46" fmla="*/ 1456 w 1568"/>
              <a:gd name="T47" fmla="*/ 585 h 1544"/>
              <a:gd name="T48" fmla="*/ 1272 w 1568"/>
              <a:gd name="T49" fmla="*/ 585 h 1544"/>
              <a:gd name="T50" fmla="*/ 1171 w 1568"/>
              <a:gd name="T51" fmla="*/ 648 h 1544"/>
              <a:gd name="T52" fmla="*/ 1163 w 1568"/>
              <a:gd name="T53" fmla="*/ 644 h 1544"/>
              <a:gd name="T54" fmla="*/ 902 w 1568"/>
              <a:gd name="T55" fmla="*/ 352 h 1544"/>
              <a:gd name="T56" fmla="*/ 902 w 1568"/>
              <a:gd name="T57" fmla="*/ 79 h 1544"/>
              <a:gd name="T58" fmla="*/ 875 w 1568"/>
              <a:gd name="T59" fmla="*/ 41 h 1544"/>
              <a:gd name="T60" fmla="*/ 646 w 1568"/>
              <a:gd name="T61" fmla="*/ 69 h 1544"/>
              <a:gd name="T62" fmla="*/ 1142 w 1568"/>
              <a:gd name="T63" fmla="*/ 720 h 1544"/>
              <a:gd name="T64" fmla="*/ 1160 w 1568"/>
              <a:gd name="T65" fmla="*/ 720 h 1544"/>
              <a:gd name="T66" fmla="*/ 1160 w 1568"/>
              <a:gd name="T67" fmla="*/ 1325 h 1544"/>
              <a:gd name="T68" fmla="*/ 1020 w 1568"/>
              <a:gd name="T69" fmla="*/ 1465 h 1544"/>
              <a:gd name="T70" fmla="*/ 350 w 1568"/>
              <a:gd name="T71" fmla="*/ 1465 h 1544"/>
              <a:gd name="T72" fmla="*/ 168 w 1568"/>
              <a:gd name="T73" fmla="*/ 1319 h 1544"/>
              <a:gd name="T74" fmla="*/ 78 w 1568"/>
              <a:gd name="T75" fmla="*/ 756 h 1544"/>
              <a:gd name="T76" fmla="*/ 78 w 1568"/>
              <a:gd name="T77" fmla="*/ 752 h 1544"/>
              <a:gd name="T78" fmla="*/ 219 w 1568"/>
              <a:gd name="T79" fmla="*/ 612 h 1544"/>
              <a:gd name="T80" fmla="*/ 596 w 1568"/>
              <a:gd name="T81" fmla="*/ 612 h 1544"/>
              <a:gd name="T82" fmla="*/ 635 w 1568"/>
              <a:gd name="T83" fmla="*/ 573 h 1544"/>
              <a:gd name="T84" fmla="*/ 635 w 1568"/>
              <a:gd name="T85" fmla="*/ 290 h 1544"/>
              <a:gd name="T86" fmla="*/ 692 w 1568"/>
              <a:gd name="T87" fmla="*/ 133 h 1544"/>
              <a:gd name="T88" fmla="*/ 824 w 1568"/>
              <a:gd name="T89" fmla="*/ 110 h 1544"/>
              <a:gd name="T90" fmla="*/ 824 w 1568"/>
              <a:gd name="T91" fmla="*/ 352 h 1544"/>
              <a:gd name="T92" fmla="*/ 1142 w 1568"/>
              <a:gd name="T93" fmla="*/ 720 h 1544"/>
              <a:gd name="T94" fmla="*/ 1142 w 1568"/>
              <a:gd name="T95" fmla="*/ 720 h 1544"/>
              <a:gd name="T96" fmla="*/ 1142 w 1568"/>
              <a:gd name="T97" fmla="*/ 720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68" h="1544">
                <a:moveTo>
                  <a:pt x="646" y="69"/>
                </a:moveTo>
                <a:cubicBezTo>
                  <a:pt x="587" y="113"/>
                  <a:pt x="556" y="187"/>
                  <a:pt x="556" y="290"/>
                </a:cubicBezTo>
                <a:cubicBezTo>
                  <a:pt x="556" y="534"/>
                  <a:pt x="556" y="534"/>
                  <a:pt x="556" y="534"/>
                </a:cubicBezTo>
                <a:cubicBezTo>
                  <a:pt x="219" y="534"/>
                  <a:pt x="219" y="534"/>
                  <a:pt x="219" y="534"/>
                </a:cubicBezTo>
                <a:cubicBezTo>
                  <a:pt x="98" y="534"/>
                  <a:pt x="0" y="632"/>
                  <a:pt x="0" y="752"/>
                </a:cubicBezTo>
                <a:cubicBezTo>
                  <a:pt x="0" y="759"/>
                  <a:pt x="0" y="759"/>
                  <a:pt x="0" y="759"/>
                </a:cubicBezTo>
                <a:cubicBezTo>
                  <a:pt x="0" y="761"/>
                  <a:pt x="0" y="763"/>
                  <a:pt x="1" y="765"/>
                </a:cubicBezTo>
                <a:cubicBezTo>
                  <a:pt x="91" y="1330"/>
                  <a:pt x="91" y="1330"/>
                  <a:pt x="91" y="1330"/>
                </a:cubicBezTo>
                <a:cubicBezTo>
                  <a:pt x="107" y="1466"/>
                  <a:pt x="202" y="1544"/>
                  <a:pt x="350" y="1544"/>
                </a:cubicBezTo>
                <a:cubicBezTo>
                  <a:pt x="1020" y="1544"/>
                  <a:pt x="1020" y="1544"/>
                  <a:pt x="1020" y="1544"/>
                </a:cubicBezTo>
                <a:cubicBezTo>
                  <a:pt x="1140" y="1544"/>
                  <a:pt x="1238" y="1446"/>
                  <a:pt x="1238" y="1325"/>
                </a:cubicBezTo>
                <a:cubicBezTo>
                  <a:pt x="1238" y="698"/>
                  <a:pt x="1238" y="698"/>
                  <a:pt x="1238" y="698"/>
                </a:cubicBezTo>
                <a:cubicBezTo>
                  <a:pt x="1238" y="679"/>
                  <a:pt x="1253" y="664"/>
                  <a:pt x="1272" y="664"/>
                </a:cubicBezTo>
                <a:cubicBezTo>
                  <a:pt x="1456" y="664"/>
                  <a:pt x="1456" y="664"/>
                  <a:pt x="1456" y="664"/>
                </a:cubicBezTo>
                <a:cubicBezTo>
                  <a:pt x="1475" y="664"/>
                  <a:pt x="1490" y="679"/>
                  <a:pt x="1490" y="698"/>
                </a:cubicBezTo>
                <a:cubicBezTo>
                  <a:pt x="1490" y="1363"/>
                  <a:pt x="1490" y="1363"/>
                  <a:pt x="1490" y="1363"/>
                </a:cubicBezTo>
                <a:cubicBezTo>
                  <a:pt x="1490" y="1382"/>
                  <a:pt x="1475" y="1397"/>
                  <a:pt x="1456" y="1397"/>
                </a:cubicBezTo>
                <a:cubicBezTo>
                  <a:pt x="1350" y="1397"/>
                  <a:pt x="1350" y="1397"/>
                  <a:pt x="1350" y="1397"/>
                </a:cubicBezTo>
                <a:cubicBezTo>
                  <a:pt x="1328" y="1397"/>
                  <a:pt x="1310" y="1415"/>
                  <a:pt x="1310" y="1437"/>
                </a:cubicBezTo>
                <a:cubicBezTo>
                  <a:pt x="1310" y="1458"/>
                  <a:pt x="1328" y="1476"/>
                  <a:pt x="1350" y="1476"/>
                </a:cubicBezTo>
                <a:cubicBezTo>
                  <a:pt x="1456" y="1476"/>
                  <a:pt x="1456" y="1476"/>
                  <a:pt x="1456" y="1476"/>
                </a:cubicBezTo>
                <a:cubicBezTo>
                  <a:pt x="1518" y="1476"/>
                  <a:pt x="1568" y="1425"/>
                  <a:pt x="1568" y="1363"/>
                </a:cubicBezTo>
                <a:cubicBezTo>
                  <a:pt x="1568" y="698"/>
                  <a:pt x="1568" y="698"/>
                  <a:pt x="1568" y="698"/>
                </a:cubicBezTo>
                <a:cubicBezTo>
                  <a:pt x="1568" y="636"/>
                  <a:pt x="1518" y="585"/>
                  <a:pt x="1456" y="585"/>
                </a:cubicBezTo>
                <a:cubicBezTo>
                  <a:pt x="1272" y="585"/>
                  <a:pt x="1272" y="585"/>
                  <a:pt x="1272" y="585"/>
                </a:cubicBezTo>
                <a:cubicBezTo>
                  <a:pt x="1228" y="585"/>
                  <a:pt x="1190" y="611"/>
                  <a:pt x="1171" y="648"/>
                </a:cubicBezTo>
                <a:cubicBezTo>
                  <a:pt x="1169" y="646"/>
                  <a:pt x="1166" y="645"/>
                  <a:pt x="1163" y="644"/>
                </a:cubicBezTo>
                <a:cubicBezTo>
                  <a:pt x="1152" y="641"/>
                  <a:pt x="902" y="568"/>
                  <a:pt x="902" y="352"/>
                </a:cubicBezTo>
                <a:cubicBezTo>
                  <a:pt x="902" y="79"/>
                  <a:pt x="902" y="79"/>
                  <a:pt x="902" y="79"/>
                </a:cubicBezTo>
                <a:cubicBezTo>
                  <a:pt x="902" y="61"/>
                  <a:pt x="891" y="46"/>
                  <a:pt x="875" y="41"/>
                </a:cubicBezTo>
                <a:cubicBezTo>
                  <a:pt x="869" y="40"/>
                  <a:pt x="740" y="0"/>
                  <a:pt x="646" y="69"/>
                </a:cubicBezTo>
                <a:close/>
                <a:moveTo>
                  <a:pt x="1142" y="720"/>
                </a:moveTo>
                <a:cubicBezTo>
                  <a:pt x="1148" y="721"/>
                  <a:pt x="1154" y="721"/>
                  <a:pt x="1160" y="720"/>
                </a:cubicBezTo>
                <a:cubicBezTo>
                  <a:pt x="1160" y="1325"/>
                  <a:pt x="1160" y="1325"/>
                  <a:pt x="1160" y="1325"/>
                </a:cubicBezTo>
                <a:cubicBezTo>
                  <a:pt x="1160" y="1402"/>
                  <a:pt x="1097" y="1465"/>
                  <a:pt x="1020" y="1465"/>
                </a:cubicBezTo>
                <a:cubicBezTo>
                  <a:pt x="350" y="1465"/>
                  <a:pt x="350" y="1465"/>
                  <a:pt x="350" y="1465"/>
                </a:cubicBezTo>
                <a:cubicBezTo>
                  <a:pt x="241" y="1465"/>
                  <a:pt x="180" y="1417"/>
                  <a:pt x="168" y="1319"/>
                </a:cubicBezTo>
                <a:cubicBezTo>
                  <a:pt x="78" y="756"/>
                  <a:pt x="78" y="756"/>
                  <a:pt x="78" y="756"/>
                </a:cubicBezTo>
                <a:cubicBezTo>
                  <a:pt x="78" y="752"/>
                  <a:pt x="78" y="752"/>
                  <a:pt x="78" y="752"/>
                </a:cubicBezTo>
                <a:cubicBezTo>
                  <a:pt x="78" y="675"/>
                  <a:pt x="141" y="612"/>
                  <a:pt x="219" y="612"/>
                </a:cubicBezTo>
                <a:cubicBezTo>
                  <a:pt x="596" y="612"/>
                  <a:pt x="596" y="612"/>
                  <a:pt x="596" y="612"/>
                </a:cubicBezTo>
                <a:cubicBezTo>
                  <a:pt x="618" y="612"/>
                  <a:pt x="635" y="595"/>
                  <a:pt x="635" y="573"/>
                </a:cubicBezTo>
                <a:cubicBezTo>
                  <a:pt x="635" y="290"/>
                  <a:pt x="635" y="290"/>
                  <a:pt x="635" y="290"/>
                </a:cubicBezTo>
                <a:cubicBezTo>
                  <a:pt x="635" y="214"/>
                  <a:pt x="654" y="161"/>
                  <a:pt x="692" y="133"/>
                </a:cubicBezTo>
                <a:cubicBezTo>
                  <a:pt x="734" y="102"/>
                  <a:pt x="791" y="105"/>
                  <a:pt x="824" y="110"/>
                </a:cubicBezTo>
                <a:cubicBezTo>
                  <a:pt x="824" y="352"/>
                  <a:pt x="824" y="352"/>
                  <a:pt x="824" y="352"/>
                </a:cubicBezTo>
                <a:cubicBezTo>
                  <a:pt x="824" y="627"/>
                  <a:pt x="1129" y="716"/>
                  <a:pt x="1142" y="720"/>
                </a:cubicBezTo>
                <a:close/>
                <a:moveTo>
                  <a:pt x="1142" y="720"/>
                </a:moveTo>
                <a:cubicBezTo>
                  <a:pt x="1142" y="720"/>
                  <a:pt x="1142" y="720"/>
                  <a:pt x="1142" y="720"/>
                </a:cubicBezTo>
              </a:path>
            </a:pathLst>
          </a:custGeom>
          <a:solidFill>
            <a:srgbClr val="BDD7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1" name="Conector reto 20"/>
          <p:cNvCxnSpPr/>
          <p:nvPr/>
        </p:nvCxnSpPr>
        <p:spPr>
          <a:xfrm>
            <a:off x="956129" y="5347368"/>
            <a:ext cx="1123587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-841" y="6574960"/>
            <a:ext cx="11235871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Subtítulo 30"/>
          <p:cNvSpPr txBox="1">
            <a:spLocks/>
          </p:cNvSpPr>
          <p:nvPr/>
        </p:nvSpPr>
        <p:spPr>
          <a:xfrm>
            <a:off x="612004" y="5645742"/>
            <a:ext cx="5082901" cy="1048893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 61 – 2107 0800</a:t>
            </a:r>
          </a:p>
          <a:p>
            <a:pPr algn="l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checonpesquisa@checonpesquisa.com.br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099" y="5722457"/>
            <a:ext cx="1818244" cy="509252"/>
          </a:xfrm>
          <a:prstGeom prst="rect">
            <a:avLst/>
          </a:prstGeom>
        </p:spPr>
      </p:pic>
      <p:sp>
        <p:nvSpPr>
          <p:cNvPr id="27" name="CaixaDeTexto 31"/>
          <p:cNvSpPr txBox="1"/>
          <p:nvPr/>
        </p:nvSpPr>
        <p:spPr>
          <a:xfrm>
            <a:off x="6706556" y="2106966"/>
            <a:ext cx="4339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Sebrae Nacional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Unidade de Gestão Estratégica – UGE</a:t>
            </a:r>
          </a:p>
          <a:p>
            <a:pPr algn="ctr"/>
            <a:endParaRPr lang="pt-BR" b="1" dirty="0">
              <a:solidFill>
                <a:schemeClr val="bg1"/>
              </a:solidFill>
              <a:latin typeface="Calibri (corpo)"/>
              <a:ea typeface="Adobe Heiti Std R" panose="020B0400000000000000" pitchFamily="34" charset="-128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706556" y="2805085"/>
            <a:ext cx="5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Kennyston lago</a:t>
            </a:r>
          </a:p>
          <a:p>
            <a:r>
              <a:rPr lang="pt-BR" sz="1400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kennyston.lago@sebrae.com.br</a:t>
            </a:r>
          </a:p>
          <a:p>
            <a:r>
              <a:rPr lang="pt-BR" sz="1600" b="1" dirty="0" smtClean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Karina Santos de Souza</a:t>
            </a:r>
            <a:endParaRPr lang="pt-BR" sz="1600" b="1" dirty="0">
              <a:solidFill>
                <a:schemeClr val="bg1"/>
              </a:solidFill>
              <a:latin typeface="Calibri (corpo)"/>
              <a:ea typeface="Adobe Heiti Std R" panose="020B0400000000000000" pitchFamily="34" charset="-128"/>
            </a:endParaRPr>
          </a:p>
          <a:p>
            <a:r>
              <a:rPr lang="pt-BR" sz="1400" dirty="0">
                <a:solidFill>
                  <a:schemeClr val="bg1"/>
                </a:solidFill>
                <a:latin typeface="Calibri (corpo)"/>
                <a:ea typeface="Adobe Heiti Std R" panose="020B0400000000000000" pitchFamily="34" charset="-128"/>
              </a:rPr>
              <a:t>karina.souza@sebrae.com.br</a:t>
            </a:r>
            <a:endParaRPr lang="pt-BR" sz="1600" b="1" dirty="0">
              <a:solidFill>
                <a:schemeClr val="bg1"/>
              </a:solidFill>
              <a:latin typeface="Calibri (corpo)"/>
              <a:ea typeface="Adobe Heiti Std R" panose="020B0400000000000000" pitchFamily="34" charset="-128"/>
            </a:endParaRPr>
          </a:p>
          <a:p>
            <a:endParaRPr lang="pt-BR" sz="1200" b="1" dirty="0">
              <a:solidFill>
                <a:schemeClr val="bg1"/>
              </a:solidFill>
              <a:latin typeface="Calibri (corpo)"/>
              <a:ea typeface="Adobe Heiti Std R" panose="020B0400000000000000" pitchFamily="34" charset="-128"/>
            </a:endParaRPr>
          </a:p>
        </p:txBody>
      </p:sp>
      <p:sp>
        <p:nvSpPr>
          <p:cNvPr id="29" name="Freeform 9"/>
          <p:cNvSpPr>
            <a:spLocks noEditPoints="1"/>
          </p:cNvSpPr>
          <p:nvPr/>
        </p:nvSpPr>
        <p:spPr bwMode="auto">
          <a:xfrm>
            <a:off x="7848295" y="692224"/>
            <a:ext cx="1787385" cy="874907"/>
          </a:xfrm>
          <a:custGeom>
            <a:avLst/>
            <a:gdLst>
              <a:gd name="T0" fmla="*/ 13 w 279"/>
              <a:gd name="T1" fmla="*/ 78 h 135"/>
              <a:gd name="T2" fmla="*/ 28 w 279"/>
              <a:gd name="T3" fmla="*/ 77 h 135"/>
              <a:gd name="T4" fmla="*/ 5 w 279"/>
              <a:gd name="T5" fmla="*/ 61 h 135"/>
              <a:gd name="T6" fmla="*/ 28 w 279"/>
              <a:gd name="T7" fmla="*/ 43 h 135"/>
              <a:gd name="T8" fmla="*/ 31 w 279"/>
              <a:gd name="T9" fmla="*/ 58 h 135"/>
              <a:gd name="T10" fmla="*/ 21 w 279"/>
              <a:gd name="T11" fmla="*/ 53 h 135"/>
              <a:gd name="T12" fmla="*/ 23 w 279"/>
              <a:gd name="T13" fmla="*/ 61 h 135"/>
              <a:gd name="T14" fmla="*/ 42 w 279"/>
              <a:gd name="T15" fmla="*/ 73 h 135"/>
              <a:gd name="T16" fmla="*/ 18 w 279"/>
              <a:gd name="T17" fmla="*/ 92 h 135"/>
              <a:gd name="T18" fmla="*/ 1 w 279"/>
              <a:gd name="T19" fmla="*/ 76 h 135"/>
              <a:gd name="T20" fmla="*/ 90 w 279"/>
              <a:gd name="T21" fmla="*/ 44 h 135"/>
              <a:gd name="T22" fmla="*/ 64 w 279"/>
              <a:gd name="T23" fmla="*/ 63 h 135"/>
              <a:gd name="T24" fmla="*/ 62 w 279"/>
              <a:gd name="T25" fmla="*/ 72 h 135"/>
              <a:gd name="T26" fmla="*/ 81 w 279"/>
              <a:gd name="T27" fmla="*/ 91 h 135"/>
              <a:gd name="T28" fmla="*/ 98 w 279"/>
              <a:gd name="T29" fmla="*/ 44 h 135"/>
              <a:gd name="T30" fmla="*/ 132 w 279"/>
              <a:gd name="T31" fmla="*/ 48 h 135"/>
              <a:gd name="T32" fmla="*/ 121 w 279"/>
              <a:gd name="T33" fmla="*/ 67 h 135"/>
              <a:gd name="T34" fmla="*/ 128 w 279"/>
              <a:gd name="T35" fmla="*/ 83 h 135"/>
              <a:gd name="T36" fmla="*/ 88 w 279"/>
              <a:gd name="T37" fmla="*/ 91 h 135"/>
              <a:gd name="T38" fmla="*/ 112 w 279"/>
              <a:gd name="T39" fmla="*/ 63 h 135"/>
              <a:gd name="T40" fmla="*/ 119 w 279"/>
              <a:gd name="T41" fmla="*/ 54 h 135"/>
              <a:gd name="T42" fmla="*/ 105 w 279"/>
              <a:gd name="T43" fmla="*/ 71 h 135"/>
              <a:gd name="T44" fmla="*/ 117 w 279"/>
              <a:gd name="T45" fmla="*/ 77 h 135"/>
              <a:gd name="T46" fmla="*/ 105 w 279"/>
              <a:gd name="T47" fmla="*/ 71 h 135"/>
              <a:gd name="T48" fmla="*/ 166 w 279"/>
              <a:gd name="T49" fmla="*/ 44 h 135"/>
              <a:gd name="T50" fmla="*/ 181 w 279"/>
              <a:gd name="T51" fmla="*/ 53 h 135"/>
              <a:gd name="T52" fmla="*/ 167 w 279"/>
              <a:gd name="T53" fmla="*/ 68 h 135"/>
              <a:gd name="T54" fmla="*/ 175 w 279"/>
              <a:gd name="T55" fmla="*/ 75 h 135"/>
              <a:gd name="T56" fmla="*/ 161 w 279"/>
              <a:gd name="T57" fmla="*/ 91 h 135"/>
              <a:gd name="T58" fmla="*/ 161 w 279"/>
              <a:gd name="T59" fmla="*/ 73 h 135"/>
              <a:gd name="T60" fmla="*/ 148 w 279"/>
              <a:gd name="T61" fmla="*/ 91 h 135"/>
              <a:gd name="T62" fmla="*/ 153 w 279"/>
              <a:gd name="T63" fmla="*/ 64 h 135"/>
              <a:gd name="T64" fmla="*/ 168 w 279"/>
              <a:gd name="T65" fmla="*/ 59 h 135"/>
              <a:gd name="T66" fmla="*/ 160 w 279"/>
              <a:gd name="T67" fmla="*/ 53 h 135"/>
              <a:gd name="T68" fmla="*/ 205 w 279"/>
              <a:gd name="T69" fmla="*/ 44 h 135"/>
              <a:gd name="T70" fmla="*/ 215 w 279"/>
              <a:gd name="T71" fmla="*/ 91 h 135"/>
              <a:gd name="T72" fmla="*/ 190 w 279"/>
              <a:gd name="T73" fmla="*/ 91 h 135"/>
              <a:gd name="T74" fmla="*/ 213 w 279"/>
              <a:gd name="T75" fmla="*/ 73 h 135"/>
              <a:gd name="T76" fmla="*/ 200 w 279"/>
              <a:gd name="T77" fmla="*/ 73 h 135"/>
              <a:gd name="T78" fmla="*/ 279 w 279"/>
              <a:gd name="T79" fmla="*/ 44 h 135"/>
              <a:gd name="T80" fmla="*/ 253 w 279"/>
              <a:gd name="T81" fmla="*/ 63 h 135"/>
              <a:gd name="T82" fmla="*/ 251 w 279"/>
              <a:gd name="T83" fmla="*/ 72 h 135"/>
              <a:gd name="T84" fmla="*/ 270 w 279"/>
              <a:gd name="T85" fmla="*/ 91 h 135"/>
              <a:gd name="T86" fmla="*/ 189 w 279"/>
              <a:gd name="T87" fmla="*/ 22 h 135"/>
              <a:gd name="T88" fmla="*/ 103 w 279"/>
              <a:gd name="T89" fmla="*/ 22 h 135"/>
              <a:gd name="T90" fmla="*/ 190 w 279"/>
              <a:gd name="T91" fmla="*/ 14 h 135"/>
              <a:gd name="T92" fmla="*/ 82 w 279"/>
              <a:gd name="T93" fmla="*/ 121 h 135"/>
              <a:gd name="T94" fmla="*/ 79 w 279"/>
              <a:gd name="T95" fmla="*/ 135 h 135"/>
              <a:gd name="T96" fmla="*/ 173 w 279"/>
              <a:gd name="T97" fmla="*/ 98 h 135"/>
              <a:gd name="T98" fmla="*/ 86 w 279"/>
              <a:gd name="T99" fmla="*/ 9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9" h="135">
                <a:moveTo>
                  <a:pt x="1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4" y="77"/>
                  <a:pt x="13" y="77"/>
                  <a:pt x="13" y="78"/>
                </a:cubicBezTo>
                <a:cubicBezTo>
                  <a:pt x="13" y="81"/>
                  <a:pt x="16" y="83"/>
                  <a:pt x="20" y="83"/>
                </a:cubicBezTo>
                <a:cubicBezTo>
                  <a:pt x="25" y="83"/>
                  <a:pt x="27" y="81"/>
                  <a:pt x="28" y="78"/>
                </a:cubicBezTo>
                <a:cubicBezTo>
                  <a:pt x="28" y="77"/>
                  <a:pt x="28" y="77"/>
                  <a:pt x="28" y="77"/>
                </a:cubicBezTo>
                <a:cubicBezTo>
                  <a:pt x="28" y="75"/>
                  <a:pt x="27" y="74"/>
                  <a:pt x="25" y="73"/>
                </a:cubicBezTo>
                <a:cubicBezTo>
                  <a:pt x="14" y="70"/>
                  <a:pt x="14" y="70"/>
                  <a:pt x="14" y="70"/>
                </a:cubicBezTo>
                <a:cubicBezTo>
                  <a:pt x="8" y="69"/>
                  <a:pt x="5" y="65"/>
                  <a:pt x="5" y="61"/>
                </a:cubicBezTo>
                <a:cubicBezTo>
                  <a:pt x="5" y="60"/>
                  <a:pt x="5" y="59"/>
                  <a:pt x="5" y="58"/>
                </a:cubicBezTo>
                <a:cubicBezTo>
                  <a:pt x="6" y="54"/>
                  <a:pt x="9" y="50"/>
                  <a:pt x="12" y="48"/>
                </a:cubicBezTo>
                <a:cubicBezTo>
                  <a:pt x="16" y="45"/>
                  <a:pt x="22" y="43"/>
                  <a:pt x="28" y="43"/>
                </a:cubicBezTo>
                <a:cubicBezTo>
                  <a:pt x="39" y="43"/>
                  <a:pt x="44" y="47"/>
                  <a:pt x="44" y="54"/>
                </a:cubicBezTo>
                <a:cubicBezTo>
                  <a:pt x="44" y="55"/>
                  <a:pt x="44" y="56"/>
                  <a:pt x="44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7"/>
                  <a:pt x="31" y="56"/>
                  <a:pt x="31" y="56"/>
                </a:cubicBezTo>
                <a:cubicBezTo>
                  <a:pt x="31" y="53"/>
                  <a:pt x="29" y="52"/>
                  <a:pt x="26" y="52"/>
                </a:cubicBezTo>
                <a:cubicBezTo>
                  <a:pt x="24" y="52"/>
                  <a:pt x="23" y="52"/>
                  <a:pt x="21" y="53"/>
                </a:cubicBezTo>
                <a:cubicBezTo>
                  <a:pt x="20" y="54"/>
                  <a:pt x="19" y="55"/>
                  <a:pt x="19" y="56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9"/>
                  <a:pt x="20" y="60"/>
                  <a:pt x="23" y="61"/>
                </a:cubicBezTo>
                <a:cubicBezTo>
                  <a:pt x="31" y="63"/>
                  <a:pt x="31" y="63"/>
                  <a:pt x="31" y="63"/>
                </a:cubicBezTo>
                <a:cubicBezTo>
                  <a:pt x="34" y="64"/>
                  <a:pt x="37" y="65"/>
                  <a:pt x="38" y="66"/>
                </a:cubicBezTo>
                <a:cubicBezTo>
                  <a:pt x="41" y="68"/>
                  <a:pt x="42" y="70"/>
                  <a:pt x="42" y="73"/>
                </a:cubicBezTo>
                <a:cubicBezTo>
                  <a:pt x="42" y="74"/>
                  <a:pt x="42" y="76"/>
                  <a:pt x="41" y="77"/>
                </a:cubicBezTo>
                <a:cubicBezTo>
                  <a:pt x="40" y="82"/>
                  <a:pt x="38" y="85"/>
                  <a:pt x="33" y="88"/>
                </a:cubicBezTo>
                <a:cubicBezTo>
                  <a:pt x="29" y="91"/>
                  <a:pt x="24" y="92"/>
                  <a:pt x="18" y="92"/>
                </a:cubicBezTo>
                <a:cubicBezTo>
                  <a:pt x="10" y="92"/>
                  <a:pt x="5" y="90"/>
                  <a:pt x="2" y="86"/>
                </a:cubicBezTo>
                <a:cubicBezTo>
                  <a:pt x="1" y="84"/>
                  <a:pt x="0" y="82"/>
                  <a:pt x="0" y="80"/>
                </a:cubicBezTo>
                <a:cubicBezTo>
                  <a:pt x="0" y="79"/>
                  <a:pt x="0" y="78"/>
                  <a:pt x="1" y="76"/>
                </a:cubicBezTo>
                <a:moveTo>
                  <a:pt x="46" y="91"/>
                </a:moveTo>
                <a:cubicBezTo>
                  <a:pt x="56" y="44"/>
                  <a:pt x="56" y="44"/>
                  <a:pt x="56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53"/>
                  <a:pt x="88" y="53"/>
                  <a:pt x="88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4" y="63"/>
                  <a:pt x="64" y="63"/>
                  <a:pt x="64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83" y="72"/>
                  <a:pt x="83" y="72"/>
                  <a:pt x="83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0" y="82"/>
                  <a:pt x="60" y="82"/>
                  <a:pt x="60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1" y="91"/>
                  <a:pt x="81" y="91"/>
                  <a:pt x="81" y="91"/>
                </a:cubicBezTo>
                <a:lnTo>
                  <a:pt x="46" y="91"/>
                </a:lnTo>
                <a:close/>
                <a:moveTo>
                  <a:pt x="88" y="91"/>
                </a:moveTo>
                <a:cubicBezTo>
                  <a:pt x="98" y="44"/>
                  <a:pt x="98" y="44"/>
                  <a:pt x="98" y="44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20" y="44"/>
                  <a:pt x="123" y="44"/>
                  <a:pt x="125" y="45"/>
                </a:cubicBezTo>
                <a:cubicBezTo>
                  <a:pt x="128" y="45"/>
                  <a:pt x="130" y="46"/>
                  <a:pt x="132" y="48"/>
                </a:cubicBezTo>
                <a:cubicBezTo>
                  <a:pt x="133" y="50"/>
                  <a:pt x="134" y="52"/>
                  <a:pt x="134" y="54"/>
                </a:cubicBezTo>
                <a:cubicBezTo>
                  <a:pt x="134" y="54"/>
                  <a:pt x="134" y="55"/>
                  <a:pt x="134" y="56"/>
                </a:cubicBezTo>
                <a:cubicBezTo>
                  <a:pt x="132" y="61"/>
                  <a:pt x="128" y="65"/>
                  <a:pt x="121" y="67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7" y="68"/>
                  <a:pt x="130" y="71"/>
                  <a:pt x="130" y="75"/>
                </a:cubicBezTo>
                <a:cubicBezTo>
                  <a:pt x="130" y="78"/>
                  <a:pt x="130" y="81"/>
                  <a:pt x="128" y="83"/>
                </a:cubicBezTo>
                <a:cubicBezTo>
                  <a:pt x="126" y="86"/>
                  <a:pt x="124" y="87"/>
                  <a:pt x="121" y="89"/>
                </a:cubicBezTo>
                <a:cubicBezTo>
                  <a:pt x="119" y="90"/>
                  <a:pt x="114" y="91"/>
                  <a:pt x="109" y="91"/>
                </a:cubicBezTo>
                <a:lnTo>
                  <a:pt x="88" y="91"/>
                </a:lnTo>
                <a:close/>
                <a:moveTo>
                  <a:pt x="109" y="53"/>
                </a:moveTo>
                <a:cubicBezTo>
                  <a:pt x="106" y="63"/>
                  <a:pt x="106" y="63"/>
                  <a:pt x="106" y="63"/>
                </a:cubicBezTo>
                <a:cubicBezTo>
                  <a:pt x="112" y="63"/>
                  <a:pt x="112" y="63"/>
                  <a:pt x="112" y="63"/>
                </a:cubicBezTo>
                <a:cubicBezTo>
                  <a:pt x="115" y="63"/>
                  <a:pt x="116" y="63"/>
                  <a:pt x="117" y="62"/>
                </a:cubicBezTo>
                <a:cubicBezTo>
                  <a:pt x="119" y="62"/>
                  <a:pt x="120" y="60"/>
                  <a:pt x="120" y="58"/>
                </a:cubicBezTo>
                <a:cubicBezTo>
                  <a:pt x="121" y="56"/>
                  <a:pt x="120" y="55"/>
                  <a:pt x="119" y="54"/>
                </a:cubicBezTo>
                <a:cubicBezTo>
                  <a:pt x="119" y="53"/>
                  <a:pt x="117" y="53"/>
                  <a:pt x="116" y="53"/>
                </a:cubicBezTo>
                <a:lnTo>
                  <a:pt x="109" y="53"/>
                </a:lnTo>
                <a:close/>
                <a:moveTo>
                  <a:pt x="105" y="71"/>
                </a:moveTo>
                <a:cubicBezTo>
                  <a:pt x="102" y="82"/>
                  <a:pt x="102" y="82"/>
                  <a:pt x="102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4" y="82"/>
                  <a:pt x="116" y="80"/>
                  <a:pt x="117" y="77"/>
                </a:cubicBezTo>
                <a:cubicBezTo>
                  <a:pt x="117" y="76"/>
                  <a:pt x="117" y="76"/>
                  <a:pt x="117" y="75"/>
                </a:cubicBezTo>
                <a:cubicBezTo>
                  <a:pt x="117" y="73"/>
                  <a:pt x="115" y="71"/>
                  <a:pt x="111" y="71"/>
                </a:cubicBezTo>
                <a:lnTo>
                  <a:pt x="105" y="71"/>
                </a:lnTo>
                <a:close/>
                <a:moveTo>
                  <a:pt x="135" y="91"/>
                </a:moveTo>
                <a:cubicBezTo>
                  <a:pt x="144" y="44"/>
                  <a:pt x="144" y="44"/>
                  <a:pt x="14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0" y="44"/>
                  <a:pt x="172" y="44"/>
                  <a:pt x="173" y="45"/>
                </a:cubicBezTo>
                <a:cubicBezTo>
                  <a:pt x="176" y="45"/>
                  <a:pt x="178" y="46"/>
                  <a:pt x="179" y="48"/>
                </a:cubicBezTo>
                <a:cubicBezTo>
                  <a:pt x="181" y="49"/>
                  <a:pt x="181" y="51"/>
                  <a:pt x="181" y="53"/>
                </a:cubicBezTo>
                <a:cubicBezTo>
                  <a:pt x="181" y="54"/>
                  <a:pt x="181" y="55"/>
                  <a:pt x="181" y="57"/>
                </a:cubicBezTo>
                <a:cubicBezTo>
                  <a:pt x="180" y="61"/>
                  <a:pt x="178" y="64"/>
                  <a:pt x="175" y="65"/>
                </a:cubicBezTo>
                <a:cubicBezTo>
                  <a:pt x="173" y="66"/>
                  <a:pt x="170" y="67"/>
                  <a:pt x="167" y="68"/>
                </a:cubicBezTo>
                <a:cubicBezTo>
                  <a:pt x="167" y="68"/>
                  <a:pt x="167" y="68"/>
                  <a:pt x="167" y="68"/>
                </a:cubicBezTo>
                <a:cubicBezTo>
                  <a:pt x="170" y="68"/>
                  <a:pt x="173" y="69"/>
                  <a:pt x="174" y="70"/>
                </a:cubicBezTo>
                <a:cubicBezTo>
                  <a:pt x="175" y="71"/>
                  <a:pt x="175" y="73"/>
                  <a:pt x="175" y="75"/>
                </a:cubicBezTo>
                <a:cubicBezTo>
                  <a:pt x="175" y="76"/>
                  <a:pt x="175" y="77"/>
                  <a:pt x="175" y="79"/>
                </a:cubicBezTo>
                <a:cubicBezTo>
                  <a:pt x="175" y="85"/>
                  <a:pt x="175" y="89"/>
                  <a:pt x="175" y="91"/>
                </a:cubicBezTo>
                <a:cubicBezTo>
                  <a:pt x="161" y="91"/>
                  <a:pt x="161" y="91"/>
                  <a:pt x="161" y="91"/>
                </a:cubicBezTo>
                <a:cubicBezTo>
                  <a:pt x="161" y="89"/>
                  <a:pt x="161" y="85"/>
                  <a:pt x="162" y="80"/>
                </a:cubicBezTo>
                <a:cubicBezTo>
                  <a:pt x="162" y="78"/>
                  <a:pt x="162" y="77"/>
                  <a:pt x="162" y="76"/>
                </a:cubicBezTo>
                <a:cubicBezTo>
                  <a:pt x="162" y="75"/>
                  <a:pt x="162" y="74"/>
                  <a:pt x="161" y="73"/>
                </a:cubicBezTo>
                <a:cubicBezTo>
                  <a:pt x="160" y="73"/>
                  <a:pt x="159" y="73"/>
                  <a:pt x="157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48" y="91"/>
                  <a:pt x="148" y="91"/>
                  <a:pt x="148" y="91"/>
                </a:cubicBezTo>
                <a:lnTo>
                  <a:pt x="135" y="91"/>
                </a:lnTo>
                <a:close/>
                <a:moveTo>
                  <a:pt x="156" y="53"/>
                </a:moveTo>
                <a:cubicBezTo>
                  <a:pt x="153" y="64"/>
                  <a:pt x="153" y="64"/>
                  <a:pt x="153" y="64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61" y="64"/>
                  <a:pt x="163" y="64"/>
                  <a:pt x="163" y="64"/>
                </a:cubicBezTo>
                <a:cubicBezTo>
                  <a:pt x="166" y="63"/>
                  <a:pt x="167" y="61"/>
                  <a:pt x="168" y="59"/>
                </a:cubicBezTo>
                <a:cubicBezTo>
                  <a:pt x="168" y="58"/>
                  <a:pt x="168" y="57"/>
                  <a:pt x="168" y="57"/>
                </a:cubicBezTo>
                <a:cubicBezTo>
                  <a:pt x="168" y="55"/>
                  <a:pt x="167" y="54"/>
                  <a:pt x="166" y="53"/>
                </a:cubicBezTo>
                <a:cubicBezTo>
                  <a:pt x="164" y="53"/>
                  <a:pt x="163" y="53"/>
                  <a:pt x="160" y="53"/>
                </a:cubicBezTo>
                <a:lnTo>
                  <a:pt x="156" y="53"/>
                </a:lnTo>
                <a:close/>
                <a:moveTo>
                  <a:pt x="177" y="91"/>
                </a:moveTo>
                <a:cubicBezTo>
                  <a:pt x="205" y="44"/>
                  <a:pt x="205" y="44"/>
                  <a:pt x="205" y="44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30" y="91"/>
                  <a:pt x="230" y="91"/>
                  <a:pt x="23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4" y="81"/>
                  <a:pt x="214" y="81"/>
                  <a:pt x="214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0" y="91"/>
                  <a:pt x="190" y="91"/>
                  <a:pt x="190" y="91"/>
                </a:cubicBezTo>
                <a:lnTo>
                  <a:pt x="177" y="91"/>
                </a:lnTo>
                <a:close/>
                <a:moveTo>
                  <a:pt x="200" y="73"/>
                </a:moveTo>
                <a:cubicBezTo>
                  <a:pt x="213" y="73"/>
                  <a:pt x="213" y="73"/>
                  <a:pt x="213" y="73"/>
                </a:cubicBezTo>
                <a:cubicBezTo>
                  <a:pt x="211" y="53"/>
                  <a:pt x="211" y="53"/>
                  <a:pt x="211" y="53"/>
                </a:cubicBezTo>
                <a:cubicBezTo>
                  <a:pt x="211" y="53"/>
                  <a:pt x="211" y="53"/>
                  <a:pt x="211" y="53"/>
                </a:cubicBezTo>
                <a:lnTo>
                  <a:pt x="200" y="73"/>
                </a:lnTo>
                <a:close/>
                <a:moveTo>
                  <a:pt x="235" y="91"/>
                </a:moveTo>
                <a:cubicBezTo>
                  <a:pt x="245" y="44"/>
                  <a:pt x="245" y="44"/>
                  <a:pt x="245" y="44"/>
                </a:cubicBezTo>
                <a:cubicBezTo>
                  <a:pt x="279" y="44"/>
                  <a:pt x="279" y="44"/>
                  <a:pt x="279" y="44"/>
                </a:cubicBezTo>
                <a:cubicBezTo>
                  <a:pt x="277" y="53"/>
                  <a:pt x="277" y="53"/>
                  <a:pt x="277" y="53"/>
                </a:cubicBezTo>
                <a:cubicBezTo>
                  <a:pt x="255" y="53"/>
                  <a:pt x="255" y="53"/>
                  <a:pt x="255" y="53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74" y="63"/>
                  <a:pt x="274" y="63"/>
                  <a:pt x="274" y="63"/>
                </a:cubicBezTo>
                <a:cubicBezTo>
                  <a:pt x="272" y="72"/>
                  <a:pt x="272" y="72"/>
                  <a:pt x="272" y="72"/>
                </a:cubicBezTo>
                <a:cubicBezTo>
                  <a:pt x="251" y="72"/>
                  <a:pt x="251" y="72"/>
                  <a:pt x="251" y="72"/>
                </a:cubicBezTo>
                <a:cubicBezTo>
                  <a:pt x="249" y="82"/>
                  <a:pt x="249" y="82"/>
                  <a:pt x="249" y="82"/>
                </a:cubicBezTo>
                <a:cubicBezTo>
                  <a:pt x="272" y="82"/>
                  <a:pt x="272" y="82"/>
                  <a:pt x="272" y="82"/>
                </a:cubicBezTo>
                <a:cubicBezTo>
                  <a:pt x="270" y="91"/>
                  <a:pt x="270" y="91"/>
                  <a:pt x="270" y="91"/>
                </a:cubicBezTo>
                <a:lnTo>
                  <a:pt x="235" y="91"/>
                </a:lnTo>
                <a:close/>
                <a:moveTo>
                  <a:pt x="103" y="22"/>
                </a:moveTo>
                <a:cubicBezTo>
                  <a:pt x="189" y="22"/>
                  <a:pt x="189" y="22"/>
                  <a:pt x="189" y="22"/>
                </a:cubicBezTo>
                <a:cubicBezTo>
                  <a:pt x="186" y="37"/>
                  <a:pt x="186" y="37"/>
                  <a:pt x="186" y="37"/>
                </a:cubicBezTo>
                <a:cubicBezTo>
                  <a:pt x="99" y="37"/>
                  <a:pt x="99" y="37"/>
                  <a:pt x="99" y="37"/>
                </a:cubicBezTo>
                <a:lnTo>
                  <a:pt x="103" y="22"/>
                </a:lnTo>
                <a:close/>
                <a:moveTo>
                  <a:pt x="107" y="0"/>
                </a:moveTo>
                <a:cubicBezTo>
                  <a:pt x="194" y="0"/>
                  <a:pt x="194" y="0"/>
                  <a:pt x="194" y="0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04" y="14"/>
                  <a:pt x="104" y="14"/>
                  <a:pt x="104" y="14"/>
                </a:cubicBezTo>
                <a:lnTo>
                  <a:pt x="107" y="0"/>
                </a:lnTo>
                <a:close/>
                <a:moveTo>
                  <a:pt x="82" y="121"/>
                </a:moveTo>
                <a:cubicBezTo>
                  <a:pt x="168" y="121"/>
                  <a:pt x="168" y="121"/>
                  <a:pt x="168" y="121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79" y="135"/>
                  <a:pt x="79" y="135"/>
                  <a:pt x="79" y="135"/>
                </a:cubicBezTo>
                <a:lnTo>
                  <a:pt x="82" y="121"/>
                </a:lnTo>
                <a:close/>
                <a:moveTo>
                  <a:pt x="86" y="98"/>
                </a:moveTo>
                <a:cubicBezTo>
                  <a:pt x="173" y="98"/>
                  <a:pt x="173" y="98"/>
                  <a:pt x="173" y="98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83" y="113"/>
                  <a:pt x="83" y="113"/>
                  <a:pt x="83" y="113"/>
                </a:cubicBezTo>
                <a:lnTo>
                  <a:pt x="8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1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1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1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51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  <p:bldP spid="7" grpId="0" animBg="1"/>
      <p:bldP spid="22" grpId="0"/>
      <p:bldP spid="27" grpId="0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423025" y="1609959"/>
            <a:ext cx="4593318" cy="42837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1.485 entrevistas realizadas</a:t>
            </a: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margem de erro +/- 3% (calculada a partir da listagem recebida)</a:t>
            </a: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os resultados apresentados foram arredondados para facilitar a leitura</a:t>
            </a: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todo o estudo obedeceu aos códigos de ética da: </a:t>
            </a:r>
          </a:p>
          <a:p>
            <a:pPr marL="800100" lvl="1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ABEP</a:t>
            </a:r>
          </a:p>
          <a:p>
            <a:pPr marL="800100" lvl="1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da ESOMAR e</a:t>
            </a:r>
          </a:p>
          <a:p>
            <a:pPr marL="800100" lvl="1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à norma ABNT NBR ISO 20.252:2012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0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025900" y="214806"/>
            <a:ext cx="3987800" cy="538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solidFill>
                  <a:schemeClr val="bg1"/>
                </a:solidFill>
                <a:latin typeface="+mn-lt"/>
              </a:rPr>
              <a:t>metodologia</a:t>
            </a:r>
            <a:br>
              <a:rPr lang="pt-BR" sz="3200" b="1" i="1" dirty="0">
                <a:solidFill>
                  <a:schemeClr val="bg1"/>
                </a:solidFill>
                <a:latin typeface="+mn-lt"/>
              </a:rPr>
            </a:br>
            <a:endParaRPr lang="pt-B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90600" y="1610043"/>
            <a:ext cx="4626429" cy="4283711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aplicação de questionário único com pessoas que se inscreveram nos cursos ‘</a:t>
            </a:r>
            <a:r>
              <a:rPr lang="pt-BR" sz="2000" b="1" dirty="0">
                <a:ea typeface="Verdana" pitchFamily="34" charset="0"/>
                <a:cs typeface="Arial" charset="0"/>
              </a:rPr>
              <a:t>Aprender a Empreender</a:t>
            </a:r>
            <a:r>
              <a:rPr lang="pt-BR" sz="2000" dirty="0">
                <a:ea typeface="Verdana" pitchFamily="34" charset="0"/>
                <a:cs typeface="Arial" charset="0"/>
              </a:rPr>
              <a:t>’ ou ‘</a:t>
            </a:r>
            <a:r>
              <a:rPr lang="pt-BR" sz="2000" b="1" dirty="0">
                <a:ea typeface="Verdana" pitchFamily="34" charset="0"/>
                <a:cs typeface="Arial" charset="0"/>
              </a:rPr>
              <a:t>Iniciando um Pequeno e Grande Negócio</a:t>
            </a:r>
            <a:r>
              <a:rPr lang="pt-BR" sz="2000" dirty="0">
                <a:ea typeface="Verdana" pitchFamily="34" charset="0"/>
                <a:cs typeface="Arial" charset="0"/>
              </a:rPr>
              <a:t>’</a:t>
            </a: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pesquisa realizada via web </a:t>
            </a: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listagem com os nomes dos participantes fornecida pelo SEBRAE</a:t>
            </a: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entrevistas realizadas entre 29/11 e 06/12/2016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endParaRPr lang="pt-BR" sz="20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introdução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3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-2726921" y="3653585"/>
            <a:ext cx="3117102" cy="16940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1000"/>
              </a:spcBef>
              <a:buClr>
                <a:srgbClr val="002060"/>
              </a:buClr>
              <a:buSzPct val="120000"/>
            </a:pPr>
            <a:endParaRPr lang="pt-BR" sz="2000" dirty="0">
              <a:solidFill>
                <a:schemeClr val="tx1"/>
              </a:solidFill>
              <a:latin typeface="+mn-lt"/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1721879" y="6210300"/>
            <a:ext cx="8636819" cy="24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4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1203"/>
              </p:ext>
            </p:extLst>
          </p:nvPr>
        </p:nvGraphicFramePr>
        <p:xfrm>
          <a:off x="4291139" y="3460512"/>
          <a:ext cx="6783260" cy="1364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727">
                  <a:extLst>
                    <a:ext uri="{9D8B030D-6E8A-4147-A177-3AD203B41FA5}">
                      <a16:colId xmlns="" xmlns:a16="http://schemas.microsoft.com/office/drawing/2014/main" val="3218746265"/>
                    </a:ext>
                  </a:extLst>
                </a:gridCol>
                <a:gridCol w="893922">
                  <a:extLst>
                    <a:ext uri="{9D8B030D-6E8A-4147-A177-3AD203B41FA5}">
                      <a16:colId xmlns="" xmlns:a16="http://schemas.microsoft.com/office/drawing/2014/main" val="3077106415"/>
                    </a:ext>
                  </a:extLst>
                </a:gridCol>
                <a:gridCol w="893922">
                  <a:extLst>
                    <a:ext uri="{9D8B030D-6E8A-4147-A177-3AD203B41FA5}">
                      <a16:colId xmlns="" xmlns:a16="http://schemas.microsoft.com/office/drawing/2014/main" val="1370078074"/>
                    </a:ext>
                  </a:extLst>
                </a:gridCol>
                <a:gridCol w="893922">
                  <a:extLst>
                    <a:ext uri="{9D8B030D-6E8A-4147-A177-3AD203B41FA5}">
                      <a16:colId xmlns="" xmlns:a16="http://schemas.microsoft.com/office/drawing/2014/main" val="3893420321"/>
                    </a:ext>
                  </a:extLst>
                </a:gridCol>
                <a:gridCol w="739143">
                  <a:extLst>
                    <a:ext uri="{9D8B030D-6E8A-4147-A177-3AD203B41FA5}">
                      <a16:colId xmlns="" xmlns:a16="http://schemas.microsoft.com/office/drawing/2014/main" val="2464928784"/>
                    </a:ext>
                  </a:extLst>
                </a:gridCol>
                <a:gridCol w="1048702">
                  <a:extLst>
                    <a:ext uri="{9D8B030D-6E8A-4147-A177-3AD203B41FA5}">
                      <a16:colId xmlns="" xmlns:a16="http://schemas.microsoft.com/office/drawing/2014/main" val="1459310512"/>
                    </a:ext>
                  </a:extLst>
                </a:gridCol>
                <a:gridCol w="893922">
                  <a:extLst>
                    <a:ext uri="{9D8B030D-6E8A-4147-A177-3AD203B41FA5}">
                      <a16:colId xmlns="" xmlns:a16="http://schemas.microsoft.com/office/drawing/2014/main" val="738827641"/>
                    </a:ext>
                  </a:extLst>
                </a:gridCol>
              </a:tblGrid>
              <a:tr h="28384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quantidade de vezes que participou do curso (listagem)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921528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IGPN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5575303"/>
                  </a:ext>
                </a:extLst>
              </a:tr>
              <a:tr h="3984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vez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181.363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92,8%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122.005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59.358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442841"/>
                  </a:ext>
                </a:extLst>
              </a:tr>
              <a:tr h="3984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ou mais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14.105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9.864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9976955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4025900" y="214806"/>
            <a:ext cx="3987800" cy="538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solidFill>
                  <a:schemeClr val="bg1"/>
                </a:solidFill>
                <a:latin typeface="+mn-lt"/>
              </a:rPr>
              <a:t>base de dados</a:t>
            </a:r>
            <a:br>
              <a:rPr lang="pt-BR" sz="3200" b="1" i="1" dirty="0">
                <a:solidFill>
                  <a:schemeClr val="bg1"/>
                </a:solidFill>
                <a:latin typeface="+mn-lt"/>
              </a:rPr>
            </a:br>
            <a:endParaRPr lang="pt-BR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990601" y="3257868"/>
            <a:ext cx="2515829" cy="26172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002060"/>
              </a:buClr>
              <a:buSzPct val="120000"/>
            </a:pPr>
            <a:r>
              <a:rPr lang="pt-BR" sz="2000" dirty="0">
                <a:ea typeface="Verdana" pitchFamily="34" charset="0"/>
                <a:cs typeface="Arial" charset="0"/>
              </a:rPr>
              <a:t>a partir da base de dados, observa-se que 7 em cada 100 participantes desses cursos EAD tomaram parte dos mesmos mais do que uma única vez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None/>
            </a:pPr>
            <a:endParaRPr lang="pt-BR" sz="2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84557"/>
              </p:ext>
            </p:extLst>
          </p:nvPr>
        </p:nvGraphicFramePr>
        <p:xfrm>
          <a:off x="1897279" y="1406656"/>
          <a:ext cx="9177120" cy="1516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9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0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38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41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entrevistas realizadas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universo pesquisado</a:t>
                      </a:r>
                    </a:p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(listagem</a:t>
                      </a:r>
                      <a:r>
                        <a:rPr lang="pt-BR" sz="18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recebida</a:t>
                      </a:r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AE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818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131.869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+/- 3,4%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IGPN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63.599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+/- 3,8%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total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1.485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195.468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+/- 2,5%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7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95717" y="209108"/>
            <a:ext cx="11764054" cy="64858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042807" y="3758659"/>
            <a:ext cx="6362951" cy="10651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resultados</a:t>
            </a:r>
            <a:br>
              <a:rPr lang="pt-BR" sz="72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</a:br>
            <a:endParaRPr lang="pt-BR" sz="7200" b="1" i="1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1887538" y="4885984"/>
            <a:ext cx="9041719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302656" y="1202985"/>
            <a:ext cx="3498851" cy="3467101"/>
            <a:chOff x="-399" y="879"/>
            <a:chExt cx="2204" cy="2184"/>
          </a:xfrm>
          <a:solidFill>
            <a:srgbClr val="BDD7EE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-399" y="879"/>
              <a:ext cx="2204" cy="1499"/>
            </a:xfrm>
            <a:custGeom>
              <a:avLst/>
              <a:gdLst>
                <a:gd name="T0" fmla="*/ 1536 w 1567"/>
                <a:gd name="T1" fmla="*/ 0 h 1066"/>
                <a:gd name="T2" fmla="*/ 32 w 1567"/>
                <a:gd name="T3" fmla="*/ 0 h 1066"/>
                <a:gd name="T4" fmla="*/ 0 w 1567"/>
                <a:gd name="T5" fmla="*/ 32 h 1066"/>
                <a:gd name="T6" fmla="*/ 32 w 1567"/>
                <a:gd name="T7" fmla="*/ 63 h 1066"/>
                <a:gd name="T8" fmla="*/ 90 w 1567"/>
                <a:gd name="T9" fmla="*/ 63 h 1066"/>
                <a:gd name="T10" fmla="*/ 90 w 1567"/>
                <a:gd name="T11" fmla="*/ 982 h 1066"/>
                <a:gd name="T12" fmla="*/ 174 w 1567"/>
                <a:gd name="T13" fmla="*/ 1066 h 1066"/>
                <a:gd name="T14" fmla="*/ 1399 w 1567"/>
                <a:gd name="T15" fmla="*/ 1066 h 1066"/>
                <a:gd name="T16" fmla="*/ 1483 w 1567"/>
                <a:gd name="T17" fmla="*/ 982 h 1066"/>
                <a:gd name="T18" fmla="*/ 1483 w 1567"/>
                <a:gd name="T19" fmla="*/ 63 h 1066"/>
                <a:gd name="T20" fmla="*/ 1536 w 1567"/>
                <a:gd name="T21" fmla="*/ 63 h 1066"/>
                <a:gd name="T22" fmla="*/ 1567 w 1567"/>
                <a:gd name="T23" fmla="*/ 32 h 1066"/>
                <a:gd name="T24" fmla="*/ 1536 w 1567"/>
                <a:gd name="T25" fmla="*/ 0 h 1066"/>
                <a:gd name="T26" fmla="*/ 1420 w 1567"/>
                <a:gd name="T27" fmla="*/ 982 h 1066"/>
                <a:gd name="T28" fmla="*/ 1399 w 1567"/>
                <a:gd name="T29" fmla="*/ 1003 h 1066"/>
                <a:gd name="T30" fmla="*/ 174 w 1567"/>
                <a:gd name="T31" fmla="*/ 1003 h 1066"/>
                <a:gd name="T32" fmla="*/ 154 w 1567"/>
                <a:gd name="T33" fmla="*/ 982 h 1066"/>
                <a:gd name="T34" fmla="*/ 154 w 1567"/>
                <a:gd name="T35" fmla="*/ 63 h 1066"/>
                <a:gd name="T36" fmla="*/ 1420 w 1567"/>
                <a:gd name="T37" fmla="*/ 63 h 1066"/>
                <a:gd name="T38" fmla="*/ 1420 w 1567"/>
                <a:gd name="T39" fmla="*/ 982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7" h="1066">
                  <a:moveTo>
                    <a:pt x="153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982"/>
                    <a:pt x="90" y="982"/>
                    <a:pt x="90" y="982"/>
                  </a:cubicBezTo>
                  <a:cubicBezTo>
                    <a:pt x="90" y="1028"/>
                    <a:pt x="128" y="1066"/>
                    <a:pt x="174" y="1066"/>
                  </a:cubicBezTo>
                  <a:cubicBezTo>
                    <a:pt x="1399" y="1066"/>
                    <a:pt x="1399" y="1066"/>
                    <a:pt x="1399" y="1066"/>
                  </a:cubicBezTo>
                  <a:cubicBezTo>
                    <a:pt x="1445" y="1066"/>
                    <a:pt x="1483" y="1028"/>
                    <a:pt x="1483" y="982"/>
                  </a:cubicBezTo>
                  <a:cubicBezTo>
                    <a:pt x="1483" y="63"/>
                    <a:pt x="1483" y="63"/>
                    <a:pt x="1483" y="63"/>
                  </a:cubicBezTo>
                  <a:cubicBezTo>
                    <a:pt x="1536" y="63"/>
                    <a:pt x="1536" y="63"/>
                    <a:pt x="1536" y="63"/>
                  </a:cubicBezTo>
                  <a:cubicBezTo>
                    <a:pt x="1553" y="63"/>
                    <a:pt x="1567" y="49"/>
                    <a:pt x="1567" y="32"/>
                  </a:cubicBezTo>
                  <a:cubicBezTo>
                    <a:pt x="1567" y="14"/>
                    <a:pt x="1553" y="0"/>
                    <a:pt x="1536" y="0"/>
                  </a:cubicBezTo>
                  <a:close/>
                  <a:moveTo>
                    <a:pt x="1420" y="982"/>
                  </a:moveTo>
                  <a:cubicBezTo>
                    <a:pt x="1420" y="993"/>
                    <a:pt x="1410" y="1003"/>
                    <a:pt x="1399" y="1003"/>
                  </a:cubicBezTo>
                  <a:cubicBezTo>
                    <a:pt x="174" y="1003"/>
                    <a:pt x="174" y="1003"/>
                    <a:pt x="174" y="1003"/>
                  </a:cubicBezTo>
                  <a:cubicBezTo>
                    <a:pt x="163" y="1003"/>
                    <a:pt x="154" y="993"/>
                    <a:pt x="154" y="982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420" y="63"/>
                    <a:pt x="1420" y="63"/>
                    <a:pt x="1420" y="63"/>
                  </a:cubicBezTo>
                  <a:lnTo>
                    <a:pt x="1420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598" y="226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598" y="226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52" y="2468"/>
              <a:ext cx="752" cy="595"/>
            </a:xfrm>
            <a:custGeom>
              <a:avLst/>
              <a:gdLst>
                <a:gd name="T0" fmla="*/ 300 w 535"/>
                <a:gd name="T1" fmla="*/ 145 h 423"/>
                <a:gd name="T2" fmla="*/ 300 w 535"/>
                <a:gd name="T3" fmla="*/ 63 h 423"/>
                <a:gd name="T4" fmla="*/ 410 w 535"/>
                <a:gd name="T5" fmla="*/ 63 h 423"/>
                <a:gd name="T6" fmla="*/ 442 w 535"/>
                <a:gd name="T7" fmla="*/ 31 h 423"/>
                <a:gd name="T8" fmla="*/ 410 w 535"/>
                <a:gd name="T9" fmla="*/ 0 h 423"/>
                <a:gd name="T10" fmla="*/ 121 w 535"/>
                <a:gd name="T11" fmla="*/ 0 h 423"/>
                <a:gd name="T12" fmla="*/ 90 w 535"/>
                <a:gd name="T13" fmla="*/ 31 h 423"/>
                <a:gd name="T14" fmla="*/ 121 w 535"/>
                <a:gd name="T15" fmla="*/ 63 h 423"/>
                <a:gd name="T16" fmla="*/ 236 w 535"/>
                <a:gd name="T17" fmla="*/ 63 h 423"/>
                <a:gd name="T18" fmla="*/ 236 w 535"/>
                <a:gd name="T19" fmla="*/ 145 h 423"/>
                <a:gd name="T20" fmla="*/ 13 w 535"/>
                <a:gd name="T21" fmla="*/ 369 h 423"/>
                <a:gd name="T22" fmla="*/ 13 w 535"/>
                <a:gd name="T23" fmla="*/ 414 h 423"/>
                <a:gd name="T24" fmla="*/ 35 w 535"/>
                <a:gd name="T25" fmla="*/ 423 h 423"/>
                <a:gd name="T26" fmla="*/ 57 w 535"/>
                <a:gd name="T27" fmla="*/ 414 h 423"/>
                <a:gd name="T28" fmla="*/ 236 w 535"/>
                <a:gd name="T29" fmla="*/ 235 h 423"/>
                <a:gd name="T30" fmla="*/ 236 w 535"/>
                <a:gd name="T31" fmla="*/ 391 h 423"/>
                <a:gd name="T32" fmla="*/ 268 w 535"/>
                <a:gd name="T33" fmla="*/ 423 h 423"/>
                <a:gd name="T34" fmla="*/ 300 w 535"/>
                <a:gd name="T35" fmla="*/ 391 h 423"/>
                <a:gd name="T36" fmla="*/ 300 w 535"/>
                <a:gd name="T37" fmla="*/ 235 h 423"/>
                <a:gd name="T38" fmla="*/ 478 w 535"/>
                <a:gd name="T39" fmla="*/ 413 h 423"/>
                <a:gd name="T40" fmla="*/ 500 w 535"/>
                <a:gd name="T41" fmla="*/ 422 h 423"/>
                <a:gd name="T42" fmla="*/ 522 w 535"/>
                <a:gd name="T43" fmla="*/ 413 h 423"/>
                <a:gd name="T44" fmla="*/ 522 w 535"/>
                <a:gd name="T45" fmla="*/ 368 h 423"/>
                <a:gd name="T46" fmla="*/ 300 w 535"/>
                <a:gd name="T47" fmla="*/ 14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5" h="423">
                  <a:moveTo>
                    <a:pt x="300" y="145"/>
                  </a:moveTo>
                  <a:cubicBezTo>
                    <a:pt x="300" y="63"/>
                    <a:pt x="300" y="63"/>
                    <a:pt x="300" y="63"/>
                  </a:cubicBezTo>
                  <a:cubicBezTo>
                    <a:pt x="410" y="63"/>
                    <a:pt x="410" y="63"/>
                    <a:pt x="410" y="63"/>
                  </a:cubicBezTo>
                  <a:cubicBezTo>
                    <a:pt x="428" y="63"/>
                    <a:pt x="442" y="49"/>
                    <a:pt x="442" y="31"/>
                  </a:cubicBezTo>
                  <a:cubicBezTo>
                    <a:pt x="442" y="14"/>
                    <a:pt x="428" y="0"/>
                    <a:pt x="41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4" y="0"/>
                    <a:pt x="90" y="14"/>
                    <a:pt x="90" y="31"/>
                  </a:cubicBezTo>
                  <a:cubicBezTo>
                    <a:pt x="90" y="49"/>
                    <a:pt x="104" y="63"/>
                    <a:pt x="121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145"/>
                    <a:pt x="236" y="145"/>
                    <a:pt x="236" y="145"/>
                  </a:cubicBezTo>
                  <a:cubicBezTo>
                    <a:pt x="13" y="369"/>
                    <a:pt x="13" y="369"/>
                    <a:pt x="13" y="369"/>
                  </a:cubicBezTo>
                  <a:cubicBezTo>
                    <a:pt x="0" y="381"/>
                    <a:pt x="0" y="401"/>
                    <a:pt x="13" y="414"/>
                  </a:cubicBezTo>
                  <a:cubicBezTo>
                    <a:pt x="19" y="420"/>
                    <a:pt x="27" y="423"/>
                    <a:pt x="35" y="423"/>
                  </a:cubicBezTo>
                  <a:cubicBezTo>
                    <a:pt x="43" y="423"/>
                    <a:pt x="51" y="420"/>
                    <a:pt x="57" y="414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36" y="391"/>
                    <a:pt x="236" y="391"/>
                    <a:pt x="236" y="391"/>
                  </a:cubicBezTo>
                  <a:cubicBezTo>
                    <a:pt x="236" y="409"/>
                    <a:pt x="250" y="423"/>
                    <a:pt x="268" y="423"/>
                  </a:cubicBezTo>
                  <a:cubicBezTo>
                    <a:pt x="286" y="423"/>
                    <a:pt x="300" y="409"/>
                    <a:pt x="300" y="391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478" y="413"/>
                    <a:pt x="478" y="413"/>
                    <a:pt x="478" y="413"/>
                  </a:cubicBezTo>
                  <a:cubicBezTo>
                    <a:pt x="484" y="419"/>
                    <a:pt x="492" y="422"/>
                    <a:pt x="500" y="422"/>
                  </a:cubicBezTo>
                  <a:cubicBezTo>
                    <a:pt x="508" y="422"/>
                    <a:pt x="516" y="419"/>
                    <a:pt x="522" y="413"/>
                  </a:cubicBezTo>
                  <a:cubicBezTo>
                    <a:pt x="535" y="400"/>
                    <a:pt x="535" y="380"/>
                    <a:pt x="522" y="368"/>
                  </a:cubicBezTo>
                  <a:lnTo>
                    <a:pt x="300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774" y="2672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774" y="2672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827" y="1104"/>
              <a:ext cx="429" cy="429"/>
            </a:xfrm>
            <a:custGeom>
              <a:avLst/>
              <a:gdLst>
                <a:gd name="T0" fmla="*/ 236 w 305"/>
                <a:gd name="T1" fmla="*/ 92 h 305"/>
                <a:gd name="T2" fmla="*/ 31 w 305"/>
                <a:gd name="T3" fmla="*/ 0 h 305"/>
                <a:gd name="T4" fmla="*/ 0 w 305"/>
                <a:gd name="T5" fmla="*/ 32 h 305"/>
                <a:gd name="T6" fmla="*/ 0 w 305"/>
                <a:gd name="T7" fmla="*/ 274 h 305"/>
                <a:gd name="T8" fmla="*/ 31 w 305"/>
                <a:gd name="T9" fmla="*/ 305 h 305"/>
                <a:gd name="T10" fmla="*/ 273 w 305"/>
                <a:gd name="T11" fmla="*/ 305 h 305"/>
                <a:gd name="T12" fmla="*/ 305 w 305"/>
                <a:gd name="T13" fmla="*/ 274 h 305"/>
                <a:gd name="T14" fmla="*/ 236 w 305"/>
                <a:gd name="T15" fmla="*/ 92 h 305"/>
                <a:gd name="T16" fmla="*/ 63 w 305"/>
                <a:gd name="T17" fmla="*/ 242 h 305"/>
                <a:gd name="T18" fmla="*/ 63 w 305"/>
                <a:gd name="T19" fmla="*/ 66 h 305"/>
                <a:gd name="T20" fmla="*/ 189 w 305"/>
                <a:gd name="T21" fmla="*/ 134 h 305"/>
                <a:gd name="T22" fmla="*/ 239 w 305"/>
                <a:gd name="T23" fmla="*/ 242 h 305"/>
                <a:gd name="T24" fmla="*/ 63 w 305"/>
                <a:gd name="T25" fmla="*/ 2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305">
                  <a:moveTo>
                    <a:pt x="236" y="92"/>
                  </a:moveTo>
                  <a:cubicBezTo>
                    <a:pt x="185" y="34"/>
                    <a:pt x="110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91"/>
                    <a:pt x="14" y="305"/>
                    <a:pt x="31" y="305"/>
                  </a:cubicBezTo>
                  <a:cubicBezTo>
                    <a:pt x="273" y="305"/>
                    <a:pt x="273" y="305"/>
                    <a:pt x="273" y="305"/>
                  </a:cubicBezTo>
                  <a:cubicBezTo>
                    <a:pt x="291" y="305"/>
                    <a:pt x="305" y="291"/>
                    <a:pt x="305" y="274"/>
                  </a:cubicBezTo>
                  <a:cubicBezTo>
                    <a:pt x="305" y="207"/>
                    <a:pt x="281" y="142"/>
                    <a:pt x="236" y="92"/>
                  </a:cubicBezTo>
                  <a:close/>
                  <a:moveTo>
                    <a:pt x="63" y="242"/>
                  </a:moveTo>
                  <a:cubicBezTo>
                    <a:pt x="63" y="66"/>
                    <a:pt x="63" y="66"/>
                    <a:pt x="63" y="66"/>
                  </a:cubicBezTo>
                  <a:cubicBezTo>
                    <a:pt x="111" y="73"/>
                    <a:pt x="156" y="97"/>
                    <a:pt x="189" y="134"/>
                  </a:cubicBezTo>
                  <a:cubicBezTo>
                    <a:pt x="216" y="165"/>
                    <a:pt x="233" y="202"/>
                    <a:pt x="239" y="242"/>
                  </a:cubicBezTo>
                  <a:lnTo>
                    <a:pt x="63" y="24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916" y="119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916" y="119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201" y="1196"/>
              <a:ext cx="957" cy="957"/>
            </a:xfrm>
            <a:custGeom>
              <a:avLst/>
              <a:gdLst>
                <a:gd name="T0" fmla="*/ 648 w 680"/>
                <a:gd name="T1" fmla="*/ 308 h 680"/>
                <a:gd name="T2" fmla="*/ 372 w 680"/>
                <a:gd name="T3" fmla="*/ 308 h 680"/>
                <a:gd name="T4" fmla="*/ 372 w 680"/>
                <a:gd name="T5" fmla="*/ 32 h 680"/>
                <a:gd name="T6" fmla="*/ 340 w 680"/>
                <a:gd name="T7" fmla="*/ 0 h 680"/>
                <a:gd name="T8" fmla="*/ 0 w 680"/>
                <a:gd name="T9" fmla="*/ 340 h 680"/>
                <a:gd name="T10" fmla="*/ 340 w 680"/>
                <a:gd name="T11" fmla="*/ 680 h 680"/>
                <a:gd name="T12" fmla="*/ 680 w 680"/>
                <a:gd name="T13" fmla="*/ 340 h 680"/>
                <a:gd name="T14" fmla="*/ 648 w 680"/>
                <a:gd name="T15" fmla="*/ 308 h 680"/>
                <a:gd name="T16" fmla="*/ 340 w 680"/>
                <a:gd name="T17" fmla="*/ 616 h 680"/>
                <a:gd name="T18" fmla="*/ 63 w 680"/>
                <a:gd name="T19" fmla="*/ 340 h 680"/>
                <a:gd name="T20" fmla="*/ 308 w 680"/>
                <a:gd name="T21" fmla="*/ 65 h 680"/>
                <a:gd name="T22" fmla="*/ 308 w 680"/>
                <a:gd name="T23" fmla="*/ 340 h 680"/>
                <a:gd name="T24" fmla="*/ 340 w 680"/>
                <a:gd name="T25" fmla="*/ 371 h 680"/>
                <a:gd name="T26" fmla="*/ 614 w 680"/>
                <a:gd name="T27" fmla="*/ 371 h 680"/>
                <a:gd name="T28" fmla="*/ 340 w 680"/>
                <a:gd name="T29" fmla="*/ 6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0" h="680">
                  <a:moveTo>
                    <a:pt x="648" y="308"/>
                  </a:moveTo>
                  <a:cubicBezTo>
                    <a:pt x="372" y="308"/>
                    <a:pt x="372" y="308"/>
                    <a:pt x="372" y="308"/>
                  </a:cubicBezTo>
                  <a:cubicBezTo>
                    <a:pt x="372" y="32"/>
                    <a:pt x="372" y="32"/>
                    <a:pt x="372" y="32"/>
                  </a:cubicBezTo>
                  <a:cubicBezTo>
                    <a:pt x="372" y="14"/>
                    <a:pt x="358" y="0"/>
                    <a:pt x="340" y="0"/>
                  </a:cubicBezTo>
                  <a:cubicBezTo>
                    <a:pt x="153" y="0"/>
                    <a:pt x="0" y="153"/>
                    <a:pt x="0" y="340"/>
                  </a:cubicBezTo>
                  <a:cubicBezTo>
                    <a:pt x="0" y="527"/>
                    <a:pt x="153" y="680"/>
                    <a:pt x="340" y="680"/>
                  </a:cubicBezTo>
                  <a:cubicBezTo>
                    <a:pt x="527" y="680"/>
                    <a:pt x="680" y="527"/>
                    <a:pt x="680" y="340"/>
                  </a:cubicBezTo>
                  <a:cubicBezTo>
                    <a:pt x="680" y="322"/>
                    <a:pt x="666" y="308"/>
                    <a:pt x="648" y="308"/>
                  </a:cubicBezTo>
                  <a:close/>
                  <a:moveTo>
                    <a:pt x="340" y="616"/>
                  </a:moveTo>
                  <a:cubicBezTo>
                    <a:pt x="187" y="616"/>
                    <a:pt x="63" y="492"/>
                    <a:pt x="63" y="340"/>
                  </a:cubicBezTo>
                  <a:cubicBezTo>
                    <a:pt x="64" y="198"/>
                    <a:pt x="171" y="81"/>
                    <a:pt x="308" y="65"/>
                  </a:cubicBezTo>
                  <a:cubicBezTo>
                    <a:pt x="308" y="340"/>
                    <a:pt x="308" y="340"/>
                    <a:pt x="308" y="340"/>
                  </a:cubicBezTo>
                  <a:cubicBezTo>
                    <a:pt x="308" y="357"/>
                    <a:pt x="322" y="371"/>
                    <a:pt x="340" y="371"/>
                  </a:cubicBezTo>
                  <a:cubicBezTo>
                    <a:pt x="614" y="371"/>
                    <a:pt x="614" y="371"/>
                    <a:pt x="614" y="371"/>
                  </a:cubicBezTo>
                  <a:cubicBezTo>
                    <a:pt x="599" y="509"/>
                    <a:pt x="481" y="616"/>
                    <a:pt x="340" y="6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635" y="12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635" y="12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256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598706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P1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Primeiramente gostaríamos de verificar se as informações contidas no cadastro estão atualizadas. O(A) Sr.(a) realizou ou ainda realiza o curso a distância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realizou o curso?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6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682992999"/>
              </p:ext>
            </p:extLst>
          </p:nvPr>
        </p:nvGraphicFramePr>
        <p:xfrm>
          <a:off x="190499" y="1351385"/>
          <a:ext cx="10506075" cy="239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972343" y="4067121"/>
            <a:ext cx="144000" cy="335280"/>
          </a:xfrm>
          <a:prstGeom prst="rect">
            <a:avLst/>
          </a:prstGeom>
          <a:solidFill>
            <a:schemeClr val="accent1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192054" y="4127039"/>
            <a:ext cx="3240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SIM, JÁ REALIZEI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972343" y="4585323"/>
            <a:ext cx="144000" cy="144000"/>
          </a:xfrm>
          <a:prstGeom prst="rect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972343" y="4401936"/>
            <a:ext cx="144000" cy="335280"/>
          </a:xfrm>
          <a:prstGeom prst="rect">
            <a:avLst/>
          </a:prstGeom>
          <a:solidFill>
            <a:schemeClr val="accent2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192054" y="4461854"/>
            <a:ext cx="3240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SIM, ESTOU REALIZANDO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972343" y="4768897"/>
            <a:ext cx="144000" cy="335280"/>
          </a:xfrm>
          <a:prstGeom prst="rect">
            <a:avLst/>
          </a:prstGeom>
          <a:solidFill>
            <a:schemeClr val="accent3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9192054" y="4828815"/>
            <a:ext cx="3240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INICIEI O CURSO MAS DESISTI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972343" y="5287099"/>
            <a:ext cx="144000" cy="144000"/>
          </a:xfrm>
          <a:prstGeom prst="rect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8972343" y="5103712"/>
            <a:ext cx="144000" cy="335280"/>
          </a:xfrm>
          <a:prstGeom prst="rect">
            <a:avLst/>
          </a:prstGeom>
          <a:solidFill>
            <a:schemeClr val="accent4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9192054" y="5163630"/>
            <a:ext cx="3240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NÃO REALIZEI O CURSO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8972343" y="5466704"/>
            <a:ext cx="144000" cy="335280"/>
          </a:xfrm>
          <a:prstGeom prst="rect">
            <a:avLst/>
          </a:prstGeom>
          <a:solidFill>
            <a:srgbClr val="C00000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9192054" y="5526622"/>
            <a:ext cx="3240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NÃO INICIEI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Espaço Reservado para Conteúdo 2"/>
          <p:cNvSpPr txBox="1">
            <a:spLocks/>
          </p:cNvSpPr>
          <p:nvPr/>
        </p:nvSpPr>
        <p:spPr>
          <a:xfrm>
            <a:off x="4394201" y="1963512"/>
            <a:ext cx="934702" cy="220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1.485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37" name="Espaço Reservado para Conteúdo 2"/>
          <p:cNvSpPr txBox="1">
            <a:spLocks/>
          </p:cNvSpPr>
          <p:nvPr/>
        </p:nvSpPr>
        <p:spPr>
          <a:xfrm>
            <a:off x="4394201" y="2654090"/>
            <a:ext cx="934702" cy="220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818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38" name="Espaço Reservado para Conteúdo 2"/>
          <p:cNvSpPr txBox="1">
            <a:spLocks/>
          </p:cNvSpPr>
          <p:nvPr/>
        </p:nvSpPr>
        <p:spPr>
          <a:xfrm>
            <a:off x="4394201" y="3430255"/>
            <a:ext cx="934702" cy="220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667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39" name="Espaço Reservado para Conteúdo 2"/>
          <p:cNvSpPr txBox="1">
            <a:spLocks/>
          </p:cNvSpPr>
          <p:nvPr/>
        </p:nvSpPr>
        <p:spPr>
          <a:xfrm>
            <a:off x="1252907" y="4261072"/>
            <a:ext cx="6438811" cy="1459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muito homogeneidade nas características das bases de dados de ambos os cursos EAD analisados, apesar de 7% de registros incorretos (‘não realizaram o curso’ e ‘não iniciaram o curso’) sugerir alguma atenção, no mínimo para identificar a origem desses equívocos, ainda que a coincidência entre as duas fontes seja curiosa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(p1)</a:t>
            </a:r>
          </a:p>
        </p:txBody>
      </p:sp>
    </p:spTree>
    <p:extLst>
      <p:ext uri="{BB962C8B-B14F-4D97-AF65-F5344CB8AC3E}">
        <p14:creationId xmlns:p14="http://schemas.microsoft.com/office/powerpoint/2010/main" val="38494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 animBg="1"/>
      <p:bldP spid="14" grpId="0"/>
      <p:bldP spid="15" grpId="0" animBg="1"/>
      <p:bldP spid="16" grpId="0" animBg="1"/>
      <p:bldP spid="17" grpId="0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39200" y="6344583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O(A) Sr.(a) já realizou esse curso mais de uma vez?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mais de uma vez?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4933988" y="4035280"/>
            <a:ext cx="812800" cy="309798"/>
          </a:xfrm>
        </p:spPr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7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838199838"/>
              </p:ext>
            </p:extLst>
          </p:nvPr>
        </p:nvGraphicFramePr>
        <p:xfrm>
          <a:off x="-372427" y="1160722"/>
          <a:ext cx="5022721" cy="321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31643" y="5277360"/>
            <a:ext cx="144000" cy="335280"/>
          </a:xfrm>
          <a:prstGeom prst="rect">
            <a:avLst/>
          </a:prstGeom>
          <a:solidFill>
            <a:schemeClr val="accent2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051354" y="5337277"/>
            <a:ext cx="31561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REALIZOU O CURSO MAIS DE UMA VEZ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831643" y="5085347"/>
            <a:ext cx="144000" cy="144000"/>
          </a:xfrm>
          <a:prstGeom prst="rect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31643" y="4901960"/>
            <a:ext cx="144000" cy="335280"/>
          </a:xfrm>
          <a:prstGeom prst="rect">
            <a:avLst/>
          </a:prstGeom>
          <a:solidFill>
            <a:schemeClr val="accent1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51354" y="4961878"/>
            <a:ext cx="37746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REALIZOU O CURSO UMA VEZ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710264166"/>
              </p:ext>
            </p:extLst>
          </p:nvPr>
        </p:nvGraphicFramePr>
        <p:xfrm>
          <a:off x="3284908" y="1601664"/>
          <a:ext cx="3760351" cy="215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941342723"/>
              </p:ext>
            </p:extLst>
          </p:nvPr>
        </p:nvGraphicFramePr>
        <p:xfrm>
          <a:off x="7021280" y="1537816"/>
          <a:ext cx="3760351" cy="215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721" y="2511759"/>
            <a:ext cx="344626" cy="33046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020845" y="2242831"/>
            <a:ext cx="167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Aprender 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a Empreender</a:t>
            </a:r>
            <a:endParaRPr lang="pt-BR" sz="2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132" y="2488527"/>
            <a:ext cx="344626" cy="330463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9792377" y="2105311"/>
            <a:ext cx="245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Iniciando um Pequeno</a:t>
            </a:r>
          </a:p>
          <a:p>
            <a:r>
              <a:rPr lang="pt-BR" sz="2000" b="1" i="1" dirty="0">
                <a:solidFill>
                  <a:schemeClr val="bg1">
                    <a:lumMod val="50000"/>
                  </a:schemeClr>
                </a:solidFill>
              </a:rPr>
              <a:t>e Grande Negócio</a:t>
            </a: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4824752" y="3511018"/>
            <a:ext cx="772627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673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8481140" y="3547846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539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1698664" y="4289602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1.212</a:t>
            </a: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5748204" y="4373802"/>
            <a:ext cx="5232280" cy="1169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a grande semelhança nos resultados entre os dois cursos surge mais uma vez com relação à quantidade de participantes que realizou mais de uma vez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(p2)</a:t>
            </a:r>
          </a:p>
        </p:txBody>
      </p:sp>
      <p:sp>
        <p:nvSpPr>
          <p:cNvPr id="23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277600" y="6459302"/>
            <a:ext cx="812800" cy="309798"/>
          </a:xfrm>
          <a:prstGeom prst="rect">
            <a:avLst/>
          </a:prstGeom>
        </p:spPr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7</a:t>
            </a:fld>
            <a:endParaRPr lang="pt-BR" sz="1400" b="1" dirty="0">
              <a:solidFill>
                <a:srgbClr val="0F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/>
      <p:bldP spid="10" grpId="0" animBg="1"/>
      <p:bldP spid="11" grpId="0" animBg="1"/>
      <p:bldP spid="12" grpId="0"/>
      <p:bldGraphic spid="13" grpId="0">
        <p:bldAsOne/>
      </p:bldGraphic>
      <p:bldGraphic spid="14" grpId="0">
        <p:bldAsOne/>
      </p:bldGraphic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P2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O(A) Sr.(a) já realizou esse curso mais de uma vez? (RU)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mais de uma vez?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8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963662016"/>
              </p:ext>
            </p:extLst>
          </p:nvPr>
        </p:nvGraphicFramePr>
        <p:xfrm>
          <a:off x="505967" y="1160722"/>
          <a:ext cx="3265934" cy="321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698664" y="4289602"/>
            <a:ext cx="880538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1.212</a:t>
            </a:r>
          </a:p>
        </p:txBody>
      </p:sp>
      <p:sp>
        <p:nvSpPr>
          <p:cNvPr id="4" name="Forma livre 3"/>
          <p:cNvSpPr/>
          <p:nvPr/>
        </p:nvSpPr>
        <p:spPr>
          <a:xfrm>
            <a:off x="3644900" y="2819400"/>
            <a:ext cx="469900" cy="635000"/>
          </a:xfrm>
          <a:custGeom>
            <a:avLst/>
            <a:gdLst>
              <a:gd name="connsiteX0" fmla="*/ 0 w 469900"/>
              <a:gd name="connsiteY0" fmla="*/ 0 h 635000"/>
              <a:gd name="connsiteX1" fmla="*/ 139700 w 469900"/>
              <a:gd name="connsiteY1" fmla="*/ 635000 h 635000"/>
              <a:gd name="connsiteX2" fmla="*/ 469900 w 469900"/>
              <a:gd name="connsiteY2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635000">
                <a:moveTo>
                  <a:pt x="0" y="0"/>
                </a:moveTo>
                <a:lnTo>
                  <a:pt x="139700" y="635000"/>
                </a:lnTo>
                <a:lnTo>
                  <a:pt x="469900" y="6350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831643" y="4957763"/>
            <a:ext cx="144000" cy="335280"/>
          </a:xfrm>
          <a:prstGeom prst="rect">
            <a:avLst/>
          </a:prstGeom>
          <a:solidFill>
            <a:schemeClr val="accent1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051354" y="5017680"/>
            <a:ext cx="31561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REALIZOU O CURSO UMA VEZ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831643" y="5475965"/>
            <a:ext cx="144000" cy="144000"/>
          </a:xfrm>
          <a:prstGeom prst="rect">
            <a:avLst/>
          </a:prstGeom>
          <a:noFill/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831643" y="5292578"/>
            <a:ext cx="144000" cy="335280"/>
          </a:xfrm>
          <a:prstGeom prst="rect">
            <a:avLst/>
          </a:prstGeom>
          <a:solidFill>
            <a:schemeClr val="accent2"/>
          </a:solidFill>
          <a:ln w="17463" cap="flat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1051354" y="5352496"/>
            <a:ext cx="37746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dirty="0">
                <a:solidFill>
                  <a:srgbClr val="595959"/>
                </a:solidFill>
                <a:latin typeface="Calibri" panose="020F0502020204030204" pitchFamily="34" charset="0"/>
              </a:rPr>
              <a:t>REALIZOU O CURSO MAIS DE UMA VEZ</a:t>
            </a:r>
            <a:endParaRPr lang="pt-BR" altLang="pt-BR" sz="1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2319"/>
              </p:ext>
            </p:extLst>
          </p:nvPr>
        </p:nvGraphicFramePr>
        <p:xfrm>
          <a:off x="5038272" y="1688028"/>
          <a:ext cx="5372100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9128">
                  <a:extLst>
                    <a:ext uri="{9D8B030D-6E8A-4147-A177-3AD203B41FA5}">
                      <a16:colId xmlns="" xmlns:a16="http://schemas.microsoft.com/office/drawing/2014/main" val="3218746265"/>
                    </a:ext>
                  </a:extLst>
                </a:gridCol>
                <a:gridCol w="1951486">
                  <a:extLst>
                    <a:ext uri="{9D8B030D-6E8A-4147-A177-3AD203B41FA5}">
                      <a16:colId xmlns="" xmlns:a16="http://schemas.microsoft.com/office/drawing/2014/main" val="3077106415"/>
                    </a:ext>
                  </a:extLst>
                </a:gridCol>
                <a:gridCol w="1951486">
                  <a:extLst>
                    <a:ext uri="{9D8B030D-6E8A-4147-A177-3AD203B41FA5}">
                      <a16:colId xmlns="" xmlns:a16="http://schemas.microsoft.com/office/drawing/2014/main" val="2464928784"/>
                    </a:ext>
                  </a:extLst>
                </a:gridCol>
              </a:tblGrid>
              <a:tr h="28384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Aprender a Empreender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921528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pesquisa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listagem</a:t>
                      </a:r>
                      <a:r>
                        <a:rPr lang="pt-BR" sz="180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recebida</a:t>
                      </a:r>
                      <a:endParaRPr lang="pt-BR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55753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vez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84,2%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344284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de 1 vez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9976955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25514"/>
              </p:ext>
            </p:extLst>
          </p:nvPr>
        </p:nvGraphicFramePr>
        <p:xfrm>
          <a:off x="5038272" y="3875314"/>
          <a:ext cx="5372100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9128">
                  <a:extLst>
                    <a:ext uri="{9D8B030D-6E8A-4147-A177-3AD203B41FA5}">
                      <a16:colId xmlns="" xmlns:a16="http://schemas.microsoft.com/office/drawing/2014/main" val="3218746265"/>
                    </a:ext>
                  </a:extLst>
                </a:gridCol>
                <a:gridCol w="1951486">
                  <a:extLst>
                    <a:ext uri="{9D8B030D-6E8A-4147-A177-3AD203B41FA5}">
                      <a16:colId xmlns="" xmlns:a16="http://schemas.microsoft.com/office/drawing/2014/main" val="3077106415"/>
                    </a:ext>
                  </a:extLst>
                </a:gridCol>
                <a:gridCol w="1951486">
                  <a:extLst>
                    <a:ext uri="{9D8B030D-6E8A-4147-A177-3AD203B41FA5}">
                      <a16:colId xmlns="" xmlns:a16="http://schemas.microsoft.com/office/drawing/2014/main" val="2464928784"/>
                    </a:ext>
                  </a:extLst>
                </a:gridCol>
              </a:tblGrid>
              <a:tr h="28384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Iniciando um Pequeno</a:t>
                      </a:r>
                      <a:r>
                        <a:rPr lang="pt-BR" sz="18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Grande Negócio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921528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pesquisa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listagem</a:t>
                      </a:r>
                      <a:r>
                        <a:rPr lang="pt-BR" sz="180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recebida</a:t>
                      </a:r>
                      <a:endParaRPr lang="pt-BR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55753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vez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344284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de 1 vez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9976955"/>
                  </a:ext>
                </a:extLst>
              </a:tr>
            </a:tbl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7983800" y="2293818"/>
            <a:ext cx="3099255" cy="3006453"/>
            <a:chOff x="8568000" y="2636718"/>
            <a:chExt cx="3099255" cy="3006453"/>
          </a:xfrm>
        </p:grpSpPr>
        <p:sp>
          <p:nvSpPr>
            <p:cNvPr id="19" name="Espaço Reservado para Conteúdo 2"/>
            <p:cNvSpPr txBox="1">
              <a:spLocks/>
            </p:cNvSpPr>
            <p:nvPr/>
          </p:nvSpPr>
          <p:spPr>
            <a:xfrm>
              <a:off x="8568000" y="2636718"/>
              <a:ext cx="591101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(567)</a:t>
              </a:r>
            </a:p>
          </p:txBody>
        </p:sp>
        <p:sp>
          <p:nvSpPr>
            <p:cNvPr id="20" name="Espaço Reservado para Conteúdo 2"/>
            <p:cNvSpPr txBox="1">
              <a:spLocks/>
            </p:cNvSpPr>
            <p:nvPr/>
          </p:nvSpPr>
          <p:spPr>
            <a:xfrm>
              <a:off x="8568000" y="2918460"/>
              <a:ext cx="591101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(106)</a:t>
              </a:r>
            </a:p>
          </p:txBody>
        </p:sp>
        <p:sp>
          <p:nvSpPr>
            <p:cNvPr id="21" name="Espaço Reservado para Conteúdo 2"/>
            <p:cNvSpPr txBox="1">
              <a:spLocks/>
            </p:cNvSpPr>
            <p:nvPr/>
          </p:nvSpPr>
          <p:spPr>
            <a:xfrm>
              <a:off x="10512000" y="2643266"/>
              <a:ext cx="1155255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(122.005)</a:t>
              </a:r>
            </a:p>
          </p:txBody>
        </p:sp>
        <p:sp>
          <p:nvSpPr>
            <p:cNvPr id="22" name="Espaço Reservado para Conteúdo 2"/>
            <p:cNvSpPr txBox="1">
              <a:spLocks/>
            </p:cNvSpPr>
            <p:nvPr/>
          </p:nvSpPr>
          <p:spPr>
            <a:xfrm>
              <a:off x="10512000" y="2925008"/>
              <a:ext cx="1155255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(9.864)</a:t>
              </a:r>
            </a:p>
          </p:txBody>
        </p:sp>
        <p:sp>
          <p:nvSpPr>
            <p:cNvPr id="23" name="Espaço Reservado para Conteúdo 2"/>
            <p:cNvSpPr txBox="1">
              <a:spLocks/>
            </p:cNvSpPr>
            <p:nvPr/>
          </p:nvSpPr>
          <p:spPr>
            <a:xfrm>
              <a:off x="8568000" y="4806418"/>
              <a:ext cx="591101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(449)</a:t>
              </a:r>
            </a:p>
          </p:txBody>
        </p:sp>
        <p:sp>
          <p:nvSpPr>
            <p:cNvPr id="24" name="Espaço Reservado para Conteúdo 2"/>
            <p:cNvSpPr txBox="1">
              <a:spLocks/>
            </p:cNvSpPr>
            <p:nvPr/>
          </p:nvSpPr>
          <p:spPr>
            <a:xfrm>
              <a:off x="8568000" y="5088160"/>
              <a:ext cx="591101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(90)</a:t>
              </a:r>
            </a:p>
          </p:txBody>
        </p:sp>
        <p:sp>
          <p:nvSpPr>
            <p:cNvPr id="25" name="Espaço Reservado para Conteúdo 2"/>
            <p:cNvSpPr txBox="1">
              <a:spLocks/>
            </p:cNvSpPr>
            <p:nvPr/>
          </p:nvSpPr>
          <p:spPr>
            <a:xfrm>
              <a:off x="10512000" y="4812966"/>
              <a:ext cx="1155255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(59.538)</a:t>
              </a:r>
            </a:p>
          </p:txBody>
        </p:sp>
        <p:sp>
          <p:nvSpPr>
            <p:cNvPr id="31" name="Espaço Reservado para Conteúdo 2"/>
            <p:cNvSpPr txBox="1">
              <a:spLocks/>
            </p:cNvSpPr>
            <p:nvPr/>
          </p:nvSpPr>
          <p:spPr>
            <a:xfrm>
              <a:off x="10512000" y="5094708"/>
              <a:ext cx="1155255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(4.241)</a:t>
              </a:r>
            </a:p>
          </p:txBody>
        </p:sp>
        <p:sp>
          <p:nvSpPr>
            <p:cNvPr id="32" name="Espaço Reservado para Conteúdo 2"/>
            <p:cNvSpPr txBox="1">
              <a:spLocks/>
            </p:cNvSpPr>
            <p:nvPr/>
          </p:nvSpPr>
          <p:spPr>
            <a:xfrm>
              <a:off x="8568000" y="3195091"/>
              <a:ext cx="591101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(673)</a:t>
              </a:r>
            </a:p>
          </p:txBody>
        </p:sp>
        <p:sp>
          <p:nvSpPr>
            <p:cNvPr id="33" name="Espaço Reservado para Conteúdo 2"/>
            <p:cNvSpPr txBox="1">
              <a:spLocks/>
            </p:cNvSpPr>
            <p:nvPr/>
          </p:nvSpPr>
          <p:spPr>
            <a:xfrm>
              <a:off x="10512000" y="3201639"/>
              <a:ext cx="1155255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(131.869)</a:t>
              </a:r>
            </a:p>
          </p:txBody>
        </p:sp>
        <p:sp>
          <p:nvSpPr>
            <p:cNvPr id="34" name="Espaço Reservado para Conteúdo 2"/>
            <p:cNvSpPr txBox="1">
              <a:spLocks/>
            </p:cNvSpPr>
            <p:nvPr/>
          </p:nvSpPr>
          <p:spPr>
            <a:xfrm>
              <a:off x="8568000" y="5395323"/>
              <a:ext cx="591101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(539)</a:t>
              </a:r>
            </a:p>
          </p:txBody>
        </p:sp>
        <p:sp>
          <p:nvSpPr>
            <p:cNvPr id="35" name="Espaço Reservado para Conteúdo 2"/>
            <p:cNvSpPr txBox="1">
              <a:spLocks/>
            </p:cNvSpPr>
            <p:nvPr/>
          </p:nvSpPr>
          <p:spPr>
            <a:xfrm>
              <a:off x="10512000" y="5401871"/>
              <a:ext cx="1155255" cy="2413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1000" dirty="0">
                  <a:solidFill>
                    <a:schemeClr val="bg1">
                      <a:lumMod val="50000"/>
                    </a:schemeClr>
                  </a:solidFill>
                  <a:latin typeface="Calibri (Corpo)"/>
                </a:rPr>
                <a:t> (63.599)</a:t>
              </a:r>
            </a:p>
          </p:txBody>
        </p:sp>
      </p:grpSp>
      <p:grpSp>
        <p:nvGrpSpPr>
          <p:cNvPr id="36" name="+info"/>
          <p:cNvGrpSpPr/>
          <p:nvPr/>
        </p:nvGrpSpPr>
        <p:grpSpPr>
          <a:xfrm>
            <a:off x="11269378" y="5967417"/>
            <a:ext cx="687313" cy="266523"/>
            <a:chOff x="1403657" y="5709442"/>
            <a:chExt cx="687313" cy="266523"/>
          </a:xfrm>
        </p:grpSpPr>
        <p:grpSp>
          <p:nvGrpSpPr>
            <p:cNvPr id="37" name="Grupo 67"/>
            <p:cNvGrpSpPr/>
            <p:nvPr/>
          </p:nvGrpSpPr>
          <p:grpSpPr>
            <a:xfrm>
              <a:off x="1403657" y="5709442"/>
              <a:ext cx="266523" cy="266523"/>
              <a:chOff x="2112783" y="5153205"/>
              <a:chExt cx="318908" cy="318908"/>
            </a:xfrm>
            <a:solidFill>
              <a:schemeClr val="accent1"/>
            </a:solidFill>
          </p:grpSpPr>
          <p:sp>
            <p:nvSpPr>
              <p:cNvPr id="39" name="Elipse 38"/>
              <p:cNvSpPr/>
              <p:nvPr/>
            </p:nvSpPr>
            <p:spPr>
              <a:xfrm>
                <a:off x="2149987" y="5190985"/>
                <a:ext cx="243170" cy="2431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40" name="Group 4"/>
              <p:cNvGrpSpPr>
                <a:grpSpLocks noChangeAspect="1"/>
              </p:cNvGrpSpPr>
              <p:nvPr/>
            </p:nvGrpSpPr>
            <p:grpSpPr bwMode="auto">
              <a:xfrm>
                <a:off x="2112783" y="5153205"/>
                <a:ext cx="318908" cy="318908"/>
                <a:chOff x="514" y="2184"/>
                <a:chExt cx="1773" cy="1773"/>
              </a:xfrm>
              <a:grpFill/>
            </p:grpSpPr>
            <p:sp>
              <p:nvSpPr>
                <p:cNvPr id="41" name="Freeform 5"/>
                <p:cNvSpPr>
                  <a:spLocks noEditPoints="1"/>
                </p:cNvSpPr>
                <p:nvPr/>
              </p:nvSpPr>
              <p:spPr bwMode="auto">
                <a:xfrm>
                  <a:off x="514" y="2184"/>
                  <a:ext cx="1773" cy="1773"/>
                </a:xfrm>
                <a:custGeom>
                  <a:avLst/>
                  <a:gdLst>
                    <a:gd name="T0" fmla="*/ 3049 w 3572"/>
                    <a:gd name="T1" fmla="*/ 523 h 3572"/>
                    <a:gd name="T2" fmla="*/ 1786 w 3572"/>
                    <a:gd name="T3" fmla="*/ 0 h 3572"/>
                    <a:gd name="T4" fmla="*/ 523 w 3572"/>
                    <a:gd name="T5" fmla="*/ 523 h 3572"/>
                    <a:gd name="T6" fmla="*/ 0 w 3572"/>
                    <a:gd name="T7" fmla="*/ 1786 h 3572"/>
                    <a:gd name="T8" fmla="*/ 523 w 3572"/>
                    <a:gd name="T9" fmla="*/ 3049 h 3572"/>
                    <a:gd name="T10" fmla="*/ 1786 w 3572"/>
                    <a:gd name="T11" fmla="*/ 3572 h 3572"/>
                    <a:gd name="T12" fmla="*/ 3049 w 3572"/>
                    <a:gd name="T13" fmla="*/ 3049 h 3572"/>
                    <a:gd name="T14" fmla="*/ 3572 w 3572"/>
                    <a:gd name="T15" fmla="*/ 1786 h 3572"/>
                    <a:gd name="T16" fmla="*/ 3049 w 3572"/>
                    <a:gd name="T17" fmla="*/ 523 h 3572"/>
                    <a:gd name="T18" fmla="*/ 1786 w 3572"/>
                    <a:gd name="T19" fmla="*/ 3430 h 3572"/>
                    <a:gd name="T20" fmla="*/ 142 w 3572"/>
                    <a:gd name="T21" fmla="*/ 1786 h 3572"/>
                    <a:gd name="T22" fmla="*/ 1786 w 3572"/>
                    <a:gd name="T23" fmla="*/ 142 h 3572"/>
                    <a:gd name="T24" fmla="*/ 3430 w 3572"/>
                    <a:gd name="T25" fmla="*/ 1786 h 3572"/>
                    <a:gd name="T26" fmla="*/ 1786 w 3572"/>
                    <a:gd name="T27" fmla="*/ 3430 h 3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72" h="3572">
                      <a:moveTo>
                        <a:pt x="3049" y="523"/>
                      </a:moveTo>
                      <a:cubicBezTo>
                        <a:pt x="2711" y="186"/>
                        <a:pt x="2263" y="0"/>
                        <a:pt x="1786" y="0"/>
                      </a:cubicBezTo>
                      <a:cubicBezTo>
                        <a:pt x="1309" y="0"/>
                        <a:pt x="861" y="186"/>
                        <a:pt x="523" y="523"/>
                      </a:cubicBezTo>
                      <a:cubicBezTo>
                        <a:pt x="186" y="861"/>
                        <a:pt x="0" y="1309"/>
                        <a:pt x="0" y="1786"/>
                      </a:cubicBezTo>
                      <a:cubicBezTo>
                        <a:pt x="0" y="2263"/>
                        <a:pt x="186" y="2711"/>
                        <a:pt x="523" y="3049"/>
                      </a:cubicBezTo>
                      <a:cubicBezTo>
                        <a:pt x="861" y="3386"/>
                        <a:pt x="1309" y="3572"/>
                        <a:pt x="1786" y="3572"/>
                      </a:cubicBezTo>
                      <a:cubicBezTo>
                        <a:pt x="2263" y="3572"/>
                        <a:pt x="2711" y="3386"/>
                        <a:pt x="3049" y="3049"/>
                      </a:cubicBezTo>
                      <a:cubicBezTo>
                        <a:pt x="3386" y="2711"/>
                        <a:pt x="3572" y="2263"/>
                        <a:pt x="3572" y="1786"/>
                      </a:cubicBezTo>
                      <a:cubicBezTo>
                        <a:pt x="3572" y="1309"/>
                        <a:pt x="3386" y="861"/>
                        <a:pt x="3049" y="523"/>
                      </a:cubicBezTo>
                      <a:close/>
                      <a:moveTo>
                        <a:pt x="1786" y="3430"/>
                      </a:moveTo>
                      <a:cubicBezTo>
                        <a:pt x="880" y="3430"/>
                        <a:pt x="142" y="2692"/>
                        <a:pt x="142" y="1786"/>
                      </a:cubicBezTo>
                      <a:cubicBezTo>
                        <a:pt x="142" y="880"/>
                        <a:pt x="880" y="142"/>
                        <a:pt x="1786" y="142"/>
                      </a:cubicBezTo>
                      <a:cubicBezTo>
                        <a:pt x="2692" y="142"/>
                        <a:pt x="3430" y="880"/>
                        <a:pt x="3430" y="1786"/>
                      </a:cubicBezTo>
                      <a:cubicBezTo>
                        <a:pt x="3430" y="2692"/>
                        <a:pt x="2692" y="3430"/>
                        <a:pt x="1786" y="34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6"/>
                <p:cNvSpPr>
                  <a:spLocks noEditPoints="1"/>
                </p:cNvSpPr>
                <p:nvPr/>
              </p:nvSpPr>
              <p:spPr bwMode="auto">
                <a:xfrm>
                  <a:off x="705" y="2374"/>
                  <a:ext cx="1392" cy="1392"/>
                </a:xfrm>
                <a:custGeom>
                  <a:avLst/>
                  <a:gdLst>
                    <a:gd name="T0" fmla="*/ 1402 w 2804"/>
                    <a:gd name="T1" fmla="*/ 0 h 2804"/>
                    <a:gd name="T2" fmla="*/ 0 w 2804"/>
                    <a:gd name="T3" fmla="*/ 1402 h 2804"/>
                    <a:gd name="T4" fmla="*/ 1402 w 2804"/>
                    <a:gd name="T5" fmla="*/ 2804 h 2804"/>
                    <a:gd name="T6" fmla="*/ 2804 w 2804"/>
                    <a:gd name="T7" fmla="*/ 1402 h 2804"/>
                    <a:gd name="T8" fmla="*/ 1402 w 2804"/>
                    <a:gd name="T9" fmla="*/ 0 h 2804"/>
                    <a:gd name="T10" fmla="*/ 1402 w 2804"/>
                    <a:gd name="T11" fmla="*/ 2661 h 2804"/>
                    <a:gd name="T12" fmla="*/ 143 w 2804"/>
                    <a:gd name="T13" fmla="*/ 1402 h 2804"/>
                    <a:gd name="T14" fmla="*/ 1402 w 2804"/>
                    <a:gd name="T15" fmla="*/ 143 h 2804"/>
                    <a:gd name="T16" fmla="*/ 2661 w 2804"/>
                    <a:gd name="T17" fmla="*/ 1402 h 2804"/>
                    <a:gd name="T18" fmla="*/ 1402 w 2804"/>
                    <a:gd name="T19" fmla="*/ 2661 h 2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04" h="2804">
                      <a:moveTo>
                        <a:pt x="1402" y="0"/>
                      </a:moveTo>
                      <a:cubicBezTo>
                        <a:pt x="629" y="0"/>
                        <a:pt x="0" y="629"/>
                        <a:pt x="0" y="1402"/>
                      </a:cubicBezTo>
                      <a:cubicBezTo>
                        <a:pt x="0" y="2175"/>
                        <a:pt x="629" y="2804"/>
                        <a:pt x="1402" y="2804"/>
                      </a:cubicBezTo>
                      <a:cubicBezTo>
                        <a:pt x="2175" y="2804"/>
                        <a:pt x="2804" y="2175"/>
                        <a:pt x="2804" y="1402"/>
                      </a:cubicBezTo>
                      <a:cubicBezTo>
                        <a:pt x="2804" y="629"/>
                        <a:pt x="2175" y="0"/>
                        <a:pt x="1402" y="0"/>
                      </a:cubicBezTo>
                      <a:close/>
                      <a:moveTo>
                        <a:pt x="1402" y="2661"/>
                      </a:moveTo>
                      <a:cubicBezTo>
                        <a:pt x="708" y="2661"/>
                        <a:pt x="143" y="2096"/>
                        <a:pt x="143" y="1402"/>
                      </a:cubicBezTo>
                      <a:cubicBezTo>
                        <a:pt x="143" y="708"/>
                        <a:pt x="708" y="143"/>
                        <a:pt x="1402" y="143"/>
                      </a:cubicBezTo>
                      <a:cubicBezTo>
                        <a:pt x="2096" y="143"/>
                        <a:pt x="2661" y="708"/>
                        <a:pt x="2661" y="1402"/>
                      </a:cubicBezTo>
                      <a:cubicBezTo>
                        <a:pt x="2661" y="2096"/>
                        <a:pt x="2096" y="2661"/>
                        <a:pt x="1402" y="26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7"/>
                <p:cNvSpPr>
                  <a:spLocks noEditPoints="1"/>
                </p:cNvSpPr>
                <p:nvPr/>
              </p:nvSpPr>
              <p:spPr bwMode="auto">
                <a:xfrm>
                  <a:off x="1256" y="2537"/>
                  <a:ext cx="290" cy="290"/>
                </a:xfrm>
                <a:custGeom>
                  <a:avLst/>
                  <a:gdLst>
                    <a:gd name="T0" fmla="*/ 292 w 584"/>
                    <a:gd name="T1" fmla="*/ 0 h 583"/>
                    <a:gd name="T2" fmla="*/ 0 w 584"/>
                    <a:gd name="T3" fmla="*/ 291 h 583"/>
                    <a:gd name="T4" fmla="*/ 292 w 584"/>
                    <a:gd name="T5" fmla="*/ 583 h 583"/>
                    <a:gd name="T6" fmla="*/ 584 w 584"/>
                    <a:gd name="T7" fmla="*/ 291 h 583"/>
                    <a:gd name="T8" fmla="*/ 292 w 584"/>
                    <a:gd name="T9" fmla="*/ 0 h 583"/>
                    <a:gd name="T10" fmla="*/ 292 w 584"/>
                    <a:gd name="T11" fmla="*/ 441 h 583"/>
                    <a:gd name="T12" fmla="*/ 143 w 584"/>
                    <a:gd name="T13" fmla="*/ 291 h 583"/>
                    <a:gd name="T14" fmla="*/ 292 w 584"/>
                    <a:gd name="T15" fmla="*/ 142 h 583"/>
                    <a:gd name="T16" fmla="*/ 441 w 584"/>
                    <a:gd name="T17" fmla="*/ 291 h 583"/>
                    <a:gd name="T18" fmla="*/ 292 w 584"/>
                    <a:gd name="T19" fmla="*/ 441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4" h="583">
                      <a:moveTo>
                        <a:pt x="292" y="0"/>
                      </a:moveTo>
                      <a:cubicBezTo>
                        <a:pt x="131" y="0"/>
                        <a:pt x="0" y="131"/>
                        <a:pt x="0" y="291"/>
                      </a:cubicBezTo>
                      <a:cubicBezTo>
                        <a:pt x="0" y="452"/>
                        <a:pt x="131" y="583"/>
                        <a:pt x="292" y="583"/>
                      </a:cubicBezTo>
                      <a:cubicBezTo>
                        <a:pt x="453" y="583"/>
                        <a:pt x="584" y="452"/>
                        <a:pt x="584" y="291"/>
                      </a:cubicBezTo>
                      <a:cubicBezTo>
                        <a:pt x="584" y="131"/>
                        <a:pt x="453" y="0"/>
                        <a:pt x="292" y="0"/>
                      </a:cubicBezTo>
                      <a:close/>
                      <a:moveTo>
                        <a:pt x="292" y="441"/>
                      </a:moveTo>
                      <a:cubicBezTo>
                        <a:pt x="210" y="441"/>
                        <a:pt x="143" y="374"/>
                        <a:pt x="143" y="291"/>
                      </a:cubicBezTo>
                      <a:cubicBezTo>
                        <a:pt x="143" y="209"/>
                        <a:pt x="210" y="142"/>
                        <a:pt x="292" y="142"/>
                      </a:cubicBezTo>
                      <a:cubicBezTo>
                        <a:pt x="374" y="142"/>
                        <a:pt x="441" y="209"/>
                        <a:pt x="441" y="291"/>
                      </a:cubicBezTo>
                      <a:cubicBezTo>
                        <a:pt x="441" y="374"/>
                        <a:pt x="374" y="441"/>
                        <a:pt x="292" y="4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8"/>
                <p:cNvSpPr>
                  <a:spLocks noEditPoints="1"/>
                </p:cNvSpPr>
                <p:nvPr/>
              </p:nvSpPr>
              <p:spPr bwMode="auto">
                <a:xfrm>
                  <a:off x="1256" y="2878"/>
                  <a:ext cx="290" cy="715"/>
                </a:xfrm>
                <a:custGeom>
                  <a:avLst/>
                  <a:gdLst>
                    <a:gd name="T0" fmla="*/ 417 w 584"/>
                    <a:gd name="T1" fmla="*/ 0 h 1440"/>
                    <a:gd name="T2" fmla="*/ 167 w 584"/>
                    <a:gd name="T3" fmla="*/ 0 h 1440"/>
                    <a:gd name="T4" fmla="*/ 0 w 584"/>
                    <a:gd name="T5" fmla="*/ 167 h 1440"/>
                    <a:gd name="T6" fmla="*/ 0 w 584"/>
                    <a:gd name="T7" fmla="*/ 1273 h 1440"/>
                    <a:gd name="T8" fmla="*/ 167 w 584"/>
                    <a:gd name="T9" fmla="*/ 1440 h 1440"/>
                    <a:gd name="T10" fmla="*/ 417 w 584"/>
                    <a:gd name="T11" fmla="*/ 1440 h 1440"/>
                    <a:gd name="T12" fmla="*/ 584 w 584"/>
                    <a:gd name="T13" fmla="*/ 1273 h 1440"/>
                    <a:gd name="T14" fmla="*/ 584 w 584"/>
                    <a:gd name="T15" fmla="*/ 167 h 1440"/>
                    <a:gd name="T16" fmla="*/ 417 w 584"/>
                    <a:gd name="T17" fmla="*/ 0 h 1440"/>
                    <a:gd name="T18" fmla="*/ 441 w 584"/>
                    <a:gd name="T19" fmla="*/ 1273 h 1440"/>
                    <a:gd name="T20" fmla="*/ 417 w 584"/>
                    <a:gd name="T21" fmla="*/ 1298 h 1440"/>
                    <a:gd name="T22" fmla="*/ 167 w 584"/>
                    <a:gd name="T23" fmla="*/ 1298 h 1440"/>
                    <a:gd name="T24" fmla="*/ 143 w 584"/>
                    <a:gd name="T25" fmla="*/ 1273 h 1440"/>
                    <a:gd name="T26" fmla="*/ 143 w 584"/>
                    <a:gd name="T27" fmla="*/ 167 h 1440"/>
                    <a:gd name="T28" fmla="*/ 167 w 584"/>
                    <a:gd name="T29" fmla="*/ 142 h 1440"/>
                    <a:gd name="T30" fmla="*/ 417 w 584"/>
                    <a:gd name="T31" fmla="*/ 142 h 1440"/>
                    <a:gd name="T32" fmla="*/ 441 w 584"/>
                    <a:gd name="T33" fmla="*/ 167 h 1440"/>
                    <a:gd name="T34" fmla="*/ 441 w 584"/>
                    <a:gd name="T35" fmla="*/ 1273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4" h="1440">
                      <a:moveTo>
                        <a:pt x="417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75" y="0"/>
                        <a:pt x="0" y="75"/>
                        <a:pt x="0" y="167"/>
                      </a:cubicBezTo>
                      <a:cubicBezTo>
                        <a:pt x="0" y="1273"/>
                        <a:pt x="0" y="1273"/>
                        <a:pt x="0" y="1273"/>
                      </a:cubicBezTo>
                      <a:cubicBezTo>
                        <a:pt x="0" y="1365"/>
                        <a:pt x="75" y="1440"/>
                        <a:pt x="167" y="1440"/>
                      </a:cubicBezTo>
                      <a:cubicBezTo>
                        <a:pt x="417" y="1440"/>
                        <a:pt x="417" y="1440"/>
                        <a:pt x="417" y="1440"/>
                      </a:cubicBezTo>
                      <a:cubicBezTo>
                        <a:pt x="509" y="1440"/>
                        <a:pt x="584" y="1365"/>
                        <a:pt x="584" y="1273"/>
                      </a:cubicBezTo>
                      <a:cubicBezTo>
                        <a:pt x="584" y="167"/>
                        <a:pt x="584" y="167"/>
                        <a:pt x="584" y="167"/>
                      </a:cubicBezTo>
                      <a:cubicBezTo>
                        <a:pt x="584" y="75"/>
                        <a:pt x="509" y="0"/>
                        <a:pt x="417" y="0"/>
                      </a:cubicBezTo>
                      <a:close/>
                      <a:moveTo>
                        <a:pt x="441" y="1273"/>
                      </a:moveTo>
                      <a:cubicBezTo>
                        <a:pt x="441" y="1287"/>
                        <a:pt x="430" y="1298"/>
                        <a:pt x="417" y="1298"/>
                      </a:cubicBezTo>
                      <a:cubicBezTo>
                        <a:pt x="167" y="1298"/>
                        <a:pt x="167" y="1298"/>
                        <a:pt x="167" y="1298"/>
                      </a:cubicBezTo>
                      <a:cubicBezTo>
                        <a:pt x="154" y="1298"/>
                        <a:pt x="143" y="1287"/>
                        <a:pt x="143" y="1273"/>
                      </a:cubicBezTo>
                      <a:cubicBezTo>
                        <a:pt x="143" y="167"/>
                        <a:pt x="143" y="167"/>
                        <a:pt x="143" y="167"/>
                      </a:cubicBezTo>
                      <a:cubicBezTo>
                        <a:pt x="143" y="153"/>
                        <a:pt x="154" y="142"/>
                        <a:pt x="167" y="142"/>
                      </a:cubicBezTo>
                      <a:cubicBezTo>
                        <a:pt x="417" y="142"/>
                        <a:pt x="417" y="142"/>
                        <a:pt x="417" y="142"/>
                      </a:cubicBezTo>
                      <a:cubicBezTo>
                        <a:pt x="430" y="142"/>
                        <a:pt x="441" y="153"/>
                        <a:pt x="441" y="167"/>
                      </a:cubicBezTo>
                      <a:lnTo>
                        <a:pt x="441" y="1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9"/>
                <p:cNvSpPr>
                  <a:spLocks/>
                </p:cNvSpPr>
                <p:nvPr/>
              </p:nvSpPr>
              <p:spPr bwMode="auto">
                <a:xfrm>
                  <a:off x="1754" y="2779"/>
                  <a:ext cx="249" cy="719"/>
                </a:xfrm>
                <a:custGeom>
                  <a:avLst/>
                  <a:gdLst>
                    <a:gd name="T0" fmla="*/ 348 w 500"/>
                    <a:gd name="T1" fmla="*/ 49 h 1447"/>
                    <a:gd name="T2" fmla="*/ 252 w 500"/>
                    <a:gd name="T3" fmla="*/ 17 h 1447"/>
                    <a:gd name="T4" fmla="*/ 221 w 500"/>
                    <a:gd name="T5" fmla="*/ 113 h 1447"/>
                    <a:gd name="T6" fmla="*/ 28 w 500"/>
                    <a:gd name="T7" fmla="*/ 1326 h 1447"/>
                    <a:gd name="T8" fmla="*/ 28 w 500"/>
                    <a:gd name="T9" fmla="*/ 1426 h 1447"/>
                    <a:gd name="T10" fmla="*/ 78 w 500"/>
                    <a:gd name="T11" fmla="*/ 1447 h 1447"/>
                    <a:gd name="T12" fmla="*/ 128 w 500"/>
                    <a:gd name="T13" fmla="*/ 1426 h 1447"/>
                    <a:gd name="T14" fmla="*/ 463 w 500"/>
                    <a:gd name="T15" fmla="*/ 765 h 1447"/>
                    <a:gd name="T16" fmla="*/ 348 w 500"/>
                    <a:gd name="T17" fmla="*/ 49 h 1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0" h="1447">
                      <a:moveTo>
                        <a:pt x="348" y="49"/>
                      </a:moveTo>
                      <a:cubicBezTo>
                        <a:pt x="330" y="14"/>
                        <a:pt x="287" y="0"/>
                        <a:pt x="252" y="17"/>
                      </a:cubicBezTo>
                      <a:cubicBezTo>
                        <a:pt x="217" y="35"/>
                        <a:pt x="203" y="78"/>
                        <a:pt x="221" y="113"/>
                      </a:cubicBezTo>
                      <a:cubicBezTo>
                        <a:pt x="426" y="517"/>
                        <a:pt x="348" y="1005"/>
                        <a:pt x="28" y="1326"/>
                      </a:cubicBezTo>
                      <a:cubicBezTo>
                        <a:pt x="0" y="1353"/>
                        <a:pt x="0" y="1398"/>
                        <a:pt x="28" y="1426"/>
                      </a:cubicBezTo>
                      <a:cubicBezTo>
                        <a:pt x="41" y="1440"/>
                        <a:pt x="60" y="1447"/>
                        <a:pt x="78" y="1447"/>
                      </a:cubicBezTo>
                      <a:cubicBezTo>
                        <a:pt x="96" y="1447"/>
                        <a:pt x="114" y="1440"/>
                        <a:pt x="128" y="1426"/>
                      </a:cubicBezTo>
                      <a:cubicBezTo>
                        <a:pt x="309" y="1245"/>
                        <a:pt x="425" y="1017"/>
                        <a:pt x="463" y="765"/>
                      </a:cubicBezTo>
                      <a:cubicBezTo>
                        <a:pt x="500" y="518"/>
                        <a:pt x="460" y="270"/>
                        <a:pt x="348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10"/>
                <p:cNvSpPr>
                  <a:spLocks/>
                </p:cNvSpPr>
                <p:nvPr/>
              </p:nvSpPr>
              <p:spPr bwMode="auto">
                <a:xfrm>
                  <a:off x="1754" y="2639"/>
                  <a:ext cx="99" cy="96"/>
                </a:xfrm>
                <a:custGeom>
                  <a:avLst/>
                  <a:gdLst>
                    <a:gd name="T0" fmla="*/ 171 w 198"/>
                    <a:gd name="T1" fmla="*/ 73 h 192"/>
                    <a:gd name="T2" fmla="*/ 128 w 198"/>
                    <a:gd name="T3" fmla="*/ 28 h 192"/>
                    <a:gd name="T4" fmla="*/ 28 w 198"/>
                    <a:gd name="T5" fmla="*/ 28 h 192"/>
                    <a:gd name="T6" fmla="*/ 28 w 198"/>
                    <a:gd name="T7" fmla="*/ 128 h 192"/>
                    <a:gd name="T8" fmla="*/ 66 w 198"/>
                    <a:gd name="T9" fmla="*/ 169 h 192"/>
                    <a:gd name="T10" fmla="*/ 119 w 198"/>
                    <a:gd name="T11" fmla="*/ 192 h 192"/>
                    <a:gd name="T12" fmla="*/ 166 w 198"/>
                    <a:gd name="T13" fmla="*/ 174 h 192"/>
                    <a:gd name="T14" fmla="*/ 171 w 198"/>
                    <a:gd name="T15" fmla="*/ 73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" h="192">
                      <a:moveTo>
                        <a:pt x="171" y="73"/>
                      </a:moveTo>
                      <a:cubicBezTo>
                        <a:pt x="157" y="58"/>
                        <a:pt x="143" y="43"/>
                        <a:pt x="128" y="28"/>
                      </a:cubicBezTo>
                      <a:cubicBezTo>
                        <a:pt x="100" y="0"/>
                        <a:pt x="55" y="0"/>
                        <a:pt x="28" y="28"/>
                      </a:cubicBezTo>
                      <a:cubicBezTo>
                        <a:pt x="0" y="56"/>
                        <a:pt x="0" y="101"/>
                        <a:pt x="28" y="128"/>
                      </a:cubicBezTo>
                      <a:cubicBezTo>
                        <a:pt x="41" y="141"/>
                        <a:pt x="53" y="155"/>
                        <a:pt x="66" y="169"/>
                      </a:cubicBezTo>
                      <a:cubicBezTo>
                        <a:pt x="80" y="184"/>
                        <a:pt x="99" y="192"/>
                        <a:pt x="119" y="192"/>
                      </a:cubicBezTo>
                      <a:cubicBezTo>
                        <a:pt x="135" y="192"/>
                        <a:pt x="153" y="186"/>
                        <a:pt x="166" y="174"/>
                      </a:cubicBezTo>
                      <a:cubicBezTo>
                        <a:pt x="195" y="147"/>
                        <a:pt x="198" y="103"/>
                        <a:pt x="171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8" name="CaixaDeTexto 37"/>
            <p:cNvSpPr txBox="1"/>
            <p:nvPr/>
          </p:nvSpPr>
          <p:spPr>
            <a:xfrm>
              <a:off x="1604940" y="5714355"/>
              <a:ext cx="4860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b="1" dirty="0">
                  <a:solidFill>
                    <a:srgbClr val="4071AC"/>
                  </a:solidFill>
                </a:rPr>
                <a:t>+</a:t>
              </a:r>
              <a:r>
                <a:rPr lang="pt-BR" sz="1050" b="1" dirty="0" err="1">
                  <a:solidFill>
                    <a:srgbClr val="4071AC"/>
                  </a:solidFill>
                </a:rPr>
                <a:t>info</a:t>
              </a:r>
              <a:endParaRPr lang="pt-BR" sz="1050" b="1" dirty="0">
                <a:solidFill>
                  <a:srgbClr val="4071A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1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26" grpId="0" animBg="1"/>
      <p:bldP spid="27" grpId="0"/>
      <p:bldP spid="28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90000" y="6319838"/>
            <a:ext cx="8067675" cy="47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SzPct val="120000"/>
              <a:buNone/>
            </a:pP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P3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ea typeface="Verdana" pitchFamily="34" charset="0"/>
                <a:cs typeface="Arial" charset="0"/>
              </a:rPr>
              <a:t>. Quais foram os motivos que fizeram o(a) Sr.(a) participar do curso mais de uma vez? (RM)</a:t>
            </a:r>
            <a:endParaRPr lang="pt-BR" sz="10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4038349" y="257702"/>
            <a:ext cx="4026401" cy="490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chemeClr val="bg1"/>
                </a:solidFill>
                <a:latin typeface="+mn-lt"/>
              </a:rPr>
              <a:t>por que mais de uma vez?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1379908" y="173531"/>
            <a:ext cx="1905000" cy="347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i="1" dirty="0">
                <a:solidFill>
                  <a:srgbClr val="CCECFF"/>
                </a:solidFill>
                <a:latin typeface="+mn-lt"/>
              </a:rPr>
              <a:t>resultados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2968F5E-81C5-419C-821D-3846998EF535}" type="slidenum">
              <a:rPr lang="pt-BR" sz="1400" b="1" smtClean="0">
                <a:solidFill>
                  <a:srgbClr val="0F75BC"/>
                </a:solidFill>
              </a:rPr>
              <a:pPr algn="ctr"/>
              <a:t>9</a:t>
            </a:fld>
            <a:endParaRPr lang="pt-BR" sz="1400" b="1" dirty="0">
              <a:solidFill>
                <a:srgbClr val="0F75BC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9369509"/>
              </p:ext>
            </p:extLst>
          </p:nvPr>
        </p:nvGraphicFramePr>
        <p:xfrm>
          <a:off x="2843699" y="167861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323627122"/>
              </p:ext>
            </p:extLst>
          </p:nvPr>
        </p:nvGraphicFramePr>
        <p:xfrm>
          <a:off x="9155456" y="167769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076097093"/>
              </p:ext>
            </p:extLst>
          </p:nvPr>
        </p:nvGraphicFramePr>
        <p:xfrm>
          <a:off x="4413214" y="167861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17485021"/>
              </p:ext>
            </p:extLst>
          </p:nvPr>
        </p:nvGraphicFramePr>
        <p:xfrm>
          <a:off x="5906233" y="167861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77389076"/>
              </p:ext>
            </p:extLst>
          </p:nvPr>
        </p:nvGraphicFramePr>
        <p:xfrm>
          <a:off x="7426068" y="167769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25919170"/>
              </p:ext>
            </p:extLst>
          </p:nvPr>
        </p:nvGraphicFramePr>
        <p:xfrm>
          <a:off x="1322043" y="1678611"/>
          <a:ext cx="1812446" cy="13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Retângulo 19"/>
          <p:cNvSpPr/>
          <p:nvPr/>
        </p:nvSpPr>
        <p:spPr>
          <a:xfrm>
            <a:off x="4484869" y="3089248"/>
            <a:ext cx="185992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aperfeiçoar |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assimilar o conteúdo| capacitação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2883218" y="3089248"/>
            <a:ext cx="173340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não sei | não lembro | prefiro não responder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7693279" y="3089248"/>
            <a:ext cx="139172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curso estava muito longo ou demorado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9144000" y="3089248"/>
            <a:ext cx="169999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carga horária | para faculdade| horas comp.</a:t>
            </a:r>
          </a:p>
        </p:txBody>
      </p:sp>
      <p:sp>
        <p:nvSpPr>
          <p:cNvPr id="95" name="Retângulo 94"/>
          <p:cNvSpPr/>
          <p:nvPr/>
        </p:nvSpPr>
        <p:spPr>
          <a:xfrm>
            <a:off x="6218277" y="3078193"/>
            <a:ext cx="117356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outros motivos diversos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pt-BR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1801306" y="2163346"/>
            <a:ext cx="8719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43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%</a:t>
            </a:r>
          </a:p>
        </p:txBody>
      </p:sp>
      <p:sp>
        <p:nvSpPr>
          <p:cNvPr id="97" name="Retângulo 96"/>
          <p:cNvSpPr/>
          <p:nvPr/>
        </p:nvSpPr>
        <p:spPr>
          <a:xfrm>
            <a:off x="3382809" y="2155848"/>
            <a:ext cx="7342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17%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4902696" y="2176108"/>
            <a:ext cx="83348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14%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7920823" y="2175188"/>
            <a:ext cx="8229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6%</a:t>
            </a:r>
          </a:p>
        </p:txBody>
      </p:sp>
      <p:sp>
        <p:nvSpPr>
          <p:cNvPr id="100" name="Retângulo 99"/>
          <p:cNvSpPr/>
          <p:nvPr/>
        </p:nvSpPr>
        <p:spPr>
          <a:xfrm>
            <a:off x="9605562" y="2157959"/>
            <a:ext cx="9122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4%</a:t>
            </a:r>
          </a:p>
        </p:txBody>
      </p:sp>
      <p:sp>
        <p:nvSpPr>
          <p:cNvPr id="101" name="Retângulo 100"/>
          <p:cNvSpPr/>
          <p:nvPr/>
        </p:nvSpPr>
        <p:spPr>
          <a:xfrm>
            <a:off x="6417885" y="2170363"/>
            <a:ext cx="8229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6%</a:t>
            </a:r>
          </a:p>
        </p:txBody>
      </p:sp>
      <p:sp>
        <p:nvSpPr>
          <p:cNvPr id="108" name="Retângulo 107"/>
          <p:cNvSpPr/>
          <p:nvPr/>
        </p:nvSpPr>
        <p:spPr>
          <a:xfrm>
            <a:off x="1300829" y="3089248"/>
            <a:ext cx="17334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por falta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de tempo</a:t>
            </a:r>
          </a:p>
        </p:txBody>
      </p:sp>
      <p:graphicFrame>
        <p:nvGraphicFramePr>
          <p:cNvPr id="111" name="Tabela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028066"/>
              </p:ext>
            </p:extLst>
          </p:nvPr>
        </p:nvGraphicFramePr>
        <p:xfrm>
          <a:off x="1405299" y="3862833"/>
          <a:ext cx="9389700" cy="743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847495269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1411671304"/>
                    </a:ext>
                  </a:extLst>
                </a:gridCol>
                <a:gridCol w="1564950">
                  <a:extLst>
                    <a:ext uri="{9D8B030D-6E8A-4147-A177-3AD203B41FA5}">
                      <a16:colId xmlns="" xmlns:a16="http://schemas.microsoft.com/office/drawing/2014/main" val="2840158082"/>
                    </a:ext>
                  </a:extLst>
                </a:gridCol>
              </a:tblGrid>
              <a:tr h="440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pt-B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2" name="Tabela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38425"/>
              </p:ext>
            </p:extLst>
          </p:nvPr>
        </p:nvGraphicFramePr>
        <p:xfrm>
          <a:off x="482599" y="3425095"/>
          <a:ext cx="740047" cy="1236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079">
                <a:tc>
                  <a:txBody>
                    <a:bodyPr/>
                    <a:lstStyle/>
                    <a:p>
                      <a:pPr algn="r" fontAlgn="t"/>
                      <a:endParaRPr lang="pt-BR" sz="11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7749701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 algn="r" fontAlgn="t"/>
                      <a:r>
                        <a:rPr lang="pt-BR" sz="2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AE</a:t>
                      </a:r>
                      <a:endParaRPr lang="pt-BR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 algn="r" fontAlgn="t"/>
                      <a:r>
                        <a:rPr lang="pt-BR" sz="2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IGPN</a:t>
                      </a:r>
                      <a:endParaRPr lang="pt-BR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" name="Espaço Reservado para Conteúdo 2"/>
          <p:cNvSpPr txBox="1">
            <a:spLocks/>
          </p:cNvSpPr>
          <p:nvPr/>
        </p:nvSpPr>
        <p:spPr>
          <a:xfrm>
            <a:off x="10944000" y="3473958"/>
            <a:ext cx="772627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196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28" name="Espaço Reservado para Conteúdo 2"/>
          <p:cNvSpPr txBox="1">
            <a:spLocks/>
          </p:cNvSpPr>
          <p:nvPr/>
        </p:nvSpPr>
        <p:spPr>
          <a:xfrm>
            <a:off x="10944000" y="3931289"/>
            <a:ext cx="772627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106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29" name="Espaço Reservado para Conteúdo 2"/>
          <p:cNvSpPr txBox="1">
            <a:spLocks/>
          </p:cNvSpPr>
          <p:nvPr/>
        </p:nvSpPr>
        <p:spPr>
          <a:xfrm>
            <a:off x="10944000" y="4386640"/>
            <a:ext cx="772627" cy="241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libri (Corpo)"/>
              </a:rPr>
              <a:t>base: 90</a:t>
            </a:r>
          </a:p>
          <a:p>
            <a:pPr marL="457200" lvl="1" indent="0">
              <a:buSzPct val="60000"/>
              <a:buFont typeface="Arial" panose="020B0604020202020204" pitchFamily="34" charset="0"/>
              <a:buNone/>
            </a:pPr>
            <a:endParaRPr lang="pt-BR" sz="1000" dirty="0">
              <a:solidFill>
                <a:schemeClr val="bg1">
                  <a:lumMod val="50000"/>
                </a:schemeClr>
              </a:solidFill>
              <a:latin typeface="Calibri (Corpo)"/>
            </a:endParaRPr>
          </a:p>
        </p:txBody>
      </p:sp>
      <p:sp>
        <p:nvSpPr>
          <p:cNvPr id="114" name="Espaço Reservado para Conteúdo 2"/>
          <p:cNvSpPr txBox="1">
            <a:spLocks/>
          </p:cNvSpPr>
          <p:nvPr/>
        </p:nvSpPr>
        <p:spPr>
          <a:xfrm>
            <a:off x="1379907" y="5148179"/>
            <a:ext cx="9564093" cy="1130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90000"/>
                </a:schemeClr>
              </a:buClr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o fato de praticamente 3 em cada 5 entrevistados que fizeram o curso mais de uma vez alegarem ‘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falta de tempo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’ ou se ‘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>recusarem a responder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’ sugere uma indiferença ou pequena valorização dos mesmos  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(p3)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909" y="1113600"/>
            <a:ext cx="574343" cy="57434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108" y="1047544"/>
            <a:ext cx="660305" cy="660305"/>
          </a:xfrm>
          <a:prstGeom prst="rect">
            <a:avLst/>
          </a:prstGeom>
        </p:spPr>
      </p:pic>
      <p:pic>
        <p:nvPicPr>
          <p:cNvPr id="109" name="Imagem 108"/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173" y="1038761"/>
            <a:ext cx="674964" cy="674964"/>
          </a:xfrm>
          <a:prstGeom prst="rect">
            <a:avLst/>
          </a:prstGeom>
        </p:spPr>
      </p:pic>
      <p:pic>
        <p:nvPicPr>
          <p:cNvPr id="113" name="Imagem 112"/>
          <p:cNvPicPr>
            <a:picLocks noChangeAspect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123" y="1102159"/>
            <a:ext cx="631244" cy="548168"/>
          </a:xfrm>
          <a:prstGeom prst="rect">
            <a:avLst/>
          </a:prstGeom>
        </p:spPr>
      </p:pic>
      <p:pic>
        <p:nvPicPr>
          <p:cNvPr id="115" name="Imagem 114"/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857" y="1047544"/>
            <a:ext cx="582221" cy="582221"/>
          </a:xfrm>
          <a:prstGeom prst="rect">
            <a:avLst/>
          </a:prstGeom>
        </p:spPr>
      </p:pic>
      <p:pic>
        <p:nvPicPr>
          <p:cNvPr id="116" name="Imagem 115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095" y="1118332"/>
            <a:ext cx="511433" cy="5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P spid="20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8" grpId="0"/>
      <p:bldP spid="127" grpId="0"/>
      <p:bldP spid="128" grpId="0"/>
      <p:bldP spid="129" grpId="0"/>
      <p:bldP spid="114" grpId="0"/>
    </p:bld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10764</TotalTime>
  <Words>2066</Words>
  <Application>Microsoft Office PowerPoint</Application>
  <PresentationFormat>Widescreen</PresentationFormat>
  <Paragraphs>511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Adobe Heiti Std R</vt:lpstr>
      <vt:lpstr>Arial</vt:lpstr>
      <vt:lpstr>Calibri</vt:lpstr>
      <vt:lpstr>Calibri (Corpo)</vt:lpstr>
      <vt:lpstr>Calibri (Corpo)</vt:lpstr>
      <vt:lpstr>Times New Roman</vt:lpstr>
      <vt:lpstr>Verdana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 Checchia</dc:creator>
  <cp:lastModifiedBy>Kennyston Costa Lago</cp:lastModifiedBy>
  <cp:revision>1162</cp:revision>
  <cp:lastPrinted>2015-06-22T11:41:36Z</cp:lastPrinted>
  <dcterms:created xsi:type="dcterms:W3CDTF">2015-01-16T11:21:37Z</dcterms:created>
  <dcterms:modified xsi:type="dcterms:W3CDTF">2016-12-15T12:40:23Z</dcterms:modified>
</cp:coreProperties>
</file>