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4.xml" ContentType="application/vnd.openxmlformats-officedocument.drawingml.chart+xml"/>
  <Override PartName="/ppt/notesSlides/notesSlide1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3.xml" ContentType="application/vnd.openxmlformats-officedocument.drawingml.chartshapes+xml"/>
  <Override PartName="/ppt/charts/chart5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4.xml" ContentType="application/vnd.openxmlformats-officedocument.drawingml.chartshapes+xml"/>
  <Override PartName="/ppt/charts/chart5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drawings/drawing5.xml" ContentType="application/vnd.openxmlformats-officedocument.drawingml.chartshapes+xml"/>
  <Override PartName="/ppt/charts/chart6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drawings/drawing6.xml" ContentType="application/vnd.openxmlformats-officedocument.drawingml.chartshapes+xml"/>
  <Override PartName="/ppt/charts/chart7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drawings/drawing7.xml" ContentType="application/vnd.openxmlformats-officedocument.drawingml.chartshapes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80.xml" ContentType="application/vnd.openxmlformats-officedocument.drawingml.chart+xml"/>
  <Override PartName="/ppt/drawings/drawing8.xml" ContentType="application/vnd.openxmlformats-officedocument.drawingml.chartshapes+xml"/>
  <Override PartName="/ppt/charts/chart8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85.xml" ContentType="application/vnd.openxmlformats-officedocument.drawingml.chart+xml"/>
  <Override PartName="/ppt/notesSlides/notesSlide12.xml" ContentType="application/vnd.openxmlformats-officedocument.presentationml.notesSlide+xml"/>
  <Override PartName="/ppt/charts/chart8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8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88.xml" ContentType="application/vnd.openxmlformats-officedocument.drawingml.chart+xml"/>
  <Override PartName="/ppt/drawings/drawing9.xml" ContentType="application/vnd.openxmlformats-officedocument.drawingml.chartshapes+xml"/>
  <Override PartName="/ppt/charts/chart89.xml" ContentType="application/vnd.openxmlformats-officedocument.drawingml.chart+xml"/>
  <Override PartName="/ppt/drawings/drawing10.xml" ContentType="application/vnd.openxmlformats-officedocument.drawingml.chartshapes+xml"/>
  <Override PartName="/ppt/charts/chart9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427" r:id="rId2"/>
    <p:sldId id="414" r:id="rId3"/>
    <p:sldId id="400" r:id="rId4"/>
    <p:sldId id="601" r:id="rId5"/>
    <p:sldId id="578" r:id="rId6"/>
    <p:sldId id="580" r:id="rId7"/>
    <p:sldId id="581" r:id="rId8"/>
    <p:sldId id="582" r:id="rId9"/>
    <p:sldId id="583" r:id="rId10"/>
    <p:sldId id="430" r:id="rId11"/>
    <p:sldId id="480" r:id="rId12"/>
    <p:sldId id="481" r:id="rId13"/>
    <p:sldId id="544" r:id="rId14"/>
    <p:sldId id="548" r:id="rId15"/>
    <p:sldId id="549" r:id="rId16"/>
    <p:sldId id="550" r:id="rId17"/>
    <p:sldId id="551" r:id="rId18"/>
    <p:sldId id="437" r:id="rId19"/>
    <p:sldId id="488" r:id="rId20"/>
    <p:sldId id="489" r:id="rId21"/>
    <p:sldId id="546" r:id="rId22"/>
    <p:sldId id="472" r:id="rId23"/>
    <p:sldId id="445" r:id="rId24"/>
    <p:sldId id="473" r:id="rId25"/>
    <p:sldId id="602" r:id="rId26"/>
    <p:sldId id="603" r:id="rId27"/>
    <p:sldId id="604" r:id="rId28"/>
    <p:sldId id="605" r:id="rId29"/>
    <p:sldId id="606" r:id="rId30"/>
    <p:sldId id="607" r:id="rId31"/>
    <p:sldId id="474" r:id="rId32"/>
    <p:sldId id="608" r:id="rId33"/>
    <p:sldId id="547" r:id="rId34"/>
    <p:sldId id="446" r:id="rId35"/>
    <p:sldId id="491" r:id="rId36"/>
    <p:sldId id="492" r:id="rId37"/>
    <p:sldId id="557" r:id="rId38"/>
    <p:sldId id="448" r:id="rId39"/>
    <p:sldId id="494" r:id="rId40"/>
    <p:sldId id="558" r:id="rId41"/>
    <p:sldId id="495" r:id="rId42"/>
    <p:sldId id="453" r:id="rId43"/>
    <p:sldId id="496" r:id="rId44"/>
    <p:sldId id="497" r:id="rId45"/>
    <p:sldId id="559" r:id="rId46"/>
    <p:sldId id="454" r:id="rId47"/>
    <p:sldId id="509" r:id="rId48"/>
    <p:sldId id="510" r:id="rId49"/>
    <p:sldId id="564" r:id="rId50"/>
    <p:sldId id="455" r:id="rId51"/>
    <p:sldId id="529" r:id="rId52"/>
    <p:sldId id="530" r:id="rId53"/>
    <p:sldId id="554" r:id="rId54"/>
    <p:sldId id="458" r:id="rId55"/>
    <p:sldId id="532" r:id="rId56"/>
    <p:sldId id="533" r:id="rId57"/>
    <p:sldId id="534" r:id="rId58"/>
    <p:sldId id="459" r:id="rId59"/>
    <p:sldId id="535" r:id="rId60"/>
    <p:sldId id="536" r:id="rId61"/>
    <p:sldId id="537" r:id="rId62"/>
    <p:sldId id="460" r:id="rId63"/>
    <p:sldId id="514" r:id="rId64"/>
    <p:sldId id="609" r:id="rId65"/>
    <p:sldId id="513" r:id="rId66"/>
    <p:sldId id="515" r:id="rId67"/>
    <p:sldId id="462" r:id="rId68"/>
    <p:sldId id="518" r:id="rId69"/>
    <p:sldId id="519" r:id="rId70"/>
    <p:sldId id="569" r:id="rId71"/>
    <p:sldId id="463" r:id="rId72"/>
    <p:sldId id="521" r:id="rId73"/>
    <p:sldId id="522" r:id="rId74"/>
    <p:sldId id="570" r:id="rId75"/>
    <p:sldId id="465" r:id="rId76"/>
    <p:sldId id="539" r:id="rId77"/>
    <p:sldId id="540" r:id="rId78"/>
    <p:sldId id="542" r:id="rId79"/>
    <p:sldId id="611" r:id="rId80"/>
    <p:sldId id="584" r:id="rId81"/>
    <p:sldId id="610" r:id="rId82"/>
    <p:sldId id="585" r:id="rId83"/>
    <p:sldId id="586" r:id="rId84"/>
    <p:sldId id="587" r:id="rId85"/>
    <p:sldId id="420" r:id="rId86"/>
    <p:sldId id="466" r:id="rId87"/>
    <p:sldId id="467" r:id="rId88"/>
    <p:sldId id="359" r:id="rId89"/>
    <p:sldId id="612" r:id="rId90"/>
    <p:sldId id="613" r:id="rId91"/>
    <p:sldId id="614" r:id="rId92"/>
    <p:sldId id="259" r:id="rId9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5B697C"/>
    <a:srgbClr val="609D89"/>
    <a:srgbClr val="A9D18E"/>
    <a:srgbClr val="E2F0D9"/>
    <a:srgbClr val="CA6A68"/>
    <a:srgbClr val="FF5050"/>
    <a:srgbClr val="595959"/>
    <a:srgbClr val="203864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3" autoAdjust="0"/>
    <p:restoredTop sz="96408" autoAdjust="0"/>
  </p:normalViewPr>
  <p:slideViewPr>
    <p:cSldViewPr snapToGrid="0">
      <p:cViewPr varScale="1">
        <p:scale>
          <a:sx n="83" d="100"/>
          <a:sy n="83" d="100"/>
        </p:scale>
        <p:origin x="82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net\dados\PESQUISAS\SEBRAE%20NACIONAL\02%20-%20SEBRAETEC\An&#225;lise\Excel_Sebraetec_para%20apresenta&#231;&#227;o.xlsx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net\dados\PESQUISAS\SEBRAE%20NACIONAL\02%20-%20SEBRAETEC\An&#225;lise\Excel_Sebraetec_para%20apresenta&#231;&#227;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1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8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5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8.xlsx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6.xlsx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8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1"/>
            <c:bubble3D val="0"/>
            <c:spPr>
              <a:solidFill>
                <a:srgbClr val="CA6A68"/>
              </a:solidFill>
            </c:spPr>
            <c:extLst>
              <c:ext xmlns:c16="http://schemas.microsoft.com/office/drawing/2014/chart" uri="{C3380CC4-5D6E-409C-BE32-E72D297353CC}">
                <c16:uniqueId val="{00000001-1145-4AB2-B6C2-F609583CE71D}"/>
              </c:ext>
            </c:extLst>
          </c:dPt>
          <c:cat>
            <c:strRef>
              <c:f>Plan1!$A$2:$A$3</c:f>
              <c:strCache>
                <c:ptCount val="2"/>
                <c:pt idx="0">
                  <c:v>Participou do SEBRAETEC no segundo semestre de 2017</c:v>
                </c:pt>
                <c:pt idx="1">
                  <c:v>Não participou do SEBRAETEC no segundo semestre de 2017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0.75100000000000011</c:v>
                </c:pt>
                <c:pt idx="1">
                  <c:v>0.24900000000000003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5-4AB2-B6C2-F609583CE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0"/>
        <c:holeSize val="6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69129395932275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Planilha1!$B$2:$B$9</c:f>
              <c:numCache>
                <c:formatCode>###0.0%</c:formatCode>
                <c:ptCount val="8"/>
                <c:pt idx="0">
                  <c:v>0.23</c:v>
                </c:pt>
                <c:pt idx="1">
                  <c:v>0.34</c:v>
                </c:pt>
                <c:pt idx="2">
                  <c:v>7.0000000000000021E-2</c:v>
                </c:pt>
                <c:pt idx="3">
                  <c:v>9.0000000000000011E-2</c:v>
                </c:pt>
                <c:pt idx="4">
                  <c:v>8.0000000000000016E-2</c:v>
                </c:pt>
                <c:pt idx="5">
                  <c:v>0.05</c:v>
                </c:pt>
                <c:pt idx="6">
                  <c:v>2.0000000000000004E-2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A-40BF-AAED-27F90FDD09E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Planilha1!$C$2:$C$9</c:f>
              <c:numCache>
                <c:formatCode>###0.0%</c:formatCode>
                <c:ptCount val="8"/>
                <c:pt idx="0">
                  <c:v>0.20800000000000002</c:v>
                </c:pt>
                <c:pt idx="1">
                  <c:v>0.24000000000000002</c:v>
                </c:pt>
                <c:pt idx="2">
                  <c:v>0.10400000000000001</c:v>
                </c:pt>
                <c:pt idx="3">
                  <c:v>9.3000000000000041E-2</c:v>
                </c:pt>
                <c:pt idx="4">
                  <c:v>7.0999999999999994E-2</c:v>
                </c:pt>
                <c:pt idx="5">
                  <c:v>4.7000000000000007E-2</c:v>
                </c:pt>
                <c:pt idx="6">
                  <c:v>1.2E-2</c:v>
                </c:pt>
                <c:pt idx="7">
                  <c:v>0.18800000000000003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A-40BF-AAED-27F90FDD09E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Planilha1!$D$2:$D$9</c:f>
              <c:numCache>
                <c:formatCode>0.0%</c:formatCode>
                <c:ptCount val="8"/>
                <c:pt idx="0">
                  <c:v>0.26300000000000001</c:v>
                </c:pt>
                <c:pt idx="1">
                  <c:v>0.25800000000000001</c:v>
                </c:pt>
                <c:pt idx="2">
                  <c:v>0.12000000000000001</c:v>
                </c:pt>
                <c:pt idx="3">
                  <c:v>7.1999999999999995E-2</c:v>
                </c:pt>
                <c:pt idx="4">
                  <c:v>7.0999999999999994E-2</c:v>
                </c:pt>
                <c:pt idx="5">
                  <c:v>5.1000000000000004E-2</c:v>
                </c:pt>
                <c:pt idx="6">
                  <c:v>1.7000000000000001E-2</c:v>
                </c:pt>
                <c:pt idx="7">
                  <c:v>0.14900000000000002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A-40BF-AAED-27F90FDD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15"/>
        <c:axId val="233657088"/>
        <c:axId val="233658624"/>
      </c:barChart>
      <c:catAx>
        <c:axId val="2336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3658624"/>
        <c:crosses val="autoZero"/>
        <c:auto val="1"/>
        <c:lblAlgn val="ctr"/>
        <c:lblOffset val="100"/>
        <c:noMultiLvlLbl val="0"/>
      </c:catAx>
      <c:valAx>
        <c:axId val="23365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2336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39E-2"/>
          <c:y val="3.732501727317375E-2"/>
          <c:w val="0.96594514647362684"/>
          <c:h val="0.7875879614896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Planilha1!$J$16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Planilha1!$J$17:$J$18</c:f>
              <c:numCache>
                <c:formatCode>0.0%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1-4E82-8BDA-E0962FF262DD}"/>
            </c:ext>
          </c:extLst>
        </c:ser>
        <c:ser>
          <c:idx val="1"/>
          <c:order val="1"/>
          <c:tx>
            <c:strRef>
              <c:f>Planilha1!$K$16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Planilha1!$K$17:$K$18</c:f>
              <c:numCache>
                <c:formatCode>0.0%</c:formatCode>
                <c:ptCount val="2"/>
                <c:pt idx="0">
                  <c:v>0.95599999999999996</c:v>
                </c:pt>
                <c:pt idx="1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1-4E82-8BDA-E0962FF262DD}"/>
            </c:ext>
          </c:extLst>
        </c:ser>
        <c:ser>
          <c:idx val="2"/>
          <c:order val="2"/>
          <c:tx>
            <c:strRef>
              <c:f>Planilha1!$L$16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Planilha1!$L$17:$L$18</c:f>
              <c:numCache>
                <c:formatCode>0.0%</c:formatCode>
                <c:ptCount val="2"/>
                <c:pt idx="0">
                  <c:v>0.92100000000000004</c:v>
                </c:pt>
                <c:pt idx="1">
                  <c:v>7.8999999999999959E-2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1-4E82-8BDA-E0962FF262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5"/>
        <c:axId val="171782144"/>
        <c:axId val="171784064"/>
      </c:barChart>
      <c:catAx>
        <c:axId val="1717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171784064"/>
        <c:crosses val="autoZero"/>
        <c:auto val="1"/>
        <c:lblAlgn val="ctr"/>
        <c:lblOffset val="100"/>
        <c:noMultiLvlLbl val="0"/>
      </c:catAx>
      <c:valAx>
        <c:axId val="171784064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171782144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bg2">
                  <a:lumMod val="25000"/>
                </a:schemeClr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rgbClr val="5B697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Menos de R$ 5 mil por mês</c:v>
                </c:pt>
                <c:pt idx="1">
                  <c:v>Entre R$ 6 mil e R$ 30 mil por mês</c:v>
                </c:pt>
                <c:pt idx="2">
                  <c:v>Entre R$31 mil e R$ 300 mil por mês</c:v>
                </c:pt>
                <c:pt idx="3">
                  <c:v>Acima de R$ 300 mil por mês</c:v>
                </c:pt>
                <c:pt idx="4">
                  <c:v>Não sabe</c:v>
                </c:pt>
                <c:pt idx="5">
                  <c:v>Não quer informar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0.28422579163096295</c:v>
                </c:pt>
                <c:pt idx="1">
                  <c:v>0.36097250545592724</c:v>
                </c:pt>
                <c:pt idx="2">
                  <c:v>0.25571318193463055</c:v>
                </c:pt>
                <c:pt idx="3">
                  <c:v>3.3752738591494628E-2</c:v>
                </c:pt>
                <c:pt idx="4">
                  <c:v>4.0578319721815879E-2</c:v>
                </c:pt>
                <c:pt idx="5">
                  <c:v>2.475746266516872E-2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0-4580-9BBB-E60A5C1B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60452992"/>
        <c:axId val="160471680"/>
      </c:barChart>
      <c:catAx>
        <c:axId val="160452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t-BR"/>
          </a:p>
        </c:txPr>
        <c:crossAx val="160471680"/>
        <c:crosses val="autoZero"/>
        <c:auto val="1"/>
        <c:lblAlgn val="ctr"/>
        <c:lblOffset val="100"/>
        <c:noMultiLvlLbl val="0"/>
      </c:catAx>
      <c:valAx>
        <c:axId val="1604716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60452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999FF"/>
              </a:solidFill>
            </c:spPr>
            <c:extLst>
              <c:ext xmlns:c16="http://schemas.microsoft.com/office/drawing/2014/chart" uri="{C3380CC4-5D6E-409C-BE32-E72D297353CC}">
                <c16:uniqueId val="{00000001-2D9A-4D9E-9AFF-EB8AEF14F9B9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3-2D9A-4D9E-9AFF-EB8AEF14F9B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61,4%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A-4D9E-9AFF-EB8AEF14F9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38,6%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A-4D9E-9AFF-EB8AEF14F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'Q21'!$B$8:$B$9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'Q21'!$C$8:$C$9</c:f>
              <c:numCache>
                <c:formatCode>###0.0</c:formatCode>
                <c:ptCount val="2"/>
                <c:pt idx="0">
                  <c:v>59.16442134941493</c:v>
                </c:pt>
                <c:pt idx="1">
                  <c:v>40.835578650585063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A-4D9E-9AFF-EB8AEF14F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B69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Mais de 65 anos</c:v>
                </c:pt>
                <c:pt idx="6">
                  <c:v>Não respondeu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3.7832047538543093E-2</c:v>
                </c:pt>
                <c:pt idx="1">
                  <c:v>0.23448127523876894</c:v>
                </c:pt>
                <c:pt idx="2">
                  <c:v>0.31810595112158369</c:v>
                </c:pt>
                <c:pt idx="3">
                  <c:v>0.24762496550170071</c:v>
                </c:pt>
                <c:pt idx="4">
                  <c:v>0.12171624927678369</c:v>
                </c:pt>
                <c:pt idx="5">
                  <c:v>3.757294002570008E-2</c:v>
                </c:pt>
                <c:pt idx="6">
                  <c:v>2.666571296919737E-3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3-4C33-992F-EDBDDE42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59869184"/>
        <c:axId val="159934336"/>
      </c:barChart>
      <c:catAx>
        <c:axId val="15986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59934336"/>
        <c:crosses val="autoZero"/>
        <c:auto val="1"/>
        <c:lblAlgn val="ctr"/>
        <c:lblOffset val="100"/>
        <c:noMultiLvlLbl val="0"/>
      </c:catAx>
      <c:valAx>
        <c:axId val="159934336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one"/>
        <c:crossAx val="15986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Até ensino fundamental incompleto (até 1º  grau incompleto)</c:v>
                </c:pt>
                <c:pt idx="1">
                  <c:v>Ensino fundamental completo (1º  grau completo)</c:v>
                </c:pt>
                <c:pt idx="2">
                  <c:v>Ensino médio incompleto (2º  grau incompleto)</c:v>
                </c:pt>
                <c:pt idx="3">
                  <c:v>Ensino médio completo (2º  grau completo)</c:v>
                </c:pt>
                <c:pt idx="4">
                  <c:v>Ensino Técnico/Profissionalizante</c:v>
                </c:pt>
                <c:pt idx="5">
                  <c:v>Ensino superior incompleto (3º  grau incompleto)</c:v>
                </c:pt>
                <c:pt idx="6">
                  <c:v>Ensino superior completo (3º  grau completo)</c:v>
                </c:pt>
                <c:pt idx="7">
                  <c:v>Pós graduação (completo ou incompleto)</c:v>
                </c:pt>
                <c:pt idx="8">
                  <c:v>Não sabe/não quis responder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9.2053530554271443E-2</c:v>
                </c:pt>
                <c:pt idx="1">
                  <c:v>5.8773077375998808E-2</c:v>
                </c:pt>
                <c:pt idx="2">
                  <c:v>4.3511350012967319E-2</c:v>
                </c:pt>
                <c:pt idx="3">
                  <c:v>0.2850011227903515</c:v>
                </c:pt>
                <c:pt idx="4">
                  <c:v>2.6712637895415267E-2</c:v>
                </c:pt>
                <c:pt idx="5">
                  <c:v>9.1320505644691685E-2</c:v>
                </c:pt>
                <c:pt idx="6">
                  <c:v>0.28645161587654333</c:v>
                </c:pt>
                <c:pt idx="7">
                  <c:v>0.11326319844934853</c:v>
                </c:pt>
                <c:pt idx="8">
                  <c:v>2.9129614004128356E-3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8-4B47-8071-13677C2E7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06171520"/>
        <c:axId val="126490496"/>
      </c:barChart>
      <c:catAx>
        <c:axId val="206171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t-BR"/>
          </a:p>
        </c:txPr>
        <c:crossAx val="126490496"/>
        <c:crosses val="autoZero"/>
        <c:auto val="1"/>
        <c:lblAlgn val="ctr"/>
        <c:lblOffset val="100"/>
        <c:noMultiLvlLbl val="0"/>
      </c:catAx>
      <c:valAx>
        <c:axId val="1264904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0617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2-40E8-AC56-2EA76176BA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92-40E8-AC56-2EA76176BA29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5-4AC9-9E7E-84CBD0E325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92-40E8-AC56-2EA76176BA2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92-40E8-AC56-2EA76176BA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92-40E8-AC56-2EA76176BA2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92-40E8-AC56-2EA76176BA2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392-40E8-AC56-2EA76176BA2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392-40E8-AC56-2EA76176BA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392-40E8-AC56-2EA76176BA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B5-4AC9-9E7E-84CBD0E32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Indicação</c:v>
                </c:pt>
                <c:pt idx="1">
                  <c:v>Alguém do Sebrae entrou em contato</c:v>
                </c:pt>
                <c:pt idx="2">
                  <c:v>Por meio de outras instituições</c:v>
                </c:pt>
                <c:pt idx="3">
                  <c:v>Participou de outras atividades do Sebrae</c:v>
                </c:pt>
                <c:pt idx="4">
                  <c:v>Por meio de um Agente de Orientação Empresarial</c:v>
                </c:pt>
                <c:pt idx="5">
                  <c:v>Internet</c:v>
                </c:pt>
                <c:pt idx="6">
                  <c:v>Visita aos balcões de atendimento</c:v>
                </c:pt>
                <c:pt idx="7">
                  <c:v>Por meio do Agente Local de Inovação</c:v>
                </c:pt>
                <c:pt idx="8">
                  <c:v>Site do Sebrae</c:v>
                </c:pt>
                <c:pt idx="9">
                  <c:v>Propaganda em TV/ rádio/ jornal/ folder</c:v>
                </c:pt>
                <c:pt idx="10">
                  <c:v>Não sabe/Não respondeu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0.18400000000000002</c:v>
                </c:pt>
                <c:pt idx="1">
                  <c:v>0.17700000000000002</c:v>
                </c:pt>
                <c:pt idx="2">
                  <c:v>0.17300000000000001</c:v>
                </c:pt>
                <c:pt idx="3">
                  <c:v>0.12000000000000001</c:v>
                </c:pt>
                <c:pt idx="4">
                  <c:v>8.0000000000000016E-2</c:v>
                </c:pt>
                <c:pt idx="5">
                  <c:v>7.3999999999999996E-2</c:v>
                </c:pt>
                <c:pt idx="6">
                  <c:v>6.6000000000000003E-2</c:v>
                </c:pt>
                <c:pt idx="7">
                  <c:v>4.3000000000000003E-2</c:v>
                </c:pt>
                <c:pt idx="8">
                  <c:v>3.2000000000000008E-2</c:v>
                </c:pt>
                <c:pt idx="9">
                  <c:v>2.5999999999999999E-2</c:v>
                </c:pt>
                <c:pt idx="10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5-4AC9-9E7E-84CBD0E32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220755840"/>
        <c:axId val="220757376"/>
      </c:barChart>
      <c:catAx>
        <c:axId val="2207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757376"/>
        <c:crosses val="autoZero"/>
        <c:auto val="1"/>
        <c:lblAlgn val="ctr"/>
        <c:lblOffset val="100"/>
        <c:noMultiLvlLbl val="0"/>
      </c:catAx>
      <c:valAx>
        <c:axId val="22075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07558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95675015267683E-2"/>
          <c:y val="2.8450411767269528E-2"/>
          <c:w val="0.97620864996946466"/>
          <c:h val="0.697388630995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Clínica Tecnológica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699750097158154E-3"/>
                  <c:y val="5.1728021395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3-4F32-B83F-25358149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Por meio de outras instituições</c:v>
                </c:pt>
                <c:pt idx="1">
                  <c:v>Indicação</c:v>
                </c:pt>
                <c:pt idx="2">
                  <c:v>Alguém do Sebrae entrou em contato</c:v>
                </c:pt>
                <c:pt idx="3">
                  <c:v>Participou de outras atividades do Sebrae </c:v>
                </c:pt>
                <c:pt idx="4">
                  <c:v>Internet</c:v>
                </c:pt>
                <c:pt idx="5">
                  <c:v>Visita aos balcões de atendimento</c:v>
                </c:pt>
                <c:pt idx="6">
                  <c:v>Por meio de um Agente de Orientação Empresarial</c:v>
                </c:pt>
                <c:pt idx="7">
                  <c:v>Por meio do Agente Local de Inovação </c:v>
                </c:pt>
                <c:pt idx="8">
                  <c:v>Site do Sebrae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Planilha1!$B$2:$B$11</c:f>
              <c:numCache>
                <c:formatCode>###0%</c:formatCode>
                <c:ptCount val="10"/>
                <c:pt idx="0">
                  <c:v>0.22531512605042023</c:v>
                </c:pt>
                <c:pt idx="1">
                  <c:v>0.18146008403361349</c:v>
                </c:pt>
                <c:pt idx="2">
                  <c:v>0.13445378151260506</c:v>
                </c:pt>
                <c:pt idx="3">
                  <c:v>0.1284138655462185</c:v>
                </c:pt>
                <c:pt idx="4">
                  <c:v>7.0640756302521007E-2</c:v>
                </c:pt>
                <c:pt idx="5">
                  <c:v>6.6176470588235309E-2</c:v>
                </c:pt>
                <c:pt idx="6">
                  <c:v>6.6176470588235309E-2</c:v>
                </c:pt>
                <c:pt idx="7">
                  <c:v>5.1470588235294108E-2</c:v>
                </c:pt>
                <c:pt idx="8">
                  <c:v>2.6260504201680669E-2</c:v>
                </c:pt>
                <c:pt idx="9">
                  <c:v>1.3918067226890755E-2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3-4F32-B83F-253581490EE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1628500027759019E-3"/>
                  <c:y val="7.7592032092553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53-4F32-B83F-25358149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Por meio de outras instituições</c:v>
                </c:pt>
                <c:pt idx="1">
                  <c:v>Indicação</c:v>
                </c:pt>
                <c:pt idx="2">
                  <c:v>Alguém do Sebrae entrou em contato</c:v>
                </c:pt>
                <c:pt idx="3">
                  <c:v>Participou de outras atividades do Sebrae </c:v>
                </c:pt>
                <c:pt idx="4">
                  <c:v>Internet</c:v>
                </c:pt>
                <c:pt idx="5">
                  <c:v>Visita aos balcões de atendimento</c:v>
                </c:pt>
                <c:pt idx="6">
                  <c:v>Por meio de um Agente de Orientação Empresarial</c:v>
                </c:pt>
                <c:pt idx="7">
                  <c:v>Por meio do Agente Local de Inovação </c:v>
                </c:pt>
                <c:pt idx="8">
                  <c:v>Site do Sebrae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Planilha1!$C$2:$C$11</c:f>
              <c:numCache>
                <c:formatCode>###0%</c:formatCode>
                <c:ptCount val="10"/>
                <c:pt idx="0">
                  <c:v>0.16947446724718854</c:v>
                </c:pt>
                <c:pt idx="1">
                  <c:v>0.18179232485888072</c:v>
                </c:pt>
                <c:pt idx="2">
                  <c:v>0.18271124141250608</c:v>
                </c:pt>
                <c:pt idx="3">
                  <c:v>0.12385682404935894</c:v>
                </c:pt>
                <c:pt idx="4">
                  <c:v>6.4214763925961593E-2</c:v>
                </c:pt>
                <c:pt idx="5">
                  <c:v>6.2530083577648457E-2</c:v>
                </c:pt>
                <c:pt idx="6">
                  <c:v>8.6334398109657429E-2</c:v>
                </c:pt>
                <c:pt idx="7">
                  <c:v>4.5245700783266958E-2</c:v>
                </c:pt>
                <c:pt idx="8">
                  <c:v>3.3431059379512545E-2</c:v>
                </c:pt>
                <c:pt idx="9">
                  <c:v>2.6714216951822523E-2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3-4F32-B83F-253581490EE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5699750097158753E-3"/>
                  <c:y val="1.034560427900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53-4F32-B83F-25358149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Por meio de outras instituições</c:v>
                </c:pt>
                <c:pt idx="1">
                  <c:v>Indicação</c:v>
                </c:pt>
                <c:pt idx="2">
                  <c:v>Alguém do Sebrae entrou em contato</c:v>
                </c:pt>
                <c:pt idx="3">
                  <c:v>Participou de outras atividades do Sebrae </c:v>
                </c:pt>
                <c:pt idx="4">
                  <c:v>Internet</c:v>
                </c:pt>
                <c:pt idx="5">
                  <c:v>Visita aos balcões de atendimento</c:v>
                </c:pt>
                <c:pt idx="6">
                  <c:v>Por meio de um Agente de Orientação Empresarial</c:v>
                </c:pt>
                <c:pt idx="7">
                  <c:v>Por meio do Agente Local de Inovação </c:v>
                </c:pt>
                <c:pt idx="8">
                  <c:v>Site do Sebrae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Planilha1!$D$2:$D$11</c:f>
              <c:numCache>
                <c:formatCode>###0%</c:formatCode>
                <c:ptCount val="10"/>
                <c:pt idx="0">
                  <c:v>0.21977715877437329</c:v>
                </c:pt>
                <c:pt idx="1">
                  <c:v>0.25654596100278559</c:v>
                </c:pt>
                <c:pt idx="2">
                  <c:v>0.12562674094707518</c:v>
                </c:pt>
                <c:pt idx="3">
                  <c:v>5.2367688022284128E-2</c:v>
                </c:pt>
                <c:pt idx="4">
                  <c:v>0.14401114206128138</c:v>
                </c:pt>
                <c:pt idx="5">
                  <c:v>8.8300835654596108E-2</c:v>
                </c:pt>
                <c:pt idx="6">
                  <c:v>3.3983286908077996E-2</c:v>
                </c:pt>
                <c:pt idx="7">
                  <c:v>2.2841225626740961E-2</c:v>
                </c:pt>
                <c:pt idx="8">
                  <c:v>8.3565459610027894E-3</c:v>
                </c:pt>
                <c:pt idx="9">
                  <c:v>2.4791086350974934E-2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3-4F32-B83F-253581490EE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Orientação técnica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Por meio de outras instituições</c:v>
                </c:pt>
                <c:pt idx="1">
                  <c:v>Indicação</c:v>
                </c:pt>
                <c:pt idx="2">
                  <c:v>Alguém do Sebrae entrou em contato</c:v>
                </c:pt>
                <c:pt idx="3">
                  <c:v>Participou de outras atividades do Sebrae </c:v>
                </c:pt>
                <c:pt idx="4">
                  <c:v>Internet</c:v>
                </c:pt>
                <c:pt idx="5">
                  <c:v>Visita aos balcões de atendimento</c:v>
                </c:pt>
                <c:pt idx="6">
                  <c:v>Por meio de um Agente de Orientação Empresarial</c:v>
                </c:pt>
                <c:pt idx="7">
                  <c:v>Por meio do Agente Local de Inovação </c:v>
                </c:pt>
                <c:pt idx="8">
                  <c:v>Site do Sebrae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Planilha1!$E$2:$E$11</c:f>
              <c:numCache>
                <c:formatCode>###0%</c:formatCode>
                <c:ptCount val="10"/>
                <c:pt idx="0">
                  <c:v>0.10516739446870452</c:v>
                </c:pt>
                <c:pt idx="1">
                  <c:v>0.13427947598253276</c:v>
                </c:pt>
                <c:pt idx="2">
                  <c:v>0.2048762736535662</c:v>
                </c:pt>
                <c:pt idx="3">
                  <c:v>0.13973799126637557</c:v>
                </c:pt>
                <c:pt idx="4">
                  <c:v>0.14519650655021837</c:v>
                </c:pt>
                <c:pt idx="5">
                  <c:v>9.7161572052401737E-2</c:v>
                </c:pt>
                <c:pt idx="6">
                  <c:v>4.8762736535662314E-2</c:v>
                </c:pt>
                <c:pt idx="7">
                  <c:v>2.7292576419213985E-2</c:v>
                </c:pt>
                <c:pt idx="8">
                  <c:v>4.9126637554585177E-2</c:v>
                </c:pt>
                <c:pt idx="9">
                  <c:v>3.3478893740902474E-2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3-4F32-B83F-253581490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128000"/>
        <c:axId val="222129536"/>
      </c:barChart>
      <c:catAx>
        <c:axId val="2221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129536"/>
        <c:crosses val="autoZero"/>
        <c:auto val="1"/>
        <c:lblAlgn val="ctr"/>
        <c:lblOffset val="100"/>
        <c:noMultiLvlLbl val="0"/>
      </c:catAx>
      <c:valAx>
        <c:axId val="22212953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one"/>
        <c:crossAx val="2221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67863762872584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Indicação </c:v>
                </c:pt>
                <c:pt idx="1">
                  <c:v>Alguém do Sebrae entrou em contato</c:v>
                </c:pt>
                <c:pt idx="2">
                  <c:v>Por meio de outras instituições</c:v>
                </c:pt>
                <c:pt idx="3">
                  <c:v>Participou de outras atividades do Sebrae</c:v>
                </c:pt>
                <c:pt idx="4">
                  <c:v>Por meio de um Agente de Orientação Empresarial</c:v>
                </c:pt>
                <c:pt idx="5">
                  <c:v>Internet</c:v>
                </c:pt>
                <c:pt idx="6">
                  <c:v>Visita aos balcões de atendimento</c:v>
                </c:pt>
                <c:pt idx="7">
                  <c:v>Por meio do Agente Local de Inovação</c:v>
                </c:pt>
                <c:pt idx="8">
                  <c:v>Site do Sebrae (fale com especialista)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Planilha1!$B$2:$B$11</c:f>
              <c:numCache>
                <c:formatCode>###0.0%</c:formatCode>
                <c:ptCount val="10"/>
                <c:pt idx="0">
                  <c:v>0.15000000000000002</c:v>
                </c:pt>
                <c:pt idx="1">
                  <c:v>0.13</c:v>
                </c:pt>
                <c:pt idx="2">
                  <c:v>0.12000000000000001</c:v>
                </c:pt>
                <c:pt idx="3">
                  <c:v>0.15946442208680253</c:v>
                </c:pt>
                <c:pt idx="4">
                  <c:v>0.14000000000000001</c:v>
                </c:pt>
                <c:pt idx="5">
                  <c:v>6.4563397990252056E-2</c:v>
                </c:pt>
                <c:pt idx="7">
                  <c:v>0.05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E-4319-B246-D88CA61DBC0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Indicação </c:v>
                </c:pt>
                <c:pt idx="1">
                  <c:v>Alguém do Sebrae entrou em contato</c:v>
                </c:pt>
                <c:pt idx="2">
                  <c:v>Por meio de outras instituições</c:v>
                </c:pt>
                <c:pt idx="3">
                  <c:v>Participou de outras atividades do Sebrae</c:v>
                </c:pt>
                <c:pt idx="4">
                  <c:v>Por meio de um Agente de Orientação Empresarial</c:v>
                </c:pt>
                <c:pt idx="5">
                  <c:v>Internet</c:v>
                </c:pt>
                <c:pt idx="6">
                  <c:v>Visita aos balcões de atendimento</c:v>
                </c:pt>
                <c:pt idx="7">
                  <c:v>Por meio do Agente Local de Inovação</c:v>
                </c:pt>
                <c:pt idx="8">
                  <c:v>Site do Sebrae (fale com especialista)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Planilha1!$C$2:$C$11</c:f>
              <c:numCache>
                <c:formatCode>###0.0%</c:formatCode>
                <c:ptCount val="10"/>
                <c:pt idx="0">
                  <c:v>0.20700000000000002</c:v>
                </c:pt>
                <c:pt idx="1">
                  <c:v>0.22</c:v>
                </c:pt>
                <c:pt idx="2">
                  <c:v>0.17600000000000002</c:v>
                </c:pt>
                <c:pt idx="3">
                  <c:v>7.6999999999999999E-2</c:v>
                </c:pt>
                <c:pt idx="4">
                  <c:v>5.9000000000000004E-2</c:v>
                </c:pt>
                <c:pt idx="5">
                  <c:v>6.8000000000000019E-2</c:v>
                </c:pt>
                <c:pt idx="6">
                  <c:v>7.1999999999999995E-2</c:v>
                </c:pt>
                <c:pt idx="7">
                  <c:v>3.5999999999999997E-2</c:v>
                </c:pt>
                <c:pt idx="8">
                  <c:v>3.1000000000000003E-2</c:v>
                </c:pt>
                <c:pt idx="9">
                  <c:v>2.7000000000000003E-2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E-4319-B246-D88CA61DBC0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Indicação </c:v>
                </c:pt>
                <c:pt idx="1">
                  <c:v>Alguém do Sebrae entrou em contato</c:v>
                </c:pt>
                <c:pt idx="2">
                  <c:v>Por meio de outras instituições</c:v>
                </c:pt>
                <c:pt idx="3">
                  <c:v>Participou de outras atividades do Sebrae</c:v>
                </c:pt>
                <c:pt idx="4">
                  <c:v>Por meio de um Agente de Orientação Empresarial</c:v>
                </c:pt>
                <c:pt idx="5">
                  <c:v>Internet</c:v>
                </c:pt>
                <c:pt idx="6">
                  <c:v>Visita aos balcões de atendimento</c:v>
                </c:pt>
                <c:pt idx="7">
                  <c:v>Por meio do Agente Local de Inovação</c:v>
                </c:pt>
                <c:pt idx="8">
                  <c:v>Site do Sebrae (fale com especialista)</c:v>
                </c:pt>
                <c:pt idx="9">
                  <c:v>Propaganda em TV/ rádio/ jornal/ folder</c:v>
                </c:pt>
              </c:strCache>
            </c:strRef>
          </c:cat>
          <c:val>
            <c:numRef>
              <c:f>Planilha1!$D$2:$D$11</c:f>
              <c:numCache>
                <c:formatCode>0.0%</c:formatCode>
                <c:ptCount val="10"/>
                <c:pt idx="0">
                  <c:v>0.18400000000000002</c:v>
                </c:pt>
                <c:pt idx="1">
                  <c:v>0.17700000000000002</c:v>
                </c:pt>
                <c:pt idx="2">
                  <c:v>0.17300000000000001</c:v>
                </c:pt>
                <c:pt idx="3" formatCode="###0.0%">
                  <c:v>0.12000000000000001</c:v>
                </c:pt>
                <c:pt idx="4">
                  <c:v>8.0000000000000016E-2</c:v>
                </c:pt>
                <c:pt idx="5" formatCode="###0.0%">
                  <c:v>7.3999999999999996E-2</c:v>
                </c:pt>
                <c:pt idx="6">
                  <c:v>6.6000000000000003E-2</c:v>
                </c:pt>
                <c:pt idx="7">
                  <c:v>4.3000000000000003E-2</c:v>
                </c:pt>
                <c:pt idx="8" formatCode="###0.0%">
                  <c:v>3.2000000000000008E-2</c:v>
                </c:pt>
                <c:pt idx="9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1E-4319-B246-D88CA61D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309376"/>
        <c:axId val="222327552"/>
      </c:barChart>
      <c:catAx>
        <c:axId val="2223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327552"/>
        <c:crosses val="autoZero"/>
        <c:auto val="1"/>
        <c:lblAlgn val="ctr"/>
        <c:lblOffset val="100"/>
        <c:noMultiLvlLbl val="0"/>
      </c:catAx>
      <c:valAx>
        <c:axId val="22232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2223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2-4C50-987A-64181CFF710D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9-45CD-BC99-EC0243AA688F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0.8670000000000001</c:v>
                </c:pt>
                <c:pt idx="1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9-45CD-BC99-EC0243AA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2909208162318E-2"/>
          <c:y val="2.578124841404723E-2"/>
          <c:w val="0.97665418158367545"/>
          <c:h val="0.81444366298943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PI</c:v>
                </c:pt>
                <c:pt idx="1">
                  <c:v>RO</c:v>
                </c:pt>
                <c:pt idx="2">
                  <c:v>ES</c:v>
                </c:pt>
                <c:pt idx="3">
                  <c:v>PE</c:v>
                </c:pt>
                <c:pt idx="4">
                  <c:v>SC</c:v>
                </c:pt>
                <c:pt idx="5">
                  <c:v>AP</c:v>
                </c:pt>
                <c:pt idx="6">
                  <c:v>AM</c:v>
                </c:pt>
                <c:pt idx="7">
                  <c:v>AL</c:v>
                </c:pt>
                <c:pt idx="8">
                  <c:v>BA</c:v>
                </c:pt>
                <c:pt idx="9">
                  <c:v>MA</c:v>
                </c:pt>
                <c:pt idx="10">
                  <c:v>CE</c:v>
                </c:pt>
                <c:pt idx="11">
                  <c:v>PR</c:v>
                </c:pt>
                <c:pt idx="12">
                  <c:v>RS</c:v>
                </c:pt>
                <c:pt idx="13">
                  <c:v>TO</c:v>
                </c:pt>
                <c:pt idx="14">
                  <c:v>RN</c:v>
                </c:pt>
                <c:pt idx="15">
                  <c:v>MS</c:v>
                </c:pt>
                <c:pt idx="16">
                  <c:v>RJ</c:v>
                </c:pt>
                <c:pt idx="17">
                  <c:v>GO</c:v>
                </c:pt>
                <c:pt idx="18">
                  <c:v>MT</c:v>
                </c:pt>
                <c:pt idx="19">
                  <c:v>MG</c:v>
                </c:pt>
                <c:pt idx="20">
                  <c:v>AC</c:v>
                </c:pt>
                <c:pt idx="21">
                  <c:v>RR</c:v>
                </c:pt>
                <c:pt idx="22">
                  <c:v>SE</c:v>
                </c:pt>
                <c:pt idx="23">
                  <c:v>DF</c:v>
                </c:pt>
                <c:pt idx="24">
                  <c:v>PB</c:v>
                </c:pt>
                <c:pt idx="25">
                  <c:v>SP</c:v>
                </c:pt>
                <c:pt idx="26">
                  <c:v>PA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0.97900000000000009</c:v>
                </c:pt>
                <c:pt idx="1">
                  <c:v>0.96800000000000008</c:v>
                </c:pt>
                <c:pt idx="2">
                  <c:v>0.96000000000000008</c:v>
                </c:pt>
                <c:pt idx="3">
                  <c:v>0.95400000000000007</c:v>
                </c:pt>
                <c:pt idx="4">
                  <c:v>0.94299999999999995</c:v>
                </c:pt>
                <c:pt idx="5">
                  <c:v>0.94099999999999995</c:v>
                </c:pt>
                <c:pt idx="6">
                  <c:v>0.92400000000000004</c:v>
                </c:pt>
                <c:pt idx="7">
                  <c:v>0.90700000000000003</c:v>
                </c:pt>
                <c:pt idx="8">
                  <c:v>0.90600000000000003</c:v>
                </c:pt>
                <c:pt idx="9">
                  <c:v>0.90600000000000003</c:v>
                </c:pt>
                <c:pt idx="10">
                  <c:v>0.89300000000000002</c:v>
                </c:pt>
                <c:pt idx="11">
                  <c:v>0.88700000000000001</c:v>
                </c:pt>
                <c:pt idx="12">
                  <c:v>0.88300000000000001</c:v>
                </c:pt>
                <c:pt idx="13">
                  <c:v>0.87700000000000011</c:v>
                </c:pt>
                <c:pt idx="14">
                  <c:v>0.87000000000000011</c:v>
                </c:pt>
                <c:pt idx="15">
                  <c:v>0.86900000000000011</c:v>
                </c:pt>
                <c:pt idx="16">
                  <c:v>0.85300000000000009</c:v>
                </c:pt>
                <c:pt idx="17">
                  <c:v>0.85000000000000009</c:v>
                </c:pt>
                <c:pt idx="18">
                  <c:v>0.84500000000000008</c:v>
                </c:pt>
                <c:pt idx="19">
                  <c:v>0.84300000000000008</c:v>
                </c:pt>
                <c:pt idx="20">
                  <c:v>0.83300000000000007</c:v>
                </c:pt>
                <c:pt idx="21">
                  <c:v>0.80800000000000005</c:v>
                </c:pt>
                <c:pt idx="22">
                  <c:v>0.80700000000000005</c:v>
                </c:pt>
                <c:pt idx="23">
                  <c:v>0.78900000000000003</c:v>
                </c:pt>
                <c:pt idx="24">
                  <c:v>0.77500000000000013</c:v>
                </c:pt>
                <c:pt idx="25">
                  <c:v>0.77200000000000013</c:v>
                </c:pt>
                <c:pt idx="26">
                  <c:v>0.71200000000000008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C-4C68-999D-F97EC600105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Planilha1!$A$2:$A$28</c:f>
              <c:strCache>
                <c:ptCount val="27"/>
                <c:pt idx="0">
                  <c:v>PI</c:v>
                </c:pt>
                <c:pt idx="1">
                  <c:v>RO</c:v>
                </c:pt>
                <c:pt idx="2">
                  <c:v>ES</c:v>
                </c:pt>
                <c:pt idx="3">
                  <c:v>PE</c:v>
                </c:pt>
                <c:pt idx="4">
                  <c:v>SC</c:v>
                </c:pt>
                <c:pt idx="5">
                  <c:v>AP</c:v>
                </c:pt>
                <c:pt idx="6">
                  <c:v>AM</c:v>
                </c:pt>
                <c:pt idx="7">
                  <c:v>AL</c:v>
                </c:pt>
                <c:pt idx="8">
                  <c:v>BA</c:v>
                </c:pt>
                <c:pt idx="9">
                  <c:v>MA</c:v>
                </c:pt>
                <c:pt idx="10">
                  <c:v>CE</c:v>
                </c:pt>
                <c:pt idx="11">
                  <c:v>PR</c:v>
                </c:pt>
                <c:pt idx="12">
                  <c:v>RS</c:v>
                </c:pt>
                <c:pt idx="13">
                  <c:v>TO</c:v>
                </c:pt>
                <c:pt idx="14">
                  <c:v>RN</c:v>
                </c:pt>
                <c:pt idx="15">
                  <c:v>MS</c:v>
                </c:pt>
                <c:pt idx="16">
                  <c:v>RJ</c:v>
                </c:pt>
                <c:pt idx="17">
                  <c:v>GO</c:v>
                </c:pt>
                <c:pt idx="18">
                  <c:v>MT</c:v>
                </c:pt>
                <c:pt idx="19">
                  <c:v>MG</c:v>
                </c:pt>
                <c:pt idx="20">
                  <c:v>AC</c:v>
                </c:pt>
                <c:pt idx="21">
                  <c:v>RR</c:v>
                </c:pt>
                <c:pt idx="22">
                  <c:v>SE</c:v>
                </c:pt>
                <c:pt idx="23">
                  <c:v>DF</c:v>
                </c:pt>
                <c:pt idx="24">
                  <c:v>PB</c:v>
                </c:pt>
                <c:pt idx="25">
                  <c:v>SP</c:v>
                </c:pt>
                <c:pt idx="26">
                  <c:v>PA</c:v>
                </c:pt>
              </c:strCache>
            </c:strRef>
          </c:cat>
          <c:val>
            <c:numRef>
              <c:f>Planilha1!$C$2:$C$28</c:f>
              <c:numCache>
                <c:formatCode>0%</c:formatCode>
                <c:ptCount val="27"/>
                <c:pt idx="0">
                  <c:v>2.1000000000000005E-2</c:v>
                </c:pt>
                <c:pt idx="1">
                  <c:v>3.2000000000000008E-2</c:v>
                </c:pt>
                <c:pt idx="2">
                  <c:v>4.0000000000000008E-2</c:v>
                </c:pt>
                <c:pt idx="3">
                  <c:v>4.5999999999999999E-2</c:v>
                </c:pt>
                <c:pt idx="4">
                  <c:v>5.7000000000000009E-2</c:v>
                </c:pt>
                <c:pt idx="5">
                  <c:v>5.9000000000000004E-2</c:v>
                </c:pt>
                <c:pt idx="6">
                  <c:v>7.5999999999999998E-2</c:v>
                </c:pt>
                <c:pt idx="7">
                  <c:v>9.3000000000000041E-2</c:v>
                </c:pt>
                <c:pt idx="8">
                  <c:v>9.4000000000000014E-2</c:v>
                </c:pt>
                <c:pt idx="9">
                  <c:v>9.4000000000000014E-2</c:v>
                </c:pt>
                <c:pt idx="10">
                  <c:v>0.10700000000000001</c:v>
                </c:pt>
                <c:pt idx="11">
                  <c:v>0.113</c:v>
                </c:pt>
                <c:pt idx="12">
                  <c:v>0.11700000000000002</c:v>
                </c:pt>
                <c:pt idx="13">
                  <c:v>0.12300000000000001</c:v>
                </c:pt>
                <c:pt idx="14">
                  <c:v>0.13</c:v>
                </c:pt>
                <c:pt idx="15">
                  <c:v>0.13100000000000001</c:v>
                </c:pt>
                <c:pt idx="16">
                  <c:v>0.14700000000000002</c:v>
                </c:pt>
                <c:pt idx="17">
                  <c:v>0.15000000000000002</c:v>
                </c:pt>
                <c:pt idx="18">
                  <c:v>0.15500000000000003</c:v>
                </c:pt>
                <c:pt idx="19">
                  <c:v>0.15700000000000003</c:v>
                </c:pt>
                <c:pt idx="20">
                  <c:v>0.16700000000000001</c:v>
                </c:pt>
                <c:pt idx="21">
                  <c:v>0.192</c:v>
                </c:pt>
                <c:pt idx="22">
                  <c:v>0.193</c:v>
                </c:pt>
                <c:pt idx="23">
                  <c:v>0.21100000000000002</c:v>
                </c:pt>
                <c:pt idx="24">
                  <c:v>0.22500000000000001</c:v>
                </c:pt>
                <c:pt idx="25">
                  <c:v>0.22800000000000001</c:v>
                </c:pt>
                <c:pt idx="26">
                  <c:v>0.28800000000000003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C-4C68-999D-F97EC6001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25"/>
        <c:axId val="230311424"/>
        <c:axId val="230312960"/>
      </c:barChart>
      <c:catAx>
        <c:axId val="2303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12960"/>
        <c:crosses val="autoZero"/>
        <c:auto val="1"/>
        <c:lblAlgn val="ctr"/>
        <c:lblOffset val="100"/>
        <c:noMultiLvlLbl val="0"/>
      </c:catAx>
      <c:valAx>
        <c:axId val="230312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3031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Planilha1!$B$2:$E$2</c:f>
              <c:numCache>
                <c:formatCode>###0%</c:formatCode>
                <c:ptCount val="4"/>
                <c:pt idx="0">
                  <c:v>0.79936974789915949</c:v>
                </c:pt>
                <c:pt idx="1">
                  <c:v>0.88419210152062122</c:v>
                </c:pt>
                <c:pt idx="2">
                  <c:v>0.77381615598885789</c:v>
                </c:pt>
                <c:pt idx="3">
                  <c:v>0.80305788132508182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1-4631-B527-57C2122F5CBD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Planilha1!$B$3:$E$3</c:f>
              <c:numCache>
                <c:formatCode>###0%</c:formatCode>
                <c:ptCount val="4"/>
                <c:pt idx="0">
                  <c:v>0.20063025210084034</c:v>
                </c:pt>
                <c:pt idx="1">
                  <c:v>0.1158078984793786</c:v>
                </c:pt>
                <c:pt idx="2">
                  <c:v>0.22618384401114205</c:v>
                </c:pt>
                <c:pt idx="3">
                  <c:v>0.19694211867491809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1-4631-B527-57C2122F5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466304"/>
        <c:axId val="232467840"/>
      </c:barChart>
      <c:catAx>
        <c:axId val="2324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2467840"/>
        <c:crosses val="autoZero"/>
        <c:auto val="1"/>
        <c:lblAlgn val="ctr"/>
        <c:lblOffset val="100"/>
        <c:noMultiLvlLbl val="0"/>
      </c:catAx>
      <c:valAx>
        <c:axId val="23246784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one"/>
        <c:crossAx val="2324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</c:strCache>
            </c:strRef>
          </c:cat>
          <c:val>
            <c:numRef>
              <c:f>Planilha1!$B$2:$D$2</c:f>
              <c:numCache>
                <c:formatCode>0.0%</c:formatCode>
                <c:ptCount val="3"/>
                <c:pt idx="0">
                  <c:v>0.8670000000000001</c:v>
                </c:pt>
                <c:pt idx="1">
                  <c:v>0.87200000000000011</c:v>
                </c:pt>
                <c:pt idx="2">
                  <c:v>0.8670000000000001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452B-9793-21B4A3F4032E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</c:strCache>
            </c:strRef>
          </c:cat>
          <c:val>
            <c:numRef>
              <c:f>Planilha1!$B$3:$D$3</c:f>
              <c:numCache>
                <c:formatCode>0.0%</c:formatCode>
                <c:ptCount val="3"/>
                <c:pt idx="0">
                  <c:v>0.13300000000000001</c:v>
                </c:pt>
                <c:pt idx="1">
                  <c:v>0.128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C-452B-9793-21B4A3F4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380288"/>
        <c:axId val="234390272"/>
      </c:barChart>
      <c:catAx>
        <c:axId val="2343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390272"/>
        <c:crosses val="autoZero"/>
        <c:auto val="1"/>
        <c:lblAlgn val="ctr"/>
        <c:lblOffset val="100"/>
        <c:noMultiLvlLbl val="0"/>
      </c:catAx>
      <c:valAx>
        <c:axId val="2343902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343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A-4E1E-A8B3-A8DDEF1E33A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A-4E1E-A8B3-A8DDEF1E33A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9.1139807415398444</c:v>
                </c:pt>
                <c:pt idx="1">
                  <c:v>0.88601925846015384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1A-4E1E-A8B3-A8DDEF1E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E93-B942-F9F31A4FF84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E93-B942-F9F31A4FF84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9.1929142081816071</c:v>
                </c:pt>
                <c:pt idx="1">
                  <c:v>0.80708579181839468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E93-B942-F9F31A4F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F1D-4435-8114-1E87F33C3C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F1D-4435-8114-1E87F33C3C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1D-4435-8114-1E87F33C3C75}"/>
              </c:ext>
            </c:extLst>
          </c:dPt>
          <c:dPt>
            <c:idx val="3"/>
            <c:invertIfNegative val="0"/>
            <c:bubble3D val="0"/>
            <c:spPr>
              <a:solidFill>
                <a:srgbClr val="54823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D-4435-8114-1E87F33C3C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D-4435-8114-1E87F33C3C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Outros  Qual?</c:v>
                </c:pt>
                <c:pt idx="4">
                  <c:v>Não sabe/Não lembra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0.31600865546193685</c:v>
                </c:pt>
                <c:pt idx="1">
                  <c:v>0.22993140127388217</c:v>
                </c:pt>
                <c:pt idx="2">
                  <c:v>0.31304279682282088</c:v>
                </c:pt>
                <c:pt idx="3">
                  <c:v>9.8340730689983349E-2</c:v>
                </c:pt>
                <c:pt idx="4">
                  <c:v>4.2676415751376894E-2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D-4435-8114-1E87F33C3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11761024"/>
        <c:axId val="211762560"/>
      </c:barChart>
      <c:catAx>
        <c:axId val="21176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762560"/>
        <c:crosses val="autoZero"/>
        <c:auto val="1"/>
        <c:lblAlgn val="ctr"/>
        <c:lblOffset val="100"/>
        <c:noMultiLvlLbl val="0"/>
      </c:catAx>
      <c:valAx>
        <c:axId val="2117625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1176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B-469D-895C-C00A4E86F1A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EB-469D-895C-C00A4E86F1A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9.5480767740258017</c:v>
                </c:pt>
                <c:pt idx="1">
                  <c:v>0.4519232259741966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EB-469D-895C-C00A4E86F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2B-43F5-A989-932C7280A0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2B-43F5-A989-932C7280A0A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9.1139915692715032</c:v>
                </c:pt>
                <c:pt idx="1">
                  <c:v>0.88600843072849511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2B-43F5-A989-932C7280A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1B-4595-8322-65973629381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B-4595-8322-65973629381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8.7796649018478998</c:v>
                </c:pt>
                <c:pt idx="1">
                  <c:v>1.2203350981521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B-4595-8322-659736293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B-4C4A-AD70-B81375E00F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B-4C4A-AD70-B81375E00F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9.1209141629486012</c:v>
                </c:pt>
                <c:pt idx="1">
                  <c:v>0.87908583705139898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B-4C4A-AD70-B81375E00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2-48C3-8703-F45E0DF91B9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2-48C3-8703-F45E0DF91B9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8.7901204747817907</c:v>
                </c:pt>
                <c:pt idx="1">
                  <c:v>1.2098795252182075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2-48C3-8703-F45E0DF91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SC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CE</c:v>
                </c:pt>
                <c:pt idx="13">
                  <c:v>PB</c:v>
                </c:pt>
                <c:pt idx="14">
                  <c:v>RN</c:v>
                </c:pt>
                <c:pt idx="15">
                  <c:v>PE</c:v>
                </c:pt>
                <c:pt idx="16">
                  <c:v>PI</c:v>
                </c:pt>
                <c:pt idx="17">
                  <c:v>AL</c:v>
                </c:pt>
                <c:pt idx="18">
                  <c:v>SE</c:v>
                </c:pt>
                <c:pt idx="19">
                  <c:v>BA</c:v>
                </c:pt>
                <c:pt idx="20">
                  <c:v>AM</c:v>
                </c:pt>
                <c:pt idx="21">
                  <c:v>AP</c:v>
                </c:pt>
                <c:pt idx="22">
                  <c:v>RO</c:v>
                </c:pt>
                <c:pt idx="23">
                  <c:v>RR</c:v>
                </c:pt>
                <c:pt idx="24">
                  <c:v>TO</c:v>
                </c:pt>
                <c:pt idx="25">
                  <c:v>PA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9.294314381270901</c:v>
                </c:pt>
                <c:pt idx="1">
                  <c:v>9.2525252525252544</c:v>
                </c:pt>
                <c:pt idx="2">
                  <c:v>9.1003344481605311</c:v>
                </c:pt>
                <c:pt idx="3">
                  <c:v>9.3855421686747018</c:v>
                </c:pt>
                <c:pt idx="4">
                  <c:v>9.3442622950819665</c:v>
                </c:pt>
                <c:pt idx="5">
                  <c:v>9.1494252873563227</c:v>
                </c:pt>
                <c:pt idx="6">
                  <c:v>9.0501672240802691</c:v>
                </c:pt>
                <c:pt idx="7">
                  <c:v>9.3069306930693081</c:v>
                </c:pt>
                <c:pt idx="8">
                  <c:v>9.2284263959390849</c:v>
                </c:pt>
                <c:pt idx="9">
                  <c:v>9.096989966555185</c:v>
                </c:pt>
                <c:pt idx="10">
                  <c:v>8.850364963503651</c:v>
                </c:pt>
                <c:pt idx="11">
                  <c:v>9.5</c:v>
                </c:pt>
                <c:pt idx="12">
                  <c:v>9.2307692307692317</c:v>
                </c:pt>
                <c:pt idx="13">
                  <c:v>9.2180094786729825</c:v>
                </c:pt>
                <c:pt idx="14">
                  <c:v>9.1866666666666674</c:v>
                </c:pt>
                <c:pt idx="15">
                  <c:v>9.1764705882352953</c:v>
                </c:pt>
                <c:pt idx="16">
                  <c:v>9.0416666666666661</c:v>
                </c:pt>
                <c:pt idx="17">
                  <c:v>9.0344827586206904</c:v>
                </c:pt>
                <c:pt idx="18">
                  <c:v>8.9766081871345023</c:v>
                </c:pt>
                <c:pt idx="19">
                  <c:v>8.8666666666666707</c:v>
                </c:pt>
                <c:pt idx="20">
                  <c:v>9.5</c:v>
                </c:pt>
                <c:pt idx="21">
                  <c:v>9.3333333333333321</c:v>
                </c:pt>
                <c:pt idx="22">
                  <c:v>9.2881355932203391</c:v>
                </c:pt>
                <c:pt idx="23">
                  <c:v>9.2857142857142865</c:v>
                </c:pt>
                <c:pt idx="24">
                  <c:v>9.1883116883116838</c:v>
                </c:pt>
                <c:pt idx="25">
                  <c:v>9.061068702290072</c:v>
                </c:pt>
                <c:pt idx="2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3103488"/>
        <c:axId val="13105024"/>
      </c:barChart>
      <c:catAx>
        <c:axId val="131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3105024"/>
        <c:crosses val="autoZero"/>
        <c:auto val="1"/>
        <c:lblAlgn val="ctr"/>
        <c:lblOffset val="100"/>
        <c:noMultiLvlLbl val="0"/>
      </c:catAx>
      <c:valAx>
        <c:axId val="1310502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31034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SC</c:v>
                </c:pt>
                <c:pt idx="1">
                  <c:v>PR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GO</c:v>
                </c:pt>
                <c:pt idx="9">
                  <c:v>MS</c:v>
                </c:pt>
                <c:pt idx="10">
                  <c:v>DF</c:v>
                </c:pt>
                <c:pt idx="11">
                  <c:v>MA</c:v>
                </c:pt>
                <c:pt idx="12">
                  <c:v>CE</c:v>
                </c:pt>
                <c:pt idx="13">
                  <c:v>RN</c:v>
                </c:pt>
                <c:pt idx="14">
                  <c:v>PB</c:v>
                </c:pt>
                <c:pt idx="15">
                  <c:v>SE</c:v>
                </c:pt>
                <c:pt idx="16">
                  <c:v>PI</c:v>
                </c:pt>
                <c:pt idx="17">
                  <c:v>PE</c:v>
                </c:pt>
                <c:pt idx="18">
                  <c:v>AL</c:v>
                </c:pt>
                <c:pt idx="19">
                  <c:v>BA</c:v>
                </c:pt>
                <c:pt idx="20">
                  <c:v>RO</c:v>
                </c:pt>
                <c:pt idx="21">
                  <c:v>AM</c:v>
                </c:pt>
                <c:pt idx="22">
                  <c:v>RR</c:v>
                </c:pt>
                <c:pt idx="23">
                  <c:v>AP</c:v>
                </c:pt>
                <c:pt idx="24">
                  <c:v>PA</c:v>
                </c:pt>
                <c:pt idx="25">
                  <c:v>TO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9.2915254237288103</c:v>
                </c:pt>
                <c:pt idx="1">
                  <c:v>9.2885906040268456</c:v>
                </c:pt>
                <c:pt idx="2">
                  <c:v>9.2240802675585289</c:v>
                </c:pt>
                <c:pt idx="3">
                  <c:v>9.3855421686747018</c:v>
                </c:pt>
                <c:pt idx="4">
                  <c:v>9.3032786885245873</c:v>
                </c:pt>
                <c:pt idx="5">
                  <c:v>9.182857142857145</c:v>
                </c:pt>
                <c:pt idx="6">
                  <c:v>9.1304347826086989</c:v>
                </c:pt>
                <c:pt idx="7">
                  <c:v>9.42</c:v>
                </c:pt>
                <c:pt idx="8">
                  <c:v>9.2281879194630871</c:v>
                </c:pt>
                <c:pt idx="9">
                  <c:v>9.2081218274111638</c:v>
                </c:pt>
                <c:pt idx="10">
                  <c:v>9.014598540145986</c:v>
                </c:pt>
                <c:pt idx="11">
                  <c:v>9.46875</c:v>
                </c:pt>
                <c:pt idx="12">
                  <c:v>9.354700854700857</c:v>
                </c:pt>
                <c:pt idx="13">
                  <c:v>9.280936454849499</c:v>
                </c:pt>
                <c:pt idx="14">
                  <c:v>9.2735849056603765</c:v>
                </c:pt>
                <c:pt idx="15">
                  <c:v>9.2163742690058488</c:v>
                </c:pt>
                <c:pt idx="16">
                  <c:v>9.1489361702127656</c:v>
                </c:pt>
                <c:pt idx="17">
                  <c:v>9.1395348837209323</c:v>
                </c:pt>
                <c:pt idx="18">
                  <c:v>9.0256410256410255</c:v>
                </c:pt>
                <c:pt idx="19">
                  <c:v>8.9052132701421804</c:v>
                </c:pt>
                <c:pt idx="20">
                  <c:v>9.3728813559322042</c:v>
                </c:pt>
                <c:pt idx="21">
                  <c:v>9.360000000000003</c:v>
                </c:pt>
                <c:pt idx="22">
                  <c:v>9.3333333333333357</c:v>
                </c:pt>
                <c:pt idx="23">
                  <c:v>9.3333333333333321</c:v>
                </c:pt>
                <c:pt idx="24">
                  <c:v>9.2272727272727249</c:v>
                </c:pt>
                <c:pt idx="25">
                  <c:v>9.1428571428571406</c:v>
                </c:pt>
                <c:pt idx="26">
                  <c:v>8.8333333333333357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2222208"/>
        <c:axId val="242223744"/>
      </c:barChart>
      <c:catAx>
        <c:axId val="24222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2223744"/>
        <c:crosses val="autoZero"/>
        <c:auto val="1"/>
        <c:lblAlgn val="ctr"/>
        <c:lblOffset val="100"/>
        <c:noMultiLvlLbl val="0"/>
      </c:catAx>
      <c:valAx>
        <c:axId val="24222374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22222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SC</c:v>
                </c:pt>
                <c:pt idx="2">
                  <c:v>RS</c:v>
                </c:pt>
                <c:pt idx="3">
                  <c:v>RJ</c:v>
                </c:pt>
                <c:pt idx="4">
                  <c:v>SP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CE</c:v>
                </c:pt>
                <c:pt idx="12">
                  <c:v>MA</c:v>
                </c:pt>
                <c:pt idx="13">
                  <c:v>PB</c:v>
                </c:pt>
                <c:pt idx="14">
                  <c:v>RN</c:v>
                </c:pt>
                <c:pt idx="15">
                  <c:v>AL</c:v>
                </c:pt>
                <c:pt idx="16">
                  <c:v>PE</c:v>
                </c:pt>
                <c:pt idx="17">
                  <c:v>SE</c:v>
                </c:pt>
                <c:pt idx="18">
                  <c:v>BA</c:v>
                </c:pt>
                <c:pt idx="19">
                  <c:v>PI</c:v>
                </c:pt>
                <c:pt idx="20">
                  <c:v>RR</c:v>
                </c:pt>
                <c:pt idx="21">
                  <c:v>AP</c:v>
                </c:pt>
                <c:pt idx="22">
                  <c:v>TO</c:v>
                </c:pt>
                <c:pt idx="23">
                  <c:v>RO</c:v>
                </c:pt>
                <c:pt idx="24">
                  <c:v>PA</c:v>
                </c:pt>
                <c:pt idx="25">
                  <c:v>AM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9.7056856187291007</c:v>
                </c:pt>
                <c:pt idx="1">
                  <c:v>9.6969696969697008</c:v>
                </c:pt>
                <c:pt idx="2">
                  <c:v>9.5333333333333332</c:v>
                </c:pt>
                <c:pt idx="3">
                  <c:v>9.7213114754098306</c:v>
                </c:pt>
                <c:pt idx="4">
                  <c:v>9.6746987951807224</c:v>
                </c:pt>
                <c:pt idx="5">
                  <c:v>9.6114285714285703</c:v>
                </c:pt>
                <c:pt idx="6">
                  <c:v>9.5618729096989998</c:v>
                </c:pt>
                <c:pt idx="7">
                  <c:v>9.7227722772277225</c:v>
                </c:pt>
                <c:pt idx="8">
                  <c:v>9.6548223350253828</c:v>
                </c:pt>
                <c:pt idx="9">
                  <c:v>9.5939597315436256</c:v>
                </c:pt>
                <c:pt idx="10">
                  <c:v>9.3467153284671554</c:v>
                </c:pt>
                <c:pt idx="11">
                  <c:v>9.649572649572649</c:v>
                </c:pt>
                <c:pt idx="12">
                  <c:v>9.59375</c:v>
                </c:pt>
                <c:pt idx="13">
                  <c:v>9.5801886792452855</c:v>
                </c:pt>
                <c:pt idx="14">
                  <c:v>9.5700000000000021</c:v>
                </c:pt>
                <c:pt idx="15">
                  <c:v>9.4913793103448238</c:v>
                </c:pt>
                <c:pt idx="16">
                  <c:v>9.4651162790697736</c:v>
                </c:pt>
                <c:pt idx="17">
                  <c:v>9.3918128654970747</c:v>
                </c:pt>
                <c:pt idx="18">
                  <c:v>9.25</c:v>
                </c:pt>
                <c:pt idx="19">
                  <c:v>9.25</c:v>
                </c:pt>
                <c:pt idx="20">
                  <c:v>9.6190476190476222</c:v>
                </c:pt>
                <c:pt idx="21">
                  <c:v>9.5151515151515138</c:v>
                </c:pt>
                <c:pt idx="22">
                  <c:v>9.5000000000000018</c:v>
                </c:pt>
                <c:pt idx="23">
                  <c:v>9.4915254237288131</c:v>
                </c:pt>
                <c:pt idx="24">
                  <c:v>9.4848484848484826</c:v>
                </c:pt>
                <c:pt idx="25">
                  <c:v>9.4400000000000013</c:v>
                </c:pt>
                <c:pt idx="26">
                  <c:v>9.3333333333333357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8836096"/>
        <c:axId val="248837632"/>
      </c:barChart>
      <c:catAx>
        <c:axId val="24883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8837632"/>
        <c:crosses val="autoZero"/>
        <c:auto val="1"/>
        <c:lblAlgn val="ctr"/>
        <c:lblOffset val="100"/>
        <c:noMultiLvlLbl val="0"/>
      </c:catAx>
      <c:valAx>
        <c:axId val="248837632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88360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SC</c:v>
                </c:pt>
                <c:pt idx="1">
                  <c:v>PR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CE</c:v>
                </c:pt>
                <c:pt idx="13">
                  <c:v>RN</c:v>
                </c:pt>
                <c:pt idx="14">
                  <c:v>PB</c:v>
                </c:pt>
                <c:pt idx="15">
                  <c:v>PI</c:v>
                </c:pt>
                <c:pt idx="16">
                  <c:v>SE</c:v>
                </c:pt>
                <c:pt idx="17">
                  <c:v>PE</c:v>
                </c:pt>
                <c:pt idx="18">
                  <c:v>AL</c:v>
                </c:pt>
                <c:pt idx="19">
                  <c:v>BA</c:v>
                </c:pt>
                <c:pt idx="20">
                  <c:v>AP</c:v>
                </c:pt>
                <c:pt idx="21">
                  <c:v>PA</c:v>
                </c:pt>
                <c:pt idx="22">
                  <c:v>AM</c:v>
                </c:pt>
                <c:pt idx="23">
                  <c:v>RO</c:v>
                </c:pt>
                <c:pt idx="24">
                  <c:v>AC</c:v>
                </c:pt>
                <c:pt idx="25">
                  <c:v>TO</c:v>
                </c:pt>
                <c:pt idx="26">
                  <c:v>RR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9.2745762711864455</c:v>
                </c:pt>
                <c:pt idx="1">
                  <c:v>9.2651006711409423</c:v>
                </c:pt>
                <c:pt idx="2">
                  <c:v>9.223728813559319</c:v>
                </c:pt>
                <c:pt idx="3">
                  <c:v>9.3493975903614448</c:v>
                </c:pt>
                <c:pt idx="4">
                  <c:v>9.3278688524590176</c:v>
                </c:pt>
                <c:pt idx="5">
                  <c:v>9.1485714285714241</c:v>
                </c:pt>
                <c:pt idx="6">
                  <c:v>8.9595959595959638</c:v>
                </c:pt>
                <c:pt idx="7">
                  <c:v>9.4752475247524757</c:v>
                </c:pt>
                <c:pt idx="8">
                  <c:v>9.25</c:v>
                </c:pt>
                <c:pt idx="9">
                  <c:v>9.1237458193979961</c:v>
                </c:pt>
                <c:pt idx="10">
                  <c:v>8.889705882352942</c:v>
                </c:pt>
                <c:pt idx="11">
                  <c:v>9.34375</c:v>
                </c:pt>
                <c:pt idx="12">
                  <c:v>9.275862068965516</c:v>
                </c:pt>
                <c:pt idx="13">
                  <c:v>9.110367892976587</c:v>
                </c:pt>
                <c:pt idx="14">
                  <c:v>9.0943396226415079</c:v>
                </c:pt>
                <c:pt idx="15">
                  <c:v>9.0638297872340434</c:v>
                </c:pt>
                <c:pt idx="16">
                  <c:v>8.9941520467836273</c:v>
                </c:pt>
                <c:pt idx="17">
                  <c:v>8.8720930232558146</c:v>
                </c:pt>
                <c:pt idx="18">
                  <c:v>8.8461538461538449</c:v>
                </c:pt>
                <c:pt idx="19">
                  <c:v>8.4691943127962119</c:v>
                </c:pt>
                <c:pt idx="20">
                  <c:v>9.2727272727272751</c:v>
                </c:pt>
                <c:pt idx="21">
                  <c:v>9.2461538461538435</c:v>
                </c:pt>
                <c:pt idx="22">
                  <c:v>9.2399999999999984</c:v>
                </c:pt>
                <c:pt idx="23">
                  <c:v>9.2203389830508442</c:v>
                </c:pt>
                <c:pt idx="24">
                  <c:v>9.1666666666666679</c:v>
                </c:pt>
                <c:pt idx="25">
                  <c:v>9.1032258064516114</c:v>
                </c:pt>
                <c:pt idx="26">
                  <c:v>8.8571428571428594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8988032"/>
        <c:axId val="248989568"/>
      </c:barChart>
      <c:catAx>
        <c:axId val="2489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8989568"/>
        <c:crosses val="autoZero"/>
        <c:auto val="1"/>
        <c:lblAlgn val="ctr"/>
        <c:lblOffset val="100"/>
        <c:noMultiLvlLbl val="0"/>
      </c:catAx>
      <c:valAx>
        <c:axId val="248989568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89880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CE</c:v>
                </c:pt>
                <c:pt idx="12">
                  <c:v>PB</c:v>
                </c:pt>
                <c:pt idx="13">
                  <c:v>MA</c:v>
                </c:pt>
                <c:pt idx="14">
                  <c:v>SE</c:v>
                </c:pt>
                <c:pt idx="15">
                  <c:v>RN</c:v>
                </c:pt>
                <c:pt idx="16">
                  <c:v>PI</c:v>
                </c:pt>
                <c:pt idx="17">
                  <c:v>AL</c:v>
                </c:pt>
                <c:pt idx="18">
                  <c:v>PE</c:v>
                </c:pt>
                <c:pt idx="19">
                  <c:v>BA</c:v>
                </c:pt>
                <c:pt idx="20">
                  <c:v>AP</c:v>
                </c:pt>
                <c:pt idx="21">
                  <c:v>AM</c:v>
                </c:pt>
                <c:pt idx="22">
                  <c:v>RO</c:v>
                </c:pt>
                <c:pt idx="23">
                  <c:v>PA</c:v>
                </c:pt>
                <c:pt idx="24">
                  <c:v>TO</c:v>
                </c:pt>
                <c:pt idx="25">
                  <c:v>RR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8.9594594594594614</c:v>
                </c:pt>
                <c:pt idx="1">
                  <c:v>8.8711864406779668</c:v>
                </c:pt>
                <c:pt idx="2">
                  <c:v>8.8277027027027017</c:v>
                </c:pt>
                <c:pt idx="3">
                  <c:v>9.3048780487804859</c:v>
                </c:pt>
                <c:pt idx="4">
                  <c:v>8.9586776859504109</c:v>
                </c:pt>
                <c:pt idx="5">
                  <c:v>8.8837209302325579</c:v>
                </c:pt>
                <c:pt idx="6">
                  <c:v>8.5423728813559308</c:v>
                </c:pt>
                <c:pt idx="7">
                  <c:v>9.0297029702970288</c:v>
                </c:pt>
                <c:pt idx="8">
                  <c:v>8.9278350515463938</c:v>
                </c:pt>
                <c:pt idx="9">
                  <c:v>8.6923076923076952</c:v>
                </c:pt>
                <c:pt idx="10">
                  <c:v>8.6313868613138656</c:v>
                </c:pt>
                <c:pt idx="11">
                  <c:v>9.0131578947368443</c:v>
                </c:pt>
                <c:pt idx="12">
                  <c:v>8.9712918660287073</c:v>
                </c:pt>
                <c:pt idx="13">
                  <c:v>8.96875</c:v>
                </c:pt>
                <c:pt idx="14">
                  <c:v>8.9230769230769234</c:v>
                </c:pt>
                <c:pt idx="15">
                  <c:v>8.8892617449664417</c:v>
                </c:pt>
                <c:pt idx="16">
                  <c:v>8.6875000000000018</c:v>
                </c:pt>
                <c:pt idx="17">
                  <c:v>8.573913043478262</c:v>
                </c:pt>
                <c:pt idx="18">
                  <c:v>8.559523809523812</c:v>
                </c:pt>
                <c:pt idx="19">
                  <c:v>8.3173076923076952</c:v>
                </c:pt>
                <c:pt idx="20">
                  <c:v>9.257575757575756</c:v>
                </c:pt>
                <c:pt idx="21">
                  <c:v>9.08</c:v>
                </c:pt>
                <c:pt idx="22">
                  <c:v>9.0169491525423737</c:v>
                </c:pt>
                <c:pt idx="23">
                  <c:v>8.8636363636363669</c:v>
                </c:pt>
                <c:pt idx="24">
                  <c:v>8.8258064516129036</c:v>
                </c:pt>
                <c:pt idx="25">
                  <c:v>8.761904761904761</c:v>
                </c:pt>
                <c:pt idx="26">
                  <c:v>8.4545454545454568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9205504"/>
        <c:axId val="249207040"/>
      </c:barChart>
      <c:catAx>
        <c:axId val="24920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9207040"/>
        <c:crosses val="autoZero"/>
        <c:auto val="1"/>
        <c:lblAlgn val="ctr"/>
        <c:lblOffset val="100"/>
        <c:noMultiLvlLbl val="0"/>
      </c:catAx>
      <c:valAx>
        <c:axId val="24920704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9205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9E-4766-BA57-4C3D9EDBD7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49E-4766-BA57-4C3D9EDBD7A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9E-4766-BA57-4C3D9EDBD7A6}"/>
              </c:ext>
            </c:extLst>
          </c:dPt>
          <c:dPt>
            <c:idx val="3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49E-4766-BA57-4C3D9EDBD7A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9E-4766-BA57-4C3D9EDBD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Planilha1!$A$1:$F$1</c:f>
              <c:strCache>
                <c:ptCount val="5"/>
                <c:pt idx="0">
                  <c:v>Solicitou</c:v>
                </c:pt>
                <c:pt idx="1">
                  <c:v>SEBRAE indicou</c:v>
                </c:pt>
                <c:pt idx="2">
                  <c:v>Consultor indicou</c:v>
                </c:pt>
                <c:pt idx="3">
                  <c:v>Outro</c:v>
                </c:pt>
                <c:pt idx="4">
                  <c:v>NS/NL</c:v>
                </c:pt>
              </c:strCache>
            </c:strRef>
          </c:cat>
          <c:val>
            <c:numRef>
              <c:f>Planilha1!$A$2:$F$2</c:f>
              <c:numCache>
                <c:formatCode>###0%</c:formatCode>
                <c:ptCount val="5"/>
                <c:pt idx="0">
                  <c:v>0.24789915966386558</c:v>
                </c:pt>
                <c:pt idx="1">
                  <c:v>0.3035714285714286</c:v>
                </c:pt>
                <c:pt idx="2">
                  <c:v>0.31171218487394964</c:v>
                </c:pt>
                <c:pt idx="3">
                  <c:v>0.10688025210084033</c:v>
                </c:pt>
                <c:pt idx="4">
                  <c:v>2.9936974789915978E-2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E-4766-BA57-4C3D9EDBD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216832640"/>
        <c:axId val="216842624"/>
      </c:barChart>
      <c:catAx>
        <c:axId val="2168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842624"/>
        <c:crosses val="autoZero"/>
        <c:auto val="1"/>
        <c:lblAlgn val="ctr"/>
        <c:lblOffset val="100"/>
        <c:noMultiLvlLbl val="0"/>
      </c:catAx>
      <c:valAx>
        <c:axId val="216842624"/>
        <c:scaling>
          <c:orientation val="minMax"/>
          <c:max val="0.5"/>
        </c:scaling>
        <c:delete val="1"/>
        <c:axPos val="l"/>
        <c:numFmt formatCode="###0%" sourceLinked="1"/>
        <c:majorTickMark val="out"/>
        <c:minorTickMark val="none"/>
        <c:tickLblPos val="none"/>
        <c:crossAx val="2168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SC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CE</c:v>
                </c:pt>
                <c:pt idx="12">
                  <c:v>MA</c:v>
                </c:pt>
                <c:pt idx="13">
                  <c:v>PB</c:v>
                </c:pt>
                <c:pt idx="14">
                  <c:v>RN</c:v>
                </c:pt>
                <c:pt idx="15">
                  <c:v>SE</c:v>
                </c:pt>
                <c:pt idx="16">
                  <c:v>AL</c:v>
                </c:pt>
                <c:pt idx="17">
                  <c:v>PE</c:v>
                </c:pt>
                <c:pt idx="18">
                  <c:v>PI</c:v>
                </c:pt>
                <c:pt idx="19">
                  <c:v>BA</c:v>
                </c:pt>
                <c:pt idx="20">
                  <c:v>RO</c:v>
                </c:pt>
                <c:pt idx="21">
                  <c:v>AP</c:v>
                </c:pt>
                <c:pt idx="22">
                  <c:v>PA</c:v>
                </c:pt>
                <c:pt idx="23">
                  <c:v>RR</c:v>
                </c:pt>
                <c:pt idx="24">
                  <c:v>AM</c:v>
                </c:pt>
                <c:pt idx="25">
                  <c:v>AC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9.3277027027027035</c:v>
                </c:pt>
                <c:pt idx="1">
                  <c:v>9.2955326460481125</c:v>
                </c:pt>
                <c:pt idx="2">
                  <c:v>9.2644067796610194</c:v>
                </c:pt>
                <c:pt idx="3">
                  <c:v>9.4939759036144551</c:v>
                </c:pt>
                <c:pt idx="4">
                  <c:v>9.4666666666666686</c:v>
                </c:pt>
                <c:pt idx="5">
                  <c:v>9.2971428571428607</c:v>
                </c:pt>
                <c:pt idx="6">
                  <c:v>8.9693877551020442</c:v>
                </c:pt>
                <c:pt idx="7">
                  <c:v>9.4059405940594072</c:v>
                </c:pt>
                <c:pt idx="8">
                  <c:v>9.2512820512820522</c:v>
                </c:pt>
                <c:pt idx="9">
                  <c:v>9.0939597315436256</c:v>
                </c:pt>
                <c:pt idx="10">
                  <c:v>8.8851851851851844</c:v>
                </c:pt>
                <c:pt idx="11">
                  <c:v>9.2782608695652176</c:v>
                </c:pt>
                <c:pt idx="12">
                  <c:v>9.2580645161290338</c:v>
                </c:pt>
                <c:pt idx="13">
                  <c:v>9.234449760765548</c:v>
                </c:pt>
                <c:pt idx="14">
                  <c:v>9.1237458193979943</c:v>
                </c:pt>
                <c:pt idx="15">
                  <c:v>9.0292397660818704</c:v>
                </c:pt>
                <c:pt idx="16">
                  <c:v>8.9385964912280702</c:v>
                </c:pt>
                <c:pt idx="17">
                  <c:v>8.9186046511627897</c:v>
                </c:pt>
                <c:pt idx="18">
                  <c:v>8.9166666666666679</c:v>
                </c:pt>
                <c:pt idx="19">
                  <c:v>8.4975845410628033</c:v>
                </c:pt>
                <c:pt idx="20">
                  <c:v>9.1864406779661039</c:v>
                </c:pt>
                <c:pt idx="21">
                  <c:v>9.0909090909090917</c:v>
                </c:pt>
                <c:pt idx="22">
                  <c:v>9.0155038759689941</c:v>
                </c:pt>
                <c:pt idx="23">
                  <c:v>9.0000000000000018</c:v>
                </c:pt>
                <c:pt idx="24">
                  <c:v>9</c:v>
                </c:pt>
                <c:pt idx="25">
                  <c:v>9</c:v>
                </c:pt>
                <c:pt idx="26">
                  <c:v>8.9285714285714235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9750656"/>
        <c:axId val="249752192"/>
      </c:barChart>
      <c:catAx>
        <c:axId val="24975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9752192"/>
        <c:crosses val="autoZero"/>
        <c:auto val="1"/>
        <c:lblAlgn val="ctr"/>
        <c:lblOffset val="100"/>
        <c:noMultiLvlLbl val="0"/>
      </c:catAx>
      <c:valAx>
        <c:axId val="249752192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97506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A67-4C30-859F-24B6EF251ADE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A67-4C30-859F-24B6EF251ADE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A67-4C30-859F-24B6EF251AD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A67-4C30-859F-24B6EF251AD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A67-4C30-859F-24B6EF251AD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A67-4C30-859F-24B6EF251ADE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A67-4C30-859F-24B6EF251A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A67-4C30-859F-24B6EF251A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A67-4C30-859F-24B6EF251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A67-4C30-859F-24B6EF251A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A67-4C30-859F-24B6EF251A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A67-4C30-859F-24B6EF251A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A67-4C30-859F-24B6EF251A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A67-4C30-859F-24B6EF251A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A67-4C30-859F-24B6EF251A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A67-4C30-859F-24B6EF251A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A67-4C30-859F-24B6EF251A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A67-4C30-859F-24B6EF251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CE</c:v>
                </c:pt>
                <c:pt idx="12">
                  <c:v>MA</c:v>
                </c:pt>
                <c:pt idx="13">
                  <c:v>PB</c:v>
                </c:pt>
                <c:pt idx="14">
                  <c:v>SE</c:v>
                </c:pt>
                <c:pt idx="15">
                  <c:v>RN</c:v>
                </c:pt>
                <c:pt idx="16">
                  <c:v>PE</c:v>
                </c:pt>
                <c:pt idx="17">
                  <c:v>PI</c:v>
                </c:pt>
                <c:pt idx="18">
                  <c:v>AL</c:v>
                </c:pt>
                <c:pt idx="19">
                  <c:v>BA</c:v>
                </c:pt>
                <c:pt idx="20">
                  <c:v>AP</c:v>
                </c:pt>
                <c:pt idx="21">
                  <c:v>AM</c:v>
                </c:pt>
                <c:pt idx="22">
                  <c:v>RO</c:v>
                </c:pt>
                <c:pt idx="23">
                  <c:v>RR</c:v>
                </c:pt>
                <c:pt idx="24">
                  <c:v>TO</c:v>
                </c:pt>
                <c:pt idx="25">
                  <c:v>PA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8.9696969696969724</c:v>
                </c:pt>
                <c:pt idx="1">
                  <c:v>8.92439862542955</c:v>
                </c:pt>
                <c:pt idx="2">
                  <c:v>8.8595890410958908</c:v>
                </c:pt>
                <c:pt idx="3">
                  <c:v>9.3253012048192776</c:v>
                </c:pt>
                <c:pt idx="4">
                  <c:v>9.1333333333333329</c:v>
                </c:pt>
                <c:pt idx="5">
                  <c:v>8.7660818713450297</c:v>
                </c:pt>
                <c:pt idx="6">
                  <c:v>8.5593220338983045</c:v>
                </c:pt>
                <c:pt idx="7">
                  <c:v>9.06</c:v>
                </c:pt>
                <c:pt idx="8">
                  <c:v>8.9076923076923098</c:v>
                </c:pt>
                <c:pt idx="9">
                  <c:v>8.7857142857142865</c:v>
                </c:pt>
                <c:pt idx="10">
                  <c:v>8.6765799256505538</c:v>
                </c:pt>
                <c:pt idx="11">
                  <c:v>9.0484581497797336</c:v>
                </c:pt>
                <c:pt idx="12">
                  <c:v>9.0312499999999982</c:v>
                </c:pt>
                <c:pt idx="13">
                  <c:v>8.9712918660287073</c:v>
                </c:pt>
                <c:pt idx="14">
                  <c:v>8.9</c:v>
                </c:pt>
                <c:pt idx="15">
                  <c:v>8.8952702702702702</c:v>
                </c:pt>
                <c:pt idx="16">
                  <c:v>8.6860465116279109</c:v>
                </c:pt>
                <c:pt idx="17">
                  <c:v>8.625</c:v>
                </c:pt>
                <c:pt idx="18">
                  <c:v>8.3947368421052673</c:v>
                </c:pt>
                <c:pt idx="19">
                  <c:v>8.0582524271844669</c:v>
                </c:pt>
                <c:pt idx="20">
                  <c:v>9.196969696969699</c:v>
                </c:pt>
                <c:pt idx="21">
                  <c:v>8.9583333333333357</c:v>
                </c:pt>
                <c:pt idx="22">
                  <c:v>8.9152542372881385</c:v>
                </c:pt>
                <c:pt idx="23">
                  <c:v>8.8888888888888893</c:v>
                </c:pt>
                <c:pt idx="24">
                  <c:v>8.7402597402597362</c:v>
                </c:pt>
                <c:pt idx="25">
                  <c:v>8.6201550387596892</c:v>
                </c:pt>
                <c:pt idx="2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67-4C30-859F-24B6EF25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0058240"/>
        <c:axId val="250059776"/>
      </c:barChart>
      <c:catAx>
        <c:axId val="25005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50059776"/>
        <c:crosses val="autoZero"/>
        <c:auto val="1"/>
        <c:lblAlgn val="ctr"/>
        <c:lblOffset val="100"/>
        <c:noMultiLvlLbl val="0"/>
      </c:catAx>
      <c:valAx>
        <c:axId val="25005977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00582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180838452519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Clínica Tecnológica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Plan2!$F$16:$F$22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Plan2!$G$16:$G$22</c:f>
              <c:numCache>
                <c:formatCode>###0.0</c:formatCode>
                <c:ptCount val="7"/>
                <c:pt idx="0">
                  <c:v>9.2025041640425229</c:v>
                </c:pt>
                <c:pt idx="1">
                  <c:v>9.2763085135945644</c:v>
                </c:pt>
                <c:pt idx="2">
                  <c:v>9.662535564696471</c:v>
                </c:pt>
                <c:pt idx="3">
                  <c:v>9.3125886410838703</c:v>
                </c:pt>
                <c:pt idx="4">
                  <c:v>8.8824494453713534</c:v>
                </c:pt>
                <c:pt idx="5">
                  <c:v>9.1975607458012156</c:v>
                </c:pt>
                <c:pt idx="6">
                  <c:v>8.9072850978208304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3-4285-8F8A-964EE0847DED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Plan2!$F$16:$F$22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Plan2!$H$16:$H$22</c:f>
              <c:numCache>
                <c:formatCode>###0.0</c:formatCode>
                <c:ptCount val="7"/>
                <c:pt idx="0">
                  <c:v>9.0979957670832583</c:v>
                </c:pt>
                <c:pt idx="1">
                  <c:v>9.1796056068274989</c:v>
                </c:pt>
                <c:pt idx="2">
                  <c:v>9.5437307144301169</c:v>
                </c:pt>
                <c:pt idx="3">
                  <c:v>9.0823505780783655</c:v>
                </c:pt>
                <c:pt idx="4">
                  <c:v>8.74660537238106</c:v>
                </c:pt>
                <c:pt idx="5">
                  <c:v>9.0936072441381448</c:v>
                </c:pt>
                <c:pt idx="6">
                  <c:v>8.7649627148446196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3-4285-8F8A-964EE0847DED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Plan2!$F$16:$F$22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Plan2!$I$16:$I$22</c:f>
              <c:numCache>
                <c:formatCode>###0.0</c:formatCode>
                <c:ptCount val="7"/>
                <c:pt idx="0">
                  <c:v>9.3089888250318573</c:v>
                </c:pt>
                <c:pt idx="1">
                  <c:v>9.3713307686640146</c:v>
                </c:pt>
                <c:pt idx="2">
                  <c:v>9.5652579859520603</c:v>
                </c:pt>
                <c:pt idx="3">
                  <c:v>9.4413264677421331</c:v>
                </c:pt>
                <c:pt idx="4">
                  <c:v>9.323222983344019</c:v>
                </c:pt>
                <c:pt idx="5">
                  <c:v>9.5294548290637184</c:v>
                </c:pt>
                <c:pt idx="6">
                  <c:v>9.3265927013250174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0-4100-97E9-B61934DE7232}"/>
            </c:ext>
          </c:extLst>
        </c:ser>
        <c:ser>
          <c:idx val="3"/>
          <c:order val="3"/>
          <c:tx>
            <c:strRef>
              <c:f>Plan2!$J$15</c:f>
              <c:strCache>
                <c:ptCount val="1"/>
                <c:pt idx="0">
                  <c:v>Orientação técnica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Plan2!$F$16:$F$22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Plan2!$J$16:$J$22</c:f>
              <c:numCache>
                <c:formatCode>###0.0</c:formatCode>
                <c:ptCount val="7"/>
                <c:pt idx="0">
                  <c:v>9.0018891490568524</c:v>
                </c:pt>
                <c:pt idx="1">
                  <c:v>9.120049174618357</c:v>
                </c:pt>
                <c:pt idx="2">
                  <c:v>9.4728230667712285</c:v>
                </c:pt>
                <c:pt idx="3">
                  <c:v>8.9680661866118623</c:v>
                </c:pt>
                <c:pt idx="4">
                  <c:v>8.5329300659979221</c:v>
                </c:pt>
                <c:pt idx="5">
                  <c:v>8.98139366115036</c:v>
                </c:pt>
                <c:pt idx="6">
                  <c:v>8.4354269966329269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0-4100-97E9-B61934DE7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54470784"/>
        <c:axId val="254488960"/>
      </c:barChart>
      <c:catAx>
        <c:axId val="25447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54488960"/>
        <c:crosses val="autoZero"/>
        <c:auto val="1"/>
        <c:lblAlgn val="ctr"/>
        <c:lblOffset val="100"/>
        <c:noMultiLvlLbl val="0"/>
      </c:catAx>
      <c:valAx>
        <c:axId val="254488960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4470784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Consultoria presencial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9.1471866430469877</c:v>
                </c:pt>
                <c:pt idx="1">
                  <c:v>9.2104920426395847</c:v>
                </c:pt>
                <c:pt idx="2">
                  <c:v>9.5794306684645889</c:v>
                </c:pt>
                <c:pt idx="3">
                  <c:v>9.123050188165454</c:v>
                </c:pt>
                <c:pt idx="4">
                  <c:v>8.7748417147167519</c:v>
                </c:pt>
                <c:pt idx="5">
                  <c:v>9.1362473587988937</c:v>
                </c:pt>
                <c:pt idx="6">
                  <c:v>8.788527447798284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8-4D5C-927F-156B1094A73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Consultoria a distância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Planilha1!$C$2:$C$8</c:f>
              <c:numCache>
                <c:formatCode>###0.0</c:formatCode>
                <c:ptCount val="7"/>
                <c:pt idx="0">
                  <c:v>8.7995989929397087</c:v>
                </c:pt>
                <c:pt idx="1">
                  <c:v>8.9925205833601147</c:v>
                </c:pt>
                <c:pt idx="2">
                  <c:v>9.3269180067554789</c:v>
                </c:pt>
                <c:pt idx="3">
                  <c:v>8.834575157434065</c:v>
                </c:pt>
                <c:pt idx="4">
                  <c:v>8.5766673773427993</c:v>
                </c:pt>
                <c:pt idx="5">
                  <c:v>8.8349658581481201</c:v>
                </c:pt>
                <c:pt idx="6">
                  <c:v>8.6216245305805526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8-4D5C-927F-156B1094A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20"/>
        <c:axId val="254500224"/>
        <c:axId val="254698624"/>
      </c:barChart>
      <c:catAx>
        <c:axId val="25450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698624"/>
        <c:crosses val="autoZero"/>
        <c:auto val="1"/>
        <c:lblAlgn val="ctr"/>
        <c:lblOffset val="100"/>
        <c:noMultiLvlLbl val="0"/>
      </c:catAx>
      <c:valAx>
        <c:axId val="254698624"/>
        <c:scaling>
          <c:orientation val="minMax"/>
          <c:max val="10"/>
          <c:min val="0"/>
        </c:scaling>
        <c:delete val="1"/>
        <c:axPos val="t"/>
        <c:numFmt formatCode="###0.0" sourceLinked="1"/>
        <c:majorTickMark val="none"/>
        <c:minorTickMark val="none"/>
        <c:tickLblPos val="none"/>
        <c:crossAx val="25450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Orientação técnica presencial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9.0587118512542943</c:v>
                </c:pt>
                <c:pt idx="1">
                  <c:v>9.1187537591185173</c:v>
                </c:pt>
                <c:pt idx="2">
                  <c:v>9.4539189298271591</c:v>
                </c:pt>
                <c:pt idx="3">
                  <c:v>8.9533108447324317</c:v>
                </c:pt>
                <c:pt idx="4">
                  <c:v>8.5929738049465421</c:v>
                </c:pt>
                <c:pt idx="5">
                  <c:v>8.9267538637507737</c:v>
                </c:pt>
                <c:pt idx="6">
                  <c:v>8.3401845373737018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B-4F3D-8730-ED1A4A7403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Orientação técnica a distância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Facilidade de comunicação</c:v>
                </c:pt>
                <c:pt idx="1">
                  <c:v>Domínio do assunto</c:v>
                </c:pt>
                <c:pt idx="2">
                  <c:v>Educação e postura ética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Planilha1!$C$2:$C$8</c:f>
              <c:numCache>
                <c:formatCode>###0.0</c:formatCode>
                <c:ptCount val="7"/>
                <c:pt idx="0">
                  <c:v>8.8408972176765861</c:v>
                </c:pt>
                <c:pt idx="1">
                  <c:v>9.1237468319448229</c:v>
                </c:pt>
                <c:pt idx="2">
                  <c:v>9.526519915481126</c:v>
                </c:pt>
                <c:pt idx="3">
                  <c:v>9.0119096557101432</c:v>
                </c:pt>
                <c:pt idx="4">
                  <c:v>8.3596021990108849</c:v>
                </c:pt>
                <c:pt idx="5">
                  <c:v>9.14118796459063</c:v>
                </c:pt>
                <c:pt idx="6">
                  <c:v>8.7158603933599323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B-4F3D-8730-ED1A4A740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20"/>
        <c:axId val="254839424"/>
        <c:axId val="254849408"/>
      </c:barChart>
      <c:catAx>
        <c:axId val="25483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849408"/>
        <c:crosses val="autoZero"/>
        <c:auto val="1"/>
        <c:lblAlgn val="ctr"/>
        <c:lblOffset val="100"/>
        <c:noMultiLvlLbl val="0"/>
      </c:catAx>
      <c:valAx>
        <c:axId val="254849408"/>
        <c:scaling>
          <c:orientation val="minMax"/>
          <c:max val="10"/>
          <c:min val="0"/>
        </c:scaling>
        <c:delete val="1"/>
        <c:axPos val="t"/>
        <c:numFmt formatCode="###0.0" sourceLinked="1"/>
        <c:majorTickMark val="none"/>
        <c:minorTickMark val="none"/>
        <c:tickLblPos val="none"/>
        <c:crossAx val="2548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095219565108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Plan2!$F$16:$F$22</c:f>
              <c:strCache>
                <c:ptCount val="7"/>
                <c:pt idx="0">
                  <c:v>Educação e postura ética</c:v>
                </c:pt>
                <c:pt idx="1">
                  <c:v>Domínio do assunto</c:v>
                </c:pt>
                <c:pt idx="2">
                  <c:v>Facilidade de comunicação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Plan2!$G$16:$G$22</c:f>
              <c:numCache>
                <c:formatCode>0.0</c:formatCode>
                <c:ptCount val="7"/>
                <c:pt idx="0">
                  <c:v>9.4214651568639898</c:v>
                </c:pt>
                <c:pt idx="1">
                  <c:v>9.0226396683768577</c:v>
                </c:pt>
                <c:pt idx="2">
                  <c:v>8.9520205474950334</c:v>
                </c:pt>
                <c:pt idx="3">
                  <c:v>8.7915891589169863</c:v>
                </c:pt>
                <c:pt idx="4">
                  <c:v>8.4478385238446698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9-4289-A6D3-62EF7BFC6A7F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Plan2!$F$16:$F$22</c:f>
              <c:strCache>
                <c:ptCount val="7"/>
                <c:pt idx="0">
                  <c:v>Educação e postura ética</c:v>
                </c:pt>
                <c:pt idx="1">
                  <c:v>Domínio do assunto</c:v>
                </c:pt>
                <c:pt idx="2">
                  <c:v>Facilidade de comunicação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Plan2!$H$16:$H$22</c:f>
              <c:numCache>
                <c:formatCode>0.0</c:formatCode>
                <c:ptCount val="7"/>
                <c:pt idx="0">
                  <c:v>9.51</c:v>
                </c:pt>
                <c:pt idx="1">
                  <c:v>9.120000000000001</c:v>
                </c:pt>
                <c:pt idx="2">
                  <c:v>9.06</c:v>
                </c:pt>
                <c:pt idx="3">
                  <c:v>9</c:v>
                </c:pt>
                <c:pt idx="4">
                  <c:v>8.7100000000000009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9-4289-A6D3-62EF7BFC6A7F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Plan2!$F$16:$F$22</c:f>
              <c:strCache>
                <c:ptCount val="7"/>
                <c:pt idx="0">
                  <c:v>Educação e postura ética</c:v>
                </c:pt>
                <c:pt idx="1">
                  <c:v>Domínio do assunto</c:v>
                </c:pt>
                <c:pt idx="2">
                  <c:v>Facilidade de comunicação</c:v>
                </c:pt>
                <c:pt idx="3">
                  <c:v>Acompanhamento e orientação</c:v>
                </c:pt>
                <c:pt idx="4">
                  <c:v>Foco em resultados para sua empresa</c:v>
                </c:pt>
                <c:pt idx="5">
                  <c:v>Cumprimento dos prazos</c:v>
                </c:pt>
                <c:pt idx="6">
                  <c:v>Resolução do problema</c:v>
                </c:pt>
              </c:strCache>
            </c:strRef>
          </c:cat>
          <c:val>
            <c:numRef>
              <c:f>Plan2!$I$16:$I$22</c:f>
              <c:numCache>
                <c:formatCode>###0.0</c:formatCode>
                <c:ptCount val="7"/>
                <c:pt idx="0">
                  <c:v>9.5480767740258017</c:v>
                </c:pt>
                <c:pt idx="1">
                  <c:v>9.1929142081816071</c:v>
                </c:pt>
                <c:pt idx="2">
                  <c:v>9.1139807415398444</c:v>
                </c:pt>
                <c:pt idx="3">
                  <c:v>9.1139915692715032</c:v>
                </c:pt>
                <c:pt idx="4">
                  <c:v>8.7796649018478998</c:v>
                </c:pt>
                <c:pt idx="5">
                  <c:v>9.1209141629486012</c:v>
                </c:pt>
                <c:pt idx="6">
                  <c:v>8.7901204747817907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4-4BC9-8EC8-F11C5AF7B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55186432"/>
        <c:axId val="255187968"/>
      </c:barChart>
      <c:catAx>
        <c:axId val="25518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55187968"/>
        <c:crosses val="autoZero"/>
        <c:auto val="1"/>
        <c:lblAlgn val="ctr"/>
        <c:lblOffset val="100"/>
        <c:noMultiLvlLbl val="0"/>
      </c:catAx>
      <c:valAx>
        <c:axId val="255187968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5186432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0551512794875E-2"/>
          <c:y val="5.047077333482082E-2"/>
          <c:w val="0.96059091850159972"/>
          <c:h val="0.81546801458129914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6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F5-491B-8580-24EE2AEF97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F5-491B-8580-24EE2AEF97C0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F5-491B-8580-24EE2AEF97C0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F5-491B-8580-24EE2AEF97C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F5-491B-8580-24EE2AEF9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Planilha2!$F$5:$F$9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Planilha2!$J$5:$J$9</c:f>
              <c:numCache>
                <c:formatCode>0.0%</c:formatCode>
                <c:ptCount val="5"/>
                <c:pt idx="0">
                  <c:v>8.6000000000000021E-2</c:v>
                </c:pt>
                <c:pt idx="1">
                  <c:v>0.43700000000000006</c:v>
                </c:pt>
                <c:pt idx="2">
                  <c:v>3.5999999999999997E-2</c:v>
                </c:pt>
                <c:pt idx="3">
                  <c:v>0.40300000000000002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F5-491B-8580-24EE2AEF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7"/>
        <c:axId val="255177088"/>
        <c:axId val="255178624"/>
      </c:barChart>
      <c:catAx>
        <c:axId val="255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178624"/>
        <c:crosses val="autoZero"/>
        <c:auto val="1"/>
        <c:lblAlgn val="ctr"/>
        <c:lblOffset val="100"/>
        <c:noMultiLvlLbl val="0"/>
      </c:catAx>
      <c:valAx>
        <c:axId val="255178624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55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95675015267683E-2"/>
          <c:y val="2.8450411767269528E-2"/>
          <c:w val="0.97620864996946466"/>
          <c:h val="0.697388630995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699750097158154E-3"/>
                  <c:y val="5.1728021395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0-4670-9281-D2B3DE1D53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8.8760504201680676E-2</c:v>
                </c:pt>
                <c:pt idx="1">
                  <c:v>7.9181708784596877E-2</c:v>
                </c:pt>
                <c:pt idx="2">
                  <c:v>0.20389972144846799</c:v>
                </c:pt>
                <c:pt idx="3">
                  <c:v>4.2940320232896664E-2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0-4670-9281-D2B3DE1D53B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1628500027759019E-3"/>
                  <c:y val="7.7592032092553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60-4670-9281-D2B3DE1D53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0.33455882352941191</c:v>
                </c:pt>
                <c:pt idx="1">
                  <c:v>0.43697626080297569</c:v>
                </c:pt>
                <c:pt idx="2">
                  <c:v>0.4922005571030641</c:v>
                </c:pt>
                <c:pt idx="3">
                  <c:v>0.51018922852983994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0-4670-9281-D2B3DE1D53B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2.3634453781512604E-2</c:v>
                </c:pt>
                <c:pt idx="1">
                  <c:v>3.6888743025927158E-2</c:v>
                </c:pt>
                <c:pt idx="2">
                  <c:v>2.6462395543175494E-2</c:v>
                </c:pt>
                <c:pt idx="3">
                  <c:v>6.1135371179039305E-2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0-4670-9281-D2B3DE1D53B4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teve custo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0.4863445378151261</c:v>
                </c:pt>
                <c:pt idx="1">
                  <c:v>0.41328082266710431</c:v>
                </c:pt>
                <c:pt idx="2">
                  <c:v>0.22339832869080781</c:v>
                </c:pt>
                <c:pt idx="3">
                  <c:v>0.35735080058224172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60-4670-9281-D2B3DE1D5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-5"/>
        <c:axId val="257451520"/>
        <c:axId val="257453056"/>
      </c:barChart>
      <c:catAx>
        <c:axId val="2574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453056"/>
        <c:crosses val="autoZero"/>
        <c:auto val="1"/>
        <c:lblAlgn val="ctr"/>
        <c:lblOffset val="100"/>
        <c:noMultiLvlLbl val="0"/>
      </c:catAx>
      <c:valAx>
        <c:axId val="25745305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one"/>
        <c:crossAx val="2574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6216941066544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Planilha1!$B$2:$B$6</c:f>
              <c:numCache>
                <c:formatCode>###0.0%</c:formatCode>
                <c:ptCount val="5"/>
                <c:pt idx="0">
                  <c:v>0.25600000000000001</c:v>
                </c:pt>
                <c:pt idx="1">
                  <c:v>0.39300000000000007</c:v>
                </c:pt>
                <c:pt idx="2">
                  <c:v>5.9000000000000004E-2</c:v>
                </c:pt>
                <c:pt idx="3">
                  <c:v>0.29200000000000004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0-442C-88ED-7CCD8E18E0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Planilha1!$C$2:$C$6</c:f>
              <c:numCache>
                <c:formatCode>###0.0%</c:formatCode>
                <c:ptCount val="5"/>
                <c:pt idx="0">
                  <c:v>8.1000000000000003E-2</c:v>
                </c:pt>
                <c:pt idx="1">
                  <c:v>0.43600000000000005</c:v>
                </c:pt>
                <c:pt idx="2">
                  <c:v>5.5000000000000007E-2</c:v>
                </c:pt>
                <c:pt idx="3">
                  <c:v>0.37700000000000006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42C-88ED-7CCD8E18E0C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Planilha1!$D$2:$D$6</c:f>
              <c:numCache>
                <c:formatCode>0.0%</c:formatCode>
                <c:ptCount val="5"/>
                <c:pt idx="0">
                  <c:v>8.6000000000000021E-2</c:v>
                </c:pt>
                <c:pt idx="1">
                  <c:v>0.43700000000000006</c:v>
                </c:pt>
                <c:pt idx="2">
                  <c:v>3.5999999999999997E-2</c:v>
                </c:pt>
                <c:pt idx="3">
                  <c:v>0.40300000000000002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0-442C-88ED-7CCD8E18E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15"/>
        <c:axId val="257407616"/>
        <c:axId val="257413504"/>
      </c:barChart>
      <c:catAx>
        <c:axId val="2574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413504"/>
        <c:crosses val="autoZero"/>
        <c:auto val="1"/>
        <c:lblAlgn val="ctr"/>
        <c:lblOffset val="100"/>
        <c:noMultiLvlLbl val="0"/>
      </c:catAx>
      <c:valAx>
        <c:axId val="257413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25740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609D89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D0-40A9-92E1-F520C694D12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ED0-40A9-92E1-F520C694D127}"/>
              </c:ext>
            </c:extLst>
          </c:dPt>
          <c:cat>
            <c:strRef>
              <c:f>'Q6'!$H$28:$H$29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'Q6'!$I$28:$I$29</c:f>
              <c:numCache>
                <c:formatCode>###0.0</c:formatCode>
                <c:ptCount val="2"/>
                <c:pt idx="0">
                  <c:v>64.580084695749264</c:v>
                </c:pt>
                <c:pt idx="1">
                  <c:v>35.419915304250402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0A9-92E1-F520C694D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2-4B7F-B73D-701A6160C4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2-4B7F-B73D-701A6160C4C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D2-4B7F-B73D-701A6160C4CE}"/>
              </c:ext>
            </c:extLst>
          </c:dPt>
          <c:dPt>
            <c:idx val="3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D2-4B7F-B73D-701A6160C4C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D2-4B7F-B73D-701A6160C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Planilha1!$A$1:$F$1</c:f>
              <c:strCache>
                <c:ptCount val="5"/>
                <c:pt idx="0">
                  <c:v>Solicitou</c:v>
                </c:pt>
                <c:pt idx="1">
                  <c:v>SEBRAE indicou</c:v>
                </c:pt>
                <c:pt idx="2">
                  <c:v>Consultor indicou</c:v>
                </c:pt>
                <c:pt idx="3">
                  <c:v>Outro</c:v>
                </c:pt>
                <c:pt idx="4">
                  <c:v>NS/NL</c:v>
                </c:pt>
              </c:strCache>
            </c:strRef>
          </c:cat>
          <c:val>
            <c:numRef>
              <c:f>Planilha1!$A$2:$F$2</c:f>
              <c:numCache>
                <c:formatCode>###0%</c:formatCode>
                <c:ptCount val="5"/>
                <c:pt idx="0">
                  <c:v>0.30687437097974024</c:v>
                </c:pt>
                <c:pt idx="1">
                  <c:v>0.22425939701570913</c:v>
                </c:pt>
                <c:pt idx="2">
                  <c:v>0.32558088653568473</c:v>
                </c:pt>
                <c:pt idx="3">
                  <c:v>9.8477223996849453E-2</c:v>
                </c:pt>
                <c:pt idx="4">
                  <c:v>4.4808121472016821E-2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D2-4B7F-B73D-701A6160C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216862720"/>
        <c:axId val="216864256"/>
      </c:barChart>
      <c:catAx>
        <c:axId val="216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864256"/>
        <c:crosses val="autoZero"/>
        <c:auto val="1"/>
        <c:lblAlgn val="ctr"/>
        <c:lblOffset val="100"/>
        <c:noMultiLvlLbl val="0"/>
      </c:catAx>
      <c:valAx>
        <c:axId val="216864256"/>
        <c:scaling>
          <c:orientation val="minMax"/>
          <c:max val="0.5"/>
        </c:scaling>
        <c:delete val="1"/>
        <c:axPos val="l"/>
        <c:numFmt formatCode="###0%" sourceLinked="1"/>
        <c:majorTickMark val="out"/>
        <c:minorTickMark val="none"/>
        <c:tickLblPos val="none"/>
        <c:crossAx val="2168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2909208162318E-2"/>
          <c:y val="2.578124841404723E-2"/>
          <c:w val="0.97665418158367545"/>
          <c:h val="0.81444366298943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-3.1835206931351773E-3"/>
                  <c:y val="7.148648164364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8B-4080-9048-4291C15A2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RO</c:v>
                </c:pt>
                <c:pt idx="1">
                  <c:v>PR</c:v>
                </c:pt>
                <c:pt idx="2">
                  <c:v>RN</c:v>
                </c:pt>
                <c:pt idx="3">
                  <c:v>AL</c:v>
                </c:pt>
                <c:pt idx="4">
                  <c:v>PI</c:v>
                </c:pt>
                <c:pt idx="5">
                  <c:v>PE</c:v>
                </c:pt>
                <c:pt idx="6">
                  <c:v>BA</c:v>
                </c:pt>
                <c:pt idx="7">
                  <c:v>AP</c:v>
                </c:pt>
                <c:pt idx="8">
                  <c:v>AM</c:v>
                </c:pt>
                <c:pt idx="9">
                  <c:v>PB</c:v>
                </c:pt>
                <c:pt idx="10">
                  <c:v>RJ</c:v>
                </c:pt>
                <c:pt idx="11">
                  <c:v>ES</c:v>
                </c:pt>
                <c:pt idx="12">
                  <c:v>RR</c:v>
                </c:pt>
                <c:pt idx="13">
                  <c:v>SP</c:v>
                </c:pt>
                <c:pt idx="14">
                  <c:v>SE</c:v>
                </c:pt>
                <c:pt idx="15">
                  <c:v>MS</c:v>
                </c:pt>
                <c:pt idx="16">
                  <c:v>TO</c:v>
                </c:pt>
                <c:pt idx="17">
                  <c:v>CE</c:v>
                </c:pt>
                <c:pt idx="18">
                  <c:v>GO</c:v>
                </c:pt>
                <c:pt idx="19">
                  <c:v>MT</c:v>
                </c:pt>
                <c:pt idx="20">
                  <c:v>RS</c:v>
                </c:pt>
                <c:pt idx="21">
                  <c:v>MG</c:v>
                </c:pt>
                <c:pt idx="22">
                  <c:v>MA</c:v>
                </c:pt>
                <c:pt idx="23">
                  <c:v>SC</c:v>
                </c:pt>
                <c:pt idx="24">
                  <c:v>PA</c:v>
                </c:pt>
                <c:pt idx="25">
                  <c:v>AC</c:v>
                </c:pt>
                <c:pt idx="26">
                  <c:v>DF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0.94799999999999995</c:v>
                </c:pt>
                <c:pt idx="1">
                  <c:v>0.93700000000000017</c:v>
                </c:pt>
                <c:pt idx="2">
                  <c:v>0.92</c:v>
                </c:pt>
                <c:pt idx="3">
                  <c:v>0.89800000000000002</c:v>
                </c:pt>
                <c:pt idx="4">
                  <c:v>0.89500000000000002</c:v>
                </c:pt>
                <c:pt idx="5">
                  <c:v>0.88300000000000001</c:v>
                </c:pt>
                <c:pt idx="6">
                  <c:v>0.88200000000000001</c:v>
                </c:pt>
                <c:pt idx="7">
                  <c:v>0.87900000000000011</c:v>
                </c:pt>
                <c:pt idx="8">
                  <c:v>0.87800000000000011</c:v>
                </c:pt>
                <c:pt idx="9">
                  <c:v>0.87800000000000011</c:v>
                </c:pt>
                <c:pt idx="10">
                  <c:v>0.87800000000000011</c:v>
                </c:pt>
                <c:pt idx="11">
                  <c:v>0.87400000000000011</c:v>
                </c:pt>
                <c:pt idx="12">
                  <c:v>0.8590000000000001</c:v>
                </c:pt>
                <c:pt idx="13">
                  <c:v>0.83200000000000007</c:v>
                </c:pt>
                <c:pt idx="14">
                  <c:v>0.81899999999999995</c:v>
                </c:pt>
                <c:pt idx="15">
                  <c:v>0.78300000000000003</c:v>
                </c:pt>
                <c:pt idx="16">
                  <c:v>0.78100000000000003</c:v>
                </c:pt>
                <c:pt idx="17">
                  <c:v>0.77300000000000013</c:v>
                </c:pt>
                <c:pt idx="18">
                  <c:v>0.77300000000000013</c:v>
                </c:pt>
                <c:pt idx="19">
                  <c:v>0.7390000000000001</c:v>
                </c:pt>
                <c:pt idx="20">
                  <c:v>0.7370000000000001</c:v>
                </c:pt>
                <c:pt idx="21">
                  <c:v>0.66900000000000015</c:v>
                </c:pt>
                <c:pt idx="22">
                  <c:v>0.62600000000000011</c:v>
                </c:pt>
                <c:pt idx="23">
                  <c:v>0.57299999999999995</c:v>
                </c:pt>
                <c:pt idx="24">
                  <c:v>0.53100000000000003</c:v>
                </c:pt>
                <c:pt idx="25">
                  <c:v>0.5</c:v>
                </c:pt>
                <c:pt idx="26">
                  <c:v>0.41100000000000003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B-4080-9048-4291C15A290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Planilha1!$A$2:$A$28</c:f>
              <c:strCache>
                <c:ptCount val="27"/>
                <c:pt idx="0">
                  <c:v>RO</c:v>
                </c:pt>
                <c:pt idx="1">
                  <c:v>PR</c:v>
                </c:pt>
                <c:pt idx="2">
                  <c:v>RN</c:v>
                </c:pt>
                <c:pt idx="3">
                  <c:v>AL</c:v>
                </c:pt>
                <c:pt idx="4">
                  <c:v>PI</c:v>
                </c:pt>
                <c:pt idx="5">
                  <c:v>PE</c:v>
                </c:pt>
                <c:pt idx="6">
                  <c:v>BA</c:v>
                </c:pt>
                <c:pt idx="7">
                  <c:v>AP</c:v>
                </c:pt>
                <c:pt idx="8">
                  <c:v>AM</c:v>
                </c:pt>
                <c:pt idx="9">
                  <c:v>PB</c:v>
                </c:pt>
                <c:pt idx="10">
                  <c:v>RJ</c:v>
                </c:pt>
                <c:pt idx="11">
                  <c:v>ES</c:v>
                </c:pt>
                <c:pt idx="12">
                  <c:v>RR</c:v>
                </c:pt>
                <c:pt idx="13">
                  <c:v>SP</c:v>
                </c:pt>
                <c:pt idx="14">
                  <c:v>SE</c:v>
                </c:pt>
                <c:pt idx="15">
                  <c:v>MS</c:v>
                </c:pt>
                <c:pt idx="16">
                  <c:v>TO</c:v>
                </c:pt>
                <c:pt idx="17">
                  <c:v>CE</c:v>
                </c:pt>
                <c:pt idx="18">
                  <c:v>GO</c:v>
                </c:pt>
                <c:pt idx="19">
                  <c:v>MT</c:v>
                </c:pt>
                <c:pt idx="20">
                  <c:v>RS</c:v>
                </c:pt>
                <c:pt idx="21">
                  <c:v>MG</c:v>
                </c:pt>
                <c:pt idx="22">
                  <c:v>MA</c:v>
                </c:pt>
                <c:pt idx="23">
                  <c:v>SC</c:v>
                </c:pt>
                <c:pt idx="24">
                  <c:v>PA</c:v>
                </c:pt>
                <c:pt idx="25">
                  <c:v>AC</c:v>
                </c:pt>
                <c:pt idx="26">
                  <c:v>DF</c:v>
                </c:pt>
              </c:strCache>
            </c:strRef>
          </c:cat>
          <c:val>
            <c:numRef>
              <c:f>Planilha1!$C$2:$C$28</c:f>
              <c:numCache>
                <c:formatCode>0%</c:formatCode>
                <c:ptCount val="27"/>
                <c:pt idx="0">
                  <c:v>5.1999999999999998E-2</c:v>
                </c:pt>
                <c:pt idx="1">
                  <c:v>6.3E-2</c:v>
                </c:pt>
                <c:pt idx="2">
                  <c:v>8.0000000000000016E-2</c:v>
                </c:pt>
                <c:pt idx="3">
                  <c:v>0.10199999999999998</c:v>
                </c:pt>
                <c:pt idx="4">
                  <c:v>0.10500000000000001</c:v>
                </c:pt>
                <c:pt idx="5">
                  <c:v>0.11700000000000002</c:v>
                </c:pt>
                <c:pt idx="6">
                  <c:v>0.11799999999999998</c:v>
                </c:pt>
                <c:pt idx="7">
                  <c:v>0.12100000000000001</c:v>
                </c:pt>
                <c:pt idx="8">
                  <c:v>0.12200000000000001</c:v>
                </c:pt>
                <c:pt idx="9">
                  <c:v>0.12200000000000001</c:v>
                </c:pt>
                <c:pt idx="10">
                  <c:v>0.12200000000000001</c:v>
                </c:pt>
                <c:pt idx="11">
                  <c:v>0.126</c:v>
                </c:pt>
                <c:pt idx="12">
                  <c:v>0.14100000000000001</c:v>
                </c:pt>
                <c:pt idx="13">
                  <c:v>0.16800000000000001</c:v>
                </c:pt>
                <c:pt idx="14">
                  <c:v>0.18100000000000002</c:v>
                </c:pt>
                <c:pt idx="15">
                  <c:v>0.21700000000000003</c:v>
                </c:pt>
                <c:pt idx="16">
                  <c:v>0.21900000000000003</c:v>
                </c:pt>
                <c:pt idx="17">
                  <c:v>0.22700000000000001</c:v>
                </c:pt>
                <c:pt idx="18">
                  <c:v>0.22700000000000001</c:v>
                </c:pt>
                <c:pt idx="19">
                  <c:v>0.26100000000000001</c:v>
                </c:pt>
                <c:pt idx="20">
                  <c:v>0.26300000000000001</c:v>
                </c:pt>
                <c:pt idx="21">
                  <c:v>0.33100000000000007</c:v>
                </c:pt>
                <c:pt idx="22">
                  <c:v>0.37400000000000005</c:v>
                </c:pt>
                <c:pt idx="23">
                  <c:v>0.4270000000000001</c:v>
                </c:pt>
                <c:pt idx="24">
                  <c:v>0.46900000000000003</c:v>
                </c:pt>
                <c:pt idx="25">
                  <c:v>0.5</c:v>
                </c:pt>
                <c:pt idx="26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B-4080-9048-4291C15A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25"/>
        <c:axId val="257703296"/>
        <c:axId val="257709184"/>
      </c:barChart>
      <c:catAx>
        <c:axId val="2577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709184"/>
        <c:crosses val="autoZero"/>
        <c:auto val="1"/>
        <c:lblAlgn val="ctr"/>
        <c:lblOffset val="100"/>
        <c:noMultiLvlLbl val="0"/>
      </c:catAx>
      <c:valAx>
        <c:axId val="257709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5770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Planilha1!$B$2:$E$2</c:f>
              <c:numCache>
                <c:formatCode>0%</c:formatCode>
                <c:ptCount val="4"/>
                <c:pt idx="0">
                  <c:v>0.67900000000000016</c:v>
                </c:pt>
                <c:pt idx="1">
                  <c:v>0.71300000000000008</c:v>
                </c:pt>
                <c:pt idx="2">
                  <c:v>0.52500000000000002</c:v>
                </c:pt>
                <c:pt idx="3">
                  <c:v>0.63000000000000012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3-467B-8A91-AB3114F8407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Planilha1!$B$3:$E$3</c:f>
              <c:numCache>
                <c:formatCode>0%</c:formatCode>
                <c:ptCount val="4"/>
                <c:pt idx="0">
                  <c:v>0.32100000000000006</c:v>
                </c:pt>
                <c:pt idx="1">
                  <c:v>0.28700000000000003</c:v>
                </c:pt>
                <c:pt idx="2">
                  <c:v>0.47500000000000003</c:v>
                </c:pt>
                <c:pt idx="3">
                  <c:v>0.37000000000000005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3-467B-8A91-AB3114F84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775872"/>
        <c:axId val="257785856"/>
      </c:barChart>
      <c:catAx>
        <c:axId val="2577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785856"/>
        <c:crosses val="autoZero"/>
        <c:auto val="1"/>
        <c:lblAlgn val="ctr"/>
        <c:lblOffset val="100"/>
        <c:noMultiLvlLbl val="0"/>
      </c:catAx>
      <c:valAx>
        <c:axId val="257785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577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Planilha1!$B$1:$C$1</c:f>
              <c:strCache>
                <c:ptCount val="2"/>
                <c:pt idx="0">
                  <c:v>Atendidos em 2016</c:v>
                </c:pt>
                <c:pt idx="1">
                  <c:v>Atendidos em 2017</c:v>
                </c:pt>
              </c:strCache>
            </c:strRef>
          </c:cat>
          <c:val>
            <c:numRef>
              <c:f>Planilha1!$B$2:$C$2</c:f>
              <c:numCache>
                <c:formatCode>0.0%</c:formatCode>
                <c:ptCount val="2"/>
                <c:pt idx="0">
                  <c:v>0.64600000000000013</c:v>
                </c:pt>
                <c:pt idx="1">
                  <c:v>0.69399999999999995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5-404A-A2C7-AD1581C49E1E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Planilha1!$B$1:$C$1</c:f>
              <c:strCache>
                <c:ptCount val="2"/>
                <c:pt idx="0">
                  <c:v>Atendidos em 2016</c:v>
                </c:pt>
                <c:pt idx="1">
                  <c:v>Atendidos em 2017</c:v>
                </c:pt>
              </c:strCache>
            </c:strRef>
          </c:cat>
          <c:val>
            <c:numRef>
              <c:f>Planilha1!$B$3:$C$3</c:f>
              <c:numCache>
                <c:formatCode>0.0%</c:formatCode>
                <c:ptCount val="2"/>
                <c:pt idx="0">
                  <c:v>0.35400000000000004</c:v>
                </c:pt>
                <c:pt idx="1">
                  <c:v>0.30600000000000011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5-404A-A2C7-AD1581C49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988480"/>
        <c:axId val="257990016"/>
      </c:barChart>
      <c:catAx>
        <c:axId val="2579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990016"/>
        <c:crosses val="autoZero"/>
        <c:auto val="1"/>
        <c:lblAlgn val="ctr"/>
        <c:lblOffset val="100"/>
        <c:noMultiLvlLbl val="0"/>
      </c:catAx>
      <c:valAx>
        <c:axId val="2579900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5798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A-403B-91DB-816BE5CB5A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A-403B-91DB-816BE5CB5A4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A-403B-91DB-816BE5CB5A4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A-403B-91DB-816BE5CB5A4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A-403B-91DB-816BE5CB5A4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A-403B-91DB-816BE5CB5A4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A-403B-91DB-816BE5CB5A4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CA-403B-91DB-816BE5CB5A4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A-403B-91DB-816BE5CB5A48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7CA-403B-91DB-816BE5CB5A48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7CA-403B-91DB-816BE5CB5A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7CA-403B-91DB-816BE5CB5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6.5567689446975096E-3</c:v>
                </c:pt>
                <c:pt idx="1">
                  <c:v>0</c:v>
                </c:pt>
                <c:pt idx="2">
                  <c:v>1.6636088051074638E-3</c:v>
                </c:pt>
                <c:pt idx="3">
                  <c:v>1.0332709067500565E-3</c:v>
                </c:pt>
                <c:pt idx="4">
                  <c:v>2.8785063795678436E-3</c:v>
                </c:pt>
                <c:pt idx="5">
                  <c:v>1.7599635032315198E-2</c:v>
                </c:pt>
                <c:pt idx="6">
                  <c:v>1.7412221401824454E-2</c:v>
                </c:pt>
                <c:pt idx="7">
                  <c:v>6.2394459497689965E-2</c:v>
                </c:pt>
                <c:pt idx="8">
                  <c:v>0.16435615630616154</c:v>
                </c:pt>
                <c:pt idx="9">
                  <c:v>0.18961236712344731</c:v>
                </c:pt>
                <c:pt idx="10">
                  <c:v>0.53649300560243862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CA-403B-91DB-816BE5CB5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58107264"/>
        <c:axId val="258108800"/>
      </c:barChart>
      <c:catAx>
        <c:axId val="2581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108800"/>
        <c:crosses val="autoZero"/>
        <c:auto val="1"/>
        <c:lblAlgn val="ctr"/>
        <c:lblOffset val="100"/>
        <c:noMultiLvlLbl val="0"/>
      </c:catAx>
      <c:valAx>
        <c:axId val="258108800"/>
        <c:scaling>
          <c:orientation val="minMax"/>
          <c:max val="0.6000000000000002"/>
        </c:scaling>
        <c:delete val="1"/>
        <c:axPos val="l"/>
        <c:numFmt formatCode="0%" sourceLinked="0"/>
        <c:majorTickMark val="out"/>
        <c:minorTickMark val="none"/>
        <c:tickLblPos val="none"/>
        <c:crossAx val="2581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D9E6-4B95-8945-AC9CA6042D19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D9E6-4B95-8945-AC9CA6042D19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D9E6-4B95-8945-AC9CA6042D19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D9E6-4B95-8945-AC9CA6042D19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D9E6-4B95-8945-AC9CA6042D19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D9E6-4B95-8945-AC9CA6042D19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D9E6-4B95-8945-AC9CA6042D1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D9E6-4B95-8945-AC9CA6042D1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9E6-4B95-8945-AC9CA6042D1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D9E6-4B95-8945-AC9CA6042D1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D9E6-4B95-8945-AC9CA6042D19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D9E6-4B95-8945-AC9CA6042D19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D9E6-4B95-8945-AC9CA6042D19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D9E6-4B95-8945-AC9CA6042D19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D9E6-4B95-8945-AC9CA6042D1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D9E6-4B95-8945-AC9CA6042D19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D9E6-4B95-8945-AC9CA6042D19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D9E6-4B95-8945-AC9CA6042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SC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GO</c:v>
                </c:pt>
                <c:pt idx="9">
                  <c:v>MS</c:v>
                </c:pt>
                <c:pt idx="10">
                  <c:v>DF</c:v>
                </c:pt>
                <c:pt idx="11">
                  <c:v>MA</c:v>
                </c:pt>
                <c:pt idx="12">
                  <c:v>PI</c:v>
                </c:pt>
                <c:pt idx="13">
                  <c:v>PB</c:v>
                </c:pt>
                <c:pt idx="14">
                  <c:v>CE</c:v>
                </c:pt>
                <c:pt idx="15">
                  <c:v>SE</c:v>
                </c:pt>
                <c:pt idx="16">
                  <c:v>PE</c:v>
                </c:pt>
                <c:pt idx="17">
                  <c:v>RN</c:v>
                </c:pt>
                <c:pt idx="18">
                  <c:v>AL</c:v>
                </c:pt>
                <c:pt idx="19">
                  <c:v>BA</c:v>
                </c:pt>
                <c:pt idx="20">
                  <c:v>AP</c:v>
                </c:pt>
                <c:pt idx="21">
                  <c:v>AC</c:v>
                </c:pt>
                <c:pt idx="22">
                  <c:v>AM</c:v>
                </c:pt>
                <c:pt idx="23">
                  <c:v>RO</c:v>
                </c:pt>
                <c:pt idx="24">
                  <c:v>PA</c:v>
                </c:pt>
                <c:pt idx="25">
                  <c:v>TO</c:v>
                </c:pt>
                <c:pt idx="26">
                  <c:v>RR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9.1872909698996654</c:v>
                </c:pt>
                <c:pt idx="1">
                  <c:v>9.0677966101694949</c:v>
                </c:pt>
                <c:pt idx="2">
                  <c:v>8.9966555183946522</c:v>
                </c:pt>
                <c:pt idx="3">
                  <c:v>9.2289156626505982</c:v>
                </c:pt>
                <c:pt idx="4">
                  <c:v>9.1983471074380159</c:v>
                </c:pt>
                <c:pt idx="5">
                  <c:v>9.0342857142857156</c:v>
                </c:pt>
                <c:pt idx="6">
                  <c:v>8.9360269360269378</c:v>
                </c:pt>
                <c:pt idx="7">
                  <c:v>9.2621359223300974</c:v>
                </c:pt>
                <c:pt idx="8">
                  <c:v>9.0203389830508467</c:v>
                </c:pt>
                <c:pt idx="9">
                  <c:v>9</c:v>
                </c:pt>
                <c:pt idx="10">
                  <c:v>8.8754578754578759</c:v>
                </c:pt>
                <c:pt idx="11">
                  <c:v>9.3548387096774217</c:v>
                </c:pt>
                <c:pt idx="12">
                  <c:v>9.2553191489361684</c:v>
                </c:pt>
                <c:pt idx="13">
                  <c:v>9.2095238095238088</c:v>
                </c:pt>
                <c:pt idx="14">
                  <c:v>9.1880341880341874</c:v>
                </c:pt>
                <c:pt idx="15">
                  <c:v>9.1403508771929829</c:v>
                </c:pt>
                <c:pt idx="16">
                  <c:v>9.1294117647058819</c:v>
                </c:pt>
                <c:pt idx="17">
                  <c:v>9.1043771043771002</c:v>
                </c:pt>
                <c:pt idx="18">
                  <c:v>8.8534482758620729</c:v>
                </c:pt>
                <c:pt idx="19">
                  <c:v>8.6476190476190471</c:v>
                </c:pt>
                <c:pt idx="20">
                  <c:v>9.5151515151515156</c:v>
                </c:pt>
                <c:pt idx="21">
                  <c:v>9.5</c:v>
                </c:pt>
                <c:pt idx="22">
                  <c:v>9.360000000000003</c:v>
                </c:pt>
                <c:pt idx="23">
                  <c:v>9.3220338983050883</c:v>
                </c:pt>
                <c:pt idx="24">
                  <c:v>9.2692307692307683</c:v>
                </c:pt>
                <c:pt idx="25">
                  <c:v>9.1225806451612907</c:v>
                </c:pt>
                <c:pt idx="26">
                  <c:v>9.0952380952380967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8235392"/>
        <c:axId val="258237184"/>
      </c:barChart>
      <c:catAx>
        <c:axId val="25823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58237184"/>
        <c:crosses val="autoZero"/>
        <c:auto val="1"/>
        <c:lblAlgn val="ctr"/>
        <c:lblOffset val="100"/>
        <c:noMultiLvlLbl val="0"/>
      </c:catAx>
      <c:valAx>
        <c:axId val="25823718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82353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B-431E-A35B-643AA559960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B-431E-A35B-643AA559960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9.2000000000000011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B-431E-A35B-643AA5599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4E-4427-AEB6-9AFB2D07E61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4E-4427-AEB6-9AFB2D07E61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9.0087860700116664</c:v>
                </c:pt>
                <c:pt idx="1">
                  <c:v>0.99121392998833346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4E-4427-AEB6-9AFB2D07E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6-4D42-A97C-BABB67242D9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6-4D42-A97C-BABB67242D9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9.299914275702724</c:v>
                </c:pt>
                <c:pt idx="1">
                  <c:v>0.700085724297276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46-4D42-A97C-BABB67242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7B-4E94-8B75-CE9C0164513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7B-4E94-8B75-CE9C0164513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8.9280297548911385</c:v>
                </c:pt>
                <c:pt idx="1">
                  <c:v>1.0719702451088595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7B-4E94-8B75-CE9C01645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972764384619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CC-4D18-9D35-C3493FF6D1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C-4D18-9D35-C3493FF6D107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8.9700000000000006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CC-4D18-9D35-C3493FF6D107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910-4764-B26B-25526FD2D3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0-4764-B26B-25526FD2D3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58644992"/>
        <c:axId val="25865907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Plan2!$J$15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Plan2!$F$16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Plan2!$J$16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910-4764-B26B-25526FD2D30F}"/>
                  </c:ext>
                </c:extLst>
              </c15:ser>
            </c15:filteredBarSeries>
          </c:ext>
        </c:extLst>
      </c:barChart>
      <c:catAx>
        <c:axId val="2586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58659072"/>
        <c:crosses val="autoZero"/>
        <c:auto val="1"/>
        <c:lblAlgn val="ctr"/>
        <c:lblOffset val="100"/>
        <c:noMultiLvlLbl val="0"/>
      </c:catAx>
      <c:valAx>
        <c:axId val="25865907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8644992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E-4929-843F-C199EFCB8B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E-4929-843F-C199EFCB8B8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E-4929-843F-C199EFCB8B8E}"/>
              </c:ext>
            </c:extLst>
          </c:dPt>
          <c:dPt>
            <c:idx val="3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E-4929-843F-C199EFCB8B8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E-4929-843F-C199EFCB8B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Planilha1!$A$1:$F$1</c:f>
              <c:strCache>
                <c:ptCount val="5"/>
                <c:pt idx="0">
                  <c:v>Solicitou</c:v>
                </c:pt>
                <c:pt idx="1">
                  <c:v>SEBRAE indicou</c:v>
                </c:pt>
                <c:pt idx="2">
                  <c:v>Consultor indicou</c:v>
                </c:pt>
                <c:pt idx="3">
                  <c:v>Outro</c:v>
                </c:pt>
                <c:pt idx="4">
                  <c:v>NS/NL</c:v>
                </c:pt>
              </c:strCache>
            </c:strRef>
          </c:cat>
          <c:val>
            <c:numRef>
              <c:f>Planilha1!$A$2:$F$2</c:f>
              <c:numCache>
                <c:formatCode>###0%</c:formatCode>
                <c:ptCount val="5"/>
                <c:pt idx="0">
                  <c:v>0.4391195319030371</c:v>
                </c:pt>
                <c:pt idx="1">
                  <c:v>0.18640289774310395</c:v>
                </c:pt>
                <c:pt idx="2">
                  <c:v>0.21259403733630544</c:v>
                </c:pt>
                <c:pt idx="3">
                  <c:v>0.11674561159097242</c:v>
                </c:pt>
                <c:pt idx="4">
                  <c:v>4.5137921426581233E-2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EE-4929-843F-C199EFCB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18"/>
        <c:axId val="199013120"/>
        <c:axId val="216756608"/>
      </c:barChart>
      <c:catAx>
        <c:axId val="1990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756608"/>
        <c:crosses val="autoZero"/>
        <c:auto val="1"/>
        <c:lblAlgn val="ctr"/>
        <c:lblOffset val="100"/>
        <c:noMultiLvlLbl val="0"/>
      </c:catAx>
      <c:valAx>
        <c:axId val="216756608"/>
        <c:scaling>
          <c:orientation val="minMax"/>
          <c:max val="0.5"/>
        </c:scaling>
        <c:delete val="1"/>
        <c:axPos val="l"/>
        <c:numFmt formatCode="###0%" sourceLinked="1"/>
        <c:majorTickMark val="out"/>
        <c:minorTickMark val="none"/>
        <c:tickLblPos val="none"/>
        <c:crossAx val="1990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B-4D5C-84F5-6C671F64AA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B-4D5C-84F5-6C671F64AA9F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B-4D5C-84F5-6C671F64AA9F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2B-4D5C-84F5-6C671F64AA9F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2B-4D5C-84F5-6C671F64AA9F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2B-4D5C-84F5-6C671F64AA9F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2B-4D5C-84F5-6C671F64AA9F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92B-4D5C-84F5-6C671F64AA9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92B-4D5C-84F5-6C671F64AA9F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92B-4D5C-84F5-6C671F64AA9F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92B-4D5C-84F5-6C671F64AA9F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92B-4D5C-84F5-6C671F64A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1.5246097585609696E-2</c:v>
                </c:pt>
                <c:pt idx="1">
                  <c:v>7.5232580937398643E-4</c:v>
                </c:pt>
                <c:pt idx="2">
                  <c:v>2.9657800740375364E-3</c:v>
                </c:pt>
                <c:pt idx="3">
                  <c:v>2.8001694784212882E-3</c:v>
                </c:pt>
                <c:pt idx="4">
                  <c:v>4.4609706526673636E-3</c:v>
                </c:pt>
                <c:pt idx="5">
                  <c:v>2.2054391947668731E-2</c:v>
                </c:pt>
                <c:pt idx="6">
                  <c:v>1.688968659843311E-2</c:v>
                </c:pt>
                <c:pt idx="7">
                  <c:v>7.3787878919475122E-2</c:v>
                </c:pt>
                <c:pt idx="8">
                  <c:v>0.17691410287400364</c:v>
                </c:pt>
                <c:pt idx="9">
                  <c:v>0.15443954960478556</c:v>
                </c:pt>
                <c:pt idx="10">
                  <c:v>0.52968904645552428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92B-4D5C-84F5-6C671F64A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58780544"/>
        <c:axId val="258794624"/>
      </c:barChart>
      <c:catAx>
        <c:axId val="2587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794624"/>
        <c:crosses val="autoZero"/>
        <c:auto val="1"/>
        <c:lblAlgn val="ctr"/>
        <c:lblOffset val="100"/>
        <c:noMultiLvlLbl val="0"/>
      </c:catAx>
      <c:valAx>
        <c:axId val="258794624"/>
        <c:scaling>
          <c:orientation val="minMax"/>
          <c:max val="0.6000000000000002"/>
        </c:scaling>
        <c:delete val="1"/>
        <c:axPos val="l"/>
        <c:numFmt formatCode="0%" sourceLinked="0"/>
        <c:majorTickMark val="out"/>
        <c:minorTickMark val="none"/>
        <c:tickLblPos val="none"/>
        <c:crossAx val="25878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B5FB-4969-B3E7-10BC68590EE2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B5FB-4969-B3E7-10BC68590EE2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B5FB-4969-B3E7-10BC68590EE2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B5FB-4969-B3E7-10BC68590EE2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B5FB-4969-B3E7-10BC68590EE2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B5FB-4969-B3E7-10BC68590EE2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B5FB-4969-B3E7-10BC68590E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B5FB-4969-B3E7-10BC68590EE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B5FB-4969-B3E7-10BC68590EE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B5FB-4969-B3E7-10BC68590EE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B5FB-4969-B3E7-10BC68590EE2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B5FB-4969-B3E7-10BC68590EE2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B5FB-4969-B3E7-10BC68590EE2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B5FB-4969-B3E7-10BC68590EE2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B5FB-4969-B3E7-10BC68590EE2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B5FB-4969-B3E7-10BC68590EE2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B5FB-4969-B3E7-10BC68590EE2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B5FB-4969-B3E7-10BC68590E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RN</c:v>
                </c:pt>
                <c:pt idx="13">
                  <c:v>CE</c:v>
                </c:pt>
                <c:pt idx="14">
                  <c:v>PB</c:v>
                </c:pt>
                <c:pt idx="15">
                  <c:v>SE</c:v>
                </c:pt>
                <c:pt idx="16">
                  <c:v>PI</c:v>
                </c:pt>
                <c:pt idx="17">
                  <c:v>PE</c:v>
                </c:pt>
                <c:pt idx="18">
                  <c:v>AL</c:v>
                </c:pt>
                <c:pt idx="19">
                  <c:v>BA</c:v>
                </c:pt>
                <c:pt idx="20">
                  <c:v>AP</c:v>
                </c:pt>
                <c:pt idx="21">
                  <c:v>AM</c:v>
                </c:pt>
                <c:pt idx="22">
                  <c:v>AC</c:v>
                </c:pt>
                <c:pt idx="23">
                  <c:v>RO</c:v>
                </c:pt>
                <c:pt idx="24">
                  <c:v>RR</c:v>
                </c:pt>
                <c:pt idx="25">
                  <c:v>TO</c:v>
                </c:pt>
                <c:pt idx="26">
                  <c:v>PA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9.0903010033444804</c:v>
                </c:pt>
                <c:pt idx="1">
                  <c:v>8.9033333333333324</c:v>
                </c:pt>
                <c:pt idx="2">
                  <c:v>8.865319865319865</c:v>
                </c:pt>
                <c:pt idx="3">
                  <c:v>9.2289156626505982</c:v>
                </c:pt>
                <c:pt idx="4">
                  <c:v>9.1333333333333329</c:v>
                </c:pt>
                <c:pt idx="5">
                  <c:v>8.7988505747126453</c:v>
                </c:pt>
                <c:pt idx="6">
                  <c:v>8.6442953020134201</c:v>
                </c:pt>
                <c:pt idx="7">
                  <c:v>9.1666666666666714</c:v>
                </c:pt>
                <c:pt idx="8">
                  <c:v>9.0102040816326507</c:v>
                </c:pt>
                <c:pt idx="9">
                  <c:v>8.8724832214765126</c:v>
                </c:pt>
                <c:pt idx="10">
                  <c:v>8.6080586080586059</c:v>
                </c:pt>
                <c:pt idx="11">
                  <c:v>9.25</c:v>
                </c:pt>
                <c:pt idx="12">
                  <c:v>9.1952861952861955</c:v>
                </c:pt>
                <c:pt idx="13">
                  <c:v>9.181034482758621</c:v>
                </c:pt>
                <c:pt idx="14">
                  <c:v>9.1415094339622645</c:v>
                </c:pt>
                <c:pt idx="15">
                  <c:v>9.064327485380117</c:v>
                </c:pt>
                <c:pt idx="16">
                  <c:v>8.9787234042553177</c:v>
                </c:pt>
                <c:pt idx="17">
                  <c:v>8.7325581395348824</c:v>
                </c:pt>
                <c:pt idx="18">
                  <c:v>8.6666666666666679</c:v>
                </c:pt>
                <c:pt idx="19">
                  <c:v>8.4407582938388632</c:v>
                </c:pt>
                <c:pt idx="20">
                  <c:v>9.5757575757575761</c:v>
                </c:pt>
                <c:pt idx="21">
                  <c:v>9.4000000000000021</c:v>
                </c:pt>
                <c:pt idx="22">
                  <c:v>9.25</c:v>
                </c:pt>
                <c:pt idx="23">
                  <c:v>9.2033898305084758</c:v>
                </c:pt>
                <c:pt idx="24">
                  <c:v>9.0476190476190474</c:v>
                </c:pt>
                <c:pt idx="25">
                  <c:v>8.9545454545454568</c:v>
                </c:pt>
                <c:pt idx="26">
                  <c:v>8.8320610687022896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5FB-4969-B3E7-10BC68590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8933120"/>
        <c:axId val="258934656"/>
      </c:barChart>
      <c:catAx>
        <c:axId val="2589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58934656"/>
        <c:crosses val="autoZero"/>
        <c:auto val="1"/>
        <c:lblAlgn val="ctr"/>
        <c:lblOffset val="100"/>
        <c:noMultiLvlLbl val="0"/>
      </c:catAx>
      <c:valAx>
        <c:axId val="2589346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89331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F9-4869-815D-B23AAE51DE3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F9-4869-815D-B23AAE51DE3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9.020762675630225</c:v>
                </c:pt>
                <c:pt idx="1">
                  <c:v>0.97923732436977329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F9-4869-815D-B23AAE51D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B-406D-BC4F-BE18F2CE3A7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B-406D-BC4F-BE18F2CE3A7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8.8265795401822444</c:v>
                </c:pt>
                <c:pt idx="1">
                  <c:v>1.1734204598177591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B-406D-BC4F-BE18F2CE3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8-477C-9405-DEB0345FCFE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B8-477C-9405-DEB0345FCFE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9.267611819205765</c:v>
                </c:pt>
                <c:pt idx="1">
                  <c:v>0.73238818079423651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8-477C-9405-DEB0345FC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B5-43EE-947A-402CCD588B4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B5-43EE-947A-402CCD588B4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8.7237777445384541</c:v>
                </c:pt>
                <c:pt idx="1">
                  <c:v>1.2762222554615421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B5-43EE-947A-402CCD588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972764384619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5EF-49BE-A36C-1E4B00D1B5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EF-49BE-A36C-1E4B00D1B569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8.7000000000000011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EF-49BE-A36C-1E4B00D1B569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5EF-49BE-A36C-1E4B00D1B5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EF-49BE-A36C-1E4B00D1B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0194688"/>
        <c:axId val="26019622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Plan2!$J$15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Plan2!$F$16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Plan2!$J$16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75EF-49BE-A36C-1E4B00D1B569}"/>
                  </c:ext>
                </c:extLst>
              </c15:ser>
            </c15:filteredBarSeries>
          </c:ext>
        </c:extLst>
      </c:barChart>
      <c:catAx>
        <c:axId val="2601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0196224"/>
        <c:crosses val="autoZero"/>
        <c:auto val="1"/>
        <c:lblAlgn val="ctr"/>
        <c:lblOffset val="100"/>
        <c:noMultiLvlLbl val="0"/>
      </c:catAx>
      <c:valAx>
        <c:axId val="260196224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60194688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9-4905-BCF6-D79B388C72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9-4905-BCF6-D79B388C728C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9-4905-BCF6-D79B388C728C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9-4905-BCF6-D79B388C728C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9-4905-BCF6-D79B388C728C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99-4905-BCF6-D79B388C728C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99-4905-BCF6-D79B388C728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99-4905-BCF6-D79B388C72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99-4905-BCF6-D79B388C728C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99-4905-BCF6-D79B388C728C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99-4905-BCF6-D79B388C72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99-4905-BCF6-D79B388C7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8.7699727379761897E-3</c:v>
                </c:pt>
                <c:pt idx="1">
                  <c:v>7.1801095254056242E-4</c:v>
                </c:pt>
                <c:pt idx="2">
                  <c:v>2.1809623852728677E-3</c:v>
                </c:pt>
                <c:pt idx="3">
                  <c:v>2.1387356607484539E-3</c:v>
                </c:pt>
                <c:pt idx="4">
                  <c:v>3.2794628871486648E-3</c:v>
                </c:pt>
                <c:pt idx="5">
                  <c:v>2.4246901423263009E-2</c:v>
                </c:pt>
                <c:pt idx="6">
                  <c:v>1.4338477934371886E-2</c:v>
                </c:pt>
                <c:pt idx="7">
                  <c:v>5.7825944061355487E-2</c:v>
                </c:pt>
                <c:pt idx="8">
                  <c:v>0.16703347889945139</c:v>
                </c:pt>
                <c:pt idx="9">
                  <c:v>0.21254896085942396</c:v>
                </c:pt>
                <c:pt idx="10">
                  <c:v>0.50691909219844766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99-4905-BCF6-D79B388C7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60325760"/>
        <c:axId val="260327296"/>
      </c:barChart>
      <c:catAx>
        <c:axId val="26032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327296"/>
        <c:crosses val="autoZero"/>
        <c:auto val="1"/>
        <c:lblAlgn val="ctr"/>
        <c:lblOffset val="100"/>
        <c:noMultiLvlLbl val="0"/>
      </c:catAx>
      <c:valAx>
        <c:axId val="260327296"/>
        <c:scaling>
          <c:orientation val="minMax"/>
          <c:max val="0.55000000000000004"/>
        </c:scaling>
        <c:delete val="1"/>
        <c:axPos val="l"/>
        <c:numFmt formatCode="0%" sourceLinked="0"/>
        <c:majorTickMark val="out"/>
        <c:minorTickMark val="none"/>
        <c:tickLblPos val="none"/>
        <c:crossAx val="26032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9C79-418F-8D1C-5DE9BC6B24F4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9C79-418F-8D1C-5DE9BC6B24F4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9C79-418F-8D1C-5DE9BC6B24F4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9C79-418F-8D1C-5DE9BC6B24F4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9C79-418F-8D1C-5DE9BC6B24F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9C79-418F-8D1C-5DE9BC6B24F4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9C79-418F-8D1C-5DE9BC6B24F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9C79-418F-8D1C-5DE9BC6B24F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9C79-418F-8D1C-5DE9BC6B24F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9C79-418F-8D1C-5DE9BC6B24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9C79-418F-8D1C-5DE9BC6B24F4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9C79-418F-8D1C-5DE9BC6B24F4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9C79-418F-8D1C-5DE9BC6B24F4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9C79-418F-8D1C-5DE9BC6B24F4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9C79-418F-8D1C-5DE9BC6B24F4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9C79-418F-8D1C-5DE9BC6B24F4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9C79-418F-8D1C-5DE9BC6B24F4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9C79-418F-8D1C-5DE9BC6B24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SC</c:v>
                </c:pt>
                <c:pt idx="2">
                  <c:v>RS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CE</c:v>
                </c:pt>
                <c:pt idx="13">
                  <c:v>PB</c:v>
                </c:pt>
                <c:pt idx="14">
                  <c:v>SE</c:v>
                </c:pt>
                <c:pt idx="15">
                  <c:v>RN</c:v>
                </c:pt>
                <c:pt idx="16">
                  <c:v>PI</c:v>
                </c:pt>
                <c:pt idx="17">
                  <c:v>AL</c:v>
                </c:pt>
                <c:pt idx="18">
                  <c:v>PE</c:v>
                </c:pt>
                <c:pt idx="19">
                  <c:v>BA</c:v>
                </c:pt>
                <c:pt idx="20">
                  <c:v>AP</c:v>
                </c:pt>
                <c:pt idx="21">
                  <c:v>AC</c:v>
                </c:pt>
                <c:pt idx="22">
                  <c:v>RO</c:v>
                </c:pt>
                <c:pt idx="23">
                  <c:v>RR</c:v>
                </c:pt>
                <c:pt idx="24">
                  <c:v>TO</c:v>
                </c:pt>
                <c:pt idx="25">
                  <c:v>AM</c:v>
                </c:pt>
                <c:pt idx="26">
                  <c:v>PA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9.1533333333333342</c:v>
                </c:pt>
                <c:pt idx="1">
                  <c:v>9.0033557046979844</c:v>
                </c:pt>
                <c:pt idx="2">
                  <c:v>8.9700000000000006</c:v>
                </c:pt>
                <c:pt idx="3">
                  <c:v>9.3048780487804859</c:v>
                </c:pt>
                <c:pt idx="4">
                  <c:v>9.286885245901642</c:v>
                </c:pt>
                <c:pt idx="5">
                  <c:v>8.9540229885057503</c:v>
                </c:pt>
                <c:pt idx="6">
                  <c:v>8.757575757575756</c:v>
                </c:pt>
                <c:pt idx="7">
                  <c:v>9.2352941176470598</c:v>
                </c:pt>
                <c:pt idx="8">
                  <c:v>9.1675126903553306</c:v>
                </c:pt>
                <c:pt idx="9">
                  <c:v>8.9030100334448168</c:v>
                </c:pt>
                <c:pt idx="10">
                  <c:v>8.7563636363636377</c:v>
                </c:pt>
                <c:pt idx="11">
                  <c:v>9.40625</c:v>
                </c:pt>
                <c:pt idx="12">
                  <c:v>9.2103004291845476</c:v>
                </c:pt>
                <c:pt idx="13">
                  <c:v>9.2028301886792452</c:v>
                </c:pt>
                <c:pt idx="14">
                  <c:v>9.1403508771929829</c:v>
                </c:pt>
                <c:pt idx="15">
                  <c:v>9.0704697986577187</c:v>
                </c:pt>
                <c:pt idx="16">
                  <c:v>8.9791666666666679</c:v>
                </c:pt>
                <c:pt idx="17">
                  <c:v>8.8362068965517242</c:v>
                </c:pt>
                <c:pt idx="18">
                  <c:v>8.8333333333333321</c:v>
                </c:pt>
                <c:pt idx="19">
                  <c:v>8.4386792452830175</c:v>
                </c:pt>
                <c:pt idx="20">
                  <c:v>9.4615384615384635</c:v>
                </c:pt>
                <c:pt idx="21">
                  <c:v>9.25</c:v>
                </c:pt>
                <c:pt idx="22">
                  <c:v>9.1694915254237301</c:v>
                </c:pt>
                <c:pt idx="23">
                  <c:v>9.0476190476190474</c:v>
                </c:pt>
                <c:pt idx="24">
                  <c:v>9.0322580645161281</c:v>
                </c:pt>
                <c:pt idx="25">
                  <c:v>9</c:v>
                </c:pt>
                <c:pt idx="26">
                  <c:v>8.984732824427482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C79-418F-8D1C-5DE9BC6B2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60424832"/>
        <c:axId val="260426368"/>
      </c:barChart>
      <c:catAx>
        <c:axId val="26042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60426368"/>
        <c:crosses val="autoZero"/>
        <c:auto val="1"/>
        <c:lblAlgn val="ctr"/>
        <c:lblOffset val="100"/>
        <c:noMultiLvlLbl val="0"/>
      </c:catAx>
      <c:valAx>
        <c:axId val="260426368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604248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44-493D-837B-F6BA84DE4EC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44-493D-837B-F6BA84DE4EC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9.07113135929065</c:v>
                </c:pt>
                <c:pt idx="1">
                  <c:v>0.92886864070934994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44-493D-837B-F6BA84DE4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2-4FCC-A239-9A7AEBF2FF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2-4FCC-A239-9A7AEBF2FFE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82-4FCC-A239-9A7AEBF2FFED}"/>
              </c:ext>
            </c:extLst>
          </c:dPt>
          <c:dPt>
            <c:idx val="3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2-4FCC-A239-9A7AEBF2FFE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82-4FCC-A239-9A7AEBF2F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Planilha1!$A$1:$F$1</c:f>
              <c:strCache>
                <c:ptCount val="5"/>
                <c:pt idx="0">
                  <c:v>Solicitou</c:v>
                </c:pt>
                <c:pt idx="1">
                  <c:v>SEBRAE indicou</c:v>
                </c:pt>
                <c:pt idx="2">
                  <c:v>Consultor indicou</c:v>
                </c:pt>
                <c:pt idx="3">
                  <c:v>Outro</c:v>
                </c:pt>
                <c:pt idx="4">
                  <c:v>NS/NL</c:v>
                </c:pt>
              </c:strCache>
            </c:strRef>
          </c:cat>
          <c:val>
            <c:numRef>
              <c:f>Planilha1!$A$2:$F$2</c:f>
              <c:numCache>
                <c:formatCode>###0%</c:formatCode>
                <c:ptCount val="5"/>
                <c:pt idx="0">
                  <c:v>0.40152894066254097</c:v>
                </c:pt>
                <c:pt idx="1">
                  <c:v>0.2792136876592648</c:v>
                </c:pt>
                <c:pt idx="2">
                  <c:v>0.23734983618492905</c:v>
                </c:pt>
                <c:pt idx="3">
                  <c:v>6.042955951947579E-2</c:v>
                </c:pt>
                <c:pt idx="4">
                  <c:v>2.1477975973789601E-2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82-4FCC-A239-9A7AEBF2F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220479488"/>
        <c:axId val="220481024"/>
      </c:barChart>
      <c:catAx>
        <c:axId val="2204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481024"/>
        <c:crosses val="autoZero"/>
        <c:auto val="1"/>
        <c:lblAlgn val="ctr"/>
        <c:lblOffset val="100"/>
        <c:noMultiLvlLbl val="0"/>
      </c:catAx>
      <c:valAx>
        <c:axId val="220481024"/>
        <c:scaling>
          <c:orientation val="minMax"/>
          <c:max val="0.5"/>
        </c:scaling>
        <c:delete val="1"/>
        <c:axPos val="l"/>
        <c:numFmt formatCode="###0%" sourceLinked="1"/>
        <c:majorTickMark val="out"/>
        <c:minorTickMark val="none"/>
        <c:tickLblPos val="none"/>
        <c:crossAx val="22047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8A-4E13-AEE1-BBC2E0E260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8A-4E13-AEE1-BBC2E0E2606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8.925884943716353</c:v>
                </c:pt>
                <c:pt idx="1">
                  <c:v>1.074115056283649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8A-4E13-AEE1-BBC2E0E26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79-41A5-9A9E-E3B43D3912F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9-41A5-9A9E-E3B43D3912F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9.2929412927538202</c:v>
                </c:pt>
                <c:pt idx="1">
                  <c:v>0.70705870724617814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9-41A5-9A9E-E3B43D391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93-4D0F-B9F3-4736C780F1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93-4D0F-B9F3-4736C780F1F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8.8388530811117665</c:v>
                </c:pt>
                <c:pt idx="1">
                  <c:v>1.1611469188882302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3-4D0F-B9F3-4736C780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972764384619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68-45B7-A208-90F9E22561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8.7000000000000011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8-45B7-A208-90F9E22561AB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68-45B7-A208-90F9E22561AB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668-45B7-A208-90F9E22561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68-45B7-A208-90F9E2256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0924544"/>
        <c:axId val="2609260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Plan2!$J$15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Plan2!$F$16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Plan2!$J$16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668-45B7-A208-90F9E22561AB}"/>
                  </c:ext>
                </c:extLst>
              </c15:ser>
            </c15:filteredBarSeries>
          </c:ext>
        </c:extLst>
      </c:barChart>
      <c:catAx>
        <c:axId val="2609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0926080"/>
        <c:crosses val="autoZero"/>
        <c:auto val="1"/>
        <c:lblAlgn val="ctr"/>
        <c:lblOffset val="100"/>
        <c:noMultiLvlLbl val="0"/>
      </c:catAx>
      <c:valAx>
        <c:axId val="260926080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60924544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2-42C9-8410-2C4DCEC580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2-42C9-8410-2C4DCEC580D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2-42C9-8410-2C4DCEC580D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2-42C9-8410-2C4DCEC580D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92-42C9-8410-2C4DCEC580D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92-42C9-8410-2C4DCEC580D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92-42C9-8410-2C4DCEC580D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92-42C9-8410-2C4DCEC580D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92-42C9-8410-2C4DCEC580D8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192-42C9-8410-2C4DCEC580D8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192-42C9-8410-2C4DCEC580D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192-42C9-8410-2C4DCEC58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2.6443561792463471E-2</c:v>
                </c:pt>
                <c:pt idx="1">
                  <c:v>1.9947576971315112E-3</c:v>
                </c:pt>
                <c:pt idx="2">
                  <c:v>3.3250842715344207E-3</c:v>
                </c:pt>
                <c:pt idx="3">
                  <c:v>4.8968290273147469E-3</c:v>
                </c:pt>
                <c:pt idx="4">
                  <c:v>1.0105810414072795E-2</c:v>
                </c:pt>
                <c:pt idx="5">
                  <c:v>6.6756304570471728E-2</c:v>
                </c:pt>
                <c:pt idx="6">
                  <c:v>4.8134113017624006E-2</c:v>
                </c:pt>
                <c:pt idx="7">
                  <c:v>0.15404153337800708</c:v>
                </c:pt>
                <c:pt idx="8">
                  <c:v>0.26736190939834942</c:v>
                </c:pt>
                <c:pt idx="9">
                  <c:v>0.12979102893917022</c:v>
                </c:pt>
                <c:pt idx="10">
                  <c:v>0.28714906749386071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192-42C9-8410-2C4DCEC5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61039232"/>
        <c:axId val="261040768"/>
      </c:barChart>
      <c:catAx>
        <c:axId val="2610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040768"/>
        <c:crosses val="autoZero"/>
        <c:auto val="1"/>
        <c:lblAlgn val="ctr"/>
        <c:lblOffset val="100"/>
        <c:noMultiLvlLbl val="0"/>
      </c:catAx>
      <c:valAx>
        <c:axId val="261040768"/>
        <c:scaling>
          <c:orientation val="minMax"/>
          <c:max val="0.35000000000000009"/>
        </c:scaling>
        <c:delete val="1"/>
        <c:axPos val="l"/>
        <c:numFmt formatCode="0%" sourceLinked="0"/>
        <c:majorTickMark val="out"/>
        <c:minorTickMark val="none"/>
        <c:tickLblPos val="none"/>
        <c:crossAx val="26103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445-4727-96DE-1BC738C464C8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445-4727-96DE-1BC738C464C8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445-4727-96DE-1BC738C464C8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445-4727-96DE-1BC738C464C8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445-4727-96DE-1BC738C464C8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445-4727-96DE-1BC738C464C8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445-4727-96DE-1BC738C464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445-4727-96DE-1BC738C464C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445-4727-96DE-1BC738C464C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445-4727-96DE-1BC738C464C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445-4727-96DE-1BC738C464C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445-4727-96DE-1BC738C464C8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445-4727-96DE-1BC738C464C8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445-4727-96DE-1BC738C464C8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445-4727-96DE-1BC738C464C8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445-4727-96DE-1BC738C464C8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445-4727-96DE-1BC738C464C8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445-4727-96DE-1BC738C464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RJ</c:v>
                </c:pt>
                <c:pt idx="4">
                  <c:v>SP</c:v>
                </c:pt>
                <c:pt idx="5">
                  <c:v>ES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PB</c:v>
                </c:pt>
                <c:pt idx="13">
                  <c:v>SE</c:v>
                </c:pt>
                <c:pt idx="14">
                  <c:v>CE</c:v>
                </c:pt>
                <c:pt idx="15">
                  <c:v>RN</c:v>
                </c:pt>
                <c:pt idx="16">
                  <c:v>PI</c:v>
                </c:pt>
                <c:pt idx="17">
                  <c:v>PE</c:v>
                </c:pt>
                <c:pt idx="18">
                  <c:v>AL</c:v>
                </c:pt>
                <c:pt idx="19">
                  <c:v>BA</c:v>
                </c:pt>
                <c:pt idx="20">
                  <c:v>AM</c:v>
                </c:pt>
                <c:pt idx="21">
                  <c:v>AP</c:v>
                </c:pt>
                <c:pt idx="22">
                  <c:v>PA</c:v>
                </c:pt>
                <c:pt idx="23">
                  <c:v>RR</c:v>
                </c:pt>
                <c:pt idx="24">
                  <c:v>RO</c:v>
                </c:pt>
                <c:pt idx="25">
                  <c:v>TO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8.2837837837837824</c:v>
                </c:pt>
                <c:pt idx="1">
                  <c:v>8.0875420875420865</c:v>
                </c:pt>
                <c:pt idx="2">
                  <c:v>7.735785953177257</c:v>
                </c:pt>
                <c:pt idx="3">
                  <c:v>8.2807017543859658</c:v>
                </c:pt>
                <c:pt idx="4">
                  <c:v>8.1707317073170724</c:v>
                </c:pt>
                <c:pt idx="5">
                  <c:v>7.7701149425287364</c:v>
                </c:pt>
                <c:pt idx="6">
                  <c:v>7.5821917808219172</c:v>
                </c:pt>
                <c:pt idx="7">
                  <c:v>8.390625</c:v>
                </c:pt>
                <c:pt idx="8">
                  <c:v>8.0291262135922352</c:v>
                </c:pt>
                <c:pt idx="9">
                  <c:v>8.0236486486486509</c:v>
                </c:pt>
                <c:pt idx="10">
                  <c:v>7.7463235294117645</c:v>
                </c:pt>
                <c:pt idx="11">
                  <c:v>8.4666666666666686</c:v>
                </c:pt>
                <c:pt idx="12">
                  <c:v>8.3478260869565197</c:v>
                </c:pt>
                <c:pt idx="13">
                  <c:v>8.3136094674556222</c:v>
                </c:pt>
                <c:pt idx="14">
                  <c:v>8.2413793103448238</c:v>
                </c:pt>
                <c:pt idx="15">
                  <c:v>8.1756756756756754</c:v>
                </c:pt>
                <c:pt idx="16">
                  <c:v>7.9583333333333339</c:v>
                </c:pt>
                <c:pt idx="17">
                  <c:v>7.9529411764705875</c:v>
                </c:pt>
                <c:pt idx="18">
                  <c:v>7.7264957264957266</c:v>
                </c:pt>
                <c:pt idx="19">
                  <c:v>7.4251207729468582</c:v>
                </c:pt>
                <c:pt idx="20">
                  <c:v>8.6</c:v>
                </c:pt>
                <c:pt idx="21">
                  <c:v>8.5757575757575761</c:v>
                </c:pt>
                <c:pt idx="22">
                  <c:v>8.3769230769230774</c:v>
                </c:pt>
                <c:pt idx="23">
                  <c:v>8.25</c:v>
                </c:pt>
                <c:pt idx="24">
                  <c:v>8.2241379310344804</c:v>
                </c:pt>
                <c:pt idx="25">
                  <c:v>8.0838709677419356</c:v>
                </c:pt>
                <c:pt idx="2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445-4727-96DE-1BC738C46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61531520"/>
        <c:axId val="261533056"/>
      </c:barChart>
      <c:catAx>
        <c:axId val="2615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61533056"/>
        <c:crosses val="autoZero"/>
        <c:auto val="1"/>
        <c:lblAlgn val="ctr"/>
        <c:lblOffset val="100"/>
        <c:noMultiLvlLbl val="0"/>
      </c:catAx>
      <c:valAx>
        <c:axId val="2615330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615315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68-412D-9E37-0921D4A1ADF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68-412D-9E37-0921D4A1ADF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8.1110155905413031</c:v>
                </c:pt>
                <c:pt idx="1">
                  <c:v>1.8889844094586954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8-412D-9E37-0921D4A1A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2F-4533-9DAE-12D455F485F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2F-4533-9DAE-12D455F485F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7.8993699886196591</c:v>
                </c:pt>
                <c:pt idx="1">
                  <c:v>2.1006300113803422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F-4533-9DAE-12D455F48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9-44A4-943B-6F5F046252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9-44A4-943B-6F5F0462528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8.3318840409840718</c:v>
                </c:pt>
                <c:pt idx="1">
                  <c:v>1.6681159590159285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9-44A4-943B-6F5F04625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A9-4210-B692-A57CB8CE38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A9-4210-B692-A57CB8CE38B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7.9225551781726145</c:v>
                </c:pt>
                <c:pt idx="1">
                  <c:v>2.0774448218273851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A9-4210-B692-A57CB8CE3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  <c:pt idx="4">
                  <c:v>Não sabe/Não lembra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0.35200000000000009</c:v>
                </c:pt>
                <c:pt idx="1">
                  <c:v>0.24100000000000005</c:v>
                </c:pt>
                <c:pt idx="2">
                  <c:v>0.28600000000000009</c:v>
                </c:pt>
                <c:pt idx="3">
                  <c:v>0.12100000000000001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1-4E73-A0AC-9196CF65478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  <c:pt idx="4">
                  <c:v>Não sabe/Não lembra</c:v>
                </c:pt>
              </c:strCache>
            </c:strRef>
          </c:cat>
          <c:val>
            <c:numRef>
              <c:f>Planilha1!$C$2:$C$6</c:f>
              <c:numCache>
                <c:formatCode>0.0%</c:formatCode>
                <c:ptCount val="5"/>
                <c:pt idx="0">
                  <c:v>0.37000000000000005</c:v>
                </c:pt>
                <c:pt idx="1">
                  <c:v>0.26300000000000001</c:v>
                </c:pt>
                <c:pt idx="2">
                  <c:v>0.221</c:v>
                </c:pt>
                <c:pt idx="3">
                  <c:v>0.127</c:v>
                </c:pt>
                <c:pt idx="4">
                  <c:v>1.8000000000000006E-2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E73-A0AC-9196CF65478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  <c:pt idx="4">
                  <c:v>Não sabe/Não lembra</c:v>
                </c:pt>
              </c:strCache>
            </c:strRef>
          </c:cat>
          <c:val>
            <c:numRef>
              <c:f>Planilha1!$D$2:$D$6</c:f>
              <c:numCache>
                <c:formatCode>0.0%</c:formatCode>
                <c:ptCount val="5"/>
                <c:pt idx="0">
                  <c:v>0.31600865546193685</c:v>
                </c:pt>
                <c:pt idx="1">
                  <c:v>0.22993140127388217</c:v>
                </c:pt>
                <c:pt idx="2">
                  <c:v>0.31304279682282088</c:v>
                </c:pt>
                <c:pt idx="3">
                  <c:v>9.8340730689983349E-2</c:v>
                </c:pt>
                <c:pt idx="4">
                  <c:v>4.2676415751376894E-2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1-4E73-A0AC-9196CF654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634112"/>
        <c:axId val="220529408"/>
      </c:barChart>
      <c:catAx>
        <c:axId val="2206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529408"/>
        <c:crosses val="autoZero"/>
        <c:auto val="1"/>
        <c:lblAlgn val="ctr"/>
        <c:lblOffset val="100"/>
        <c:noMultiLvlLbl val="0"/>
      </c:catAx>
      <c:valAx>
        <c:axId val="220529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06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0.15063165443813095"/>
          <c:w val="0.96053718864612114"/>
          <c:h val="0.6972764384619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A9-41F9-A5A5-CEC0173FEA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9-41F9-A5A5-CEC0173FEAD6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9-41F9-A5A5-CEC0173FEAD6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A9-41F9-A5A5-CEC0173FEA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A9-41F9-A5A5-CEC0173FEA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1904256"/>
        <c:axId val="26190579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Plan2!$J$15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Plan2!$F$16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Plan2!$J$16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9A9-41F9-A5A5-CEC0173FEAD6}"/>
                  </c:ext>
                </c:extLst>
              </c15:ser>
            </c15:filteredBarSeries>
          </c:ext>
        </c:extLst>
      </c:barChart>
      <c:catAx>
        <c:axId val="2619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1905792"/>
        <c:crosses val="autoZero"/>
        <c:auto val="1"/>
        <c:lblAlgn val="ctr"/>
        <c:lblOffset val="100"/>
        <c:noMultiLvlLbl val="0"/>
      </c:catAx>
      <c:valAx>
        <c:axId val="26190579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61904256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8-4EA9-ADF5-8AF14C2510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8-4EA9-ADF5-8AF14C25107A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F8-4EA9-ADF5-8AF14C25107A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F8-4EA9-ADF5-8AF14C25107A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F8-4EA9-ADF5-8AF14C25107A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F8-4EA9-ADF5-8AF14C25107A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7F8-4EA9-ADF5-8AF14C25107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7F8-4EA9-ADF5-8AF14C25107A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7F8-4EA9-ADF5-8AF14C25107A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7F8-4EA9-ADF5-8AF14C25107A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7F8-4EA9-ADF5-8AF14C25107A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7F8-4EA9-ADF5-8AF14C2510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3.4500875810775399E-2</c:v>
                </c:pt>
                <c:pt idx="1">
                  <c:v>3.4950161617511681E-3</c:v>
                </c:pt>
                <c:pt idx="2">
                  <c:v>3.8450162022032413E-3</c:v>
                </c:pt>
                <c:pt idx="3">
                  <c:v>9.090634990924636E-3</c:v>
                </c:pt>
                <c:pt idx="4">
                  <c:v>1.1583403459414885E-2</c:v>
                </c:pt>
                <c:pt idx="5">
                  <c:v>6.0908695479916432E-2</c:v>
                </c:pt>
                <c:pt idx="6">
                  <c:v>4.9948985908695433E-2</c:v>
                </c:pt>
                <c:pt idx="7">
                  <c:v>0.13779390286372445</c:v>
                </c:pt>
                <c:pt idx="8">
                  <c:v>0.24366505665581289</c:v>
                </c:pt>
                <c:pt idx="9">
                  <c:v>0.1400338167750132</c:v>
                </c:pt>
                <c:pt idx="10">
                  <c:v>0.30513459569176832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7F8-4EA9-ADF5-8AF14C251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62109440"/>
        <c:axId val="262115328"/>
      </c:barChart>
      <c:catAx>
        <c:axId val="2621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115328"/>
        <c:crosses val="autoZero"/>
        <c:auto val="1"/>
        <c:lblAlgn val="ctr"/>
        <c:lblOffset val="100"/>
        <c:noMultiLvlLbl val="0"/>
      </c:catAx>
      <c:valAx>
        <c:axId val="262115328"/>
        <c:scaling>
          <c:orientation val="minMax"/>
          <c:max val="0.33000000000000013"/>
        </c:scaling>
        <c:delete val="1"/>
        <c:axPos val="l"/>
        <c:numFmt formatCode="0%" sourceLinked="0"/>
        <c:majorTickMark val="out"/>
        <c:minorTickMark val="none"/>
        <c:tickLblPos val="none"/>
        <c:crossAx val="2621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45F-4747-BC1C-E18AF37B7E76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45F-4747-BC1C-E18AF37B7E76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45F-4747-BC1C-E18AF37B7E76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45F-4747-BC1C-E18AF37B7E76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45F-4747-BC1C-E18AF37B7E76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45F-4747-BC1C-E18AF37B7E76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45F-4747-BC1C-E18AF37B7E7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45F-4747-BC1C-E18AF37B7E7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45F-4747-BC1C-E18AF37B7E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45F-4747-BC1C-E18AF37B7E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45F-4747-BC1C-E18AF37B7E7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45F-4747-BC1C-E18AF37B7E76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45F-4747-BC1C-E18AF37B7E76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45F-4747-BC1C-E18AF37B7E76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45F-4747-BC1C-E18AF37B7E7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45F-4747-BC1C-E18AF37B7E7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45F-4747-BC1C-E18AF37B7E76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45F-4747-BC1C-E18AF37B7E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RS</c:v>
                </c:pt>
                <c:pt idx="1">
                  <c:v>PR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MT</c:v>
                </c:pt>
                <c:pt idx="8">
                  <c:v>MS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PB</c:v>
                </c:pt>
                <c:pt idx="13">
                  <c:v>SE</c:v>
                </c:pt>
                <c:pt idx="14">
                  <c:v>RN</c:v>
                </c:pt>
                <c:pt idx="15">
                  <c:v>CE</c:v>
                </c:pt>
                <c:pt idx="16">
                  <c:v>PI</c:v>
                </c:pt>
                <c:pt idx="17">
                  <c:v>PE</c:v>
                </c:pt>
                <c:pt idx="18">
                  <c:v>AL</c:v>
                </c:pt>
                <c:pt idx="19">
                  <c:v>BA</c:v>
                </c:pt>
                <c:pt idx="20">
                  <c:v>AP</c:v>
                </c:pt>
                <c:pt idx="21">
                  <c:v>AM</c:v>
                </c:pt>
                <c:pt idx="22">
                  <c:v>RO</c:v>
                </c:pt>
                <c:pt idx="23">
                  <c:v>PA</c:v>
                </c:pt>
                <c:pt idx="24">
                  <c:v>TO</c:v>
                </c:pt>
                <c:pt idx="25">
                  <c:v>RR</c:v>
                </c:pt>
                <c:pt idx="26">
                  <c:v>AC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8.2229729729729719</c:v>
                </c:pt>
                <c:pt idx="1">
                  <c:v>8.108474576271183</c:v>
                </c:pt>
                <c:pt idx="2">
                  <c:v>7.7056856187290945</c:v>
                </c:pt>
                <c:pt idx="3">
                  <c:v>8.1807228915662655</c:v>
                </c:pt>
                <c:pt idx="4">
                  <c:v>8.1196581196581192</c:v>
                </c:pt>
                <c:pt idx="5">
                  <c:v>7.5764705882352947</c:v>
                </c:pt>
                <c:pt idx="6">
                  <c:v>7.5328719723183371</c:v>
                </c:pt>
                <c:pt idx="7">
                  <c:v>8.2970297029702955</c:v>
                </c:pt>
                <c:pt idx="8">
                  <c:v>8.1907216494845336</c:v>
                </c:pt>
                <c:pt idx="9">
                  <c:v>7.9393939393939421</c:v>
                </c:pt>
                <c:pt idx="10">
                  <c:v>7.5353159851301115</c:v>
                </c:pt>
                <c:pt idx="11">
                  <c:v>8.6333333333333329</c:v>
                </c:pt>
                <c:pt idx="12">
                  <c:v>8.3397129186602914</c:v>
                </c:pt>
                <c:pt idx="13">
                  <c:v>8.1823529411764699</c:v>
                </c:pt>
                <c:pt idx="14">
                  <c:v>8.1399317406143332</c:v>
                </c:pt>
                <c:pt idx="15">
                  <c:v>8.1233480176211454</c:v>
                </c:pt>
                <c:pt idx="16">
                  <c:v>8.1063829787234045</c:v>
                </c:pt>
                <c:pt idx="17">
                  <c:v>7.9411764705882355</c:v>
                </c:pt>
                <c:pt idx="18">
                  <c:v>7.8017241379310356</c:v>
                </c:pt>
                <c:pt idx="19">
                  <c:v>7.4195121951219507</c:v>
                </c:pt>
                <c:pt idx="20">
                  <c:v>8.6666666666666714</c:v>
                </c:pt>
                <c:pt idx="21">
                  <c:v>8.64</c:v>
                </c:pt>
                <c:pt idx="22">
                  <c:v>8.5862068965517224</c:v>
                </c:pt>
                <c:pt idx="23">
                  <c:v>8.5114503816793885</c:v>
                </c:pt>
                <c:pt idx="24">
                  <c:v>8.2483660130718928</c:v>
                </c:pt>
                <c:pt idx="25">
                  <c:v>8.0500000000000025</c:v>
                </c:pt>
                <c:pt idx="26">
                  <c:v>7.5833333333333339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45F-4747-BC1C-E18AF37B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62201344"/>
        <c:axId val="262202880"/>
      </c:barChart>
      <c:catAx>
        <c:axId val="26220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62202880"/>
        <c:crosses val="autoZero"/>
        <c:auto val="1"/>
        <c:lblAlgn val="ctr"/>
        <c:lblOffset val="100"/>
        <c:noMultiLvlLbl val="0"/>
      </c:catAx>
      <c:valAx>
        <c:axId val="26220288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622013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3-4242-BE61-E2E0FC0D2F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3-4242-BE61-E2E0FC0D2F0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8.2931901565248101</c:v>
                </c:pt>
                <c:pt idx="1">
                  <c:v>1.7068098434751897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3-4242-BE61-E2E0FC0D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14-46D6-B870-197C3A54AB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14-46D6-B870-197C3A54AB6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7.8490610221688044</c:v>
                </c:pt>
                <c:pt idx="1">
                  <c:v>2.1509389778311969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4-46D6-B870-197C3A54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9-466E-8D0D-DA205A29FF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9-466E-8D0D-DA205A29FF4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8.443121827628028</c:v>
                </c:pt>
                <c:pt idx="1">
                  <c:v>1.556878172371972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A9-466E-8D0D-DA205A29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9-4F84-886F-97E1B0BA4B2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9-4F84-886F-97E1B0BA4B2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7.7882077283086772</c:v>
                </c:pt>
                <c:pt idx="1">
                  <c:v>2.2117922716913241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9-4F84-886F-97E1B0BA4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9.5695179034820721E-2"/>
          <c:w val="0.96053718864612114"/>
          <c:h val="0.75221292722375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5D-4E1D-A4F0-FD2F8ACF0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5D-4E1D-A4F0-FD2F8ACF01B5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5D-4E1D-A4F0-FD2F8ACF01B5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5D-4E1D-A4F0-FD2F8ACF0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5D-4E1D-A4F0-FD2F8ACF01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2680960"/>
        <c:axId val="26268249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Plan2!$J$15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Plan2!$F$16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Plan2!$J$16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25D-4E1D-A4F0-FD2F8ACF01B5}"/>
                  </c:ext>
                </c:extLst>
              </c15:ser>
            </c15:filteredBarSeries>
          </c:ext>
        </c:extLst>
      </c:barChart>
      <c:catAx>
        <c:axId val="2626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2682496"/>
        <c:crosses val="autoZero"/>
        <c:auto val="1"/>
        <c:lblAlgn val="ctr"/>
        <c:lblOffset val="100"/>
        <c:noMultiLvlLbl val="0"/>
      </c:catAx>
      <c:valAx>
        <c:axId val="262682496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62680960"/>
        <c:crosses val="autoZero"/>
        <c:crossBetween val="between"/>
        <c:majorUnit val="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CC98-4D04-B4DF-ED1805EBCD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CC98-4D04-B4DF-ED1805EBCD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C98-4D04-B4DF-ED1805EBCD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C98-4D04-B4DF-ED1805EBCD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CC98-4D04-B4DF-ED1805EBCD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CC98-4D04-B4DF-ED1805EBCD7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D-CC98-4D04-B4DF-ED1805EBCD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CC98-4D04-B4DF-ED1805EBCD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CC98-4D04-B4DF-ED1805EBCD7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3-CC98-4D04-B4DF-ED1805EBCD7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4-9E94-4DA0-BD6F-3485A2CC780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E75-4FE9-BE55-F646172E8CD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3E75-4FE9-BE55-F646172E8C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Plan1!$A$4:$A$16</c:f>
              <c:strCache>
                <c:ptCount val="13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  <c:pt idx="11">
                  <c:v>Outros</c:v>
                </c:pt>
                <c:pt idx="12">
                  <c:v>Não realizou nenhuma mudança</c:v>
                </c:pt>
              </c:strCache>
            </c:strRef>
          </c:cat>
          <c:val>
            <c:numRef>
              <c:f>Plan1!$B$4:$B$16</c:f>
              <c:numCache>
                <c:formatCode>0.0%</c:formatCode>
                <c:ptCount val="13"/>
                <c:pt idx="0">
                  <c:v>0.91800000000000004</c:v>
                </c:pt>
                <c:pt idx="1">
                  <c:v>0.48699999999999999</c:v>
                </c:pt>
                <c:pt idx="2">
                  <c:v>0.83599999999999997</c:v>
                </c:pt>
                <c:pt idx="3">
                  <c:v>0.80100000000000005</c:v>
                </c:pt>
                <c:pt idx="4">
                  <c:v>0.65200000000000002</c:v>
                </c:pt>
                <c:pt idx="5">
                  <c:v>0.48399999999999999</c:v>
                </c:pt>
                <c:pt idx="6">
                  <c:v>0.90400000000000003</c:v>
                </c:pt>
                <c:pt idx="7">
                  <c:v>0.42299999999999999</c:v>
                </c:pt>
                <c:pt idx="8">
                  <c:v>0.23200000000000001</c:v>
                </c:pt>
                <c:pt idx="9">
                  <c:v>0.58899999999999997</c:v>
                </c:pt>
                <c:pt idx="10">
                  <c:v>0.32300000000000001</c:v>
                </c:pt>
                <c:pt idx="11">
                  <c:v>3.5000000000000003E-2</c:v>
                </c:pt>
                <c:pt idx="1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98-4D04-B4DF-ED1805EBC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62760320"/>
        <c:axId val="262761856"/>
      </c:barChart>
      <c:catAx>
        <c:axId val="262760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62761856"/>
        <c:crosses val="autoZero"/>
        <c:auto val="1"/>
        <c:lblAlgn val="ctr"/>
        <c:lblOffset val="100"/>
        <c:noMultiLvlLbl val="0"/>
      </c:catAx>
      <c:valAx>
        <c:axId val="26276185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26276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67368997761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Clínica Tecnológica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6472382967800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B7-460B-A461-95FE4BE60E4D}"/>
                </c:ext>
              </c:extLst>
            </c:dLbl>
            <c:dLbl>
              <c:idx val="6"/>
              <c:layout>
                <c:manualLayout>
                  <c:x val="-5.20488006276019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B7-460B-A461-95FE4BE60E4D}"/>
                </c:ext>
              </c:extLst>
            </c:dLbl>
            <c:dLbl>
              <c:idx val="8"/>
              <c:layout>
                <c:manualLayout>
                  <c:x val="-3.1229280376561188E-3"/>
                  <c:y val="1.023986480153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E-47E1-A066-56CADF12C534}"/>
                </c:ext>
              </c:extLst>
            </c:dLbl>
            <c:dLbl>
              <c:idx val="10"/>
              <c:layout>
                <c:manualLayout>
                  <c:x val="-8.3278081004163167E-3"/>
                  <c:y val="1.023986480153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E-47E1-A066-56CADF12C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Planilha1!$B$1:$L$1</c:f>
              <c:strCache>
                <c:ptCount val="11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Planilha1!$B$2:$L$2</c:f>
              <c:numCache>
                <c:formatCode>0%</c:formatCode>
                <c:ptCount val="11"/>
                <c:pt idx="0">
                  <c:v>0.95199999999999996</c:v>
                </c:pt>
                <c:pt idx="1">
                  <c:v>0.42399999999999999</c:v>
                </c:pt>
                <c:pt idx="2">
                  <c:v>0.85499999999999998</c:v>
                </c:pt>
                <c:pt idx="3">
                  <c:v>0.84099999999999997</c:v>
                </c:pt>
                <c:pt idx="4">
                  <c:v>0.70599999999999996</c:v>
                </c:pt>
                <c:pt idx="5">
                  <c:v>0.54800000000000004</c:v>
                </c:pt>
                <c:pt idx="6">
                  <c:v>0.95399999999999996</c:v>
                </c:pt>
                <c:pt idx="7">
                  <c:v>0.46100000000000002</c:v>
                </c:pt>
                <c:pt idx="8">
                  <c:v>0.223</c:v>
                </c:pt>
                <c:pt idx="9">
                  <c:v>0.64500000000000002</c:v>
                </c:pt>
                <c:pt idx="10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7-460B-A461-95FE4BE60E4D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29280376561188E-3"/>
                  <c:y val="5.119932400766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2E-47E1-A066-56CADF12C534}"/>
                </c:ext>
              </c:extLst>
            </c:dLbl>
            <c:dLbl>
              <c:idx val="1"/>
              <c:layout>
                <c:manualLayout>
                  <c:x val="0"/>
                  <c:y val="8.6472382967800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B7-460B-A461-95FE4BE60E4D}"/>
                </c:ext>
              </c:extLst>
            </c:dLbl>
            <c:dLbl>
              <c:idx val="2"/>
              <c:layout>
                <c:manualLayout>
                  <c:x val="1.0409760125520398E-3"/>
                  <c:y val="2.1618095741949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B7-460B-A461-95FE4BE60E4D}"/>
                </c:ext>
              </c:extLst>
            </c:dLbl>
            <c:dLbl>
              <c:idx val="4"/>
              <c:layout>
                <c:manualLayout>
                  <c:x val="2.0819520251040792E-3"/>
                  <c:y val="4.3236191483899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B7-460B-A461-95FE4BE60E4D}"/>
                </c:ext>
              </c:extLst>
            </c:dLbl>
            <c:dLbl>
              <c:idx val="6"/>
              <c:layout>
                <c:manualLayout>
                  <c:x val="-7.6337359064796935E-17"/>
                  <c:y val="8.6472382967799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B7-460B-A461-95FE4BE60E4D}"/>
                </c:ext>
              </c:extLst>
            </c:dLbl>
            <c:dLbl>
              <c:idx val="10"/>
              <c:layout>
                <c:manualLayout>
                  <c:x val="-1.0409760125521922E-3"/>
                  <c:y val="1.023986480153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E-47E1-A066-56CADF12C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Planilha1!$B$1:$L$1</c:f>
              <c:strCache>
                <c:ptCount val="11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Planilha1!$B$3:$L$3</c:f>
              <c:numCache>
                <c:formatCode>0%</c:formatCode>
                <c:ptCount val="11"/>
                <c:pt idx="0">
                  <c:v>0.91</c:v>
                </c:pt>
                <c:pt idx="1">
                  <c:v>0.49</c:v>
                </c:pt>
                <c:pt idx="2">
                  <c:v>0.83</c:v>
                </c:pt>
                <c:pt idx="3">
                  <c:v>0.79300000000000004</c:v>
                </c:pt>
                <c:pt idx="4">
                  <c:v>0.63800000000000001</c:v>
                </c:pt>
                <c:pt idx="5">
                  <c:v>0.47299999999999998</c:v>
                </c:pt>
                <c:pt idx="6">
                  <c:v>0.89500000000000002</c:v>
                </c:pt>
                <c:pt idx="7">
                  <c:v>0.40200000000000002</c:v>
                </c:pt>
                <c:pt idx="8">
                  <c:v>0.23599999999999999</c:v>
                </c:pt>
                <c:pt idx="9">
                  <c:v>0.57499999999999996</c:v>
                </c:pt>
                <c:pt idx="10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7-460B-A461-95FE4BE60E4D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7.6337359064796935E-17"/>
                  <c:y val="-6.4854287225850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B7-460B-A461-95FE4BE60E4D}"/>
                </c:ext>
              </c:extLst>
            </c:dLbl>
            <c:dLbl>
              <c:idx val="10"/>
              <c:layout>
                <c:manualLayout>
                  <c:x val="3.1229280376559661E-3"/>
                  <c:y val="-5.1199324007666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E-47E1-A066-56CADF12C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Planilha1!$B$1:$L$1</c:f>
              <c:strCache>
                <c:ptCount val="11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Planilha1!$B$4:$L$4</c:f>
              <c:numCache>
                <c:formatCode>0%</c:formatCode>
                <c:ptCount val="11"/>
                <c:pt idx="0">
                  <c:v>0.95399999999999996</c:v>
                </c:pt>
                <c:pt idx="1">
                  <c:v>0.52300000000000002</c:v>
                </c:pt>
                <c:pt idx="2">
                  <c:v>0.92100000000000004</c:v>
                </c:pt>
                <c:pt idx="3">
                  <c:v>0.85699999999999998</c:v>
                </c:pt>
                <c:pt idx="4">
                  <c:v>0.75600000000000001</c:v>
                </c:pt>
                <c:pt idx="5">
                  <c:v>0.58099999999999996</c:v>
                </c:pt>
                <c:pt idx="6">
                  <c:v>0.94699999999999995</c:v>
                </c:pt>
                <c:pt idx="7">
                  <c:v>0.63400000000000001</c:v>
                </c:pt>
                <c:pt idx="8">
                  <c:v>0.183</c:v>
                </c:pt>
                <c:pt idx="9">
                  <c:v>0.67200000000000004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7-460B-A461-95FE4BE60E4D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Orientação técnica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048800627601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2E-47E1-A066-56CADF12C534}"/>
                </c:ext>
              </c:extLst>
            </c:dLbl>
            <c:dLbl>
              <c:idx val="1"/>
              <c:layout>
                <c:manualLayout>
                  <c:x val="4.1639040502081765E-3"/>
                  <c:y val="6.48542872258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B7-460B-A461-95FE4BE60E4D}"/>
                </c:ext>
              </c:extLst>
            </c:dLbl>
            <c:dLbl>
              <c:idx val="3"/>
              <c:layout>
                <c:manualLayout>
                  <c:x val="3.122928037656081E-3"/>
                  <c:y val="6.4854287225850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B7-460B-A461-95FE4BE60E4D}"/>
                </c:ext>
              </c:extLst>
            </c:dLbl>
            <c:dLbl>
              <c:idx val="4"/>
              <c:layout>
                <c:manualLayout>
                  <c:x val="3.12292803765604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B7-460B-A461-95FE4BE60E4D}"/>
                </c:ext>
              </c:extLst>
            </c:dLbl>
            <c:dLbl>
              <c:idx val="5"/>
              <c:layout>
                <c:manualLayout>
                  <c:x val="3.1229280376560433E-3"/>
                  <c:y val="-3.96327176863718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B7-460B-A461-95FE4BE60E4D}"/>
                </c:ext>
              </c:extLst>
            </c:dLbl>
            <c:dLbl>
              <c:idx val="6"/>
              <c:layout>
                <c:manualLayout>
                  <c:x val="4.1639040502081575E-3"/>
                  <c:y val="-4.3236191483900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B7-460B-A461-95FE4BE60E4D}"/>
                </c:ext>
              </c:extLst>
            </c:dLbl>
            <c:dLbl>
              <c:idx val="10"/>
              <c:layout>
                <c:manualLayout>
                  <c:x val="8.3278081004163167E-3"/>
                  <c:y val="5.119932400766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E-47E1-A066-56CADF12C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Planilha1!$B$1:$L$1</c:f>
              <c:strCache>
                <c:ptCount val="11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Planilha1!$B$5:$L$5</c:f>
              <c:numCache>
                <c:formatCode>0%</c:formatCode>
                <c:ptCount val="11"/>
                <c:pt idx="0">
                  <c:v>0.93799999999999994</c:v>
                </c:pt>
                <c:pt idx="1">
                  <c:v>0.48499999999999999</c:v>
                </c:pt>
                <c:pt idx="2">
                  <c:v>0.77700000000000002</c:v>
                </c:pt>
                <c:pt idx="3">
                  <c:v>0.78900000000000003</c:v>
                </c:pt>
                <c:pt idx="4">
                  <c:v>0.65400000000000003</c:v>
                </c:pt>
                <c:pt idx="5">
                  <c:v>0.42199999999999999</c:v>
                </c:pt>
                <c:pt idx="6">
                  <c:v>0.92500000000000004</c:v>
                </c:pt>
                <c:pt idx="7">
                  <c:v>0.41099999999999998</c:v>
                </c:pt>
                <c:pt idx="8">
                  <c:v>0.255</c:v>
                </c:pt>
                <c:pt idx="9">
                  <c:v>0.61599999999999999</c:v>
                </c:pt>
                <c:pt idx="10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B7-460B-A461-95FE4BE60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overlap val="-28"/>
        <c:axId val="265655040"/>
        <c:axId val="265656576"/>
      </c:barChart>
      <c:catAx>
        <c:axId val="26565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656576"/>
        <c:crosses val="autoZero"/>
        <c:auto val="1"/>
        <c:lblAlgn val="ctr"/>
        <c:lblOffset val="100"/>
        <c:noMultiLvlLbl val="0"/>
      </c:catAx>
      <c:valAx>
        <c:axId val="265656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565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A-4412-BFBA-75AD075FA0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8A-4412-BFBA-75AD075FA05A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8A-4412-BFBA-75AD075FA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A-4412-BFBA-75AD075FA05A}"/>
              </c:ext>
            </c:extLst>
          </c:dPt>
          <c:dPt>
            <c:idx val="4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8A-4412-BFBA-75AD075FA0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8A-4412-BFBA-75AD075FA0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8A-4412-BFBA-75AD075FA05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8A-4412-BFBA-75AD075FA0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0.26300000000000001</c:v>
                </c:pt>
                <c:pt idx="1">
                  <c:v>0.25800000000000001</c:v>
                </c:pt>
                <c:pt idx="2">
                  <c:v>0.12000000000000001</c:v>
                </c:pt>
                <c:pt idx="3">
                  <c:v>7.1999999999999995E-2</c:v>
                </c:pt>
                <c:pt idx="4">
                  <c:v>7.0999999999999994E-2</c:v>
                </c:pt>
                <c:pt idx="5">
                  <c:v>5.1000000000000004E-2</c:v>
                </c:pt>
                <c:pt idx="6">
                  <c:v>1.7000000000000001E-2</c:v>
                </c:pt>
                <c:pt idx="7">
                  <c:v>0.14900000000000002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8A-4412-BFBA-75AD075FA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45"/>
        <c:axId val="211926400"/>
        <c:axId val="211928192"/>
      </c:barChart>
      <c:catAx>
        <c:axId val="2119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28192"/>
        <c:crosses val="autoZero"/>
        <c:auto val="1"/>
        <c:lblAlgn val="ctr"/>
        <c:lblOffset val="100"/>
        <c:noMultiLvlLbl val="0"/>
      </c:catAx>
      <c:valAx>
        <c:axId val="2119281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119264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2.0535458894410899E-2"/>
          <c:w val="0.96053718864612114"/>
          <c:h val="0.81074451897899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Plan2!$F$27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Plan2!$F$28:$F$38</c:f>
              <c:numCache>
                <c:formatCode>0.0%</c:formatCode>
                <c:ptCount val="11"/>
                <c:pt idx="0">
                  <c:v>0.92</c:v>
                </c:pt>
                <c:pt idx="1">
                  <c:v>0.53</c:v>
                </c:pt>
                <c:pt idx="2">
                  <c:v>0.85</c:v>
                </c:pt>
                <c:pt idx="3">
                  <c:v>0.79</c:v>
                </c:pt>
                <c:pt idx="4">
                  <c:v>0.69</c:v>
                </c:pt>
                <c:pt idx="5">
                  <c:v>0.49</c:v>
                </c:pt>
                <c:pt idx="6">
                  <c:v>0.94</c:v>
                </c:pt>
                <c:pt idx="7">
                  <c:v>0.4</c:v>
                </c:pt>
                <c:pt idx="8">
                  <c:v>0.27</c:v>
                </c:pt>
                <c:pt idx="9">
                  <c:v>0.63</c:v>
                </c:pt>
                <c:pt idx="1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AE-4E02-A5D5-0F00480D5D51}"/>
            </c:ext>
          </c:extLst>
        </c:ser>
        <c:ser>
          <c:idx val="1"/>
          <c:order val="1"/>
          <c:tx>
            <c:strRef>
              <c:f>Plan2!$G$27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Plan2!$G$28:$G$38</c:f>
              <c:numCache>
                <c:formatCode>0.0%</c:formatCode>
                <c:ptCount val="11"/>
                <c:pt idx="0">
                  <c:v>0.90200000000000002</c:v>
                </c:pt>
                <c:pt idx="1">
                  <c:v>0.45</c:v>
                </c:pt>
                <c:pt idx="2">
                  <c:v>0.81499999999999995</c:v>
                </c:pt>
                <c:pt idx="3">
                  <c:v>0.76600000000000001</c:v>
                </c:pt>
                <c:pt idx="4">
                  <c:v>0.61899999999999999</c:v>
                </c:pt>
                <c:pt idx="5">
                  <c:v>0.49399999999999999</c:v>
                </c:pt>
                <c:pt idx="6">
                  <c:v>0.876</c:v>
                </c:pt>
                <c:pt idx="7">
                  <c:v>0.38900000000000001</c:v>
                </c:pt>
                <c:pt idx="8">
                  <c:v>0.21099999999999999</c:v>
                </c:pt>
                <c:pt idx="9">
                  <c:v>0.53900000000000003</c:v>
                </c:pt>
                <c:pt idx="10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E-4E02-A5D5-0F00480D5D51}"/>
            </c:ext>
          </c:extLst>
        </c:ser>
        <c:ser>
          <c:idx val="2"/>
          <c:order val="2"/>
          <c:tx>
            <c:strRef>
              <c:f>Plan2!$H$27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Plan2!$H$28:$H$38</c:f>
              <c:numCache>
                <c:formatCode>0.0%</c:formatCode>
                <c:ptCount val="11"/>
                <c:pt idx="0">
                  <c:v>0.91800000000000004</c:v>
                </c:pt>
                <c:pt idx="1">
                  <c:v>0.48699999999999999</c:v>
                </c:pt>
                <c:pt idx="2">
                  <c:v>0.83599999999999997</c:v>
                </c:pt>
                <c:pt idx="3">
                  <c:v>0.80100000000000005</c:v>
                </c:pt>
                <c:pt idx="4">
                  <c:v>0.65200000000000002</c:v>
                </c:pt>
                <c:pt idx="5">
                  <c:v>0.48399999999999999</c:v>
                </c:pt>
                <c:pt idx="6">
                  <c:v>0.90400000000000003</c:v>
                </c:pt>
                <c:pt idx="7">
                  <c:v>0.42299999999999999</c:v>
                </c:pt>
                <c:pt idx="8">
                  <c:v>0.23200000000000001</c:v>
                </c:pt>
                <c:pt idx="9">
                  <c:v>0.58899999999999997</c:v>
                </c:pt>
                <c:pt idx="10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AE-4E02-A5D5-0F00480D5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-16"/>
        <c:axId val="262962560"/>
        <c:axId val="262968448"/>
      </c:barChart>
      <c:catAx>
        <c:axId val="2629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2968448"/>
        <c:crosses val="autoZero"/>
        <c:auto val="1"/>
        <c:lblAlgn val="ctr"/>
        <c:lblOffset val="100"/>
        <c:noMultiLvlLbl val="0"/>
      </c:catAx>
      <c:valAx>
        <c:axId val="262968448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one"/>
        <c:crossAx val="262962560"/>
        <c:crosses val="autoZero"/>
        <c:crossBetween val="between"/>
        <c:majorUnit val="0.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C-4805-ABC9-B67EC8E00E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8C-4805-ABC9-B67EC8E00E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8C-4805-ABC9-B67EC8E00E7A}"/>
              </c:ext>
            </c:extLst>
          </c:dPt>
          <c:dPt>
            <c:idx val="3"/>
            <c:invertIfNegative val="0"/>
            <c:bubble3D val="0"/>
            <c:spPr>
              <a:solidFill>
                <a:srgbClr val="ADB9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8C-4805-ABC9-B67EC8E00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7.5000000000000011E-2</c:v>
                </c:pt>
                <c:pt idx="1">
                  <c:v>0.33200000000000007</c:v>
                </c:pt>
                <c:pt idx="2">
                  <c:v>0.55500000000000005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C-4805-ABC9-B67EC8E00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5958144"/>
        <c:axId val="265959680"/>
      </c:barChart>
      <c:catAx>
        <c:axId val="2659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959680"/>
        <c:crosses val="autoZero"/>
        <c:auto val="1"/>
        <c:lblAlgn val="ctr"/>
        <c:lblOffset val="100"/>
        <c:noMultiLvlLbl val="0"/>
      </c:catAx>
      <c:valAx>
        <c:axId val="265959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659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3803947769612E-2"/>
          <c:y val="0"/>
          <c:w val="0.97672392104460781"/>
          <c:h val="0.83446890570475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Reduziu/Houve prejuízo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Plan1!$B$2:$B$14</c:f>
              <c:numCache>
                <c:formatCode>0%</c:formatCode>
                <c:ptCount val="13"/>
                <c:pt idx="0">
                  <c:v>0.21700000000000003</c:v>
                </c:pt>
                <c:pt idx="1">
                  <c:v>7.3999999999999996E-2</c:v>
                </c:pt>
                <c:pt idx="2">
                  <c:v>8.0000000000000016E-2</c:v>
                </c:pt>
                <c:pt idx="3">
                  <c:v>0</c:v>
                </c:pt>
                <c:pt idx="4">
                  <c:v>8.7000000000000022E-2</c:v>
                </c:pt>
                <c:pt idx="5">
                  <c:v>7.3000000000000009E-2</c:v>
                </c:pt>
                <c:pt idx="6">
                  <c:v>9.4000000000000014E-2</c:v>
                </c:pt>
                <c:pt idx="7">
                  <c:v>6.0000000000000005E-2</c:v>
                </c:pt>
                <c:pt idx="8">
                  <c:v>6.3E-2</c:v>
                </c:pt>
                <c:pt idx="9">
                  <c:v>0.10800000000000001</c:v>
                </c:pt>
                <c:pt idx="10">
                  <c:v>6.4000000000000015E-2</c:v>
                </c:pt>
                <c:pt idx="11">
                  <c:v>8.7000000000000022E-2</c:v>
                </c:pt>
                <c:pt idx="1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9E3-4A24-9922-987856A4769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Plan1!$C$2:$C$14</c:f>
              <c:numCache>
                <c:formatCode>0%</c:formatCode>
                <c:ptCount val="13"/>
                <c:pt idx="0">
                  <c:v>0.11700000000000002</c:v>
                </c:pt>
                <c:pt idx="1">
                  <c:v>0.39900000000000008</c:v>
                </c:pt>
                <c:pt idx="2">
                  <c:v>0.16800000000000001</c:v>
                </c:pt>
                <c:pt idx="3">
                  <c:v>0.23400000000000001</c:v>
                </c:pt>
                <c:pt idx="4">
                  <c:v>0.35800000000000004</c:v>
                </c:pt>
                <c:pt idx="5">
                  <c:v>0.29200000000000004</c:v>
                </c:pt>
                <c:pt idx="6">
                  <c:v>0.35100000000000003</c:v>
                </c:pt>
                <c:pt idx="7">
                  <c:v>0.35400000000000004</c:v>
                </c:pt>
                <c:pt idx="8">
                  <c:v>0.22900000000000001</c:v>
                </c:pt>
                <c:pt idx="9">
                  <c:v>0.28700000000000003</c:v>
                </c:pt>
                <c:pt idx="10">
                  <c:v>0.3640000000000001</c:v>
                </c:pt>
                <c:pt idx="11">
                  <c:v>0.32000000000000006</c:v>
                </c:pt>
                <c:pt idx="12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9E3-4A24-9922-987856A4769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Plan1!$D$2:$D$14</c:f>
              <c:numCache>
                <c:formatCode>0%</c:formatCode>
                <c:ptCount val="13"/>
                <c:pt idx="0">
                  <c:v>0.55000000000000004</c:v>
                </c:pt>
                <c:pt idx="1">
                  <c:v>0.47400000000000003</c:v>
                </c:pt>
                <c:pt idx="2">
                  <c:v>0.63200000000000012</c:v>
                </c:pt>
                <c:pt idx="3">
                  <c:v>0.76600000000000013</c:v>
                </c:pt>
                <c:pt idx="4">
                  <c:v>0.51500000000000001</c:v>
                </c:pt>
                <c:pt idx="5">
                  <c:v>0.60400000000000009</c:v>
                </c:pt>
                <c:pt idx="6">
                  <c:v>0.52</c:v>
                </c:pt>
                <c:pt idx="7">
                  <c:v>0.51900000000000002</c:v>
                </c:pt>
                <c:pt idx="8">
                  <c:v>0.68300000000000005</c:v>
                </c:pt>
                <c:pt idx="9">
                  <c:v>0.56999999999999995</c:v>
                </c:pt>
                <c:pt idx="10">
                  <c:v>0.54600000000000004</c:v>
                </c:pt>
                <c:pt idx="11">
                  <c:v>0.54700000000000004</c:v>
                </c:pt>
                <c:pt idx="12">
                  <c:v>0.65900000000000014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9E3-4A24-9922-987856A4769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ADB9C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Plan1!$E$2:$E$14</c:f>
              <c:numCache>
                <c:formatCode>0%</c:formatCode>
                <c:ptCount val="13"/>
                <c:pt idx="0">
                  <c:v>0.11700000000000002</c:v>
                </c:pt>
                <c:pt idx="1">
                  <c:v>5.3000000000000012E-2</c:v>
                </c:pt>
                <c:pt idx="2">
                  <c:v>0.12000000000000001</c:v>
                </c:pt>
                <c:pt idx="3">
                  <c:v>0</c:v>
                </c:pt>
                <c:pt idx="4">
                  <c:v>3.7999999999999999E-2</c:v>
                </c:pt>
                <c:pt idx="5">
                  <c:v>3.1000000000000003E-2</c:v>
                </c:pt>
                <c:pt idx="6">
                  <c:v>3.4999999999999996E-2</c:v>
                </c:pt>
                <c:pt idx="7">
                  <c:v>6.7000000000000004E-2</c:v>
                </c:pt>
                <c:pt idx="8">
                  <c:v>2.5000000000000001E-2</c:v>
                </c:pt>
                <c:pt idx="9">
                  <c:v>3.5999999999999997E-2</c:v>
                </c:pt>
                <c:pt idx="10">
                  <c:v>2.8000000000000001E-2</c:v>
                </c:pt>
                <c:pt idx="11">
                  <c:v>4.5999999999999999E-2</c:v>
                </c:pt>
                <c:pt idx="1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9E3-4A24-9922-987856A47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6"/>
        <c:axId val="266021504"/>
        <c:axId val="266043776"/>
      </c:barChart>
      <c:catAx>
        <c:axId val="26602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66043776"/>
        <c:crosses val="autoZero"/>
        <c:auto val="1"/>
        <c:lblAlgn val="ctr"/>
        <c:lblOffset val="100"/>
        <c:noMultiLvlLbl val="0"/>
      </c:catAx>
      <c:valAx>
        <c:axId val="2660437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one"/>
        <c:crossAx val="26602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3803947769612E-2"/>
          <c:y val="0"/>
          <c:w val="0.97672392104460781"/>
          <c:h val="0.83446890570475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Reduziu/Houve prejuízo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Plan1!$B$2:$B$15</c:f>
              <c:numCache>
                <c:formatCode>0%</c:formatCode>
                <c:ptCount val="14"/>
                <c:pt idx="0">
                  <c:v>6.1000000000000006E-2</c:v>
                </c:pt>
                <c:pt idx="1">
                  <c:v>7.5999999999999998E-2</c:v>
                </c:pt>
                <c:pt idx="2">
                  <c:v>8.8000000000000023E-2</c:v>
                </c:pt>
                <c:pt idx="3">
                  <c:v>0</c:v>
                </c:pt>
                <c:pt idx="4">
                  <c:v>6.4000000000000015E-2</c:v>
                </c:pt>
                <c:pt idx="5">
                  <c:v>0.10199999999999998</c:v>
                </c:pt>
                <c:pt idx="6">
                  <c:v>5.1999999999999998E-2</c:v>
                </c:pt>
                <c:pt idx="7">
                  <c:v>3.500000000000001E-2</c:v>
                </c:pt>
                <c:pt idx="8">
                  <c:v>0</c:v>
                </c:pt>
                <c:pt idx="9">
                  <c:v>5.3000000000000005E-2</c:v>
                </c:pt>
                <c:pt idx="10">
                  <c:v>0.115</c:v>
                </c:pt>
                <c:pt idx="11">
                  <c:v>0.10199999999999998</c:v>
                </c:pt>
                <c:pt idx="12">
                  <c:v>4.3999999999999997E-2</c:v>
                </c:pt>
                <c:pt idx="13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65-4C30-B33E-BDEF8064E6A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Plan1!$C$2:$C$15</c:f>
              <c:numCache>
                <c:formatCode>0%</c:formatCode>
                <c:ptCount val="14"/>
                <c:pt idx="0">
                  <c:v>0.21600000000000003</c:v>
                </c:pt>
                <c:pt idx="1">
                  <c:v>0.28800000000000003</c:v>
                </c:pt>
                <c:pt idx="2">
                  <c:v>0.33200000000000007</c:v>
                </c:pt>
                <c:pt idx="3">
                  <c:v>0.18300000000000002</c:v>
                </c:pt>
                <c:pt idx="4">
                  <c:v>0.33100000000000007</c:v>
                </c:pt>
                <c:pt idx="5">
                  <c:v>0.41800000000000004</c:v>
                </c:pt>
                <c:pt idx="6">
                  <c:v>0.32100000000000006</c:v>
                </c:pt>
                <c:pt idx="7">
                  <c:v>0.38900000000000007</c:v>
                </c:pt>
                <c:pt idx="8">
                  <c:v>0.41200000000000003</c:v>
                </c:pt>
                <c:pt idx="9">
                  <c:v>0.3590000000000001</c:v>
                </c:pt>
                <c:pt idx="10">
                  <c:v>0.35000000000000003</c:v>
                </c:pt>
                <c:pt idx="11">
                  <c:v>0.28300000000000003</c:v>
                </c:pt>
                <c:pt idx="12">
                  <c:v>0.38000000000000006</c:v>
                </c:pt>
                <c:pt idx="13">
                  <c:v>0.28500000000000003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65-4C30-B33E-BDEF8064E6A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1.0416666666666666E-2"/>
                  <c:y val="1.430997202231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65-4C30-B33E-BDEF8064E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Plan1!$D$2:$D$15</c:f>
              <c:numCache>
                <c:formatCode>0%</c:formatCode>
                <c:ptCount val="14"/>
                <c:pt idx="0">
                  <c:v>0.68100000000000005</c:v>
                </c:pt>
                <c:pt idx="1">
                  <c:v>0.60400000000000009</c:v>
                </c:pt>
                <c:pt idx="2">
                  <c:v>0.54900000000000004</c:v>
                </c:pt>
                <c:pt idx="3">
                  <c:v>0.71100000000000008</c:v>
                </c:pt>
                <c:pt idx="4">
                  <c:v>0.56899999999999995</c:v>
                </c:pt>
                <c:pt idx="5">
                  <c:v>0.39800000000000008</c:v>
                </c:pt>
                <c:pt idx="6">
                  <c:v>0.57900000000000007</c:v>
                </c:pt>
                <c:pt idx="7">
                  <c:v>0.55800000000000005</c:v>
                </c:pt>
                <c:pt idx="8">
                  <c:v>0.52500000000000002</c:v>
                </c:pt>
                <c:pt idx="9">
                  <c:v>0.56100000000000005</c:v>
                </c:pt>
                <c:pt idx="10">
                  <c:v>0.49000000000000005</c:v>
                </c:pt>
                <c:pt idx="11">
                  <c:v>0.56699999999999995</c:v>
                </c:pt>
                <c:pt idx="12">
                  <c:v>0.4920000000000001</c:v>
                </c:pt>
                <c:pt idx="13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265-4C30-B33E-BDEF8064E6A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ADB9C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Plan1!$E$2:$E$15</c:f>
              <c:numCache>
                <c:formatCode>0%</c:formatCode>
                <c:ptCount val="14"/>
                <c:pt idx="0">
                  <c:v>4.3000000000000003E-2</c:v>
                </c:pt>
                <c:pt idx="1">
                  <c:v>3.3000000000000002E-2</c:v>
                </c:pt>
                <c:pt idx="2">
                  <c:v>3.0000000000000002E-2</c:v>
                </c:pt>
                <c:pt idx="3">
                  <c:v>0.10700000000000001</c:v>
                </c:pt>
                <c:pt idx="4">
                  <c:v>3.6000000000000011E-2</c:v>
                </c:pt>
                <c:pt idx="5">
                  <c:v>8.3000000000000018E-2</c:v>
                </c:pt>
                <c:pt idx="6">
                  <c:v>4.8000000000000001E-2</c:v>
                </c:pt>
                <c:pt idx="7">
                  <c:v>1.7999999999999999E-2</c:v>
                </c:pt>
                <c:pt idx="8">
                  <c:v>6.2000000000000006E-2</c:v>
                </c:pt>
                <c:pt idx="9">
                  <c:v>2.7000000000000003E-2</c:v>
                </c:pt>
                <c:pt idx="10">
                  <c:v>4.5000000000000005E-2</c:v>
                </c:pt>
                <c:pt idx="11">
                  <c:v>4.8000000000000001E-2</c:v>
                </c:pt>
                <c:pt idx="12">
                  <c:v>8.4000000000000019E-2</c:v>
                </c:pt>
                <c:pt idx="13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65-4C30-B33E-BDEF8064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6"/>
        <c:axId val="266099712"/>
        <c:axId val="266117888"/>
      </c:barChart>
      <c:catAx>
        <c:axId val="26609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66117888"/>
        <c:crosses val="autoZero"/>
        <c:auto val="1"/>
        <c:lblAlgn val="ctr"/>
        <c:lblOffset val="100"/>
        <c:noMultiLvlLbl val="0"/>
      </c:catAx>
      <c:valAx>
        <c:axId val="266117888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one"/>
        <c:crossAx val="26609971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48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Reduziu/Houve prejuízo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Planilha1!$B$2:$E$2</c:f>
              <c:numCache>
                <c:formatCode>0%</c:formatCode>
                <c:ptCount val="4"/>
                <c:pt idx="0">
                  <c:v>4.0000000000000008E-2</c:v>
                </c:pt>
                <c:pt idx="1">
                  <c:v>7.9000000000000015E-2</c:v>
                </c:pt>
                <c:pt idx="2">
                  <c:v>6.7000000000000004E-2</c:v>
                </c:pt>
                <c:pt idx="3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F-418D-B137-AC7B76ACA235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Planilha1!$B$3:$E$3</c:f>
              <c:numCache>
                <c:formatCode>0%</c:formatCode>
                <c:ptCount val="4"/>
                <c:pt idx="0">
                  <c:v>0.25600000000000001</c:v>
                </c:pt>
                <c:pt idx="1">
                  <c:v>0.34</c:v>
                </c:pt>
                <c:pt idx="2">
                  <c:v>0.3030000000000001</c:v>
                </c:pt>
                <c:pt idx="3">
                  <c:v>0.35200000000000004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F-418D-B137-AC7B76ACA235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Planilha1!$B$4:$E$4</c:f>
              <c:numCache>
                <c:formatCode>0%</c:formatCode>
                <c:ptCount val="4"/>
                <c:pt idx="0">
                  <c:v>0.67000000000000015</c:v>
                </c:pt>
                <c:pt idx="1">
                  <c:v>0.54400000000000004</c:v>
                </c:pt>
                <c:pt idx="2">
                  <c:v>0.57399999999999995</c:v>
                </c:pt>
                <c:pt idx="3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F-418D-B137-AC7B76ACA235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ADB9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Planilha1!$B$5:$E$5</c:f>
              <c:numCache>
                <c:formatCode>0%</c:formatCode>
                <c:ptCount val="4"/>
                <c:pt idx="0">
                  <c:v>3.500000000000001E-2</c:v>
                </c:pt>
                <c:pt idx="1">
                  <c:v>3.5999999999999997E-2</c:v>
                </c:pt>
                <c:pt idx="2">
                  <c:v>5.5000000000000007E-2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0F-418D-B137-AC7B76ACA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12"/>
        <c:axId val="266257920"/>
        <c:axId val="266259456"/>
      </c:barChart>
      <c:catAx>
        <c:axId val="2662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6259456"/>
        <c:crosses val="autoZero"/>
        <c:auto val="1"/>
        <c:lblAlgn val="ctr"/>
        <c:lblOffset val="100"/>
        <c:noMultiLvlLbl val="0"/>
      </c:catAx>
      <c:valAx>
        <c:axId val="26625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62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25E-2"/>
          <c:y val="3.7325017273173722E-2"/>
          <c:w val="0.9659451464736265"/>
          <c:h val="0.7875879614896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Planilha1!$J$16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Planilha1!$J$17:$J$20</c:f>
              <c:numCache>
                <c:formatCode>0.0%</c:formatCode>
                <c:ptCount val="4"/>
                <c:pt idx="0">
                  <c:v>8.6190222533352442E-2</c:v>
                </c:pt>
                <c:pt idx="1">
                  <c:v>0.3529424501292775</c:v>
                </c:pt>
                <c:pt idx="2">
                  <c:v>0.56100000000000005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1-4E82-8BDA-E0962FF262DD}"/>
            </c:ext>
          </c:extLst>
        </c:ser>
        <c:ser>
          <c:idx val="1"/>
          <c:order val="1"/>
          <c:tx>
            <c:strRef>
              <c:f>Planilha1!$K$16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Planilha1!$K$17:$K$20</c:f>
              <c:numCache>
                <c:formatCode>0.0%</c:formatCode>
                <c:ptCount val="4"/>
                <c:pt idx="0">
                  <c:v>5.9976915224036115E-2</c:v>
                </c:pt>
                <c:pt idx="1">
                  <c:v>0.38641605121260353</c:v>
                </c:pt>
                <c:pt idx="2">
                  <c:v>0.40200000000000002</c:v>
                </c:pt>
                <c:pt idx="3">
                  <c:v>0.15100000000000002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1-4E82-8BDA-E0962FF262DD}"/>
            </c:ext>
          </c:extLst>
        </c:ser>
        <c:ser>
          <c:idx val="2"/>
          <c:order val="2"/>
          <c:tx>
            <c:strRef>
              <c:f>Planilha1!$L$16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Planilha1!$L$17:$L$20</c:f>
              <c:numCache>
                <c:formatCode>0.0%</c:formatCode>
                <c:ptCount val="4"/>
                <c:pt idx="0">
                  <c:v>7.5000000000000011E-2</c:v>
                </c:pt>
                <c:pt idx="1">
                  <c:v>0.33200000000000007</c:v>
                </c:pt>
                <c:pt idx="2">
                  <c:v>0.55500000000000005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1-4E82-8BDA-E0962FF262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5"/>
        <c:axId val="266358144"/>
        <c:axId val="266372224"/>
      </c:barChart>
      <c:catAx>
        <c:axId val="2663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6372224"/>
        <c:crosses val="autoZero"/>
        <c:auto val="1"/>
        <c:lblAlgn val="ctr"/>
        <c:lblOffset val="100"/>
        <c:noMultiLvlLbl val="0"/>
      </c:catAx>
      <c:valAx>
        <c:axId val="266372224"/>
        <c:scaling>
          <c:orientation val="minMax"/>
          <c:max val="0.6000000000000002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one"/>
        <c:crossAx val="266358144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bg2">
                  <a:lumMod val="25000"/>
                </a:schemeClr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A1-4FBA-8DD5-8FDEC89372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A1-4FBA-8DD5-8FDEC89372D3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A1-4FBA-8DD5-8FDEC89372D3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A1-4FBA-8DD5-8FDEC89372D3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A1-4FBA-8DD5-8FDEC89372D3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A1-4FBA-8DD5-8FDEC89372D3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A1-4FBA-8DD5-8FDEC89372D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4A1-4FBA-8DD5-8FDEC89372D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4A1-4FBA-8DD5-8FDEC89372D3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4A1-4FBA-8DD5-8FDEC89372D3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4A1-4FBA-8DD5-8FDEC89372D3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4A1-4FBA-8DD5-8FDEC89372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2.3733374834067435E-2</c:v>
                </c:pt>
                <c:pt idx="1">
                  <c:v>1.8172496589511261E-4</c:v>
                </c:pt>
                <c:pt idx="2">
                  <c:v>1.3338781318832809E-3</c:v>
                </c:pt>
                <c:pt idx="3">
                  <c:v>2.116228456695375E-3</c:v>
                </c:pt>
                <c:pt idx="4">
                  <c:v>1.5829895382975078E-3</c:v>
                </c:pt>
                <c:pt idx="5">
                  <c:v>2.443621805303807E-2</c:v>
                </c:pt>
                <c:pt idx="6">
                  <c:v>3.0749359883437109E-2</c:v>
                </c:pt>
                <c:pt idx="7">
                  <c:v>9.3316712698364737E-2</c:v>
                </c:pt>
                <c:pt idx="8">
                  <c:v>0.26531231444326808</c:v>
                </c:pt>
                <c:pt idx="9">
                  <c:v>0.14677782947669848</c:v>
                </c:pt>
                <c:pt idx="10">
                  <c:v>0.41045936951835482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4A1-4FBA-8DD5-8FDEC8937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66579328"/>
        <c:axId val="266597504"/>
      </c:barChart>
      <c:catAx>
        <c:axId val="2665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6597504"/>
        <c:crosses val="autoZero"/>
        <c:auto val="1"/>
        <c:lblAlgn val="ctr"/>
        <c:lblOffset val="100"/>
        <c:noMultiLvlLbl val="0"/>
      </c:catAx>
      <c:valAx>
        <c:axId val="266597504"/>
        <c:scaling>
          <c:orientation val="minMax"/>
          <c:max val="0.45"/>
        </c:scaling>
        <c:delete val="1"/>
        <c:axPos val="l"/>
        <c:numFmt formatCode="0%" sourceLinked="0"/>
        <c:majorTickMark val="out"/>
        <c:minorTickMark val="none"/>
        <c:tickLblPos val="none"/>
        <c:crossAx val="26657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95675015267683E-2"/>
          <c:y val="2.8450411767269528E-2"/>
          <c:w val="0.97620864996946466"/>
          <c:h val="0.697388630995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geral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7.5699750097158154E-3"/>
                  <c:y val="5.1728021395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5-495E-B77D-959C79C83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8.8232750502063375</c:v>
                </c:pt>
                <c:pt idx="1">
                  <c:v>8.4816479894411625</c:v>
                </c:pt>
                <c:pt idx="2">
                  <c:v>8.765357626626848</c:v>
                </c:pt>
                <c:pt idx="3">
                  <c:v>8.3529237035180586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5-495E-B77D-959C79C8317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Empresas que AUMENTARAM o faturamento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2.1628500027759019E-3"/>
                  <c:y val="7.7592032092553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5-495E-B77D-959C79C83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Planilha1!$C$2:$C$5</c:f>
              <c:numCache>
                <c:formatCode>###0.0</c:formatCode>
                <c:ptCount val="4"/>
                <c:pt idx="0">
                  <c:v>8.8409434570053023</c:v>
                </c:pt>
                <c:pt idx="1">
                  <c:v>8.7468078698097784</c:v>
                </c:pt>
                <c:pt idx="2">
                  <c:v>8.9246343320733992</c:v>
                </c:pt>
                <c:pt idx="3">
                  <c:v>8.7342289663075512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5-495E-B77D-959C79C8317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Empresas que DIMINUIRAM o faturamento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Clínica Tecnológica</c:v>
                </c:pt>
                <c:pt idx="1">
                  <c:v>Consultoria</c:v>
                </c:pt>
                <c:pt idx="2">
                  <c:v>Cursos</c:v>
                </c:pt>
                <c:pt idx="3">
                  <c:v>Orientação técnica</c:v>
                </c:pt>
              </c:strCache>
            </c:strRef>
          </c:cat>
          <c:val>
            <c:numRef>
              <c:f>Planilha1!$D$2:$D$5</c:f>
              <c:numCache>
                <c:formatCode>###0.0</c:formatCode>
                <c:ptCount val="4"/>
                <c:pt idx="0">
                  <c:v>8.5279597742354358</c:v>
                </c:pt>
                <c:pt idx="1">
                  <c:v>6.6589346730379804</c:v>
                </c:pt>
                <c:pt idx="2">
                  <c:v>7.3708129395536428</c:v>
                </c:pt>
                <c:pt idx="3">
                  <c:v>5.8135859225991418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45-495E-B77D-959C79C83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-5"/>
        <c:axId val="257451520"/>
        <c:axId val="257453056"/>
      </c:barChart>
      <c:catAx>
        <c:axId val="2574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453056"/>
        <c:crosses val="autoZero"/>
        <c:auto val="1"/>
        <c:lblAlgn val="ctr"/>
        <c:lblOffset val="100"/>
        <c:noMultiLvlLbl val="0"/>
      </c:catAx>
      <c:valAx>
        <c:axId val="25745305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one"/>
        <c:crossAx val="2574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2.1018370386715956E-2"/>
          <c:w val="0.96053718864612114"/>
          <c:h val="0.82688972251337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8E5-41D3-8915-2B089AB20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A-435A-9674-F6987410765E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CA-435A-9674-F69874107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CA-435A-9674-F6987410765E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5-41D3-8915-2B089AB202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7134848"/>
        <c:axId val="267136384"/>
      </c:barChart>
      <c:catAx>
        <c:axId val="2671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7136384"/>
        <c:crosses val="autoZero"/>
        <c:auto val="1"/>
        <c:lblAlgn val="ctr"/>
        <c:lblOffset val="100"/>
        <c:noMultiLvlLbl val="0"/>
      </c:catAx>
      <c:valAx>
        <c:axId val="26713638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67134848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9598026578038691"/>
          <c:y val="0.86525624758647335"/>
          <c:w val="0.80401967395823826"/>
          <c:h val="7.1825177911402874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91E-2"/>
          <c:y val="2.1018370386715956E-2"/>
          <c:w val="0.96053718864612114"/>
          <c:h val="0.82688972251337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1-4A2F-8D90-A58EB6DB5405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1-4A2F-8D90-A58EB6DB5405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6-48F8-B52C-EDE8AC6C9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7102080"/>
        <c:axId val="267103616"/>
      </c:barChart>
      <c:catAx>
        <c:axId val="2671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7103616"/>
        <c:crosses val="autoZero"/>
        <c:auto val="1"/>
        <c:lblAlgn val="ctr"/>
        <c:lblOffset val="100"/>
        <c:noMultiLvlLbl val="0"/>
      </c:catAx>
      <c:valAx>
        <c:axId val="26710361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671020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9598026578038691"/>
          <c:y val="0.86525624758647335"/>
          <c:w val="0.80401965187185165"/>
          <c:h val="7.1825177911402874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95675015267683E-2"/>
          <c:y val="2.8450411767269528E-2"/>
          <c:w val="0.97620864996946466"/>
          <c:h val="0.697388630995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Clínica Tecnológica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699750097158154E-3"/>
                  <c:y val="5.1728021395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3-443C-A931-FCA62A9B6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Diminuir desperdícios</c:v>
                </c:pt>
                <c:pt idx="3">
                  <c:v>Conseguir uma certificação</c:v>
                </c:pt>
                <c:pt idx="4">
                  <c:v>Proteger marca e/ou produto da concorrência</c:v>
                </c:pt>
                <c:pt idx="5">
                  <c:v>Automatizar o processo produtivo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Planilha1!$B$2:$B$9</c:f>
              <c:numCache>
                <c:formatCode>###0%</c:formatCode>
                <c:ptCount val="8"/>
                <c:pt idx="0">
                  <c:v>0.17372881355932207</c:v>
                </c:pt>
                <c:pt idx="1">
                  <c:v>0.34322033898305088</c:v>
                </c:pt>
                <c:pt idx="2">
                  <c:v>7.3093220338983064E-2</c:v>
                </c:pt>
                <c:pt idx="3">
                  <c:v>0.14088983050847462</c:v>
                </c:pt>
                <c:pt idx="4">
                  <c:v>6.25E-2</c:v>
                </c:pt>
                <c:pt idx="5">
                  <c:v>5.0847457627118654E-2</c:v>
                </c:pt>
                <c:pt idx="7">
                  <c:v>0.15572033898305088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3-443C-A931-FCA62A9B6D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1628500027759019E-3"/>
                  <c:y val="7.7592032092553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A3-443C-A931-FCA62A9B6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Diminuir desperdícios</c:v>
                </c:pt>
                <c:pt idx="3">
                  <c:v>Conseguir uma certificação</c:v>
                </c:pt>
                <c:pt idx="4">
                  <c:v>Proteger marca e/ou produto da concorrência</c:v>
                </c:pt>
                <c:pt idx="5">
                  <c:v>Automatizar o processo produtivo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Planilha1!$C$2:$C$9</c:f>
              <c:numCache>
                <c:formatCode>###0%</c:formatCode>
                <c:ptCount val="8"/>
                <c:pt idx="0">
                  <c:v>0.2786112301757393</c:v>
                </c:pt>
                <c:pt idx="1">
                  <c:v>0.25353621945992283</c:v>
                </c:pt>
                <c:pt idx="2">
                  <c:v>6.9081297328189753E-2</c:v>
                </c:pt>
                <c:pt idx="3">
                  <c:v>9.6370910130018569E-2</c:v>
                </c:pt>
                <c:pt idx="4">
                  <c:v>5.193599085583657E-2</c:v>
                </c:pt>
                <c:pt idx="5">
                  <c:v>7.2653236176596678E-2</c:v>
                </c:pt>
                <c:pt idx="6">
                  <c:v>1.5787969709958563E-2</c:v>
                </c:pt>
                <c:pt idx="7">
                  <c:v>0.15159308472638952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A3-443C-A931-FCA62A9B6DC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5699750097158753E-3"/>
                  <c:y val="1.034560427900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A3-443C-A931-FCA62A9B6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Diminuir desperdícios</c:v>
                </c:pt>
                <c:pt idx="3">
                  <c:v>Conseguir uma certificação</c:v>
                </c:pt>
                <c:pt idx="4">
                  <c:v>Proteger marca e/ou produto da concorrência</c:v>
                </c:pt>
                <c:pt idx="5">
                  <c:v>Automatizar o processo produtivo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Planilha1!$D$2:$D$9</c:f>
              <c:numCache>
                <c:formatCode>###0%</c:formatCode>
                <c:ptCount val="8"/>
                <c:pt idx="0">
                  <c:v>0.17131979695431471</c:v>
                </c:pt>
                <c:pt idx="1">
                  <c:v>0.22017766497461921</c:v>
                </c:pt>
                <c:pt idx="2">
                  <c:v>8.5659898477157381E-2</c:v>
                </c:pt>
                <c:pt idx="3">
                  <c:v>0.31662436548223361</c:v>
                </c:pt>
                <c:pt idx="4">
                  <c:v>8.8832487309644693E-3</c:v>
                </c:pt>
                <c:pt idx="5">
                  <c:v>6.7258883248730972E-2</c:v>
                </c:pt>
                <c:pt idx="6">
                  <c:v>2.6015228426395951E-2</c:v>
                </c:pt>
                <c:pt idx="7">
                  <c:v>0.10406091370558376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A3-443C-A931-FCA62A9B6DC3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Orientação técnica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Diminuir desperdícios</c:v>
                </c:pt>
                <c:pt idx="3">
                  <c:v>Conseguir uma certificação</c:v>
                </c:pt>
                <c:pt idx="4">
                  <c:v>Proteger marca e/ou produto da concorrência</c:v>
                </c:pt>
                <c:pt idx="5">
                  <c:v>Automatizar o processo produtivo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Planilha1!$E$2:$E$9</c:f>
              <c:numCache>
                <c:formatCode>###0%</c:formatCode>
                <c:ptCount val="8"/>
                <c:pt idx="0">
                  <c:v>0.23097826086956524</c:v>
                </c:pt>
                <c:pt idx="1">
                  <c:v>0.26811594202898553</c:v>
                </c:pt>
                <c:pt idx="2">
                  <c:v>5.7065217391304358E-2</c:v>
                </c:pt>
                <c:pt idx="3">
                  <c:v>0.10235507246376813</c:v>
                </c:pt>
                <c:pt idx="4">
                  <c:v>8.695652173913046E-2</c:v>
                </c:pt>
                <c:pt idx="5">
                  <c:v>7.6992753623188429E-2</c:v>
                </c:pt>
                <c:pt idx="6">
                  <c:v>2.7173913043478271E-2</c:v>
                </c:pt>
                <c:pt idx="7">
                  <c:v>0.15036231884057971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A3-443C-A931-FCA62A9B6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05920"/>
        <c:axId val="209793024"/>
      </c:barChart>
      <c:catAx>
        <c:axId val="2099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793024"/>
        <c:crosses val="autoZero"/>
        <c:auto val="1"/>
        <c:lblAlgn val="ctr"/>
        <c:lblOffset val="100"/>
        <c:noMultiLvlLbl val="0"/>
      </c:catAx>
      <c:valAx>
        <c:axId val="20979302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one"/>
        <c:crossAx val="2099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4E-2"/>
          <c:y val="4.2620619990189429E-2"/>
          <c:w val="0.96764965479263887"/>
          <c:h val="0.8521660168233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7-4401-82EF-C73DE7D581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7-4401-82EF-C73DE7D5819D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7-4401-82EF-C73DE7D5819D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7-4401-82EF-C73DE7D5819D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17-4401-82EF-C73DE7D5819D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17-4401-82EF-C73DE7D5819D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17-4401-82EF-C73DE7D5819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17-4401-82EF-C73DE7D5819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917-4401-82EF-C73DE7D5819D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917-4401-82EF-C73DE7D5819D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917-4401-82EF-C73DE7D581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917-4401-82EF-C73DE7D581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1.1372906148051681E-2</c:v>
                </c:pt>
                <c:pt idx="1">
                  <c:v>1.1729480629564964E-4</c:v>
                </c:pt>
                <c:pt idx="2">
                  <c:v>3.1434259981223347E-4</c:v>
                </c:pt>
                <c:pt idx="3">
                  <c:v>7.7389182938838899E-4</c:v>
                </c:pt>
                <c:pt idx="4">
                  <c:v>4.4973002762047692E-3</c:v>
                </c:pt>
                <c:pt idx="5">
                  <c:v>1.8740905154401796E-2</c:v>
                </c:pt>
                <c:pt idx="6">
                  <c:v>8.438208802934331E-3</c:v>
                </c:pt>
                <c:pt idx="7">
                  <c:v>3.4234165463434461E-2</c:v>
                </c:pt>
                <c:pt idx="8">
                  <c:v>9.4127507229013793E-2</c:v>
                </c:pt>
                <c:pt idx="9">
                  <c:v>8.3989968796561149E-2</c:v>
                </c:pt>
                <c:pt idx="10">
                  <c:v>0.74339350889390177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917-4401-82EF-C73DE7D58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67343744"/>
        <c:axId val="267345280"/>
      </c:barChart>
      <c:catAx>
        <c:axId val="2673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345280"/>
        <c:crosses val="autoZero"/>
        <c:auto val="1"/>
        <c:lblAlgn val="ctr"/>
        <c:lblOffset val="100"/>
        <c:noMultiLvlLbl val="0"/>
      </c:catAx>
      <c:valAx>
        <c:axId val="267345280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one"/>
        <c:crossAx val="2673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1-545F-4747-BC1C-E18AF37B7E76}"/>
              </c:ext>
            </c:extLst>
          </c:dPt>
          <c:dPt>
            <c:idx val="1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3-545F-4747-BC1C-E18AF37B7E76}"/>
              </c:ext>
            </c:extLst>
          </c:dPt>
          <c:dPt>
            <c:idx val="2"/>
            <c:invertIfNegative val="0"/>
            <c:bubble3D val="0"/>
            <c:spPr>
              <a:solidFill>
                <a:srgbClr val="0060AA"/>
              </a:solidFill>
            </c:spPr>
            <c:extLst>
              <c:ext xmlns:c16="http://schemas.microsoft.com/office/drawing/2014/chart" uri="{C3380CC4-5D6E-409C-BE32-E72D297353CC}">
                <c16:uniqueId val="{00000005-545F-4747-BC1C-E18AF37B7E76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7-545F-4747-BC1C-E18AF37B7E76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9-545F-4747-BC1C-E18AF37B7E76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545F-4747-BC1C-E18AF37B7E76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D-545F-4747-BC1C-E18AF37B7E7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545F-4747-BC1C-E18AF37B7E7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545F-4747-BC1C-E18AF37B7E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545F-4747-BC1C-E18AF37B7E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545F-4747-BC1C-E18AF37B7E7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545F-4747-BC1C-E18AF37B7E76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545F-4747-BC1C-E18AF37B7E76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545F-4747-BC1C-E18AF37B7E76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D-545F-4747-BC1C-E18AF37B7E7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F-545F-4747-BC1C-E18AF37B7E7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1-545F-4747-BC1C-E18AF37B7E76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3-545F-4747-BC1C-E18AF37B7E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ES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GO</c:v>
                </c:pt>
                <c:pt idx="10">
                  <c:v>DF</c:v>
                </c:pt>
                <c:pt idx="11">
                  <c:v>MA</c:v>
                </c:pt>
                <c:pt idx="12">
                  <c:v>RN</c:v>
                </c:pt>
                <c:pt idx="13">
                  <c:v>PB</c:v>
                </c:pt>
                <c:pt idx="14">
                  <c:v>SE</c:v>
                </c:pt>
                <c:pt idx="15">
                  <c:v>PI</c:v>
                </c:pt>
                <c:pt idx="16">
                  <c:v>PE</c:v>
                </c:pt>
                <c:pt idx="17">
                  <c:v>CE</c:v>
                </c:pt>
                <c:pt idx="18">
                  <c:v>AL</c:v>
                </c:pt>
                <c:pt idx="19">
                  <c:v>BA</c:v>
                </c:pt>
                <c:pt idx="20">
                  <c:v>AC</c:v>
                </c:pt>
                <c:pt idx="21">
                  <c:v>RO</c:v>
                </c:pt>
                <c:pt idx="22">
                  <c:v>AP</c:v>
                </c:pt>
                <c:pt idx="23">
                  <c:v>RR</c:v>
                </c:pt>
                <c:pt idx="24">
                  <c:v>TO</c:v>
                </c:pt>
                <c:pt idx="25">
                  <c:v>PA</c:v>
                </c:pt>
                <c:pt idx="26">
                  <c:v>AM</c:v>
                </c:pt>
              </c:strCache>
            </c:strRef>
          </c:cat>
          <c:val>
            <c:numRef>
              <c:f>Plan1!$B$2:$B$28</c:f>
              <c:numCache>
                <c:formatCode>0%</c:formatCode>
                <c:ptCount val="27"/>
                <c:pt idx="0">
                  <c:v>0.85666666666666713</c:v>
                </c:pt>
                <c:pt idx="1">
                  <c:v>0.80999999999999939</c:v>
                </c:pt>
                <c:pt idx="2">
                  <c:v>0.72799999999999998</c:v>
                </c:pt>
                <c:pt idx="3">
                  <c:v>0.86746987951807208</c:v>
                </c:pt>
                <c:pt idx="4">
                  <c:v>0.83739837398373962</c:v>
                </c:pt>
                <c:pt idx="5">
                  <c:v>0.80571428571428616</c:v>
                </c:pt>
                <c:pt idx="6">
                  <c:v>0.75919732441471621</c:v>
                </c:pt>
                <c:pt idx="7">
                  <c:v>0.84299999999999997</c:v>
                </c:pt>
                <c:pt idx="8">
                  <c:v>0.83299999999999996</c:v>
                </c:pt>
                <c:pt idx="9">
                  <c:v>0.77900000000000003</c:v>
                </c:pt>
                <c:pt idx="10">
                  <c:v>0.745</c:v>
                </c:pt>
                <c:pt idx="11">
                  <c:v>0.875</c:v>
                </c:pt>
                <c:pt idx="12">
                  <c:v>0.85299999999999998</c:v>
                </c:pt>
                <c:pt idx="13">
                  <c:v>0.84</c:v>
                </c:pt>
                <c:pt idx="14">
                  <c:v>0.83499999999999996</c:v>
                </c:pt>
                <c:pt idx="15">
                  <c:v>0.8125</c:v>
                </c:pt>
                <c:pt idx="16">
                  <c:v>0.80232558139534871</c:v>
                </c:pt>
                <c:pt idx="17">
                  <c:v>0.77500000000000002</c:v>
                </c:pt>
                <c:pt idx="18">
                  <c:v>0.72799999999999998</c:v>
                </c:pt>
                <c:pt idx="19">
                  <c:v>0.62735849056603843</c:v>
                </c:pt>
                <c:pt idx="20">
                  <c:v>0.91666666666666674</c:v>
                </c:pt>
                <c:pt idx="21">
                  <c:v>0.8813559322033897</c:v>
                </c:pt>
                <c:pt idx="22">
                  <c:v>0.86363636363636376</c:v>
                </c:pt>
                <c:pt idx="23">
                  <c:v>0.85</c:v>
                </c:pt>
                <c:pt idx="24">
                  <c:v>0.83225806451612883</c:v>
                </c:pt>
                <c:pt idx="25">
                  <c:v>0.82575757575757569</c:v>
                </c:pt>
                <c:pt idx="26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45F-4747-BC1C-E18AF37B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06362240"/>
        <c:axId val="306510848"/>
      </c:barChart>
      <c:catAx>
        <c:axId val="3063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306510848"/>
        <c:crosses val="autoZero"/>
        <c:auto val="1"/>
        <c:lblAlgn val="ctr"/>
        <c:lblOffset val="100"/>
        <c:noMultiLvlLbl val="0"/>
      </c:catAx>
      <c:valAx>
        <c:axId val="306510848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one"/>
        <c:crossAx val="3063622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3-4242-BE61-E2E0FC0D2F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3-4242-BE61-E2E0FC0D2F0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0.81</c:v>
                </c:pt>
                <c:pt idx="1">
                  <c:v>9.1899999999999996E-2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3-4242-BE61-E2E0FC0D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14-46D6-B870-197C3A54AB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14-46D6-B870-197C3A54AB6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0.78</c:v>
                </c:pt>
                <c:pt idx="1">
                  <c:v>0.21999999999999997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4-46D6-B870-197C3A54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9-466E-8D0D-DA205A29FF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9-466E-8D0D-DA205A29FF4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0.84</c:v>
                </c:pt>
                <c:pt idx="1">
                  <c:v>0.16000000000000003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A9-466E-8D0D-DA205A29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482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9-4F84-886F-97E1B0BA4B2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9-4F84-886F-97E1B0BA4B2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9-4F84-886F-97E1B0BA4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25E-2"/>
          <c:y val="3.7325017273173722E-2"/>
          <c:w val="0.9659451464736265"/>
          <c:h val="0.7875879614896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Planilha1!$J$16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Planilha1!$I$17:$I$19</c:f>
              <c:strCache>
                <c:ptCount val="3"/>
                <c:pt idx="0">
                  <c:v>Detratores</c:v>
                </c:pt>
                <c:pt idx="1">
                  <c:v>Neutros</c:v>
                </c:pt>
                <c:pt idx="2">
                  <c:v>Promotores</c:v>
                </c:pt>
              </c:strCache>
            </c:strRef>
          </c:cat>
          <c:val>
            <c:numRef>
              <c:f>Planilha1!$J$17:$J$19</c:f>
              <c:numCache>
                <c:formatCode>0.0%</c:formatCode>
                <c:ptCount val="3"/>
                <c:pt idx="0">
                  <c:v>6.7000000000000004E-2</c:v>
                </c:pt>
                <c:pt idx="1">
                  <c:v>0.15100000000000002</c:v>
                </c:pt>
                <c:pt idx="2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719-9CD3-EE303405E42A}"/>
            </c:ext>
          </c:extLst>
        </c:ser>
        <c:ser>
          <c:idx val="1"/>
          <c:order val="1"/>
          <c:tx>
            <c:strRef>
              <c:f>Planilha1!$K$16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Planilha1!$I$17:$I$19</c:f>
              <c:strCache>
                <c:ptCount val="3"/>
                <c:pt idx="0">
                  <c:v>Detratores</c:v>
                </c:pt>
                <c:pt idx="1">
                  <c:v>Neutros</c:v>
                </c:pt>
                <c:pt idx="2">
                  <c:v>Promotores</c:v>
                </c:pt>
              </c:strCache>
            </c:strRef>
          </c:cat>
          <c:val>
            <c:numRef>
              <c:f>Planilha1!$K$17:$K$19</c:f>
              <c:numCache>
                <c:formatCode>0.0%</c:formatCode>
                <c:ptCount val="3"/>
                <c:pt idx="0">
                  <c:v>3.7999999999999999E-2</c:v>
                </c:pt>
                <c:pt idx="1">
                  <c:v>0.17700000000000002</c:v>
                </c:pt>
                <c:pt idx="2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6-4719-9CD3-EE303405E42A}"/>
            </c:ext>
          </c:extLst>
        </c:ser>
        <c:ser>
          <c:idx val="2"/>
          <c:order val="2"/>
          <c:tx>
            <c:strRef>
              <c:f>Planilha1!$L$16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Planilha1!$I$17:$I$19</c:f>
              <c:strCache>
                <c:ptCount val="3"/>
                <c:pt idx="0">
                  <c:v>Detratores</c:v>
                </c:pt>
                <c:pt idx="1">
                  <c:v>Neutros</c:v>
                </c:pt>
                <c:pt idx="2">
                  <c:v>Promotores</c:v>
                </c:pt>
              </c:strCache>
            </c:strRef>
          </c:cat>
          <c:val>
            <c:numRef>
              <c:f>Planilha1!$L$17:$L$19</c:f>
              <c:numCache>
                <c:formatCode>0.0%</c:formatCode>
                <c:ptCount val="3"/>
                <c:pt idx="0">
                  <c:v>4.4254849617088844E-2</c:v>
                </c:pt>
                <c:pt idx="1">
                  <c:v>0.12836167269244825</c:v>
                </c:pt>
                <c:pt idx="2">
                  <c:v>0.82738347769046283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E6-4719-9CD3-EE303405E4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5"/>
        <c:axId val="267506432"/>
        <c:axId val="267507968"/>
      </c:barChart>
      <c:catAx>
        <c:axId val="2675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7507968"/>
        <c:crosses val="autoZero"/>
        <c:auto val="1"/>
        <c:lblAlgn val="ctr"/>
        <c:lblOffset val="100"/>
        <c:noMultiLvlLbl val="0"/>
      </c:catAx>
      <c:valAx>
        <c:axId val="267507968"/>
        <c:scaling>
          <c:orientation val="minMax"/>
          <c:max val="0.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67506432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bg2">
                  <a:lumMod val="25000"/>
                </a:schemeClr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25E-2"/>
          <c:y val="3.7325017273173722E-2"/>
          <c:w val="0.9659451464736265"/>
          <c:h val="0.7875879614896870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99-4083-A6E7-9BF7ED7188EE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099-4083-A6E7-9BF7ED7188EE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99-4083-A6E7-9BF7ED7188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Planilha1!$J$19:$J$21</c:f>
              <c:strCache>
                <c:ptCount val="3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</c:strCache>
            </c:strRef>
          </c:cat>
          <c:val>
            <c:numRef>
              <c:f>Planilha1!$K$19:$K$21</c:f>
              <c:numCache>
                <c:formatCode>0.0%</c:formatCode>
                <c:ptCount val="3"/>
                <c:pt idx="0">
                  <c:v>0.71400000000000008</c:v>
                </c:pt>
                <c:pt idx="1">
                  <c:v>0.74600000000000011</c:v>
                </c:pt>
                <c:pt idx="2">
                  <c:v>0.78300000000000003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9-4083-A6E7-9BF7ED7188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53"/>
        <c:axId val="267609600"/>
        <c:axId val="267611136"/>
      </c:barChart>
      <c:catAx>
        <c:axId val="2676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7611136"/>
        <c:crosses val="autoZero"/>
        <c:auto val="1"/>
        <c:lblAlgn val="ctr"/>
        <c:lblOffset val="100"/>
        <c:noMultiLvlLbl val="0"/>
      </c:catAx>
      <c:valAx>
        <c:axId val="267611136"/>
        <c:scaling>
          <c:orientation val="minMax"/>
          <c:max val="0.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6760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C-4805-ABC9-B67EC8E00E7A}"/>
              </c:ext>
            </c:extLst>
          </c:dPt>
          <c:dPt>
            <c:idx val="1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8C-4805-ABC9-B67EC8E00E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8C-4805-ABC9-B67EC8E00E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8C-4805-ABC9-B67EC8E00E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A8-40ED-8529-FC60BFF392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teve problemas</c:v>
                </c:pt>
                <c:pt idx="1">
                  <c:v>Carga horária não adequada</c:v>
                </c:pt>
                <c:pt idx="2">
                  <c:v>Consultores sem conhecimento técnico suficiente</c:v>
                </c:pt>
                <c:pt idx="3">
                  <c:v>Poucas opções de horários para realização da consultoria</c:v>
                </c:pt>
                <c:pt idx="4">
                  <c:v>Outros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0.92100000000000004</c:v>
                </c:pt>
                <c:pt idx="1">
                  <c:v>0.02</c:v>
                </c:pt>
                <c:pt idx="2">
                  <c:v>1.9E-2</c:v>
                </c:pt>
                <c:pt idx="3">
                  <c:v>1.9E-2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C-4805-ABC9-B67EC8E00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3824768"/>
        <c:axId val="314331136"/>
      </c:barChart>
      <c:catAx>
        <c:axId val="3138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4331136"/>
        <c:crosses val="autoZero"/>
        <c:auto val="1"/>
        <c:lblAlgn val="ctr"/>
        <c:lblOffset val="100"/>
        <c:noMultiLvlLbl val="0"/>
      </c:catAx>
      <c:valAx>
        <c:axId val="3143311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31382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407F-4B40-9EA1-0B15FF9E49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7F-4B40-9EA1-0B15FF9E49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07F-4B40-9EA1-0B15FF9E493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07F-4B40-9EA1-0B15FF9E49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Em partes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0.39400000000000002</c:v>
                </c:pt>
                <c:pt idx="1">
                  <c:v>0.41799999999999998</c:v>
                </c:pt>
                <c:pt idx="2">
                  <c:v>0.158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F-4B40-9EA1-0B15FF9E4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2"/>
        <c:axId val="302750336"/>
        <c:axId val="304329088"/>
      </c:barChart>
      <c:catAx>
        <c:axId val="302750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04329088"/>
        <c:crosses val="autoZero"/>
        <c:auto val="1"/>
        <c:lblAlgn val="ctr"/>
        <c:lblOffset val="100"/>
        <c:noMultiLvlLbl val="0"/>
      </c:catAx>
      <c:valAx>
        <c:axId val="3043290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30275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D9D-3313-4813-99D2-EE359F23F6C1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9E26-8409-4546-901F-4F7BD34C67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65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1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09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3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4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45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9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16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0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7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7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9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0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04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2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0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11AF-3061-43C5-91F3-FCE7A4FBD859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0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chart" Target="../charts/chart23.xml"/><Relationship Id="rId3" Type="http://schemas.openxmlformats.org/officeDocument/2006/relationships/slide" Target="slide23.xml"/><Relationship Id="rId7" Type="http://schemas.openxmlformats.org/officeDocument/2006/relationships/image" Target="../media/image33.png"/><Relationship Id="rId12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chart" Target="../charts/chart21.xml"/><Relationship Id="rId5" Type="http://schemas.openxmlformats.org/officeDocument/2006/relationships/slide" Target="slide31.xml"/><Relationship Id="rId10" Type="http://schemas.openxmlformats.org/officeDocument/2006/relationships/chart" Target="../charts/chart20.xml"/><Relationship Id="rId4" Type="http://schemas.openxmlformats.org/officeDocument/2006/relationships/slide" Target="slide24.xml"/><Relationship Id="rId9" Type="http://schemas.openxmlformats.org/officeDocument/2006/relationships/chart" Target="../charts/chart19.xml"/><Relationship Id="rId1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8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9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chart" Target="../charts/chart32.xml"/><Relationship Id="rId7" Type="http://schemas.openxmlformats.org/officeDocument/2006/relationships/slide" Target="slide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slide" Target="slide23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5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8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0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1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35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4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slide" Target="slide42.xml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17" Type="http://schemas.openxmlformats.org/officeDocument/2006/relationships/chart" Target="../charts/chart48.xml"/><Relationship Id="rId2" Type="http://schemas.openxmlformats.org/officeDocument/2006/relationships/notesSlide" Target="../notesSlides/notesSlide11.xml"/><Relationship Id="rId16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9.png"/><Relationship Id="rId5" Type="http://schemas.openxmlformats.org/officeDocument/2006/relationships/slide" Target="slide44.xml"/><Relationship Id="rId15" Type="http://schemas.openxmlformats.org/officeDocument/2006/relationships/chart" Target="../charts/chart46.xml"/><Relationship Id="rId10" Type="http://schemas.microsoft.com/office/2007/relationships/hdphoto" Target="../media/hdphoto9.wdp"/><Relationship Id="rId4" Type="http://schemas.openxmlformats.org/officeDocument/2006/relationships/slide" Target="slide43.xml"/><Relationship Id="rId9" Type="http://schemas.openxmlformats.org/officeDocument/2006/relationships/image" Target="../media/image28.png"/><Relationship Id="rId14" Type="http://schemas.openxmlformats.org/officeDocument/2006/relationships/chart" Target="../charts/chart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9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35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1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52.xml"/><Relationship Id="rId3" Type="http://schemas.openxmlformats.org/officeDocument/2006/relationships/slide" Target="slide47.xml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" Target="slide46.xml"/><Relationship Id="rId16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slide" Target="slide49.xml"/><Relationship Id="rId15" Type="http://schemas.openxmlformats.org/officeDocument/2006/relationships/chart" Target="../charts/chart54.xml"/><Relationship Id="rId10" Type="http://schemas.openxmlformats.org/officeDocument/2006/relationships/image" Target="../media/image29.png"/><Relationship Id="rId4" Type="http://schemas.openxmlformats.org/officeDocument/2006/relationships/slide" Target="slide48.xml"/><Relationship Id="rId9" Type="http://schemas.microsoft.com/office/2007/relationships/hdphoto" Target="../media/hdphoto9.wdp"/><Relationship Id="rId14" Type="http://schemas.openxmlformats.org/officeDocument/2006/relationships/chart" Target="../charts/char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6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image" Target="../media/image35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7.xml"/><Relationship Id="rId5" Type="http://schemas.openxmlformats.org/officeDocument/2006/relationships/slide" Target="slide53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8.xml"/><Relationship Id="rId5" Type="http://schemas.openxmlformats.org/officeDocument/2006/relationships/slide" Target="slide53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59.xml"/><Relationship Id="rId3" Type="http://schemas.openxmlformats.org/officeDocument/2006/relationships/slide" Target="slide51.xml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" Target="slide50.xml"/><Relationship Id="rId16" Type="http://schemas.openxmlformats.org/officeDocument/2006/relationships/chart" Target="../charts/chart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slide" Target="slide53.xml"/><Relationship Id="rId15" Type="http://schemas.openxmlformats.org/officeDocument/2006/relationships/chart" Target="../charts/chart61.xml"/><Relationship Id="rId10" Type="http://schemas.openxmlformats.org/officeDocument/2006/relationships/image" Target="../media/image29.png"/><Relationship Id="rId4" Type="http://schemas.openxmlformats.org/officeDocument/2006/relationships/slide" Target="slide52.xml"/><Relationship Id="rId9" Type="http://schemas.microsoft.com/office/2007/relationships/hdphoto" Target="../media/hdphoto9.wdp"/><Relationship Id="rId14" Type="http://schemas.openxmlformats.org/officeDocument/2006/relationships/chart" Target="../charts/chart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3.xml"/><Relationship Id="rId5" Type="http://schemas.openxmlformats.org/officeDocument/2006/relationships/slide" Target="slide53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35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4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5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66.xml"/><Relationship Id="rId3" Type="http://schemas.openxmlformats.org/officeDocument/2006/relationships/slide" Target="slide55.xml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" Target="slide54.xml"/><Relationship Id="rId16" Type="http://schemas.openxmlformats.org/officeDocument/2006/relationships/chart" Target="../charts/chart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slide" Target="slide57.xml"/><Relationship Id="rId15" Type="http://schemas.openxmlformats.org/officeDocument/2006/relationships/chart" Target="../charts/chart68.xml"/><Relationship Id="rId10" Type="http://schemas.openxmlformats.org/officeDocument/2006/relationships/image" Target="../media/image29.png"/><Relationship Id="rId4" Type="http://schemas.openxmlformats.org/officeDocument/2006/relationships/slide" Target="slide56.xml"/><Relationship Id="rId9" Type="http://schemas.microsoft.com/office/2007/relationships/hdphoto" Target="../media/hdphoto9.wdp"/><Relationship Id="rId14" Type="http://schemas.openxmlformats.org/officeDocument/2006/relationships/chart" Target="../charts/chart6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0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image" Target="../media/image35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1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26.png"/><Relationship Id="rId5" Type="http://schemas.openxmlformats.org/officeDocument/2006/relationships/slide" Target="slide9.xml"/><Relationship Id="rId10" Type="http://schemas.microsoft.com/office/2007/relationships/hdphoto" Target="../media/hdphoto6.wdp"/><Relationship Id="rId4" Type="http://schemas.openxmlformats.org/officeDocument/2006/relationships/slide" Target="slide8.xml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73.xml"/><Relationship Id="rId3" Type="http://schemas.openxmlformats.org/officeDocument/2006/relationships/slide" Target="slide59.xml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" Target="slide58.xml"/><Relationship Id="rId16" Type="http://schemas.openxmlformats.org/officeDocument/2006/relationships/chart" Target="../charts/chart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slide" Target="slide61.xml"/><Relationship Id="rId15" Type="http://schemas.openxmlformats.org/officeDocument/2006/relationships/chart" Target="../charts/chart75.xml"/><Relationship Id="rId10" Type="http://schemas.openxmlformats.org/officeDocument/2006/relationships/image" Target="../media/image29.png"/><Relationship Id="rId4" Type="http://schemas.openxmlformats.org/officeDocument/2006/relationships/slide" Target="slide60.xml"/><Relationship Id="rId9" Type="http://schemas.microsoft.com/office/2007/relationships/hdphoto" Target="../media/hdphoto9.wdp"/><Relationship Id="rId14" Type="http://schemas.openxmlformats.org/officeDocument/2006/relationships/chart" Target="../charts/chart7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7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4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9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0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" Target="slide68.xml"/><Relationship Id="rId7" Type="http://schemas.openxmlformats.org/officeDocument/2006/relationships/image" Target="../media/image36.png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1.xml"/><Relationship Id="rId11" Type="http://schemas.microsoft.com/office/2007/relationships/hdphoto" Target="../media/hdphoto13.wdp"/><Relationship Id="rId5" Type="http://schemas.openxmlformats.org/officeDocument/2006/relationships/slide" Target="slide70.xml"/><Relationship Id="rId10" Type="http://schemas.openxmlformats.org/officeDocument/2006/relationships/image" Target="../media/image38.png"/><Relationship Id="rId4" Type="http://schemas.openxmlformats.org/officeDocument/2006/relationships/slide" Target="slide69.xml"/><Relationship Id="rId9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chart" Target="../charts/chart83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2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4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5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71.xml"/><Relationship Id="rId7" Type="http://schemas.openxmlformats.org/officeDocument/2006/relationships/chart" Target="../charts/chart8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7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chart" Target="../charts/chart89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8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image" Target="../media/image35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0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92.xml"/><Relationship Id="rId3" Type="http://schemas.openxmlformats.org/officeDocument/2006/relationships/slide" Target="slide76.xml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" Target="slide75.xml"/><Relationship Id="rId16" Type="http://schemas.openxmlformats.org/officeDocument/2006/relationships/chart" Target="../charts/chart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slide" Target="slide78.xml"/><Relationship Id="rId15" Type="http://schemas.openxmlformats.org/officeDocument/2006/relationships/chart" Target="../charts/chart94.xml"/><Relationship Id="rId10" Type="http://schemas.openxmlformats.org/officeDocument/2006/relationships/image" Target="../media/image29.png"/><Relationship Id="rId4" Type="http://schemas.openxmlformats.org/officeDocument/2006/relationships/slide" Target="slide77.xml"/><Relationship Id="rId9" Type="http://schemas.microsoft.com/office/2007/relationships/hdphoto" Target="../media/hdphoto9.wdp"/><Relationship Id="rId14" Type="http://schemas.openxmlformats.org/officeDocument/2006/relationships/chart" Target="../charts/chart93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7.xml"/><Relationship Id="rId3" Type="http://schemas.openxmlformats.org/officeDocument/2006/relationships/slide" Target="slide76.xml"/><Relationship Id="rId7" Type="http://schemas.openxmlformats.org/officeDocument/2006/relationships/image" Target="../media/image35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6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0.png"/><Relationship Id="rId3" Type="http://schemas.openxmlformats.org/officeDocument/2006/relationships/slide" Target="slide6.xml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1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29.png"/><Relationship Id="rId5" Type="http://schemas.openxmlformats.org/officeDocument/2006/relationships/slide" Target="slide8.xml"/><Relationship Id="rId15" Type="http://schemas.openxmlformats.org/officeDocument/2006/relationships/chart" Target="../charts/chart4.xml"/><Relationship Id="rId10" Type="http://schemas.microsoft.com/office/2007/relationships/hdphoto" Target="../media/hdphoto9.wdp"/><Relationship Id="rId4" Type="http://schemas.openxmlformats.org/officeDocument/2006/relationships/slide" Target="slide7.xml"/><Relationship Id="rId9" Type="http://schemas.openxmlformats.org/officeDocument/2006/relationships/image" Target="../media/image28.png"/><Relationship Id="rId14" Type="http://schemas.openxmlformats.org/officeDocument/2006/relationships/chart" Target="../charts/char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82.xml"/><Relationship Id="rId7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8.xml"/><Relationship Id="rId5" Type="http://schemas.openxmlformats.org/officeDocument/2006/relationships/slide" Target="slide84.xml"/><Relationship Id="rId4" Type="http://schemas.openxmlformats.org/officeDocument/2006/relationships/slide" Target="slide83.xml"/><Relationship Id="rId9" Type="http://schemas.openxmlformats.org/officeDocument/2006/relationships/chart" Target="../charts/chart9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4.xml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slide" Target="slide8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slide" Target="slide83.xml"/><Relationship Id="rId5" Type="http://schemas.microsoft.com/office/2007/relationships/hdphoto" Target="../media/hdphoto9.wdp"/><Relationship Id="rId10" Type="http://schemas.openxmlformats.org/officeDocument/2006/relationships/slide" Target="slide82.xml"/><Relationship Id="rId4" Type="http://schemas.openxmlformats.org/officeDocument/2006/relationships/image" Target="../media/image28.png"/><Relationship Id="rId9" Type="http://schemas.openxmlformats.org/officeDocument/2006/relationships/slide" Target="slide8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3.xml"/><Relationship Id="rId4" Type="http://schemas.openxmlformats.org/officeDocument/2006/relationships/slide" Target="slide8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" y="0"/>
            <a:ext cx="12185211" cy="6858000"/>
            <a:chOff x="-1" y="0"/>
            <a:chExt cx="1218521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35"/>
            <a:stretch/>
          </p:blipFill>
          <p:spPr>
            <a:xfrm>
              <a:off x="2913404" y="0"/>
              <a:ext cx="9271806" cy="6858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" r="97432"/>
            <a:stretch/>
          </p:blipFill>
          <p:spPr>
            <a:xfrm>
              <a:off x="-1" y="0"/>
              <a:ext cx="3170607" cy="6858000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-1" y="0"/>
            <a:ext cx="4813541" cy="6858000"/>
          </a:xfrm>
          <a:prstGeom prst="rect">
            <a:avLst/>
          </a:prstGeom>
          <a:solidFill>
            <a:schemeClr val="bg1">
              <a:alpha val="8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4815224" y="-63500"/>
            <a:ext cx="0" cy="69215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6386285"/>
            <a:ext cx="4813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cs typeface="BrowalliaUPC" panose="020B0604020202020204" pitchFamily="34" charset="-34"/>
              </a:rPr>
              <a:t>Agosto de 2018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4" y="2643084"/>
            <a:ext cx="3150109" cy="1036617"/>
          </a:xfrm>
          <a:prstGeom prst="rect">
            <a:avLst/>
          </a:prstGeom>
        </p:spPr>
      </p:pic>
      <p:pic>
        <p:nvPicPr>
          <p:cNvPr id="3074" name="Picture 2" descr="Image result for logo sebrae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738" y="644554"/>
            <a:ext cx="1068061" cy="5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098" y="89521"/>
            <a:ext cx="811975" cy="5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Q3.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123267551"/>
              </p:ext>
            </p:extLst>
          </p:nvPr>
        </p:nvGraphicFramePr>
        <p:xfrm>
          <a:off x="0" y="1620206"/>
          <a:ext cx="8758519" cy="46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etângulo 23"/>
          <p:cNvSpPr/>
          <p:nvPr/>
        </p:nvSpPr>
        <p:spPr>
          <a:xfrm>
            <a:off x="8758519" y="965102"/>
            <a:ext cx="3433480" cy="5583241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45843"/>
              </p:ext>
            </p:extLst>
          </p:nvPr>
        </p:nvGraphicFramePr>
        <p:xfrm>
          <a:off x="8966946" y="2351286"/>
          <a:ext cx="3016626" cy="4061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632">
                  <a:extLst>
                    <a:ext uri="{9D8B030D-6E8A-4147-A177-3AD203B41FA5}">
                      <a16:colId xmlns:a16="http://schemas.microsoft.com/office/drawing/2014/main" val="836838252"/>
                    </a:ext>
                  </a:extLst>
                </a:gridCol>
                <a:gridCol w="538994">
                  <a:extLst>
                    <a:ext uri="{9D8B030D-6E8A-4147-A177-3AD203B41FA5}">
                      <a16:colId xmlns:a16="http://schemas.microsoft.com/office/drawing/2014/main" val="4266267540"/>
                    </a:ext>
                  </a:extLst>
                </a:gridCol>
              </a:tblGrid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 OUTRO.</a:t>
                      </a:r>
                      <a:r>
                        <a:rPr lang="pt-BR" sz="1100" b="1" u="none" strike="noStrike" baseline="0" dirty="0">
                          <a:effectLst/>
                        </a:rPr>
                        <a:t> Qual?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19387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Qualificação técnica, introduzir inovações</a:t>
                      </a:r>
                    </a:p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de sua área na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151294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Organização administrativa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752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Mudanças na identidade visual, design e layout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513334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Gestão financeira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275009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Aumentar o volume de vendas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045837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Melhorar o marketing/divulgação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268876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Obter licença ambiental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44362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Reduzir custos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288604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Mudanças na infraestrutura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796974"/>
                  </a:ext>
                </a:extLst>
              </a:tr>
              <a:tr h="302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Qualificar seus colaboradores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916278"/>
                  </a:ext>
                </a:extLst>
              </a:tr>
            </a:tbl>
          </a:graphicData>
        </a:graphic>
      </p:graphicFrame>
      <p:sp>
        <p:nvSpPr>
          <p:cNvPr id="6" name="Retângulo Arredondado 5"/>
          <p:cNvSpPr/>
          <p:nvPr/>
        </p:nvSpPr>
        <p:spPr>
          <a:xfrm>
            <a:off x="7724215" y="5880853"/>
            <a:ext cx="753035" cy="380586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Qual?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464" y="6152802"/>
            <a:ext cx="360000" cy="36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136572" y="6564290"/>
            <a:ext cx="105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1.437 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735403" y="1368837"/>
            <a:ext cx="574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Ampliar a produção e melhorar a comunicação com os clientes foram os objetivos que mais pesaram no momento de solicitar os serviços do SEBRAETEC.</a:t>
            </a:r>
          </a:p>
        </p:txBody>
      </p:sp>
    </p:spTree>
    <p:extLst>
      <p:ext uri="{BB962C8B-B14F-4D97-AF65-F5344CB8AC3E}">
        <p14:creationId xmlns:p14="http://schemas.microsoft.com/office/powerpoint/2010/main" val="11631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Q3.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17" name="Retângulo 16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40720"/>
              </p:ext>
            </p:extLst>
          </p:nvPr>
        </p:nvGraphicFramePr>
        <p:xfrm>
          <a:off x="85164" y="1121077"/>
          <a:ext cx="11999275" cy="51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PI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RJ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Ampliar a produção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Melhorar a comunicação com cliente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Diminuir desperdícios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Conseguir uma certificação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Proteger marca e/ou produto da concorrência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08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Automatizar o processo produtivo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57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emissão de resíduos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336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54064"/>
                  </a:ext>
                </a:extLst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39010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Q3.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860251160"/>
              </p:ext>
            </p:extLst>
          </p:nvPr>
        </p:nvGraphicFramePr>
        <p:xfrm>
          <a:off x="188260" y="1228035"/>
          <a:ext cx="11743764" cy="49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214993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Q3.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05776991"/>
              </p:ext>
            </p:extLst>
          </p:nvPr>
        </p:nvGraphicFramePr>
        <p:xfrm>
          <a:off x="98613" y="1121081"/>
          <a:ext cx="11833412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7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Q4. Como o sr. tomou conhecimento do programa SEBRAETEC?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13735701"/>
              </p:ext>
            </p:extLst>
          </p:nvPr>
        </p:nvGraphicFramePr>
        <p:xfrm>
          <a:off x="116540" y="1478691"/>
          <a:ext cx="11949953" cy="46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250072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Q4. Como o sr. tomou conhecimento do programa SEBRAETEC?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61503"/>
              </p:ext>
            </p:extLst>
          </p:nvPr>
        </p:nvGraphicFramePr>
        <p:xfrm>
          <a:off x="85164" y="1121077"/>
          <a:ext cx="11999275" cy="518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PI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RJ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Por meio de outras instituições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Indicação (de empresário, amigo/ parente)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Alguém do Sebrae entrou em contato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Participou de outras atividades do Sebrae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Internet (e-mail, redes sociais)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08006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Por meio de um Agente de Orientação Empresarial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5705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Visita aos balcões de atendimento/unidades (Sebrae)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33641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Propaganda em TV/ rádio/ jornal/ folder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54064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Site do Sebrae (fale com especialista)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67010"/>
                  </a:ext>
                </a:extLst>
              </a:tr>
              <a:tr h="471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Por meio do Agente Local de Inovação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88122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6657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Q4. Como o sr. tomou conhecimento do programa SEBRAETEC?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34" name="Retângulo 3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35970863"/>
              </p:ext>
            </p:extLst>
          </p:nvPr>
        </p:nvGraphicFramePr>
        <p:xfrm>
          <a:off x="188260" y="1228035"/>
          <a:ext cx="11743764" cy="49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308782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Q4. Como o sr. tomou conhecimento do programa SEBRAETEC?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883130795"/>
              </p:ext>
            </p:extLst>
          </p:nvPr>
        </p:nvGraphicFramePr>
        <p:xfrm>
          <a:off x="98613" y="1121081"/>
          <a:ext cx="11833412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4260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Q5.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ixaDeTexto 1"/>
          <p:cNvSpPr txBox="1"/>
          <p:nvPr/>
        </p:nvSpPr>
        <p:spPr>
          <a:xfrm>
            <a:off x="5651858" y="2637716"/>
            <a:ext cx="4914900" cy="215265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accent5"/>
                </a:solidFill>
              </a:rPr>
              <a:t>86,7% </a:t>
            </a:r>
            <a:r>
              <a:rPr lang="pt-BR" sz="1800" dirty="0">
                <a:solidFill>
                  <a:schemeClr val="accent5"/>
                </a:solidFill>
              </a:rPr>
              <a:t>dos entrevistados </a:t>
            </a:r>
            <a:r>
              <a:rPr lang="pt-BR" sz="1800" b="1" u="sng" dirty="0">
                <a:solidFill>
                  <a:schemeClr val="accent5"/>
                </a:solidFill>
              </a:rPr>
              <a:t>sabiam</a:t>
            </a:r>
            <a:r>
              <a:rPr lang="pt-BR" sz="1800" dirty="0">
                <a:solidFill>
                  <a:schemeClr val="accent5"/>
                </a:solidFill>
              </a:rPr>
              <a:t> que se tratava de um consultor viabilizado pelo SEBRAE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734235" y="4078941"/>
            <a:ext cx="8213165" cy="1680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28279222"/>
              </p:ext>
            </p:extLst>
          </p:nvPr>
        </p:nvGraphicFramePr>
        <p:xfrm>
          <a:off x="-137459" y="1350246"/>
          <a:ext cx="7031318" cy="465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6351" y="3337106"/>
            <a:ext cx="1569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86,7%</a:t>
            </a:r>
            <a:endParaRPr lang="pt-BR" sz="4400" b="1" dirty="0">
              <a:latin typeface="Baskerville Old Face" panose="02020602080505020303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15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Q5.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28" name="Retângulo 27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39485107"/>
              </p:ext>
            </p:extLst>
          </p:nvPr>
        </p:nvGraphicFramePr>
        <p:xfrm>
          <a:off x="108013" y="950295"/>
          <a:ext cx="11967882" cy="560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281977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0"/>
            <a:ext cx="1388853" cy="6858000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Retângulo 4"/>
          <p:cNvSpPr/>
          <p:nvPr/>
        </p:nvSpPr>
        <p:spPr>
          <a:xfrm>
            <a:off x="1935048" y="1142094"/>
            <a:ext cx="87185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OBJETIVO: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LEVANTAR O NÍVEL DE SATISFAÇÃO DOS CLIENTES E PRINCIPAIS IMPACTOS DO SEBRAETEC NOS EMPREENDIMENTOS ATENDIDOS NO SEGUNDO SEMESTRE DE 2017.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PUBLICO ALVO: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Empreendedores que receberam Consultorias, Cursos, Clinica tecnológica e Orei no segundo semestre de 2017.</a:t>
            </a:r>
          </a:p>
          <a:p>
            <a:pPr algn="just"/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AMOSTRA: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Foram entrevistados 4.339 empreendedores que participaram do SEBRAETEC no segundo semestre de 2017.</a:t>
            </a:r>
          </a:p>
          <a:p>
            <a:pPr algn="just"/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METODOLOGIA: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Os dados foram coletados através de entrevistas por telefone (C.A.T.I.).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COLETA DE DADOS: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O período de campo da pesquisa aconteceu entre os dias 03/08 e 22/08 de 2018.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DISTRIBUIÇÃO DA AMOSTRA: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A amostra foi distribuída entre as 27 Unidades Federativas.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ERRO AMOSTRAL: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1,5% para resultados nacionais.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NÍVEL DE CONFIANÇA: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95%</a:t>
            </a:r>
          </a:p>
          <a:p>
            <a:pPr algn="just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tângulo 14">
            <a:hlinkClick r:id="rId2" action="ppaction://hlinksldjump"/>
          </p:cNvPr>
          <p:cNvSpPr/>
          <p:nvPr/>
        </p:nvSpPr>
        <p:spPr>
          <a:xfrm>
            <a:off x="10036595" y="6281963"/>
            <a:ext cx="1927165" cy="331734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+ Informações técnicas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75197" y="240865"/>
            <a:ext cx="7252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rgbClr val="5B697C"/>
                </a:solidFill>
              </a:rPr>
              <a:t>Sobre a pesquisa</a:t>
            </a:r>
          </a:p>
        </p:txBody>
      </p:sp>
      <p:pic>
        <p:nvPicPr>
          <p:cNvPr id="9" name="Imagem 8"/>
          <p:cNvPicPr preferRelativeResize="0">
            <a:picLocks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2909206"/>
            <a:ext cx="612000" cy="612000"/>
          </a:xfrm>
          <a:prstGeom prst="rect">
            <a:avLst/>
          </a:prstGeom>
        </p:spPr>
      </p:pic>
      <p:pic>
        <p:nvPicPr>
          <p:cNvPr id="11" name="Imagem 10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4" y="154940"/>
            <a:ext cx="612000" cy="612000"/>
          </a:xfrm>
          <a:prstGeom prst="rect">
            <a:avLst/>
          </a:prstGeom>
        </p:spPr>
      </p:pic>
      <p:pic>
        <p:nvPicPr>
          <p:cNvPr id="12" name="Imagem 11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1904671"/>
            <a:ext cx="612000" cy="612000"/>
          </a:xfrm>
          <a:prstGeom prst="rect">
            <a:avLst/>
          </a:prstGeom>
        </p:spPr>
      </p:pic>
      <p:pic>
        <p:nvPicPr>
          <p:cNvPr id="13" name="Imagem 12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3898373"/>
            <a:ext cx="612000" cy="612000"/>
          </a:xfrm>
          <a:prstGeom prst="rect">
            <a:avLst/>
          </a:prstGeom>
        </p:spPr>
      </p:pic>
      <p:pic>
        <p:nvPicPr>
          <p:cNvPr id="14" name="Imagem 13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37" y="4904905"/>
            <a:ext cx="612000" cy="612000"/>
          </a:xfrm>
          <a:prstGeom prst="rect">
            <a:avLst/>
          </a:prstGeom>
        </p:spPr>
      </p:pic>
      <p:pic>
        <p:nvPicPr>
          <p:cNvPr id="16" name="Imagem 15"/>
          <p:cNvPicPr preferRelativeResize="0">
            <a:picLocks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5907443"/>
            <a:ext cx="612000" cy="612000"/>
          </a:xfrm>
          <a:prstGeom prst="rect">
            <a:avLst/>
          </a:prstGeom>
        </p:spPr>
      </p:pic>
      <p:pic>
        <p:nvPicPr>
          <p:cNvPr id="17" name="Imagem 16"/>
          <p:cNvPicPr preferRelativeResize="0">
            <a:picLocks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1022121"/>
            <a:ext cx="612000" cy="612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4506947" y="450890"/>
            <a:ext cx="7685053" cy="133947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740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Q5.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19" name="Retângulo 1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912406535"/>
              </p:ext>
            </p:extLst>
          </p:nvPr>
        </p:nvGraphicFramePr>
        <p:xfrm>
          <a:off x="977153" y="1469711"/>
          <a:ext cx="9798424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5308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Q5.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19" name="Retângulo 1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626412842"/>
              </p:ext>
            </p:extLst>
          </p:nvPr>
        </p:nvGraphicFramePr>
        <p:xfrm>
          <a:off x="977153" y="1469711"/>
          <a:ext cx="9798424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338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753"/>
          <a:stretch/>
        </p:blipFill>
        <p:spPr>
          <a:xfrm>
            <a:off x="2959100" y="0"/>
            <a:ext cx="92837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675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050" y="3869067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cs typeface="Aparajita" panose="020B0604020202020204" pitchFamily="34" charset="0"/>
              </a:rPr>
              <a:t>SEBRAETEC</a:t>
            </a:r>
          </a:p>
        </p:txBody>
      </p:sp>
    </p:spTree>
    <p:extLst>
      <p:ext uri="{BB962C8B-B14F-4D97-AF65-F5344CB8AC3E}">
        <p14:creationId xmlns:p14="http://schemas.microsoft.com/office/powerpoint/2010/main" val="97871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54" name="Retângulo 53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Atribua nota de 0 a 10, onde 0 significa “totalmente insatisfeito” e 10 “totalmente satisfeito” (EST – RM)</a:t>
              </a: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(notas médias)</a:t>
            </a:r>
          </a:p>
        </p:txBody>
      </p:sp>
      <p:sp>
        <p:nvSpPr>
          <p:cNvPr id="46" name="Retângulo 45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/>
          <p:cNvSpPr/>
          <p:nvPr/>
        </p:nvSpPr>
        <p:spPr>
          <a:xfrm>
            <a:off x="10246659" y="1082977"/>
            <a:ext cx="1792941" cy="2901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Ver + detalhes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537" y="1283869"/>
            <a:ext cx="408063" cy="408063"/>
          </a:xfrm>
          <a:prstGeom prst="rect">
            <a:avLst/>
          </a:prstGeom>
        </p:spPr>
      </p:pic>
      <p:sp>
        <p:nvSpPr>
          <p:cNvPr id="67" name="Retângulo 66"/>
          <p:cNvSpPr/>
          <p:nvPr/>
        </p:nvSpPr>
        <p:spPr>
          <a:xfrm>
            <a:off x="462171" y="2001779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Facilidade de comunicação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73068779"/>
              </p:ext>
            </p:extLst>
          </p:nvPr>
        </p:nvGraphicFramePr>
        <p:xfrm>
          <a:off x="286261" y="255918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9" name="CaixaDeTexto 68"/>
          <p:cNvSpPr txBox="1"/>
          <p:nvPr/>
        </p:nvSpPr>
        <p:spPr>
          <a:xfrm>
            <a:off x="765496" y="303483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2118417" y="2004109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Domínio do assunto</a:t>
            </a:r>
          </a:p>
        </p:txBody>
      </p: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2162184755"/>
              </p:ext>
            </p:extLst>
          </p:nvPr>
        </p:nvGraphicFramePr>
        <p:xfrm>
          <a:off x="1942507" y="256151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2421742" y="304612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3755659" y="2003486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Educação e postura ética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911110639"/>
              </p:ext>
            </p:extLst>
          </p:nvPr>
        </p:nvGraphicFramePr>
        <p:xfrm>
          <a:off x="3579749" y="2560894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058984" y="30365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9,5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5216525" y="2012177"/>
            <a:ext cx="1672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5">
                    <a:lumMod val="75000"/>
                  </a:schemeClr>
                </a:solidFill>
              </a:rPr>
              <a:t>Acompanhamento e orientação</a:t>
            </a:r>
          </a:p>
        </p:txBody>
      </p:sp>
      <p:graphicFrame>
        <p:nvGraphicFramePr>
          <p:cNvPr id="81" name="Gráfico 80"/>
          <p:cNvGraphicFramePr/>
          <p:nvPr>
            <p:extLst>
              <p:ext uri="{D42A27DB-BD31-4B8C-83A1-F6EECF244321}">
                <p14:modId xmlns:p14="http://schemas.microsoft.com/office/powerpoint/2010/main" val="58360922"/>
              </p:ext>
            </p:extLst>
          </p:nvPr>
        </p:nvGraphicFramePr>
        <p:xfrm>
          <a:off x="5217720" y="2560982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2" name="CaixaDeTexto 81"/>
          <p:cNvSpPr txBox="1"/>
          <p:nvPr/>
        </p:nvSpPr>
        <p:spPr>
          <a:xfrm>
            <a:off x="5696955" y="303662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7048171" y="2008359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Foco em resultados</a:t>
            </a:r>
          </a:p>
        </p:txBody>
      </p:sp>
      <p:graphicFrame>
        <p:nvGraphicFramePr>
          <p:cNvPr id="84" name="Gráfico 83"/>
          <p:cNvGraphicFramePr/>
          <p:nvPr>
            <p:extLst>
              <p:ext uri="{D42A27DB-BD31-4B8C-83A1-F6EECF244321}">
                <p14:modId xmlns:p14="http://schemas.microsoft.com/office/powerpoint/2010/main" val="2538008888"/>
              </p:ext>
            </p:extLst>
          </p:nvPr>
        </p:nvGraphicFramePr>
        <p:xfrm>
          <a:off x="6872261" y="256576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7351497" y="304141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8,8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8734573" y="2008359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Cumprimento dos prazos</a:t>
            </a:r>
          </a:p>
        </p:txBody>
      </p:sp>
      <p:graphicFrame>
        <p:nvGraphicFramePr>
          <p:cNvPr id="87" name="Gráfico 86"/>
          <p:cNvGraphicFramePr/>
          <p:nvPr>
            <p:extLst>
              <p:ext uri="{D42A27DB-BD31-4B8C-83A1-F6EECF244321}">
                <p14:modId xmlns:p14="http://schemas.microsoft.com/office/powerpoint/2010/main" val="359606663"/>
              </p:ext>
            </p:extLst>
          </p:nvPr>
        </p:nvGraphicFramePr>
        <p:xfrm>
          <a:off x="8558663" y="256576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8" name="CaixaDeTexto 87"/>
          <p:cNvSpPr txBox="1"/>
          <p:nvPr/>
        </p:nvSpPr>
        <p:spPr>
          <a:xfrm>
            <a:off x="9037898" y="304141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10440571" y="2007732"/>
            <a:ext cx="136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</a:rPr>
              <a:t>Resolução do problema</a:t>
            </a:r>
          </a:p>
        </p:txBody>
      </p:sp>
      <p:graphicFrame>
        <p:nvGraphicFramePr>
          <p:cNvPr id="90" name="Gráfico 89"/>
          <p:cNvGraphicFramePr/>
          <p:nvPr>
            <p:extLst>
              <p:ext uri="{D42A27DB-BD31-4B8C-83A1-F6EECF244321}">
                <p14:modId xmlns:p14="http://schemas.microsoft.com/office/powerpoint/2010/main" val="636290640"/>
              </p:ext>
            </p:extLst>
          </p:nvPr>
        </p:nvGraphicFramePr>
        <p:xfrm>
          <a:off x="10264661" y="2565140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1" name="CaixaDeTexto 90"/>
          <p:cNvSpPr txBox="1"/>
          <p:nvPr/>
        </p:nvSpPr>
        <p:spPr>
          <a:xfrm>
            <a:off x="10743897" y="3040784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8,8</a:t>
            </a:r>
          </a:p>
        </p:txBody>
      </p:sp>
      <p:grpSp>
        <p:nvGrpSpPr>
          <p:cNvPr id="137" name="Agrupar 136"/>
          <p:cNvGrpSpPr/>
          <p:nvPr/>
        </p:nvGrpSpPr>
        <p:grpSpPr>
          <a:xfrm>
            <a:off x="618565" y="4369027"/>
            <a:ext cx="11097985" cy="2025995"/>
            <a:chOff x="618565" y="4369027"/>
            <a:chExt cx="11097985" cy="2025995"/>
          </a:xfrm>
        </p:grpSpPr>
        <p:grpSp>
          <p:nvGrpSpPr>
            <p:cNvPr id="14" name="Agrupar 13"/>
            <p:cNvGrpSpPr/>
            <p:nvPr/>
          </p:nvGrpSpPr>
          <p:grpSpPr>
            <a:xfrm>
              <a:off x="618565" y="4372327"/>
              <a:ext cx="1102105" cy="2022695"/>
              <a:chOff x="618565" y="4372327"/>
              <a:chExt cx="1102105" cy="2022695"/>
            </a:xfrm>
          </p:grpSpPr>
          <p:sp>
            <p:nvSpPr>
              <p:cNvPr id="12" name="Retângulo com Único Canto Aparado e Arredondado 11"/>
              <p:cNvSpPr/>
              <p:nvPr/>
            </p:nvSpPr>
            <p:spPr>
              <a:xfrm>
                <a:off x="618565" y="43723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618565" y="47137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73,0%</a:t>
                </a:r>
              </a:p>
            </p:txBody>
          </p:sp>
          <p:sp>
            <p:nvSpPr>
              <p:cNvPr id="97" name="Retângulo com Único Canto Aparado e Arredondado 96"/>
              <p:cNvSpPr/>
              <p:nvPr/>
            </p:nvSpPr>
            <p:spPr>
              <a:xfrm>
                <a:off x="618565" y="50780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98" name="Retângulo 97"/>
              <p:cNvSpPr/>
              <p:nvPr/>
            </p:nvSpPr>
            <p:spPr>
              <a:xfrm>
                <a:off x="618565" y="54194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23,5%</a:t>
                </a:r>
              </a:p>
            </p:txBody>
          </p:sp>
          <p:sp>
            <p:nvSpPr>
              <p:cNvPr id="99" name="Retângulo com Único Canto Aparado e Arredondado 98"/>
              <p:cNvSpPr/>
              <p:nvPr/>
            </p:nvSpPr>
            <p:spPr>
              <a:xfrm>
                <a:off x="618565" y="57674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00" name="Retângulo 99"/>
              <p:cNvSpPr/>
              <p:nvPr/>
            </p:nvSpPr>
            <p:spPr>
              <a:xfrm>
                <a:off x="618565" y="61089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3,6%</a:t>
                </a:r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2286000" y="4372327"/>
              <a:ext cx="1102105" cy="2022695"/>
              <a:chOff x="2286000" y="4372327"/>
              <a:chExt cx="1102105" cy="2022695"/>
            </a:xfrm>
          </p:grpSpPr>
          <p:grpSp>
            <p:nvGrpSpPr>
              <p:cNvPr id="15" name="Agrupar 14"/>
              <p:cNvGrpSpPr/>
              <p:nvPr/>
            </p:nvGrpSpPr>
            <p:grpSpPr>
              <a:xfrm>
                <a:off x="2286000" y="4372327"/>
                <a:ext cx="1102105" cy="1711460"/>
                <a:chOff x="2286000" y="4372327"/>
                <a:chExt cx="1102105" cy="1711460"/>
              </a:xfrm>
            </p:grpSpPr>
            <p:sp>
              <p:nvSpPr>
                <p:cNvPr id="101" name="Retângulo com Único Canto Aparado e Arredondado 100"/>
                <p:cNvSpPr/>
                <p:nvPr/>
              </p:nvSpPr>
              <p:spPr>
                <a:xfrm>
                  <a:off x="2286000" y="4372327"/>
                  <a:ext cx="1102105" cy="316292"/>
                </a:xfrm>
                <a:prstGeom prst="snip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200" b="1" i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NOTAS ALTAS</a:t>
                  </a:r>
                </a:p>
              </p:txBody>
            </p:sp>
            <p:sp>
              <p:nvSpPr>
                <p:cNvPr id="102" name="Retângulo 101"/>
                <p:cNvSpPr/>
                <p:nvPr/>
              </p:nvSpPr>
              <p:spPr>
                <a:xfrm>
                  <a:off x="2286000" y="4713760"/>
                  <a:ext cx="1102105" cy="28609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76,8%</a:t>
                  </a:r>
                </a:p>
              </p:txBody>
            </p:sp>
            <p:sp>
              <p:nvSpPr>
                <p:cNvPr id="103" name="Retângulo com Único Canto Aparado e Arredondado 102"/>
                <p:cNvSpPr/>
                <p:nvPr/>
              </p:nvSpPr>
              <p:spPr>
                <a:xfrm>
                  <a:off x="2286000" y="5078008"/>
                  <a:ext cx="1102105" cy="316292"/>
                </a:xfrm>
                <a:prstGeom prst="snip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000" b="1" i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NOTAS MÉDIAS</a:t>
                  </a:r>
                </a:p>
              </p:txBody>
            </p:sp>
            <p:sp>
              <p:nvSpPr>
                <p:cNvPr id="104" name="Retângulo 103"/>
                <p:cNvSpPr/>
                <p:nvPr/>
              </p:nvSpPr>
              <p:spPr>
                <a:xfrm>
                  <a:off x="2286000" y="5419441"/>
                  <a:ext cx="1102105" cy="28609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19,8%</a:t>
                  </a:r>
                </a:p>
              </p:txBody>
            </p:sp>
            <p:sp>
              <p:nvSpPr>
                <p:cNvPr id="105" name="Retângulo com Único Canto Aparado e Arredondado 104"/>
                <p:cNvSpPr/>
                <p:nvPr/>
              </p:nvSpPr>
              <p:spPr>
                <a:xfrm>
                  <a:off x="2286000" y="5767495"/>
                  <a:ext cx="1102105" cy="316292"/>
                </a:xfrm>
                <a:prstGeom prst="snip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i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NOTAS BAIXAS</a:t>
                  </a:r>
                </a:p>
              </p:txBody>
            </p:sp>
          </p:grpSp>
          <p:sp>
            <p:nvSpPr>
              <p:cNvPr id="106" name="Retângulo 105"/>
              <p:cNvSpPr/>
              <p:nvPr/>
            </p:nvSpPr>
            <p:spPr>
              <a:xfrm>
                <a:off x="2286000" y="61089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3,4%</a:t>
                </a: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3953435" y="4372327"/>
              <a:ext cx="1102105" cy="2022695"/>
              <a:chOff x="3953435" y="4372327"/>
              <a:chExt cx="1102105" cy="2022695"/>
            </a:xfrm>
          </p:grpSpPr>
          <p:sp>
            <p:nvSpPr>
              <p:cNvPr id="107" name="Retângulo com Único Canto Aparado e Arredondado 106"/>
              <p:cNvSpPr/>
              <p:nvPr/>
            </p:nvSpPr>
            <p:spPr>
              <a:xfrm>
                <a:off x="3953435" y="43723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08" name="Retângulo 107"/>
              <p:cNvSpPr/>
              <p:nvPr/>
            </p:nvSpPr>
            <p:spPr>
              <a:xfrm>
                <a:off x="3953435" y="47137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88,0%</a:t>
                </a:r>
              </a:p>
            </p:txBody>
          </p:sp>
          <p:sp>
            <p:nvSpPr>
              <p:cNvPr id="109" name="Retângulo com Único Canto Aparado e Arredondado 108"/>
              <p:cNvSpPr/>
              <p:nvPr/>
            </p:nvSpPr>
            <p:spPr>
              <a:xfrm>
                <a:off x="3953435" y="50780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110" name="Retângulo 109"/>
              <p:cNvSpPr/>
              <p:nvPr/>
            </p:nvSpPr>
            <p:spPr>
              <a:xfrm>
                <a:off x="3953435" y="54194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10,3%</a:t>
                </a:r>
              </a:p>
            </p:txBody>
          </p:sp>
          <p:sp>
            <p:nvSpPr>
              <p:cNvPr id="111" name="Retângulo com Único Canto Aparado e Arredondado 110"/>
              <p:cNvSpPr/>
              <p:nvPr/>
            </p:nvSpPr>
            <p:spPr>
              <a:xfrm>
                <a:off x="3953435" y="57674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12" name="Retângulo 111"/>
              <p:cNvSpPr/>
              <p:nvPr/>
            </p:nvSpPr>
            <p:spPr>
              <a:xfrm>
                <a:off x="3953435" y="61089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1,8%</a:t>
                </a:r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5620870" y="4372327"/>
              <a:ext cx="1102105" cy="2022695"/>
              <a:chOff x="5620870" y="4372327"/>
              <a:chExt cx="1102105" cy="2022695"/>
            </a:xfrm>
          </p:grpSpPr>
          <p:sp>
            <p:nvSpPr>
              <p:cNvPr id="113" name="Retângulo com Único Canto Aparado e Arredondado 112"/>
              <p:cNvSpPr/>
              <p:nvPr/>
            </p:nvSpPr>
            <p:spPr>
              <a:xfrm>
                <a:off x="5620870" y="43723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14" name="Retângulo 113"/>
              <p:cNvSpPr/>
              <p:nvPr/>
            </p:nvSpPr>
            <p:spPr>
              <a:xfrm>
                <a:off x="5620870" y="47137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76,3%</a:t>
                </a:r>
              </a:p>
            </p:txBody>
          </p:sp>
          <p:sp>
            <p:nvSpPr>
              <p:cNvPr id="115" name="Retângulo com Único Canto Aparado e Arredondado 114"/>
              <p:cNvSpPr/>
              <p:nvPr/>
            </p:nvSpPr>
            <p:spPr>
              <a:xfrm>
                <a:off x="5620870" y="50780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116" name="Retângulo 115"/>
              <p:cNvSpPr/>
              <p:nvPr/>
            </p:nvSpPr>
            <p:spPr>
              <a:xfrm>
                <a:off x="5620870" y="54194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18,9%</a:t>
                </a:r>
              </a:p>
            </p:txBody>
          </p:sp>
          <p:sp>
            <p:nvSpPr>
              <p:cNvPr id="117" name="Retângulo com Único Canto Aparado e Arredondado 116"/>
              <p:cNvSpPr/>
              <p:nvPr/>
            </p:nvSpPr>
            <p:spPr>
              <a:xfrm>
                <a:off x="5620870" y="57674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18" name="Retângulo 117"/>
              <p:cNvSpPr/>
              <p:nvPr/>
            </p:nvSpPr>
            <p:spPr>
              <a:xfrm>
                <a:off x="5620870" y="61089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4,8%</a:t>
                </a:r>
              </a:p>
            </p:txBody>
          </p:sp>
        </p:grpSp>
        <p:grpSp>
          <p:nvGrpSpPr>
            <p:cNvPr id="19" name="Agrupar 18"/>
            <p:cNvGrpSpPr/>
            <p:nvPr/>
          </p:nvGrpSpPr>
          <p:grpSpPr>
            <a:xfrm>
              <a:off x="7285395" y="4369027"/>
              <a:ext cx="1102105" cy="2022695"/>
              <a:chOff x="7285395" y="4369027"/>
              <a:chExt cx="1102105" cy="2022695"/>
            </a:xfrm>
          </p:grpSpPr>
          <p:sp>
            <p:nvSpPr>
              <p:cNvPr id="119" name="Retângulo com Único Canto Aparado e Arredondado 118"/>
              <p:cNvSpPr/>
              <p:nvPr/>
            </p:nvSpPr>
            <p:spPr>
              <a:xfrm>
                <a:off x="7285395" y="43690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20" name="Retângulo 119"/>
              <p:cNvSpPr/>
              <p:nvPr/>
            </p:nvSpPr>
            <p:spPr>
              <a:xfrm>
                <a:off x="7285395" y="47104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65,8%</a:t>
                </a:r>
              </a:p>
            </p:txBody>
          </p:sp>
          <p:sp>
            <p:nvSpPr>
              <p:cNvPr id="121" name="Retângulo com Único Canto Aparado e Arredondado 120"/>
              <p:cNvSpPr/>
              <p:nvPr/>
            </p:nvSpPr>
            <p:spPr>
              <a:xfrm>
                <a:off x="7285395" y="50747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7285395" y="54161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26,7%</a:t>
                </a:r>
              </a:p>
            </p:txBody>
          </p:sp>
          <p:sp>
            <p:nvSpPr>
              <p:cNvPr id="123" name="Retângulo com Único Canto Aparado e Arredondado 122"/>
              <p:cNvSpPr/>
              <p:nvPr/>
            </p:nvSpPr>
            <p:spPr>
              <a:xfrm>
                <a:off x="7285395" y="57641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7285395" y="61056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7,4%</a:t>
                </a:r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8949920" y="4369027"/>
              <a:ext cx="1102105" cy="2022695"/>
              <a:chOff x="8949920" y="4369027"/>
              <a:chExt cx="1102105" cy="2022695"/>
            </a:xfrm>
          </p:grpSpPr>
          <p:sp>
            <p:nvSpPr>
              <p:cNvPr id="125" name="Retângulo com Único Canto Aparado e Arredondado 124"/>
              <p:cNvSpPr/>
              <p:nvPr/>
            </p:nvSpPr>
            <p:spPr>
              <a:xfrm>
                <a:off x="8949920" y="43690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26" name="Retângulo 125"/>
              <p:cNvSpPr/>
              <p:nvPr/>
            </p:nvSpPr>
            <p:spPr>
              <a:xfrm>
                <a:off x="8949920" y="47104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76,7%</a:t>
                </a:r>
              </a:p>
            </p:txBody>
          </p:sp>
          <p:sp>
            <p:nvSpPr>
              <p:cNvPr id="127" name="Retângulo com Único Canto Aparado e Arredondado 126"/>
              <p:cNvSpPr/>
              <p:nvPr/>
            </p:nvSpPr>
            <p:spPr>
              <a:xfrm>
                <a:off x="8949920" y="50747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128" name="Retângulo 127"/>
              <p:cNvSpPr/>
              <p:nvPr/>
            </p:nvSpPr>
            <p:spPr>
              <a:xfrm>
                <a:off x="8949920" y="54161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17,8%</a:t>
                </a:r>
              </a:p>
            </p:txBody>
          </p:sp>
          <p:sp>
            <p:nvSpPr>
              <p:cNvPr id="129" name="Retângulo com Único Canto Aparado e Arredondado 128"/>
              <p:cNvSpPr/>
              <p:nvPr/>
            </p:nvSpPr>
            <p:spPr>
              <a:xfrm>
                <a:off x="8949920" y="57641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30" name="Retângulo 129"/>
              <p:cNvSpPr/>
              <p:nvPr/>
            </p:nvSpPr>
            <p:spPr>
              <a:xfrm>
                <a:off x="8949920" y="61056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5,5%</a:t>
                </a:r>
              </a:p>
            </p:txBody>
          </p:sp>
        </p:grpSp>
        <p:grpSp>
          <p:nvGrpSpPr>
            <p:cNvPr id="22" name="Agrupar 21"/>
            <p:cNvGrpSpPr/>
            <p:nvPr/>
          </p:nvGrpSpPr>
          <p:grpSpPr>
            <a:xfrm>
              <a:off x="10614445" y="4369027"/>
              <a:ext cx="1102105" cy="2022695"/>
              <a:chOff x="10614445" y="4369027"/>
              <a:chExt cx="1102105" cy="2022695"/>
            </a:xfrm>
          </p:grpSpPr>
          <p:sp>
            <p:nvSpPr>
              <p:cNvPr id="131" name="Retângulo com Único Canto Aparado e Arredondado 130"/>
              <p:cNvSpPr/>
              <p:nvPr/>
            </p:nvSpPr>
            <p:spPr>
              <a:xfrm>
                <a:off x="10614445" y="4369027"/>
                <a:ext cx="1102105" cy="316292"/>
              </a:xfrm>
              <a:prstGeom prst="snip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ALTAS</a:t>
                </a:r>
              </a:p>
            </p:txBody>
          </p:sp>
          <p:sp>
            <p:nvSpPr>
              <p:cNvPr id="132" name="Retângulo 131"/>
              <p:cNvSpPr/>
              <p:nvPr/>
            </p:nvSpPr>
            <p:spPr>
              <a:xfrm>
                <a:off x="10614445" y="4710460"/>
                <a:ext cx="1102105" cy="286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67,9%</a:t>
                </a:r>
              </a:p>
            </p:txBody>
          </p:sp>
          <p:sp>
            <p:nvSpPr>
              <p:cNvPr id="133" name="Retângulo com Único Canto Aparado e Arredondado 132"/>
              <p:cNvSpPr/>
              <p:nvPr/>
            </p:nvSpPr>
            <p:spPr>
              <a:xfrm>
                <a:off x="10614445" y="5074708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MÉDIAS</a:t>
                </a:r>
              </a:p>
            </p:txBody>
          </p:sp>
          <p:sp>
            <p:nvSpPr>
              <p:cNvPr id="134" name="Retângulo 133"/>
              <p:cNvSpPr/>
              <p:nvPr/>
            </p:nvSpPr>
            <p:spPr>
              <a:xfrm>
                <a:off x="10614445" y="5416141"/>
                <a:ext cx="1102105" cy="286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24,3%</a:t>
                </a:r>
              </a:p>
            </p:txBody>
          </p:sp>
          <p:sp>
            <p:nvSpPr>
              <p:cNvPr id="135" name="Retângulo com Único Canto Aparado e Arredondado 134"/>
              <p:cNvSpPr/>
              <p:nvPr/>
            </p:nvSpPr>
            <p:spPr>
              <a:xfrm>
                <a:off x="10614445" y="5764195"/>
                <a:ext cx="1102105" cy="316292"/>
              </a:xfrm>
              <a:prstGeom prst="snip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i="1" dirty="0">
                    <a:solidFill>
                      <a:schemeClr val="bg2">
                        <a:lumMod val="25000"/>
                      </a:schemeClr>
                    </a:solidFill>
                  </a:rPr>
                  <a:t>NOTAS BAIXAS</a:t>
                </a:r>
              </a:p>
            </p:txBody>
          </p:sp>
          <p:sp>
            <p:nvSpPr>
              <p:cNvPr id="136" name="Retângulo 135"/>
              <p:cNvSpPr/>
              <p:nvPr/>
            </p:nvSpPr>
            <p:spPr>
              <a:xfrm>
                <a:off x="10614445" y="6105628"/>
                <a:ext cx="1102105" cy="2860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7,8%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  <p:bldP spid="69" grpId="0"/>
      <p:bldGraphic spid="75" grpId="0">
        <p:bldAsOne/>
      </p:bldGraphic>
      <p:bldP spid="76" grpId="0"/>
      <p:bldGraphic spid="78" grpId="0">
        <p:bldAsOne/>
      </p:bldGraphic>
      <p:bldP spid="79" grpId="0"/>
      <p:bldGraphic spid="81" grpId="0">
        <p:bldAsOne/>
      </p:bldGraphic>
      <p:bldP spid="82" grpId="0"/>
      <p:bldGraphic spid="84" grpId="0">
        <p:bldAsOne/>
      </p:bldGraphic>
      <p:bldP spid="85" grpId="0"/>
      <p:bldGraphic spid="87" grpId="0">
        <p:bldAsOne/>
      </p:bldGraphic>
      <p:bldP spid="88" grpId="0"/>
      <p:bldGraphic spid="90" grpId="0">
        <p:bldAsOne/>
      </p:bldGraphic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Facilidade de comunicação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3517815154"/>
              </p:ext>
            </p:extLst>
          </p:nvPr>
        </p:nvGraphicFramePr>
        <p:xfrm>
          <a:off x="233983" y="1825625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54" name="Retângulo com Único Canto Aparado 53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Facilidade de comunicação</a:t>
            </a:r>
          </a:p>
        </p:txBody>
      </p:sp>
      <p:sp>
        <p:nvSpPr>
          <p:cNvPr id="55" name="Retângulo com Único Canto Aparado 54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56" name="Retângulo com Único Canto Aparado 55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57" name="Retângulo com Único Canto Aparado 56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58" name="Retângulo com Único Canto Aparado 57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59" name="Retângulo com Único Canto Aparado 58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05" name="Retângulo com Único Canto Aparado 104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4.319| NS: 20</a:t>
            </a:r>
          </a:p>
        </p:txBody>
      </p:sp>
    </p:spTree>
    <p:extLst>
      <p:ext uri="{BB962C8B-B14F-4D97-AF65-F5344CB8AC3E}">
        <p14:creationId xmlns:p14="http://schemas.microsoft.com/office/powerpoint/2010/main" val="9684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Domínio do assunto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3944365080"/>
              </p:ext>
            </p:extLst>
          </p:nvPr>
        </p:nvGraphicFramePr>
        <p:xfrm>
          <a:off x="233983" y="1916012"/>
          <a:ext cx="11665296" cy="377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9,3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4.318| NS: 21</a:t>
            </a:r>
          </a:p>
        </p:txBody>
      </p:sp>
    </p:spTree>
    <p:extLst>
      <p:ext uri="{BB962C8B-B14F-4D97-AF65-F5344CB8AC3E}">
        <p14:creationId xmlns:p14="http://schemas.microsoft.com/office/powerpoint/2010/main" val="21516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Educação e postura ética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2686615532"/>
              </p:ext>
            </p:extLst>
          </p:nvPr>
        </p:nvGraphicFramePr>
        <p:xfrm>
          <a:off x="233983" y="1916012"/>
          <a:ext cx="11665296" cy="377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9,6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9,6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9,5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9,5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9,5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4.325| NS: 14</a:t>
            </a:r>
          </a:p>
        </p:txBody>
      </p:sp>
    </p:spTree>
    <p:extLst>
      <p:ext uri="{BB962C8B-B14F-4D97-AF65-F5344CB8AC3E}">
        <p14:creationId xmlns:p14="http://schemas.microsoft.com/office/powerpoint/2010/main" val="22899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Acompanhamento e orientação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4074116433"/>
              </p:ext>
            </p:extLst>
          </p:nvPr>
        </p:nvGraphicFramePr>
        <p:xfrm>
          <a:off x="233983" y="1916012"/>
          <a:ext cx="11665296" cy="377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9,3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4.308| NS: 31</a:t>
            </a:r>
          </a:p>
        </p:txBody>
      </p:sp>
    </p:spTree>
    <p:extLst>
      <p:ext uri="{BB962C8B-B14F-4D97-AF65-F5344CB8AC3E}">
        <p14:creationId xmlns:p14="http://schemas.microsoft.com/office/powerpoint/2010/main" val="3774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Foco em resultados para a empresa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2054668253"/>
              </p:ext>
            </p:extLst>
          </p:nvPr>
        </p:nvGraphicFramePr>
        <p:xfrm>
          <a:off x="233983" y="1825625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8,8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4.285| NS: 54</a:t>
            </a:r>
          </a:p>
        </p:txBody>
      </p:sp>
    </p:spTree>
    <p:extLst>
      <p:ext uri="{BB962C8B-B14F-4D97-AF65-F5344CB8AC3E}">
        <p14:creationId xmlns:p14="http://schemas.microsoft.com/office/powerpoint/2010/main" val="9084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Cumprimento dos prazos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2794856583"/>
              </p:ext>
            </p:extLst>
          </p:nvPr>
        </p:nvGraphicFramePr>
        <p:xfrm>
          <a:off x="233983" y="1825625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9,3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4.279| NS: 60</a:t>
            </a:r>
          </a:p>
        </p:txBody>
      </p:sp>
    </p:spTree>
    <p:extLst>
      <p:ext uri="{BB962C8B-B14F-4D97-AF65-F5344CB8AC3E}">
        <p14:creationId xmlns:p14="http://schemas.microsoft.com/office/powerpoint/2010/main" val="24775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 preferRelativeResize="0">
            <a:picLocks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608" y="159316"/>
            <a:ext cx="464400" cy="464400"/>
          </a:xfrm>
          <a:prstGeom prst="rect">
            <a:avLst/>
          </a:prstGeom>
        </p:spPr>
      </p:pic>
      <p:pic>
        <p:nvPicPr>
          <p:cNvPr id="32" name="Imagem 31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3" y="159316"/>
            <a:ext cx="464400" cy="464400"/>
          </a:xfrm>
          <a:prstGeom prst="rect">
            <a:avLst/>
          </a:prstGeom>
        </p:spPr>
      </p:pic>
      <p:pic>
        <p:nvPicPr>
          <p:cNvPr id="34" name="Imagem 33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33" y="159316"/>
            <a:ext cx="464400" cy="464400"/>
          </a:xfrm>
          <a:prstGeom prst="rect">
            <a:avLst/>
          </a:prstGeom>
        </p:spPr>
      </p:pic>
      <p:pic>
        <p:nvPicPr>
          <p:cNvPr id="35" name="Imagem 34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958" y="159316"/>
            <a:ext cx="464400" cy="464400"/>
          </a:xfrm>
          <a:prstGeom prst="rect">
            <a:avLst/>
          </a:prstGeom>
        </p:spPr>
      </p:pic>
      <p:pic>
        <p:nvPicPr>
          <p:cNvPr id="36" name="Imagem 35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283" y="214566"/>
            <a:ext cx="464400" cy="464400"/>
          </a:xfrm>
          <a:prstGeom prst="rect">
            <a:avLst/>
          </a:prstGeom>
        </p:spPr>
      </p:pic>
      <p:pic>
        <p:nvPicPr>
          <p:cNvPr id="37" name="Imagem 36"/>
          <p:cNvPicPr preferRelativeResize="0">
            <a:picLocks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932" y="159316"/>
            <a:ext cx="464400" cy="464400"/>
          </a:xfrm>
          <a:prstGeom prst="rect">
            <a:avLst/>
          </a:prstGeom>
        </p:spPr>
      </p:pic>
      <p:pic>
        <p:nvPicPr>
          <p:cNvPr id="38" name="Imagem 37"/>
          <p:cNvPicPr preferRelativeResize="0">
            <a:picLocks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08" y="171998"/>
            <a:ext cx="464400" cy="464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96883" y="1647917"/>
            <a:ext cx="9163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TÉCNICAS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90575" y="2081657"/>
            <a:ext cx="1016935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91983" y="2453641"/>
            <a:ext cx="3150328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da ponderação:</a:t>
            </a: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9821"/>
              </p:ext>
            </p:extLst>
          </p:nvPr>
        </p:nvGraphicFramePr>
        <p:xfrm>
          <a:off x="3073233" y="2466341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10" imgW="228600" imgH="431640" progId="">
                  <p:embed/>
                </p:oleObj>
              </mc:Choice>
              <mc:Fallback>
                <p:oleObj name="Equation" r:id="rId10" imgW="228600" imgH="431640" progId="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233" y="2466341"/>
                        <a:ext cx="391041" cy="73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17"/>
          <a:stretch/>
        </p:blipFill>
        <p:spPr bwMode="auto">
          <a:xfrm>
            <a:off x="8936966" y="5917721"/>
            <a:ext cx="3061497" cy="850111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691983" y="3204974"/>
            <a:ext cx="10985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pt-BR" b="1" dirty="0">
                <a:solidFill>
                  <a:srgbClr val="595959"/>
                </a:solidFill>
              </a:rPr>
              <a:t>A base de dados a ser utilizada para a pesquisa </a:t>
            </a:r>
            <a:r>
              <a:rPr lang="pt-BR" b="1" dirty="0" err="1">
                <a:solidFill>
                  <a:srgbClr val="595959"/>
                </a:solidFill>
              </a:rPr>
              <a:t>Sebraetec</a:t>
            </a:r>
            <a:r>
              <a:rPr lang="pt-BR" b="1" dirty="0">
                <a:solidFill>
                  <a:srgbClr val="595959"/>
                </a:solidFill>
              </a:rPr>
              <a:t> (Atendimentos SEBRAETEC 2017_2)</a:t>
            </a:r>
            <a:endParaRPr lang="pt-BR" dirty="0">
              <a:solidFill>
                <a:srgbClr val="595959"/>
              </a:solidFill>
            </a:endParaRPr>
          </a:p>
          <a:p>
            <a:pPr marL="171450" lvl="0" indent="-1714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pt-BR" b="1" dirty="0">
                <a:solidFill>
                  <a:srgbClr val="595959"/>
                </a:solidFill>
              </a:rPr>
              <a:t>Universo da pesquisa é de 55.852 clientes conforme base de dados fornecida pelo SEBRAE.</a:t>
            </a:r>
          </a:p>
        </p:txBody>
      </p:sp>
      <p:pic>
        <p:nvPicPr>
          <p:cNvPr id="3" name="Imagem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99" y="1109612"/>
            <a:ext cx="610384" cy="6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06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– Resolução do problema</a:t>
            </a:r>
          </a:p>
        </p:txBody>
      </p:sp>
      <p:sp>
        <p:nvSpPr>
          <p:cNvPr id="62" name="Retângulo 6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3" name="Retângulo 6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72" name="Retângulo 7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(EST – RM)</a:t>
              </a:r>
            </a:p>
          </p:txBody>
        </p:sp>
        <p:cxnSp>
          <p:nvCxnSpPr>
            <p:cNvPr id="73" name="Conector reto 7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3564609406"/>
              </p:ext>
            </p:extLst>
          </p:nvPr>
        </p:nvGraphicFramePr>
        <p:xfrm>
          <a:off x="233983" y="1825625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5" name="Agrupar 74"/>
          <p:cNvGrpSpPr/>
          <p:nvPr/>
        </p:nvGrpSpPr>
        <p:grpSpPr>
          <a:xfrm>
            <a:off x="447675" y="1593850"/>
            <a:ext cx="1116461" cy="120650"/>
            <a:chOff x="447675" y="2447925"/>
            <a:chExt cx="1116461" cy="120650"/>
          </a:xfrm>
        </p:grpSpPr>
        <p:cxnSp>
          <p:nvCxnSpPr>
            <p:cNvPr id="76" name="Conector reto 75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grupar 78"/>
          <p:cNvGrpSpPr/>
          <p:nvPr/>
        </p:nvGrpSpPr>
        <p:grpSpPr>
          <a:xfrm>
            <a:off x="1689616" y="1590675"/>
            <a:ext cx="1567934" cy="120650"/>
            <a:chOff x="447675" y="2447925"/>
            <a:chExt cx="1116461" cy="120650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382381" y="1587500"/>
            <a:ext cx="1567934" cy="120650"/>
            <a:chOff x="447675" y="2447925"/>
            <a:chExt cx="1116461" cy="12065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5099929" y="1584325"/>
            <a:ext cx="3634495" cy="120650"/>
            <a:chOff x="447675" y="2447925"/>
            <a:chExt cx="1116461" cy="120650"/>
          </a:xfrm>
        </p:grpSpPr>
        <p:cxnSp>
          <p:nvCxnSpPr>
            <p:cNvPr id="88" name="Conector reto 8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Agrupar 90"/>
          <p:cNvGrpSpPr/>
          <p:nvPr/>
        </p:nvGrpSpPr>
        <p:grpSpPr>
          <a:xfrm>
            <a:off x="8882536" y="1585921"/>
            <a:ext cx="2836927" cy="130175"/>
            <a:chOff x="447675" y="2450798"/>
            <a:chExt cx="1116461" cy="117777"/>
          </a:xfrm>
        </p:grpSpPr>
        <p:cxnSp>
          <p:nvCxnSpPr>
            <p:cNvPr id="92" name="Conector reto 9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CaixaDeTexto 94"/>
          <p:cNvSpPr txBox="1"/>
          <p:nvPr/>
        </p:nvSpPr>
        <p:spPr>
          <a:xfrm>
            <a:off x="709329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47675" y="1104389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203324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1689615" y="1104389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895180" y="1430436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3381471" y="1104389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6537474" y="143876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8,8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5099929" y="1104388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10031641" y="1430435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8,8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8882536" y="1104388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106" name="Retângulo com Único Canto Aparado 105">
            <a:hlinkClick r:id="rId3" action="ppaction://hlinksldjump"/>
          </p:cNvPr>
          <p:cNvSpPr/>
          <p:nvPr/>
        </p:nvSpPr>
        <p:spPr>
          <a:xfrm>
            <a:off x="37977" y="6094879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Facilidade de comunicação</a:t>
            </a:r>
          </a:p>
        </p:txBody>
      </p:sp>
      <p:sp>
        <p:nvSpPr>
          <p:cNvPr id="107" name="Retângulo com Único Canto Aparado 106">
            <a:hlinkClick r:id="rId7" action="ppaction://hlinksldjump"/>
          </p:cNvPr>
          <p:cNvSpPr/>
          <p:nvPr/>
        </p:nvSpPr>
        <p:spPr>
          <a:xfrm>
            <a:off x="1768173" y="6094855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Domínio do assunto</a:t>
            </a:r>
          </a:p>
        </p:txBody>
      </p:sp>
      <p:sp>
        <p:nvSpPr>
          <p:cNvPr id="108" name="Retângulo com Único Canto Aparado 107">
            <a:hlinkClick r:id="rId8" action="ppaction://hlinksldjump"/>
          </p:cNvPr>
          <p:cNvSpPr/>
          <p:nvPr/>
        </p:nvSpPr>
        <p:spPr>
          <a:xfrm>
            <a:off x="3507894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Educação e postura ética</a:t>
            </a:r>
          </a:p>
        </p:txBody>
      </p:sp>
      <p:sp>
        <p:nvSpPr>
          <p:cNvPr id="109" name="Retângulo com Único Canto Aparado 108">
            <a:hlinkClick r:id="rId9" action="ppaction://hlinksldjump"/>
          </p:cNvPr>
          <p:cNvSpPr/>
          <p:nvPr/>
        </p:nvSpPr>
        <p:spPr>
          <a:xfrm>
            <a:off x="5247615" y="6095071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Acompanhamento e orientação</a:t>
            </a:r>
          </a:p>
        </p:txBody>
      </p:sp>
      <p:sp>
        <p:nvSpPr>
          <p:cNvPr id="110" name="Retângulo com Único Canto Aparado 109">
            <a:hlinkClick r:id="rId10" action="ppaction://hlinksldjump"/>
          </p:cNvPr>
          <p:cNvSpPr/>
          <p:nvPr/>
        </p:nvSpPr>
        <p:spPr>
          <a:xfrm>
            <a:off x="6987243" y="6099216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Foco em resultados para a empresa</a:t>
            </a:r>
          </a:p>
        </p:txBody>
      </p:sp>
      <p:sp>
        <p:nvSpPr>
          <p:cNvPr id="111" name="Retângulo com Único Canto Aparado 110">
            <a:hlinkClick r:id="rId11" action="ppaction://hlinksldjump"/>
          </p:cNvPr>
          <p:cNvSpPr/>
          <p:nvPr/>
        </p:nvSpPr>
        <p:spPr>
          <a:xfrm>
            <a:off x="8720489" y="6095128"/>
            <a:ext cx="1692000" cy="4320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dirty="0"/>
              <a:t>Cumprimento dos prazos</a:t>
            </a:r>
          </a:p>
        </p:txBody>
      </p:sp>
      <p:sp>
        <p:nvSpPr>
          <p:cNvPr id="112" name="Retângulo com Único Canto Aparado 111">
            <a:hlinkClick r:id="rId12" action="ppaction://hlinksldjump"/>
          </p:cNvPr>
          <p:cNvSpPr/>
          <p:nvPr/>
        </p:nvSpPr>
        <p:spPr>
          <a:xfrm>
            <a:off x="10461900" y="6104565"/>
            <a:ext cx="1692000" cy="432000"/>
          </a:xfrm>
          <a:prstGeom prst="snip1Rect">
            <a:avLst/>
          </a:prstGeom>
          <a:solidFill>
            <a:srgbClr val="609D8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Resolução do problema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631607" y="6564290"/>
            <a:ext cx="156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4.257| NS: 82</a:t>
            </a:r>
          </a:p>
        </p:txBody>
      </p:sp>
    </p:spTree>
    <p:extLst>
      <p:ext uri="{BB962C8B-B14F-4D97-AF65-F5344CB8AC3E}">
        <p14:creationId xmlns:p14="http://schemas.microsoft.com/office/powerpoint/2010/main" val="4213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2203215609"/>
              </p:ext>
            </p:extLst>
          </p:nvPr>
        </p:nvGraphicFramePr>
        <p:xfrm>
          <a:off x="125506" y="1682319"/>
          <a:ext cx="11806517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Retângulo 3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6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7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Agrupar 6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62" name="Retângulo 6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Atribua nota de 0 a 10, onde 0 significa “totalmente insatisfeito” e 10 “totalmente satisfeito” (EST – RM)</a:t>
              </a:r>
            </a:p>
          </p:txBody>
        </p:sp>
        <p:cxnSp>
          <p:nvCxnSpPr>
            <p:cNvPr id="63" name="Conector reto 6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hlinkClick r:id="rId8" action="ppaction://hlinksldjump"/>
          </p:cNvPr>
          <p:cNvSpPr/>
          <p:nvPr/>
        </p:nvSpPr>
        <p:spPr>
          <a:xfrm>
            <a:off x="9861683" y="5981584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519" y="6189137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– </a:t>
            </a:r>
            <a:r>
              <a:rPr lang="pt-BR" sz="1600" b="1" i="1" dirty="0">
                <a:solidFill>
                  <a:schemeClr val="accent4">
                    <a:lumMod val="40000"/>
                    <a:lumOff val="60000"/>
                  </a:schemeClr>
                </a:solidFill>
                <a:cs typeface="Aparajita" panose="020B0604020202020204" pitchFamily="34" charset="0"/>
              </a:rPr>
              <a:t>Atendimento presencial X Atendimento à distância</a:t>
            </a:r>
          </a:p>
        </p:txBody>
      </p: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Agrupar 6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62" name="Retângulo 6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Atribua nota de 0 a 10, onde 0 significa “totalmente insatisfeito” e 10 “totalmente satisfeito” (EST – RM)</a:t>
              </a:r>
            </a:p>
          </p:txBody>
        </p:sp>
        <p:cxnSp>
          <p:nvCxnSpPr>
            <p:cNvPr id="63" name="Conector reto 6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28177984"/>
              </p:ext>
            </p:extLst>
          </p:nvPr>
        </p:nvGraphicFramePr>
        <p:xfrm>
          <a:off x="-8090" y="1640540"/>
          <a:ext cx="5874871" cy="466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6091954" y="1104653"/>
            <a:ext cx="0" cy="5204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0" y="1194850"/>
            <a:ext cx="23522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1036" y="1194850"/>
            <a:ext cx="18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rgbClr val="5B697C"/>
                </a:solidFill>
              </a:rPr>
              <a:t>CONSULTORIAS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104413" y="1194850"/>
            <a:ext cx="27975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605449" y="1194850"/>
            <a:ext cx="229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rgbClr val="5B697C"/>
                </a:solidFill>
              </a:rPr>
              <a:t>ORIENTAÇÃO TÉCNICA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48805866"/>
              </p:ext>
            </p:extLst>
          </p:nvPr>
        </p:nvGraphicFramePr>
        <p:xfrm>
          <a:off x="6091954" y="1584750"/>
          <a:ext cx="5874871" cy="466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1" name="Imagem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562" y="121303"/>
            <a:ext cx="464855" cy="4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8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-1" y="10695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DOS </a:t>
            </a:r>
            <a:r>
              <a:rPr lang="pt-BR" sz="25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CONSULTORES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sp>
        <p:nvSpPr>
          <p:cNvPr id="49" name="Retângulo 4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Agrupar 60"/>
          <p:cNvGrpSpPr/>
          <p:nvPr/>
        </p:nvGrpSpPr>
        <p:grpSpPr>
          <a:xfrm>
            <a:off x="-8090" y="6555425"/>
            <a:ext cx="12200090" cy="309443"/>
            <a:chOff x="-8090" y="6555425"/>
            <a:chExt cx="12200090" cy="309443"/>
          </a:xfrm>
        </p:grpSpPr>
        <p:sp>
          <p:nvSpPr>
            <p:cNvPr id="62" name="Retângulo 61"/>
            <p:cNvSpPr/>
            <p:nvPr/>
          </p:nvSpPr>
          <p:spPr>
            <a:xfrm>
              <a:off x="-8090" y="6559726"/>
              <a:ext cx="12200090" cy="3051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Q09 - Como o (a) Sr.(a) avalia o consultor do SEBRAETEC em relação aos seguintes aspectos? Atribua nota de 0 a 10, onde 0 significa “totalmente insatisfeito” e 10 “totalmente satisfeito” (EST – RM)</a:t>
              </a:r>
            </a:p>
          </p:txBody>
        </p:sp>
        <p:cxnSp>
          <p:nvCxnSpPr>
            <p:cNvPr id="63" name="Conector reto 62"/>
            <p:cNvCxnSpPr/>
            <p:nvPr/>
          </p:nvCxnSpPr>
          <p:spPr>
            <a:xfrm>
              <a:off x="-8090" y="655542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4140446586"/>
              </p:ext>
            </p:extLst>
          </p:nvPr>
        </p:nvGraphicFramePr>
        <p:xfrm>
          <a:off x="206188" y="2034988"/>
          <a:ext cx="11576237" cy="43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704730" y="2680521"/>
            <a:ext cx="646331" cy="25818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 não avaliado anteriormente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318378" y="2680521"/>
            <a:ext cx="646331" cy="25818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 não avaliado anteriormente</a:t>
            </a:r>
          </a:p>
        </p:txBody>
      </p:sp>
    </p:spTree>
    <p:extLst>
      <p:ext uri="{BB962C8B-B14F-4D97-AF65-F5344CB8AC3E}">
        <p14:creationId xmlns:p14="http://schemas.microsoft.com/office/powerpoint/2010/main" val="35252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4114958107"/>
              </p:ext>
            </p:extLst>
          </p:nvPr>
        </p:nvGraphicFramePr>
        <p:xfrm>
          <a:off x="371475" y="1226940"/>
          <a:ext cx="6083113" cy="489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6902824" y="2250362"/>
            <a:ext cx="460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Aproximadamente 4 a cada 10 entrevistados considerou o preço do serviço adequado. Outra parte considerável não teve custos com o SEBRAETEC.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897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3350104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-1" y="81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63809"/>
              </p:ext>
            </p:extLst>
          </p:nvPr>
        </p:nvGraphicFramePr>
        <p:xfrm>
          <a:off x="591875" y="1248212"/>
          <a:ext cx="4566027" cy="4957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307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704851802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2251452808"/>
                    </a:ext>
                  </a:extLst>
                </a:gridCol>
              </a:tblGrid>
              <a:tr h="6767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Barato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Adequado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teve custo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66%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27%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47%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27%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25%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24%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314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52690"/>
              </p:ext>
            </p:extLst>
          </p:nvPr>
        </p:nvGraphicFramePr>
        <p:xfrm>
          <a:off x="5854157" y="1257306"/>
          <a:ext cx="4566027" cy="494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307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704851802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  <a:gridCol w="887680">
                  <a:extLst>
                    <a:ext uri="{9D8B030D-6E8A-4147-A177-3AD203B41FA5}">
                      <a16:colId xmlns:a16="http://schemas.microsoft.com/office/drawing/2014/main" val="2251452808"/>
                    </a:ext>
                  </a:extLst>
                </a:gridCol>
              </a:tblGrid>
              <a:tr h="6351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Barato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Adequado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teve custo</a:t>
                      </a: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29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  <a:tr h="29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23303"/>
                  </a:ext>
                </a:extLst>
              </a:tr>
            </a:tbl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257683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ângulo 2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-1" y="81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233703870"/>
              </p:ext>
            </p:extLst>
          </p:nvPr>
        </p:nvGraphicFramePr>
        <p:xfrm>
          <a:off x="188260" y="1228035"/>
          <a:ext cx="8202705" cy="49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398757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72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337260610"/>
              </p:ext>
            </p:extLst>
          </p:nvPr>
        </p:nvGraphicFramePr>
        <p:xfrm>
          <a:off x="98613" y="1121081"/>
          <a:ext cx="11833412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5239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Q6.1. Você sabia que os valores cobrados para os empresários contam com custeio/subsídio do SEBRAE?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816942"/>
              </p:ext>
            </p:extLst>
          </p:nvPr>
        </p:nvGraphicFramePr>
        <p:xfrm>
          <a:off x="695065" y="1676915"/>
          <a:ext cx="5041900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4825935" y="4123711"/>
            <a:ext cx="6451082" cy="14899"/>
          </a:xfrm>
          <a:prstGeom prst="line">
            <a:avLst/>
          </a:prstGeom>
          <a:ln>
            <a:solidFill>
              <a:srgbClr val="609D8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174795" y="3391456"/>
            <a:ext cx="601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609D89"/>
                </a:solidFill>
              </a:rPr>
              <a:t>Aproximadamente 7 a cada 10 entrevistados tinham conhecimentos acerca dos subsídios do SEBRAE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15775" y="3224767"/>
            <a:ext cx="2836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609D89"/>
                </a:solidFill>
              </a:rPr>
              <a:t>69,4%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OS VALORES COBRADOS NO SEBRAETEC CONTAM COM SUBSÍDIOS DO SEBRAE?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614016"/>
            <a:ext cx="1573200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4740352" y="614016"/>
            <a:ext cx="1573200" cy="3348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629945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3151145" y="614016"/>
            <a:ext cx="1573200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315114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472751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446606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Q6.1. Você sabia que os valores cobrados para os empresários contam com custeio/subsídio do SEBRAE?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OS VALORES COBRADOS NO SEBRAETEC CONTAM COM SUBSÍDIOS DO SEBRAE?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5469" y="614016"/>
            <a:ext cx="1573200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740352" y="614016"/>
            <a:ext cx="1573200" cy="3348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29945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3151145" y="614016"/>
            <a:ext cx="1573200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315114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2751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369802744"/>
              </p:ext>
            </p:extLst>
          </p:nvPr>
        </p:nvGraphicFramePr>
        <p:xfrm>
          <a:off x="108013" y="1228035"/>
          <a:ext cx="11967882" cy="532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9756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0"/>
            <a:ext cx="1388853" cy="6858000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7" name="Retângulo 6"/>
          <p:cNvSpPr/>
          <p:nvPr/>
        </p:nvSpPr>
        <p:spPr>
          <a:xfrm>
            <a:off x="1575197" y="240865"/>
            <a:ext cx="7252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rgbClr val="5B697C"/>
                </a:solidFill>
              </a:rPr>
              <a:t>Distribuição da amostra</a:t>
            </a:r>
          </a:p>
        </p:txBody>
      </p:sp>
      <p:pic>
        <p:nvPicPr>
          <p:cNvPr id="9" name="Imagem 8"/>
          <p:cNvPicPr preferRelativeResize="0">
            <a:picLocks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2909206"/>
            <a:ext cx="612000" cy="612000"/>
          </a:xfrm>
          <a:prstGeom prst="rect">
            <a:avLst/>
          </a:prstGeom>
        </p:spPr>
      </p:pic>
      <p:pic>
        <p:nvPicPr>
          <p:cNvPr id="11" name="Imagem 10"/>
          <p:cNvPicPr preferRelativeResize="0">
            <a:picLocks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4" y="154940"/>
            <a:ext cx="612000" cy="612000"/>
          </a:xfrm>
          <a:prstGeom prst="rect">
            <a:avLst/>
          </a:prstGeom>
        </p:spPr>
      </p:pic>
      <p:pic>
        <p:nvPicPr>
          <p:cNvPr id="12" name="Imagem 11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1904671"/>
            <a:ext cx="612000" cy="612000"/>
          </a:xfrm>
          <a:prstGeom prst="rect">
            <a:avLst/>
          </a:prstGeom>
        </p:spPr>
      </p:pic>
      <p:pic>
        <p:nvPicPr>
          <p:cNvPr id="13" name="Imagem 12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3898373"/>
            <a:ext cx="612000" cy="612000"/>
          </a:xfrm>
          <a:prstGeom prst="rect">
            <a:avLst/>
          </a:prstGeom>
        </p:spPr>
      </p:pic>
      <p:pic>
        <p:nvPicPr>
          <p:cNvPr id="14" name="Imagem 13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37" y="4904905"/>
            <a:ext cx="612000" cy="612000"/>
          </a:xfrm>
          <a:prstGeom prst="rect">
            <a:avLst/>
          </a:prstGeom>
        </p:spPr>
      </p:pic>
      <p:pic>
        <p:nvPicPr>
          <p:cNvPr id="16" name="Imagem 15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5907443"/>
            <a:ext cx="612000" cy="612000"/>
          </a:xfrm>
          <a:prstGeom prst="rect">
            <a:avLst/>
          </a:prstGeom>
        </p:spPr>
      </p:pic>
      <p:pic>
        <p:nvPicPr>
          <p:cNvPr id="17" name="Imagem 16"/>
          <p:cNvPicPr preferRelativeResize="0">
            <a:picLocks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4" y="1022121"/>
            <a:ext cx="612000" cy="612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611847" y="450890"/>
            <a:ext cx="6588000" cy="133947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9806247" y="1024115"/>
            <a:ext cx="23857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ENTREVISTAS POR UF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812611" y="947153"/>
            <a:ext cx="6559271" cy="5741185"/>
            <a:chOff x="5294756" y="1273523"/>
            <a:chExt cx="6559271" cy="5741185"/>
          </a:xfrm>
        </p:grpSpPr>
        <p:grpSp>
          <p:nvGrpSpPr>
            <p:cNvPr id="20" name="Agrupar 19"/>
            <p:cNvGrpSpPr/>
            <p:nvPr/>
          </p:nvGrpSpPr>
          <p:grpSpPr>
            <a:xfrm>
              <a:off x="5294756" y="1273523"/>
              <a:ext cx="6559271" cy="5741185"/>
              <a:chOff x="5549774" y="1269378"/>
              <a:chExt cx="6559271" cy="5741185"/>
            </a:xfrm>
          </p:grpSpPr>
          <p:pic>
            <p:nvPicPr>
              <p:cNvPr id="21" name="Imagem 20"/>
              <p:cNvPicPr>
                <a:picLocks noChangeAspect="1"/>
              </p:cNvPicPr>
              <p:nvPr/>
            </p:nvPicPr>
            <p:blipFill rotWithShape="1"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8" b="70157" l="9988" r="89952"/>
                        </a14:imgEffect>
                        <a14:imgEffect>
                          <a14:colorTemperature colorTemp="8539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95" t="10081" r="19619" b="28340"/>
              <a:stretch/>
            </p:blipFill>
            <p:spPr>
              <a:xfrm>
                <a:off x="5549774" y="1269378"/>
                <a:ext cx="6107440" cy="5741185"/>
              </a:xfrm>
              <a:prstGeom prst="rect">
                <a:avLst/>
              </a:prstGeom>
            </p:spPr>
          </p:pic>
          <p:grpSp>
            <p:nvGrpSpPr>
              <p:cNvPr id="22" name="Agrupar 21"/>
              <p:cNvGrpSpPr/>
              <p:nvPr/>
            </p:nvGrpSpPr>
            <p:grpSpPr>
              <a:xfrm>
                <a:off x="6242419" y="1735941"/>
                <a:ext cx="5866626" cy="4495511"/>
                <a:chOff x="5915892" y="1221199"/>
                <a:chExt cx="6467817" cy="5115855"/>
              </a:xfrm>
            </p:grpSpPr>
            <p:sp>
              <p:nvSpPr>
                <p:cNvPr id="23" name="CaixaDeTexto 22"/>
                <p:cNvSpPr txBox="1"/>
                <p:nvPr/>
              </p:nvSpPr>
              <p:spPr>
                <a:xfrm>
                  <a:off x="8229600" y="458751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198</a:t>
                  </a:r>
                </a:p>
              </p:txBody>
            </p:sp>
            <p:sp>
              <p:nvSpPr>
                <p:cNvPr id="24" name="CaixaDeTexto 23"/>
                <p:cNvSpPr txBox="1"/>
                <p:nvPr/>
              </p:nvSpPr>
              <p:spPr>
                <a:xfrm>
                  <a:off x="8509463" y="602183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300</a:t>
                  </a:r>
                </a:p>
              </p:txBody>
            </p:sp>
            <p:sp>
              <p:nvSpPr>
                <p:cNvPr id="25" name="CaixaDeTexto 24"/>
                <p:cNvSpPr txBox="1"/>
                <p:nvPr/>
              </p:nvSpPr>
              <p:spPr>
                <a:xfrm>
                  <a:off x="9922625" y="4285490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299</a:t>
                  </a:r>
                </a:p>
              </p:txBody>
            </p:sp>
            <p:sp>
              <p:nvSpPr>
                <p:cNvPr id="26" name="CaixaDeTexto 25"/>
                <p:cNvSpPr txBox="1"/>
                <p:nvPr/>
              </p:nvSpPr>
              <p:spPr>
                <a:xfrm>
                  <a:off x="8077200" y="345514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103</a:t>
                  </a:r>
                </a:p>
              </p:txBody>
            </p:sp>
            <p:sp>
              <p:nvSpPr>
                <p:cNvPr id="27" name="CaixaDeTexto 26"/>
                <p:cNvSpPr txBox="1"/>
                <p:nvPr/>
              </p:nvSpPr>
              <p:spPr>
                <a:xfrm>
                  <a:off x="9004070" y="4110068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300</a:t>
                  </a:r>
                </a:p>
              </p:txBody>
            </p:sp>
            <p:sp>
              <p:nvSpPr>
                <p:cNvPr id="29" name="CaixaDeTexto 28"/>
                <p:cNvSpPr txBox="1"/>
                <p:nvPr/>
              </p:nvSpPr>
              <p:spPr>
                <a:xfrm>
                  <a:off x="8778241" y="5242277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300</a:t>
                  </a:r>
                </a:p>
              </p:txBody>
            </p:sp>
            <p:sp>
              <p:nvSpPr>
                <p:cNvPr id="30" name="CaixaDeTexto 29"/>
                <p:cNvSpPr txBox="1"/>
                <p:nvPr/>
              </p:nvSpPr>
              <p:spPr>
                <a:xfrm>
                  <a:off x="6977150" y="3179348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59</a:t>
                  </a:r>
                </a:p>
              </p:txBody>
            </p:sp>
            <p:sp>
              <p:nvSpPr>
                <p:cNvPr id="31" name="CaixaDeTexto 30"/>
                <p:cNvSpPr txBox="1"/>
                <p:nvPr/>
              </p:nvSpPr>
              <p:spPr>
                <a:xfrm>
                  <a:off x="5915892" y="3032682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12</a:t>
                  </a:r>
                </a:p>
              </p:txBody>
            </p:sp>
            <p:sp>
              <p:nvSpPr>
                <p:cNvPr id="32" name="CaixaDeTexto 31"/>
                <p:cNvSpPr txBox="1"/>
                <p:nvPr/>
              </p:nvSpPr>
              <p:spPr>
                <a:xfrm>
                  <a:off x="7243158" y="122119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21</a:t>
                  </a:r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10413075" y="3359903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212</a:t>
                  </a:r>
                </a:p>
              </p:txBody>
            </p:sp>
            <p:sp>
              <p:nvSpPr>
                <p:cNvPr id="34" name="CaixaDeTexto 33"/>
                <p:cNvSpPr txBox="1"/>
                <p:nvPr/>
              </p:nvSpPr>
              <p:spPr>
                <a:xfrm>
                  <a:off x="9277003" y="4886062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83</a:t>
                  </a:r>
                </a:p>
              </p:txBody>
            </p:sp>
            <p:sp>
              <p:nvSpPr>
                <p:cNvPr id="35" name="CaixaDeTexto 34"/>
                <p:cNvSpPr txBox="1"/>
                <p:nvPr/>
              </p:nvSpPr>
              <p:spPr>
                <a:xfrm>
                  <a:off x="8565224" y="2281390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132</a:t>
                  </a:r>
                </a:p>
              </p:txBody>
            </p:sp>
            <p:sp>
              <p:nvSpPr>
                <p:cNvPr id="36" name="CaixaDeTexto 35"/>
                <p:cNvSpPr txBox="1"/>
                <p:nvPr/>
              </p:nvSpPr>
              <p:spPr>
                <a:xfrm>
                  <a:off x="9351817" y="3140478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155</a:t>
                  </a:r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9804514" y="228111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32</a:t>
                  </a: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10756603" y="226616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234</a:t>
                  </a: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10335489" y="268646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48</a:t>
                  </a:r>
                </a:p>
              </p:txBody>
            </p:sp>
            <p:sp>
              <p:nvSpPr>
                <p:cNvPr id="40" name="CaixaDeTexto 39"/>
                <p:cNvSpPr txBox="1"/>
                <p:nvPr/>
              </p:nvSpPr>
              <p:spPr>
                <a:xfrm>
                  <a:off x="6762920" y="221438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25</a:t>
                  </a:r>
                </a:p>
              </p:txBody>
            </p:sp>
            <p:sp>
              <p:nvSpPr>
                <p:cNvPr id="41" name="CaixaDeTexto 40"/>
                <p:cNvSpPr txBox="1"/>
                <p:nvPr/>
              </p:nvSpPr>
              <p:spPr>
                <a:xfrm>
                  <a:off x="11467752" y="221438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300</a:t>
                  </a:r>
                </a:p>
              </p:txBody>
            </p:sp>
            <p:sp>
              <p:nvSpPr>
                <p:cNvPr id="42" name="CaixaDeTexto 41"/>
                <p:cNvSpPr txBox="1"/>
                <p:nvPr/>
              </p:nvSpPr>
              <p:spPr>
                <a:xfrm>
                  <a:off x="11702065" y="2474723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213</a:t>
                  </a:r>
                </a:p>
              </p:txBody>
            </p:sp>
            <p:sp>
              <p:nvSpPr>
                <p:cNvPr id="43" name="CaixaDeTexto 42"/>
                <p:cNvSpPr txBox="1"/>
                <p:nvPr/>
              </p:nvSpPr>
              <p:spPr>
                <a:xfrm>
                  <a:off x="11702065" y="2735060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86</a:t>
                  </a:r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11604568" y="3051163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117</a:t>
                  </a:r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11371810" y="3309304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171</a:t>
                  </a:r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10889672" y="4627653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175</a:t>
                  </a:r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10559932" y="502456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123</a:t>
                  </a:r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9058795" y="5664642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300</a:t>
                  </a:r>
                </a:p>
              </p:txBody>
            </p:sp>
            <p:sp>
              <p:nvSpPr>
                <p:cNvPr id="49" name="CaixaDeTexto 48"/>
                <p:cNvSpPr txBox="1"/>
                <p:nvPr/>
              </p:nvSpPr>
              <p:spPr>
                <a:xfrm>
                  <a:off x="9240982" y="380827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275</a:t>
                  </a:r>
                </a:p>
              </p:txBody>
            </p:sp>
          </p:grpSp>
        </p:grpSp>
        <p:sp>
          <p:nvSpPr>
            <p:cNvPr id="51" name="CaixaDeTexto 50"/>
            <p:cNvSpPr txBox="1"/>
            <p:nvPr/>
          </p:nvSpPr>
          <p:spPr>
            <a:xfrm>
              <a:off x="8583691" y="1777099"/>
              <a:ext cx="61828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66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1709658" y="1593799"/>
            <a:ext cx="1638676" cy="2652891"/>
            <a:chOff x="1651349" y="1354844"/>
            <a:chExt cx="1638676" cy="2652891"/>
          </a:xfrm>
        </p:grpSpPr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117" y="2236236"/>
              <a:ext cx="518468" cy="849467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349" y="1354844"/>
              <a:ext cx="546091" cy="746145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972" y="3158268"/>
              <a:ext cx="482757" cy="849467"/>
            </a:xfrm>
            <a:prstGeom prst="rect">
              <a:avLst/>
            </a:prstGeom>
          </p:spPr>
        </p:pic>
        <p:sp>
          <p:nvSpPr>
            <p:cNvPr id="56" name="CaixaDeTexto 55"/>
            <p:cNvSpPr txBox="1"/>
            <p:nvPr/>
          </p:nvSpPr>
          <p:spPr>
            <a:xfrm>
              <a:off x="2164444" y="1372511"/>
              <a:ext cx="1106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5B697C"/>
                  </a:solidFill>
                  <a:latin typeface="Constantia" panose="02030602050306030303" pitchFamily="18" charset="0"/>
                </a:rPr>
                <a:t>976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2237068" y="2255061"/>
              <a:ext cx="105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5B697C"/>
                  </a:solidFill>
                  <a:latin typeface="Constantia" panose="02030602050306030303" pitchFamily="18" charset="0"/>
                </a:rPr>
                <a:t>2.474</a:t>
              </a: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2333615" y="3169990"/>
              <a:ext cx="768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5B697C"/>
                  </a:solidFill>
                  <a:latin typeface="Constantia" panose="02030602050306030303" pitchFamily="18" charset="0"/>
                </a:rPr>
                <a:t>889</a:t>
              </a:r>
            </a:p>
          </p:txBody>
        </p:sp>
      </p:grpSp>
      <p:sp>
        <p:nvSpPr>
          <p:cNvPr id="66" name="CaixaDeTexto 65"/>
          <p:cNvSpPr txBox="1"/>
          <p:nvPr/>
        </p:nvSpPr>
        <p:spPr>
          <a:xfrm>
            <a:off x="1396207" y="1080952"/>
            <a:ext cx="23857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PORTE DA EMPRESA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387581" y="4402615"/>
            <a:ext cx="288249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ENTREVISTAS POR SOLUÇÃO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4421427" y="5034308"/>
            <a:ext cx="2148249" cy="826622"/>
            <a:chOff x="4421427" y="5034308"/>
            <a:chExt cx="2148249" cy="826622"/>
          </a:xfrm>
        </p:grpSpPr>
        <p:sp>
          <p:nvSpPr>
            <p:cNvPr id="71" name="CaixaDeTexto 70"/>
            <p:cNvSpPr txBox="1"/>
            <p:nvPr/>
          </p:nvSpPr>
          <p:spPr>
            <a:xfrm>
              <a:off x="4421427" y="5583931"/>
              <a:ext cx="214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1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206" y="5034308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1486936" y="5027036"/>
            <a:ext cx="1850612" cy="829942"/>
            <a:chOff x="1575197" y="5532494"/>
            <a:chExt cx="1850612" cy="829942"/>
          </a:xfrm>
        </p:grpSpPr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896" y="5532494"/>
              <a:ext cx="540000" cy="540000"/>
            </a:xfrm>
            <a:prstGeom prst="rect">
              <a:avLst/>
            </a:prstGeom>
          </p:spPr>
        </p:pic>
        <p:sp>
          <p:nvSpPr>
            <p:cNvPr id="73" name="CaixaDeTexto 72"/>
            <p:cNvSpPr txBox="1"/>
            <p:nvPr/>
          </p:nvSpPr>
          <p:spPr>
            <a:xfrm>
              <a:off x="1575197" y="6085437"/>
              <a:ext cx="185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3072548" y="5032144"/>
            <a:ext cx="1850612" cy="824834"/>
            <a:chOff x="3072548" y="5032144"/>
            <a:chExt cx="1850612" cy="824834"/>
          </a:xfrm>
        </p:grpSpPr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1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4671" y="5032144"/>
              <a:ext cx="540000" cy="540000"/>
            </a:xfrm>
            <a:prstGeom prst="rect">
              <a:avLst/>
            </a:prstGeom>
          </p:spPr>
        </p:pic>
        <p:sp>
          <p:nvSpPr>
            <p:cNvPr id="74" name="CaixaDeTexto 73"/>
            <p:cNvSpPr txBox="1"/>
            <p:nvPr/>
          </p:nvSpPr>
          <p:spPr>
            <a:xfrm>
              <a:off x="3072548" y="5579979"/>
              <a:ext cx="185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007039" y="5027036"/>
            <a:ext cx="2148249" cy="831860"/>
            <a:chOff x="6007039" y="5027036"/>
            <a:chExt cx="2148249" cy="831860"/>
          </a:xfrm>
        </p:grpSpPr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2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7580" y="5027036"/>
              <a:ext cx="540000" cy="540000"/>
            </a:xfrm>
            <a:prstGeom prst="rect">
              <a:avLst/>
            </a:prstGeom>
          </p:spPr>
        </p:pic>
        <p:sp>
          <p:nvSpPr>
            <p:cNvPr id="76" name="CaixaDeTexto 75"/>
            <p:cNvSpPr txBox="1"/>
            <p:nvPr/>
          </p:nvSpPr>
          <p:spPr>
            <a:xfrm>
              <a:off x="6007039" y="5581897"/>
              <a:ext cx="214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sp>
        <p:nvSpPr>
          <p:cNvPr id="77" name="CaixaDeTexto 76"/>
          <p:cNvSpPr txBox="1"/>
          <p:nvPr/>
        </p:nvSpPr>
        <p:spPr>
          <a:xfrm>
            <a:off x="1786936" y="5761005"/>
            <a:ext cx="1106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327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3420922" y="5739856"/>
            <a:ext cx="1106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3.409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958760" y="5739856"/>
            <a:ext cx="1106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316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6508772" y="5763019"/>
            <a:ext cx="1106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287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3414552" y="6247623"/>
            <a:ext cx="142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Presencial: </a:t>
            </a:r>
            <a:r>
              <a:rPr lang="pt-BR" sz="14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3.174</a:t>
            </a:r>
          </a:p>
          <a:p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Á distância: </a:t>
            </a:r>
            <a:r>
              <a:rPr lang="pt-BR" sz="14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235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6388551" y="6247623"/>
            <a:ext cx="142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Presencial: </a:t>
            </a:r>
            <a:r>
              <a:rPr lang="pt-BR" sz="14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240</a:t>
            </a:r>
          </a:p>
          <a:p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Á distância: </a:t>
            </a:r>
            <a:r>
              <a:rPr lang="pt-BR" sz="1400" b="1" i="1" dirty="0">
                <a:solidFill>
                  <a:srgbClr val="5B697C"/>
                </a:solidFill>
                <a:latin typeface="Constantia" panose="02030602050306030303" pitchFamily="18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165305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Q6.1. Você sabia que os valores cobrados para os empresários contam com custeio/subsídio do SEBRAE?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OS VALORES COBRADOS NO SEBRAETEC CONTAM COM SUBSÍDIOS DO SEBRAE?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5469" y="614016"/>
            <a:ext cx="1573200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740352" y="614016"/>
            <a:ext cx="1573200" cy="3348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29945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3151145" y="614016"/>
            <a:ext cx="1573200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315114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2751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87982463"/>
              </p:ext>
            </p:extLst>
          </p:nvPr>
        </p:nvGraphicFramePr>
        <p:xfrm>
          <a:off x="977153" y="1469711"/>
          <a:ext cx="9798424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278173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Q6.1. Você sabia que os valores cobrados para os empresários contam com custeio/subsídio do SEBRAE?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OS VALORES COBRADOS NO SEBRAETEC CONTAM COM SUBSÍDIOS DO SEBRAE?</a:t>
            </a:r>
          </a:p>
        </p:txBody>
      </p:sp>
      <p:sp>
        <p:nvSpPr>
          <p:cNvPr id="23" name="Retângulo 2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1565469" y="614016"/>
            <a:ext cx="1573200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740352" y="614016"/>
            <a:ext cx="1573200" cy="33480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29945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3151145" y="614016"/>
            <a:ext cx="1573200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114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727511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256803950"/>
              </p:ext>
            </p:extLst>
          </p:nvPr>
        </p:nvGraphicFramePr>
        <p:xfrm>
          <a:off x="977153" y="1469711"/>
          <a:ext cx="9798424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tângulo 19"/>
          <p:cNvSpPr/>
          <p:nvPr/>
        </p:nvSpPr>
        <p:spPr>
          <a:xfrm>
            <a:off x="0" y="628383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*Esta questão não consta na pesquisa com atendidos em 2015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77537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Q10 -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2448073" y="1526608"/>
            <a:ext cx="66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3 em cada 4 entrevistados avaliaram 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qualidade do conteúdo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cursos e consultorias do SEBRAETEC com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notas altas. </a:t>
            </a: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2911425266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Retângulo 56"/>
          <p:cNvSpPr/>
          <p:nvPr/>
        </p:nvSpPr>
        <p:spPr>
          <a:xfrm>
            <a:off x="3210482" y="4412064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4,7%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8519104" y="3812885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22,7%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9967122" y="1699000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72,6%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0" name="Chave Esquerda 59"/>
          <p:cNvSpPr/>
          <p:nvPr/>
        </p:nvSpPr>
        <p:spPr>
          <a:xfrm rot="5400000">
            <a:off x="5622666" y="2521398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have Esquerda 60"/>
          <p:cNvSpPr/>
          <p:nvPr/>
        </p:nvSpPr>
        <p:spPr>
          <a:xfrm rot="5400000">
            <a:off x="8993960" y="3728284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have Esquerda 61"/>
          <p:cNvSpPr/>
          <p:nvPr/>
        </p:nvSpPr>
        <p:spPr>
          <a:xfrm rot="5400000">
            <a:off x="10516626" y="163656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4.306| NS/NR:  33</a:t>
            </a:r>
          </a:p>
        </p:txBody>
      </p:sp>
    </p:spTree>
    <p:extLst>
      <p:ext uri="{BB962C8B-B14F-4D97-AF65-F5344CB8AC3E}">
        <p14:creationId xmlns:p14="http://schemas.microsoft.com/office/powerpoint/2010/main" val="3334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Q10 -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29" name="Retângulo 2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448229104"/>
              </p:ext>
            </p:extLst>
          </p:nvPr>
        </p:nvGraphicFramePr>
        <p:xfrm>
          <a:off x="233983" y="2387600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0" name="Agrupar 39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41" name="Conector reto 40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Agrupar 43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45" name="Conector reto 44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grupar 47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49" name="Conector reto 48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56" name="Conector reto 55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58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60" name="Conector reto 59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aixaDeTexto 62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9,2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4.306| NS/NR:  33</a:t>
            </a:r>
          </a:p>
        </p:txBody>
      </p:sp>
    </p:spTree>
    <p:extLst>
      <p:ext uri="{BB962C8B-B14F-4D97-AF65-F5344CB8AC3E}">
        <p14:creationId xmlns:p14="http://schemas.microsoft.com/office/powerpoint/2010/main" val="18863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ângulo 111"/>
          <p:cNvSpPr/>
          <p:nvPr/>
        </p:nvSpPr>
        <p:spPr>
          <a:xfrm>
            <a:off x="6074149" y="904896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Q10 -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90" name="Imagem 89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91" name="Imagem 90"/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92" name="CaixaDeTexto 91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93" name="Imagem 92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94" name="CaixaDeTexto 93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97" name="Imagem 96"/>
            <p:cNvPicPr>
              <a:picLocks noChangeAspect="1"/>
            </p:cNvPicPr>
            <p:nvPr/>
          </p:nvPicPr>
          <p:blipFill>
            <a:blip r:embed="rId1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98" name="CaixaDeTexto 97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109" name="Gráfico 108"/>
          <p:cNvGraphicFramePr/>
          <p:nvPr>
            <p:extLst>
              <p:ext uri="{D42A27DB-BD31-4B8C-83A1-F6EECF244321}">
                <p14:modId xmlns:p14="http://schemas.microsoft.com/office/powerpoint/2010/main" val="2457676007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0" name="CaixaDeTexto 109"/>
          <p:cNvSpPr txBox="1"/>
          <p:nvPr/>
        </p:nvSpPr>
        <p:spPr>
          <a:xfrm>
            <a:off x="1060232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9,2</a:t>
            </a:r>
          </a:p>
        </p:txBody>
      </p:sp>
      <p:graphicFrame>
        <p:nvGraphicFramePr>
          <p:cNvPr id="113" name="Gráfico 112"/>
          <p:cNvGraphicFramePr/>
          <p:nvPr>
            <p:extLst>
              <p:ext uri="{D42A27DB-BD31-4B8C-83A1-F6EECF244321}">
                <p14:modId xmlns:p14="http://schemas.microsoft.com/office/powerpoint/2010/main" val="3029008181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4" name="CaixaDeTexto 113"/>
          <p:cNvSpPr txBox="1"/>
          <p:nvPr/>
        </p:nvSpPr>
        <p:spPr>
          <a:xfrm>
            <a:off x="4133544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9,0</a:t>
            </a:r>
          </a:p>
        </p:txBody>
      </p:sp>
      <p:graphicFrame>
        <p:nvGraphicFramePr>
          <p:cNvPr id="115" name="Gráfico 114"/>
          <p:cNvGraphicFramePr/>
          <p:nvPr>
            <p:extLst>
              <p:ext uri="{D42A27DB-BD31-4B8C-83A1-F6EECF244321}">
                <p14:modId xmlns:p14="http://schemas.microsoft.com/office/powerpoint/2010/main" val="1704562719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6" name="CaixaDeTexto 115"/>
          <p:cNvSpPr txBox="1"/>
          <p:nvPr/>
        </p:nvSpPr>
        <p:spPr>
          <a:xfrm>
            <a:off x="7065907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9,3</a:t>
            </a:r>
          </a:p>
        </p:txBody>
      </p:sp>
      <p:graphicFrame>
        <p:nvGraphicFramePr>
          <p:cNvPr id="117" name="Gráfico 116"/>
          <p:cNvGraphicFramePr/>
          <p:nvPr>
            <p:extLst>
              <p:ext uri="{D42A27DB-BD31-4B8C-83A1-F6EECF244321}">
                <p14:modId xmlns:p14="http://schemas.microsoft.com/office/powerpoint/2010/main" val="3445577568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18" name="CaixaDeTexto 117"/>
          <p:cNvSpPr txBox="1"/>
          <p:nvPr/>
        </p:nvSpPr>
        <p:spPr>
          <a:xfrm>
            <a:off x="10134344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8,9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6" name="Retângulo 5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119" name="Retângulo 118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120" name="Retângulo 119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121" name="Retângulo 120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8,9</a:t>
              </a:r>
            </a:p>
          </p:txBody>
        </p:sp>
      </p:grpSp>
      <p:grpSp>
        <p:nvGrpSpPr>
          <p:cNvPr id="122" name="Agrupar 121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123" name="Retângulo 122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124" name="Retângulo 123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125" name="Retângulo 124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126" name="Retângulo 125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8,8</a:t>
              </a:r>
            </a:p>
          </p:txBody>
        </p:sp>
      </p:grpSp>
      <p:sp>
        <p:nvSpPr>
          <p:cNvPr id="127" name="Retângulo 126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128" name="Imagem 127"/>
          <p:cNvPicPr>
            <a:picLocks noChangeAspect="1"/>
          </p:cNvPicPr>
          <p:nvPr/>
        </p:nvPicPr>
        <p:blipFill>
          <a:blip r:embed="rId1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47" name="CaixaDeTexto 46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4.306| NS/NR:  33</a:t>
            </a:r>
          </a:p>
        </p:txBody>
      </p:sp>
    </p:spTree>
    <p:extLst>
      <p:ext uri="{BB962C8B-B14F-4D97-AF65-F5344CB8AC3E}">
        <p14:creationId xmlns:p14="http://schemas.microsoft.com/office/powerpoint/2010/main" val="22601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Graphic spid="109" grpId="0">
        <p:bldAsOne/>
      </p:bldGraphic>
      <p:bldP spid="110" grpId="0"/>
      <p:bldGraphic spid="113" grpId="0">
        <p:bldAsOne/>
      </p:bldGraphic>
      <p:bldP spid="114" grpId="0"/>
      <p:bldGraphic spid="115" grpId="0">
        <p:bldAsOne/>
      </p:bldGraphic>
      <p:bldP spid="116" grpId="0"/>
      <p:bldGraphic spid="117" grpId="0">
        <p:bldAsOne/>
      </p:bldGraphic>
      <p:bldP spid="1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Q10 -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31" name="Retângulo 3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2463572623"/>
              </p:ext>
            </p:extLst>
          </p:nvPr>
        </p:nvGraphicFramePr>
        <p:xfrm>
          <a:off x="276225" y="1564312"/>
          <a:ext cx="7012081" cy="444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413811" y="2314781"/>
            <a:ext cx="417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atendidos em 2017 atribuíram nota média de 9,0 à qualidade dos cursos e consultorias dos SEBRAETEC, mesma nota alcançada na pesquisa anterior, com atendidos de 2016.</a:t>
            </a:r>
          </a:p>
        </p:txBody>
      </p:sp>
    </p:spTree>
    <p:extLst>
      <p:ext uri="{BB962C8B-B14F-4D97-AF65-F5344CB8AC3E}">
        <p14:creationId xmlns:p14="http://schemas.microsoft.com/office/powerpoint/2010/main" val="4067441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Q11 - Agora eu gostaria de saber se o serviço prestado por meio do programa SEBRAETEC atendeu suas expectativas. Utilize a mesma escala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ATENDIMENTO DAS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EXPECTATIVAS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EM RELAÇÃO AO SEBRAETEC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2351778" y="1571540"/>
            <a:ext cx="66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2 em cada 3 entrevistados avaliaram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atendimento de suas expectativas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em relação ao SEBRAETEC com notas altas. </a:t>
            </a: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3821673549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Retângulo 62"/>
          <p:cNvSpPr/>
          <p:nvPr/>
        </p:nvSpPr>
        <p:spPr>
          <a:xfrm>
            <a:off x="3210482" y="451963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6,5%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8519104" y="3723243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25,1%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9967122" y="1681071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68,4%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6" name="Chave Esquerda 65"/>
          <p:cNvSpPr/>
          <p:nvPr/>
        </p:nvSpPr>
        <p:spPr>
          <a:xfrm rot="5400000">
            <a:off x="5622666" y="262897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have Esquerda 66"/>
          <p:cNvSpPr/>
          <p:nvPr/>
        </p:nvSpPr>
        <p:spPr>
          <a:xfrm rot="5400000">
            <a:off x="8993960" y="363864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have Esquerda 67"/>
          <p:cNvSpPr/>
          <p:nvPr/>
        </p:nvSpPr>
        <p:spPr>
          <a:xfrm rot="5400000">
            <a:off x="10516626" y="1618636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8,9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4.313| NS/NR:  26</a:t>
            </a:r>
          </a:p>
        </p:txBody>
      </p:sp>
    </p:spTree>
    <p:extLst>
      <p:ext uri="{BB962C8B-B14F-4D97-AF65-F5344CB8AC3E}">
        <p14:creationId xmlns:p14="http://schemas.microsoft.com/office/powerpoint/2010/main" val="226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Q11 - Agora eu gostaria de saber se o serviço prestado por meio do programa SEBRAETEC atendeu suas expectativas. Utilize a mesma escala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ATENDIMENTO DAS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EXPECTATIVAS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EM RELAÇÃO AO SEBRAETEC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86596348"/>
              </p:ext>
            </p:extLst>
          </p:nvPr>
        </p:nvGraphicFramePr>
        <p:xfrm>
          <a:off x="233983" y="2387600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3" name="Agrupar 42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44" name="Conector reto 43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Agrupar 46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48" name="Conector reto 4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grupar 50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Agrupar 57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59" name="Conector reto 58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63" name="Conector reto 62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aixaDeTexto 65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8,7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4.313| NS/NR:  26</a:t>
            </a:r>
          </a:p>
        </p:txBody>
      </p:sp>
    </p:spTree>
    <p:extLst>
      <p:ext uri="{BB962C8B-B14F-4D97-AF65-F5344CB8AC3E}">
        <p14:creationId xmlns:p14="http://schemas.microsoft.com/office/powerpoint/2010/main" val="33851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6083114" y="909682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Q11 - Agora eu gostaria de saber se o serviço prestado por meio do programa SEBRAETEC atendeu suas expectativas. Utilize a mesma escala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ATENDIMENTO DAS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EXPECTATIVAS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EM RELAÇÃO AO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grupar 68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72" name="CaixaDeTexto 71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74" name="CaixaDeTexto 73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77" name="CaixaDeTexto 76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3343336195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1060232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9,0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2727728687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4133545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8,8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1606784854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7065907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9,3</a:t>
            </a:r>
          </a:p>
        </p:txBody>
      </p:sp>
      <p:graphicFrame>
        <p:nvGraphicFramePr>
          <p:cNvPr id="84" name="Gráfico 83"/>
          <p:cNvGraphicFramePr/>
          <p:nvPr>
            <p:extLst>
              <p:ext uri="{D42A27DB-BD31-4B8C-83A1-F6EECF244321}">
                <p14:modId xmlns:p14="http://schemas.microsoft.com/office/powerpoint/2010/main" val="1833301271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10134344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8,7</a:t>
            </a:r>
          </a:p>
        </p:txBody>
      </p:sp>
      <p:grpSp>
        <p:nvGrpSpPr>
          <p:cNvPr id="86" name="Agrupar 85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87" name="Retângulo 86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88" name="Retângulo 87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89" name="Retângulo 88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8,9</a:t>
              </a:r>
            </a:p>
          </p:txBody>
        </p:sp>
        <p:sp>
          <p:nvSpPr>
            <p:cNvPr id="90" name="Retângulo 89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8,6</a:t>
              </a:r>
            </a:p>
          </p:txBody>
        </p:sp>
      </p:grpSp>
      <p:grpSp>
        <p:nvGrpSpPr>
          <p:cNvPr id="91" name="Agrupar 90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92" name="Retângulo 91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8,8</a:t>
              </a:r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8,6</a:t>
              </a:r>
            </a:p>
          </p:txBody>
        </p:sp>
      </p:grpSp>
      <p:sp>
        <p:nvSpPr>
          <p:cNvPr id="96" name="Retângulo 95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97" name="Imagem 96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4.313| NS/NR:  26</a:t>
            </a:r>
          </a:p>
        </p:txBody>
      </p:sp>
    </p:spTree>
    <p:extLst>
      <p:ext uri="{BB962C8B-B14F-4D97-AF65-F5344CB8AC3E}">
        <p14:creationId xmlns:p14="http://schemas.microsoft.com/office/powerpoint/2010/main" val="17267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  <p:bldGraphic spid="84" grpId="0">
        <p:bldAsOne/>
      </p:bldGraphic>
      <p:bldP spid="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Q11 - Agora eu gostaria de saber se o serviço prestado por meio do programa SEBRAETEC atendeu suas expectativas. Utilize a mesma escala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ATENDIMENTO DAS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EXPECTATIVAS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EM RELAÇÃO AO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639021174"/>
              </p:ext>
            </p:extLst>
          </p:nvPr>
        </p:nvGraphicFramePr>
        <p:xfrm>
          <a:off x="197223" y="1564312"/>
          <a:ext cx="7012081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7377952" y="2763016"/>
            <a:ext cx="417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satisfação das expectativas em relação ao SEBRAETEC apresenta crescimento constante desde a primeira pesquisa.</a:t>
            </a:r>
          </a:p>
        </p:txBody>
      </p:sp>
    </p:spTree>
    <p:extLst>
      <p:ext uri="{BB962C8B-B14F-4D97-AF65-F5344CB8AC3E}">
        <p14:creationId xmlns:p14="http://schemas.microsoft.com/office/powerpoint/2010/main" val="37635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parajita" panose="020B0604020202020204" pitchFamily="34" charset="0"/>
              </a:rPr>
              <a:t>PARTICIPAÇÃO NO PROGRAMA SEBRAETEC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525602" y="2133183"/>
            <a:ext cx="6372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Cerca de ¾ dos empreendedores contatados participaram do Programa SEBRAETEC no segundo semestre de 2017. Já 24,9% dos entrevistados afirmaram não ter participado do Programa no referido período.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51790434"/>
              </p:ext>
            </p:extLst>
          </p:nvPr>
        </p:nvGraphicFramePr>
        <p:xfrm>
          <a:off x="-647699" y="1922494"/>
          <a:ext cx="6953250" cy="457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885951" y="3607713"/>
            <a:ext cx="2019300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accent6">
                    <a:lumMod val="50000"/>
                  </a:schemeClr>
                </a:solidFill>
              </a:rPr>
              <a:t>75,1%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86350" y="4699337"/>
            <a:ext cx="2886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accent6">
                    <a:lumMod val="50000"/>
                  </a:schemeClr>
                </a:solidFill>
                <a:cs typeface="Aparajita" panose="020B0604020202020204" pitchFamily="34" charset="0"/>
              </a:rPr>
              <a:t>Participaram do SEBRAETEC no segundo semestre de 2017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2124075" y="4419600"/>
            <a:ext cx="5848350" cy="1295400"/>
          </a:xfrm>
          <a:prstGeom prst="bentConnector3">
            <a:avLst/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117878" y="649605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5.780</a:t>
            </a:r>
          </a:p>
        </p:txBody>
      </p:sp>
    </p:spTree>
    <p:extLst>
      <p:ext uri="{BB962C8B-B14F-4D97-AF65-F5344CB8AC3E}">
        <p14:creationId xmlns:p14="http://schemas.microsoft.com/office/powerpoint/2010/main" val="14339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EMPREENDEDORES EM RELAÇÃO AO SEBRAETEC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hlinkClick r:id="rId4" action="ppaction://hlinksldjump"/>
          </p:cNvPr>
          <p:cNvSpPr/>
          <p:nvPr/>
        </p:nvSpPr>
        <p:spPr>
          <a:xfrm>
            <a:off x="2999132" y="614016"/>
            <a:ext cx="167060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46554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5" action="ppaction://hlinksldjump"/>
          </p:cNvPr>
          <p:cNvSpPr/>
          <p:nvPr/>
        </p:nvSpPr>
        <p:spPr>
          <a:xfrm>
            <a:off x="4679063" y="614015"/>
            <a:ext cx="185756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6522333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405391" y="1573028"/>
            <a:ext cx="663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70% dos entrevistados atribuíram notas altas para a satisfação geral com relação ao Programa SEBRAETEC.</a:t>
            </a:r>
          </a:p>
        </p:txBody>
      </p: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2676198854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Retângulo 66"/>
          <p:cNvSpPr/>
          <p:nvPr/>
        </p:nvSpPr>
        <p:spPr>
          <a:xfrm>
            <a:off x="3210482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5,6%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8519104" y="3490157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22,5%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9967122" y="155556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71,9%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70" name="Chave Esquerda 69"/>
          <p:cNvSpPr/>
          <p:nvPr/>
        </p:nvSpPr>
        <p:spPr>
          <a:xfrm rot="5400000">
            <a:off x="5622666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have Esquerda 70"/>
          <p:cNvSpPr/>
          <p:nvPr/>
        </p:nvSpPr>
        <p:spPr>
          <a:xfrm rot="5400000">
            <a:off x="8993960" y="3405556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have Esquerda 71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pic>
        <p:nvPicPr>
          <p:cNvPr id="74" name="Imagem 7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4.319| NS/NR:  20</a:t>
            </a:r>
          </a:p>
        </p:txBody>
      </p:sp>
    </p:spTree>
    <p:extLst>
      <p:ext uri="{BB962C8B-B14F-4D97-AF65-F5344CB8AC3E}">
        <p14:creationId xmlns:p14="http://schemas.microsoft.com/office/powerpoint/2010/main" val="25123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EMPREENDEDORES EM RELAÇÃO AO SEBRAETEC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99132" y="614016"/>
            <a:ext cx="167060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46554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4679063" y="614015"/>
            <a:ext cx="185756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6522333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1029406145"/>
              </p:ext>
            </p:extLst>
          </p:nvPr>
        </p:nvGraphicFramePr>
        <p:xfrm>
          <a:off x="233983" y="2387600"/>
          <a:ext cx="11665296" cy="38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4" name="Agrupar 33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35" name="Conector reto 34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39" name="Conector reto 38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45" name="Conector reto 44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58" name="Conector reto 5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r 60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62" name="Conector reto 6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CaixaDeTexto 73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4.319| NS/NR:  20</a:t>
            </a:r>
          </a:p>
        </p:txBody>
      </p:sp>
    </p:spTree>
    <p:extLst>
      <p:ext uri="{BB962C8B-B14F-4D97-AF65-F5344CB8AC3E}">
        <p14:creationId xmlns:p14="http://schemas.microsoft.com/office/powerpoint/2010/main" val="4543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6083114" y="936577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2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EMPREENDEDORES EM RELAÇÃO AO SEBRAETEC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2999132" y="614016"/>
            <a:ext cx="167060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46554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4679063" y="614015"/>
            <a:ext cx="185756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522333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77" name="CaixaDeTexto 76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79" name="CaixaDeTexto 78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82" name="CaixaDeTexto 81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83" name="Gráfico 82"/>
          <p:cNvGraphicFramePr/>
          <p:nvPr>
            <p:extLst>
              <p:ext uri="{D42A27DB-BD31-4B8C-83A1-F6EECF244321}">
                <p14:modId xmlns:p14="http://schemas.microsoft.com/office/powerpoint/2010/main" val="124987888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4" name="CaixaDeTexto 83"/>
          <p:cNvSpPr txBox="1"/>
          <p:nvPr/>
        </p:nvSpPr>
        <p:spPr>
          <a:xfrm>
            <a:off x="1060232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9,1</a:t>
            </a:r>
          </a:p>
        </p:txBody>
      </p:sp>
      <p:graphicFrame>
        <p:nvGraphicFramePr>
          <p:cNvPr id="85" name="Gráfico 84"/>
          <p:cNvGraphicFramePr/>
          <p:nvPr>
            <p:extLst>
              <p:ext uri="{D42A27DB-BD31-4B8C-83A1-F6EECF244321}">
                <p14:modId xmlns:p14="http://schemas.microsoft.com/office/powerpoint/2010/main" val="2725529231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6" name="CaixaDeTexto 85"/>
          <p:cNvSpPr txBox="1"/>
          <p:nvPr/>
        </p:nvSpPr>
        <p:spPr>
          <a:xfrm>
            <a:off x="4133545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8,9</a:t>
            </a:r>
          </a:p>
        </p:txBody>
      </p:sp>
      <p:graphicFrame>
        <p:nvGraphicFramePr>
          <p:cNvPr id="87" name="Gráfico 86"/>
          <p:cNvGraphicFramePr/>
          <p:nvPr>
            <p:extLst>
              <p:ext uri="{D42A27DB-BD31-4B8C-83A1-F6EECF244321}">
                <p14:modId xmlns:p14="http://schemas.microsoft.com/office/powerpoint/2010/main" val="2446509620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8" name="CaixaDeTexto 87"/>
          <p:cNvSpPr txBox="1"/>
          <p:nvPr/>
        </p:nvSpPr>
        <p:spPr>
          <a:xfrm>
            <a:off x="7065907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9,3</a:t>
            </a:r>
          </a:p>
        </p:txBody>
      </p:sp>
      <p:graphicFrame>
        <p:nvGraphicFramePr>
          <p:cNvPr id="89" name="Gráfico 88"/>
          <p:cNvGraphicFramePr/>
          <p:nvPr>
            <p:extLst>
              <p:ext uri="{D42A27DB-BD31-4B8C-83A1-F6EECF244321}">
                <p14:modId xmlns:p14="http://schemas.microsoft.com/office/powerpoint/2010/main" val="531429997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90" name="CaixaDeTexto 89"/>
          <p:cNvSpPr txBox="1"/>
          <p:nvPr/>
        </p:nvSpPr>
        <p:spPr>
          <a:xfrm>
            <a:off x="10134344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8,8</a:t>
            </a:r>
          </a:p>
        </p:txBody>
      </p:sp>
      <p:grpSp>
        <p:nvGrpSpPr>
          <p:cNvPr id="91" name="Agrupar 90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92" name="Retângulo 91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8,7</a:t>
              </a:r>
            </a:p>
          </p:txBody>
        </p:sp>
      </p:grpSp>
      <p:grpSp>
        <p:nvGrpSpPr>
          <p:cNvPr id="96" name="Agrupar 95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97" name="Retângulo 96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8,8</a:t>
              </a:r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8,8</a:t>
              </a:r>
            </a:p>
          </p:txBody>
        </p:sp>
      </p:grpSp>
      <p:sp>
        <p:nvSpPr>
          <p:cNvPr id="101" name="Retângulo 100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102" name="Imagem 101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51" name="CaixaDeTexto 50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4.319| NS/NR:  20</a:t>
            </a:r>
          </a:p>
        </p:txBody>
      </p:sp>
    </p:spTree>
    <p:extLst>
      <p:ext uri="{BB962C8B-B14F-4D97-AF65-F5344CB8AC3E}">
        <p14:creationId xmlns:p14="http://schemas.microsoft.com/office/powerpoint/2010/main" val="13092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Graphic spid="83" grpId="0">
        <p:bldAsOne/>
      </p:bldGraphic>
      <p:bldP spid="84" grpId="0"/>
      <p:bldGraphic spid="85" grpId="0">
        <p:bldAsOne/>
      </p:bldGraphic>
      <p:bldP spid="86" grpId="0"/>
      <p:bldGraphic spid="87" grpId="0">
        <p:bldAsOne/>
      </p:bldGraphic>
      <p:bldP spid="88" grpId="0"/>
      <p:bldGraphic spid="89" grpId="0">
        <p:bldAsOne/>
      </p:bldGraphic>
      <p:bldP spid="9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2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EMPREENDEDORES EM RELAÇÃO AO SEBRAETEC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2999132" y="614016"/>
            <a:ext cx="167060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46554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4679063" y="614015"/>
            <a:ext cx="185756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522333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20300198"/>
              </p:ext>
            </p:extLst>
          </p:nvPr>
        </p:nvGraphicFramePr>
        <p:xfrm>
          <a:off x="197223" y="1564312"/>
          <a:ext cx="7012081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377952" y="2763016"/>
            <a:ext cx="417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satisfação geral dos entrevistados em relação ao SEBRAETEC apresenta crescimento constante desde a primeira pesquisa.</a:t>
            </a:r>
          </a:p>
        </p:txBody>
      </p:sp>
    </p:spTree>
    <p:extLst>
      <p:ext uri="{BB962C8B-B14F-4D97-AF65-F5344CB8AC3E}">
        <p14:creationId xmlns:p14="http://schemas.microsoft.com/office/powerpoint/2010/main" val="235400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-8090" y="6465910"/>
            <a:ext cx="10448627" cy="39895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Q13 - O(a) Sr. (a) conseguiu pôr em prática no dia a dia do seu negócio o que aprendeu nesse curso/consultoria? Dê uma nota de 0 a 10, sendo que 0 significa “NÃO PÔS NADA EM PRÁTICA” e nota 10 que “PÔS TODOS OS CONHECIMENTOS EM PRÁTICA”.</a:t>
            </a:r>
            <a:endParaRPr lang="pt-BR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-8090" y="6456810"/>
            <a:ext cx="12200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617308" y="1452603"/>
            <a:ext cx="559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2 em cada 5 entrevistados avaliaram a aplicabilidade dos conhecimento adquiridos no Programa SEBRAETEC com notas altas. </a:t>
            </a: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3529518848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Retângulo 62"/>
          <p:cNvSpPr/>
          <p:nvPr/>
        </p:nvSpPr>
        <p:spPr>
          <a:xfrm>
            <a:off x="3210482" y="408932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16,2%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8519104" y="2145450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42,1%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9967122" y="188726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41,7%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6" name="Chave Esquerda 65"/>
          <p:cNvSpPr/>
          <p:nvPr/>
        </p:nvSpPr>
        <p:spPr>
          <a:xfrm rot="5400000">
            <a:off x="5622666" y="219866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have Esquerda 66"/>
          <p:cNvSpPr/>
          <p:nvPr/>
        </p:nvSpPr>
        <p:spPr>
          <a:xfrm rot="5400000">
            <a:off x="8993960" y="2060849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have Esquerda 67"/>
          <p:cNvSpPr/>
          <p:nvPr/>
        </p:nvSpPr>
        <p:spPr>
          <a:xfrm rot="5400000">
            <a:off x="10516626" y="18248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7,9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4.274| NS/NR:  65</a:t>
            </a:r>
          </a:p>
        </p:txBody>
      </p:sp>
    </p:spTree>
    <p:extLst>
      <p:ext uri="{BB962C8B-B14F-4D97-AF65-F5344CB8AC3E}">
        <p14:creationId xmlns:p14="http://schemas.microsoft.com/office/powerpoint/2010/main" val="35662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884005655"/>
              </p:ext>
            </p:extLst>
          </p:nvPr>
        </p:nvGraphicFramePr>
        <p:xfrm>
          <a:off x="233983" y="2276476"/>
          <a:ext cx="11665296" cy="39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2" name="Agrupar 41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47" name="Conector reto 46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51" name="Conector reto 50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58" name="Conector reto 5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r 60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62" name="Conector reto 6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aixaDeTexto 64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8,0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7,7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7,9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8,1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8,2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75" name="Retângulo 74"/>
          <p:cNvSpPr/>
          <p:nvPr/>
        </p:nvSpPr>
        <p:spPr>
          <a:xfrm>
            <a:off x="-8090" y="6465910"/>
            <a:ext cx="10448627" cy="39895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Q13 - O(a) Sr. (a) conseguiu pôr em prática no dia a dia do seu negócio o que aprendeu nesse curso/consultoria? Dê uma nota de 0 a 10, sendo que 0 significa “NÃO PÔS NADA EM PRÁTICA” e nota 10 que “PÔS TODOS OS CONHECIMENTOS EM PRÁTICA”.</a:t>
            </a:r>
            <a:endParaRPr lang="pt-BR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76" name="Conector reto 75"/>
          <p:cNvCxnSpPr/>
          <p:nvPr/>
        </p:nvCxnSpPr>
        <p:spPr>
          <a:xfrm>
            <a:off x="-8090" y="6456810"/>
            <a:ext cx="12200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4.274| NS/NR:  65</a:t>
            </a:r>
          </a:p>
        </p:txBody>
      </p:sp>
    </p:spTree>
    <p:extLst>
      <p:ext uri="{BB962C8B-B14F-4D97-AF65-F5344CB8AC3E}">
        <p14:creationId xmlns:p14="http://schemas.microsoft.com/office/powerpoint/2010/main" val="15563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083114" y="936577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7" name="Agrupar 66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70" name="CaixaDeTexto 69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72" name="CaixaDeTexto 71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75" name="CaixaDeTexto 74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76" name="Gráfico 75"/>
          <p:cNvGraphicFramePr/>
          <p:nvPr>
            <p:extLst>
              <p:ext uri="{D42A27DB-BD31-4B8C-83A1-F6EECF244321}">
                <p14:modId xmlns:p14="http://schemas.microsoft.com/office/powerpoint/2010/main" val="1565458456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1060232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8,1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303403728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133545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7,9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2633844290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7065907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8,3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2445843913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10134345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7,9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85" name="Retângulo 84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86" name="Retângulo 85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88" name="Retângulo 87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7,7</a:t>
              </a:r>
            </a:p>
          </p:txBody>
        </p:sp>
      </p:grpSp>
      <p:grpSp>
        <p:nvGrpSpPr>
          <p:cNvPr id="89" name="Agrupar 88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90" name="Retângulo 89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8,0</a:t>
              </a: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7,7</a:t>
              </a:r>
            </a:p>
          </p:txBody>
        </p:sp>
      </p:grpSp>
      <p:sp>
        <p:nvSpPr>
          <p:cNvPr id="94" name="Retângulo 93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48" name="Retângulo 47"/>
          <p:cNvSpPr/>
          <p:nvPr/>
        </p:nvSpPr>
        <p:spPr>
          <a:xfrm>
            <a:off x="-8090" y="6465910"/>
            <a:ext cx="10448627" cy="39895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Q13 - O(a) Sr. (a) conseguiu pôr em prática no dia a dia do seu negócio o que aprendeu nesse curso/consultoria? Dê uma nota de 0 a 10, sendo que 0 significa “NÃO PÔS NADA EM PRÁTICA” e nota 10 que “PÔS TODOS OS CONHECIMENTOS EM PRÁTICA”.</a:t>
            </a:r>
            <a:endParaRPr lang="pt-BR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-8090" y="6456810"/>
            <a:ext cx="12200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4.274| NS/NR:  65</a:t>
            </a:r>
          </a:p>
        </p:txBody>
      </p:sp>
    </p:spTree>
    <p:extLst>
      <p:ext uri="{BB962C8B-B14F-4D97-AF65-F5344CB8AC3E}">
        <p14:creationId xmlns:p14="http://schemas.microsoft.com/office/powerpoint/2010/main" val="39858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  <p:bldP spid="77" grpId="0"/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Q13 - O(a) Sr. (a) conseguiu pôr em prática no dia a dia do seu negócio o que aprendeu nesse curso/consultoria? Dê uma nota de 0 a 10, sendo que 0 significa “NÃO PÔS NADA EM PRÁTICA” e nota 10 que “PÔS TODOS OS CONHECIMENTOS EM PRÁTICA”.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136344806"/>
              </p:ext>
            </p:extLst>
          </p:nvPr>
        </p:nvGraphicFramePr>
        <p:xfrm>
          <a:off x="197223" y="1564312"/>
          <a:ext cx="7012081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377952" y="2763016"/>
            <a:ext cx="417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aplicabilidade dos conhecimentos adquiridos no SEBRAETEC foi de 7,9 para os atendidos em 2017.</a:t>
            </a:r>
          </a:p>
        </p:txBody>
      </p:sp>
    </p:spTree>
    <p:extLst>
      <p:ext uri="{BB962C8B-B14F-4D97-AF65-F5344CB8AC3E}">
        <p14:creationId xmlns:p14="http://schemas.microsoft.com/office/powerpoint/2010/main" val="2211585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Q14 - O curso/consultoria que você fez deu resultados para sua empresa? Melhorou o seu negócio? Dê uma nota de 0 a 10, sendo 0 "NÃO DEU RESULTADO ALGUM" e dez “DEU MUITOS RESULTADOS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ângulo 2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525455" y="1652479"/>
            <a:ext cx="615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45% dos entrevistados avaliaram a efetividade do Programa SEBRAETEC com notas altas. 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2613594520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Retângulo 61"/>
          <p:cNvSpPr/>
          <p:nvPr/>
        </p:nvSpPr>
        <p:spPr>
          <a:xfrm>
            <a:off x="3139028" y="388422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17,3%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8506568" y="2189443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38,1%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9967122" y="155556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44,5%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5" name="Chave Esquerda 64"/>
          <p:cNvSpPr/>
          <p:nvPr/>
        </p:nvSpPr>
        <p:spPr>
          <a:xfrm rot="5400000">
            <a:off x="5551212" y="199356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have Esquerda 65"/>
          <p:cNvSpPr/>
          <p:nvPr/>
        </p:nvSpPr>
        <p:spPr>
          <a:xfrm rot="5400000">
            <a:off x="8981424" y="210484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have Esquerda 66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7,9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0399594" y="6157919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4.257| NS/NR:  82</a:t>
            </a:r>
          </a:p>
        </p:txBody>
      </p:sp>
    </p:spTree>
    <p:extLst>
      <p:ext uri="{BB962C8B-B14F-4D97-AF65-F5344CB8AC3E}">
        <p14:creationId xmlns:p14="http://schemas.microsoft.com/office/powerpoint/2010/main" val="3462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Q14 - O curso/consultoria que você fez deu resultados para sua empresa? Melhorou o seu negócio?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921234876"/>
              </p:ext>
            </p:extLst>
          </p:nvPr>
        </p:nvGraphicFramePr>
        <p:xfrm>
          <a:off x="233983" y="2164924"/>
          <a:ext cx="11665296" cy="408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2" name="Agrupar 41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47" name="Conector reto 46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51" name="Conector reto 50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58" name="Conector reto 5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r 60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62" name="Conector reto 61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aixaDeTexto 64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8,0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7,6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7,7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8,1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8,4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10399594" y="6512767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4.257| NS/NR:  82</a:t>
            </a:r>
          </a:p>
        </p:txBody>
      </p:sp>
    </p:spTree>
    <p:extLst>
      <p:ext uri="{BB962C8B-B14F-4D97-AF65-F5344CB8AC3E}">
        <p14:creationId xmlns:p14="http://schemas.microsoft.com/office/powerpoint/2010/main" val="4368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Q2.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75335064"/>
              </p:ext>
            </p:extLst>
          </p:nvPr>
        </p:nvGraphicFramePr>
        <p:xfrm>
          <a:off x="516966" y="1407459"/>
          <a:ext cx="7461622" cy="47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tângulo Arredondado 6"/>
          <p:cNvSpPr/>
          <p:nvPr/>
        </p:nvSpPr>
        <p:spPr>
          <a:xfrm>
            <a:off x="2169457" y="4518212"/>
            <a:ext cx="1362635" cy="484094"/>
          </a:xfrm>
          <a:prstGeom prst="roundRect">
            <a:avLst/>
          </a:prstGeom>
          <a:solidFill>
            <a:srgbClr val="54823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Outro, qual?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126" y="4949018"/>
            <a:ext cx="408063" cy="408063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4588505" y="4521525"/>
            <a:ext cx="5470121" cy="1934671"/>
            <a:chOff x="4543681" y="4647513"/>
            <a:chExt cx="5470121" cy="1934671"/>
          </a:xfrm>
        </p:grpSpPr>
        <p:sp>
          <p:nvSpPr>
            <p:cNvPr id="26" name="Retângulo 25"/>
            <p:cNvSpPr/>
            <p:nvPr/>
          </p:nvSpPr>
          <p:spPr>
            <a:xfrm>
              <a:off x="7199378" y="4647513"/>
              <a:ext cx="2742481" cy="183721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8728862" y="4726473"/>
              <a:ext cx="1284940" cy="1813421"/>
              <a:chOff x="7503810" y="4528114"/>
              <a:chExt cx="1284940" cy="1813421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2149" y="452811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7503810" y="5248114"/>
                <a:ext cx="1284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Indicação de amigo/familiar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7503810" y="5787537"/>
                <a:ext cx="12849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>
                    <a:solidFill>
                      <a:schemeClr val="accent6">
                        <a:lumMod val="50000"/>
                      </a:schemeClr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3,1%</a:t>
                </a: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7314285" y="4772426"/>
              <a:ext cx="1328984" cy="1809758"/>
              <a:chOff x="10292280" y="4528114"/>
              <a:chExt cx="1328984" cy="1809758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11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74750" y="452811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8" name="CaixaDeTexto 27"/>
              <p:cNvSpPr txBox="1"/>
              <p:nvPr/>
            </p:nvSpPr>
            <p:spPr>
              <a:xfrm>
                <a:off x="10292280" y="5252754"/>
                <a:ext cx="1284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Indicação de outra instituição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10336324" y="5783874"/>
                <a:ext cx="12849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>
                    <a:solidFill>
                      <a:schemeClr val="accent6">
                        <a:lumMod val="50000"/>
                      </a:schemeClr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6,7%</a:t>
                </a:r>
              </a:p>
            </p:txBody>
          </p:sp>
        </p:grpSp>
        <p:cxnSp>
          <p:nvCxnSpPr>
            <p:cNvPr id="17" name="Conector Angulado 16"/>
            <p:cNvCxnSpPr/>
            <p:nvPr/>
          </p:nvCxnSpPr>
          <p:spPr>
            <a:xfrm>
              <a:off x="4543681" y="4916138"/>
              <a:ext cx="2650286" cy="1026235"/>
            </a:xfrm>
            <a:prstGeom prst="bentConnector3">
              <a:avLst/>
            </a:prstGeom>
            <a:ln w="285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7188555" y="4647513"/>
              <a:ext cx="10823" cy="1837210"/>
            </a:xfrm>
            <a:prstGeom prst="line">
              <a:avLst/>
            </a:prstGeom>
            <a:ln w="285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8361579" y="2204772"/>
            <a:ext cx="373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 maioria dos empresários ingressaram no SEBRAETEC via indicação dos SEBRAE ou de algum consultor. </a:t>
            </a:r>
          </a:p>
        </p:txBody>
      </p:sp>
    </p:spTree>
    <p:extLst>
      <p:ext uri="{BB962C8B-B14F-4D97-AF65-F5344CB8AC3E}">
        <p14:creationId xmlns:p14="http://schemas.microsoft.com/office/powerpoint/2010/main" val="2995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083114" y="936577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Q14 - O curso/consultoria que você fez deu resultados para sua empresa? Melhorou o seu negócio?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7" name="Agrupar 66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70" name="CaixaDeTexto 69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72" name="CaixaDeTexto 71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75" name="CaixaDeTexto 74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76" name="Gráfico 75"/>
          <p:cNvGraphicFramePr/>
          <p:nvPr>
            <p:extLst>
              <p:ext uri="{D42A27DB-BD31-4B8C-83A1-F6EECF244321}">
                <p14:modId xmlns:p14="http://schemas.microsoft.com/office/powerpoint/2010/main" val="826801794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1060233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8,3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2088625990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133545" y="3424990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7,8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846488416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7065908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8,4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308204868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10134345" y="341922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7,8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85" name="Retângulo 84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86" name="Retângulo 85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88" name="Retângulo 87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7,5</a:t>
              </a:r>
            </a:p>
          </p:txBody>
        </p:sp>
      </p:grpSp>
      <p:grpSp>
        <p:nvGrpSpPr>
          <p:cNvPr id="89" name="Agrupar 88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90" name="Retângulo 89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7,5</a:t>
              </a:r>
            </a:p>
          </p:txBody>
        </p:sp>
      </p:grpSp>
      <p:sp>
        <p:nvSpPr>
          <p:cNvPr id="94" name="Retângulo 93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10399594" y="6512767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4.257| NS/NR:  82</a:t>
            </a:r>
          </a:p>
        </p:txBody>
      </p:sp>
    </p:spTree>
    <p:extLst>
      <p:ext uri="{BB962C8B-B14F-4D97-AF65-F5344CB8AC3E}">
        <p14:creationId xmlns:p14="http://schemas.microsoft.com/office/powerpoint/2010/main" val="7946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  <p:bldP spid="77" grpId="0"/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Q14 - O curso/consultoria que você fez deu resultados para sua empresa? Melhorou o seu negócio? Dê uma nota de 0 a 10, sendo 0 "NÃO DEU RESULTADO ALGUM" e dez “DEU MUITOS RESULTADOS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951992138"/>
              </p:ext>
            </p:extLst>
          </p:nvPr>
        </p:nvGraphicFramePr>
        <p:xfrm>
          <a:off x="197223" y="1564312"/>
          <a:ext cx="7012081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377952" y="2763016"/>
            <a:ext cx="417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efetividade do Programa SEBRAETEC apresenta tendência de crescimento desde a primeira pesquisa realizada com atendidos em 2015.</a:t>
            </a:r>
          </a:p>
        </p:txBody>
      </p:sp>
    </p:spTree>
    <p:extLst>
      <p:ext uri="{BB962C8B-B14F-4D97-AF65-F5344CB8AC3E}">
        <p14:creationId xmlns:p14="http://schemas.microsoft.com/office/powerpoint/2010/main" val="302625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25020" y="1345721"/>
            <a:ext cx="6633716" cy="690113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/>
              <a:t>INOVAÇÕES</a:t>
            </a:r>
          </a:p>
          <a:p>
            <a:pPr algn="r"/>
            <a:r>
              <a:rPr lang="pt-BR" dirty="0"/>
              <a:t>DE PRODUTO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925019" y="2082691"/>
            <a:ext cx="6633716" cy="1411007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/>
              <a:t>INOVAÇÕES</a:t>
            </a:r>
          </a:p>
          <a:p>
            <a:pPr algn="r"/>
            <a:r>
              <a:rPr lang="pt-BR" dirty="0"/>
              <a:t>DE PROCESSO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925018" y="3540556"/>
            <a:ext cx="6633716" cy="1048698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/>
              <a:t>INOVAÇÕES</a:t>
            </a:r>
          </a:p>
          <a:p>
            <a:pPr algn="r"/>
            <a:r>
              <a:rPr lang="pt-BR" dirty="0"/>
              <a:t>ORGANIZACIONAIS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3925017" y="4636111"/>
            <a:ext cx="6633716" cy="725143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/>
              <a:t>INOVAÇÕES</a:t>
            </a:r>
          </a:p>
          <a:p>
            <a:pPr algn="r"/>
            <a:r>
              <a:rPr lang="pt-BR" dirty="0"/>
              <a:t>DE MARKETING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Q15 - Eu vou citar algumas mudanças que o(a) Sr(a)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512521833"/>
              </p:ext>
            </p:extLst>
          </p:nvPr>
        </p:nvGraphicFramePr>
        <p:xfrm>
          <a:off x="211979" y="1184298"/>
          <a:ext cx="8724988" cy="503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CONSEQUÊNCIAS DO SEBRAETEC NAS EMPRESAS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3967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9" grpId="0" build="p" animBg="1"/>
      <p:bldP spid="33" grpId="0" build="p" animBg="1"/>
      <p:bldP spid="34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Q15 - Eu vou citar algumas mudanças que o(a) Sr(a)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CONSEQUÊNCIAS DO SEBRAETEC NAS EMPRESAS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33694"/>
              </p:ext>
            </p:extLst>
          </p:nvPr>
        </p:nvGraphicFramePr>
        <p:xfrm>
          <a:off x="337353" y="1276472"/>
          <a:ext cx="11390054" cy="45987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15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90601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qualidade de produtos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Obteve certificações de qualidade em produto/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site de comércio eletrônico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 mudança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sp>
        <p:nvSpPr>
          <p:cNvPr id="4" name="CaixaDeTexto 3">
            <a:hlinkClick r:id="rId6" action="ppaction://hlinksldjump"/>
          </p:cNvPr>
          <p:cNvSpPr txBox="1"/>
          <p:nvPr/>
        </p:nvSpPr>
        <p:spPr>
          <a:xfrm>
            <a:off x="10361627" y="6098420"/>
            <a:ext cx="18303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rgbClr val="595959"/>
                </a:solidFill>
              </a:rPr>
              <a:t>CONTINUA →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16325" y="5909098"/>
            <a:ext cx="1742536" cy="28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PRODUTO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981056" y="5909098"/>
            <a:ext cx="3423427" cy="28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PROCESSO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26679" y="5912824"/>
            <a:ext cx="2682815" cy="2846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ORGANIZACIONAIS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9131689" y="5908643"/>
            <a:ext cx="1746219" cy="284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INOVAÇÕES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266455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Q15 - Eu vou citar algumas mudanças que o(a) Sr(a)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CONSEQUÊNCIAS DO SEBRAETEC NAS EMPRESAS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45829"/>
              </p:ext>
            </p:extLst>
          </p:nvPr>
        </p:nvGraphicFramePr>
        <p:xfrm>
          <a:off x="337353" y="1276472"/>
          <a:ext cx="11390054" cy="44733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15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3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4434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qualidade de produtos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Obteve certificações de qualidade em produto/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site de comércio eletrônico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 mudança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18394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216325" y="5788330"/>
            <a:ext cx="1742536" cy="28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PRODUTO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976113" y="5788330"/>
            <a:ext cx="3410172" cy="28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400800" y="5792511"/>
            <a:ext cx="2698806" cy="2846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ORGANIZACIONAIS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114121" y="5788330"/>
            <a:ext cx="1753899" cy="284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INOVAÇÕES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37280263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154" y="1308033"/>
            <a:ext cx="2105861" cy="3914965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 PRODUTO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352248" y="1308033"/>
            <a:ext cx="4254740" cy="3914965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</a:t>
            </a:r>
          </a:p>
          <a:p>
            <a:r>
              <a:rPr lang="pt-BR" sz="1500" b="1" dirty="0"/>
              <a:t>PROCESSO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672220" y="1308033"/>
            <a:ext cx="3188956" cy="3914965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</a:t>
            </a:r>
          </a:p>
          <a:p>
            <a:r>
              <a:rPr lang="pt-BR" sz="1500" b="1" dirty="0"/>
              <a:t>ORGANIZACIONAIS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926408" y="1308033"/>
            <a:ext cx="2127370" cy="3914965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</a:t>
            </a:r>
          </a:p>
          <a:p>
            <a:r>
              <a:rPr lang="pt-BR" sz="1500" b="1" dirty="0"/>
              <a:t>MARKETING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Q15 - Eu vou citar algumas mudanças que o(a) Sr(a)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CONSEQUÊNCIAS DO SEBRAETEC NAS EMPRESAS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292813947"/>
              </p:ext>
            </p:extLst>
          </p:nvPr>
        </p:nvGraphicFramePr>
        <p:xfrm>
          <a:off x="-8090" y="1388852"/>
          <a:ext cx="12200089" cy="496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3003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9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58296" y="1209779"/>
            <a:ext cx="2036669" cy="3695793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 PRODUTO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2360197" y="1209779"/>
            <a:ext cx="4094391" cy="3695793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</a:t>
            </a:r>
          </a:p>
          <a:p>
            <a:r>
              <a:rPr lang="pt-BR" sz="1500" b="1" dirty="0"/>
              <a:t>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519820" y="1209779"/>
            <a:ext cx="3054486" cy="3695793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</a:t>
            </a:r>
          </a:p>
          <a:p>
            <a:r>
              <a:rPr lang="pt-BR" sz="1500" b="1" dirty="0"/>
              <a:t>ORGANIZACIONAIS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9639538" y="1209779"/>
            <a:ext cx="2041474" cy="3695793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/>
              <a:t>INOVAÇÕES DE</a:t>
            </a:r>
          </a:p>
          <a:p>
            <a:r>
              <a:rPr lang="pt-BR" sz="1500" b="1" dirty="0"/>
              <a:t>MARKETING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Q15 - Eu vou citar algumas mudanças que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possa ter feito na sua empresa como consequência do Programa SEBRAETEC. Gostaria que, conforme eu for citando,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diga SIM para aquelas que se aplicam ao seu caso.   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CONSEQUÊNCIAS DO SEBRAETEC NAS EMPRESAS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410076960"/>
              </p:ext>
            </p:extLst>
          </p:nvPr>
        </p:nvGraphicFramePr>
        <p:xfrm>
          <a:off x="258296" y="1564312"/>
          <a:ext cx="11506200" cy="463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97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Q16 -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351056" y="3703551"/>
            <a:ext cx="4329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Mais de metade das empresas aumentaram seu faturamento após o SEBRAETEC.</a:t>
            </a:r>
            <a:endParaRPr lang="pt-BR" sz="2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15296383"/>
              </p:ext>
            </p:extLst>
          </p:nvPr>
        </p:nvGraphicFramePr>
        <p:xfrm>
          <a:off x="411137" y="1261396"/>
          <a:ext cx="6554439" cy="488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2" y="5109881"/>
            <a:ext cx="987357" cy="38172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966885" y="5109880"/>
            <a:ext cx="986400" cy="3799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57" y="4973675"/>
            <a:ext cx="589570" cy="645598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18064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4.81481E-6 L 0.00039 -0.4812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Q16 -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2269155101"/>
              </p:ext>
            </p:extLst>
          </p:nvPr>
        </p:nvGraphicFramePr>
        <p:xfrm>
          <a:off x="98613" y="923851"/>
          <a:ext cx="12003740" cy="249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4" name="Conector reto 33"/>
          <p:cNvCxnSpPr/>
          <p:nvPr/>
        </p:nvCxnSpPr>
        <p:spPr>
          <a:xfrm rot="16200000">
            <a:off x="6118056" y="-2270900"/>
            <a:ext cx="0" cy="117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057792270"/>
              </p:ext>
            </p:extLst>
          </p:nvPr>
        </p:nvGraphicFramePr>
        <p:xfrm>
          <a:off x="0" y="3415546"/>
          <a:ext cx="12192000" cy="266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2181919" y="6087123"/>
            <a:ext cx="8566764" cy="226206"/>
            <a:chOff x="2181919" y="6087123"/>
            <a:chExt cx="8566764" cy="226206"/>
          </a:xfrm>
        </p:grpSpPr>
        <p:sp>
          <p:nvSpPr>
            <p:cNvPr id="2" name="Retângulo 1"/>
            <p:cNvSpPr/>
            <p:nvPr/>
          </p:nvSpPr>
          <p:spPr>
            <a:xfrm>
              <a:off x="2181919" y="6087124"/>
              <a:ext cx="2067352" cy="226205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Diminuiu/houve prejuízo</a:t>
              </a: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342413" y="6087123"/>
              <a:ext cx="2067352" cy="22620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Ficou igual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511872" y="6087123"/>
              <a:ext cx="2067352" cy="22620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Aumentou</a:t>
              </a: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8681331" y="6087123"/>
              <a:ext cx="2067352" cy="226205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Não sabe/Não respondeu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36010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5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Q16 -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641232997"/>
              </p:ext>
            </p:extLst>
          </p:nvPr>
        </p:nvGraphicFramePr>
        <p:xfrm>
          <a:off x="1192742" y="1487909"/>
          <a:ext cx="9798424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3" name="Agrupar 32"/>
          <p:cNvGrpSpPr/>
          <p:nvPr/>
        </p:nvGrpSpPr>
        <p:grpSpPr>
          <a:xfrm>
            <a:off x="1808572" y="5728447"/>
            <a:ext cx="8566764" cy="324384"/>
            <a:chOff x="2181919" y="6087123"/>
            <a:chExt cx="8566764" cy="226206"/>
          </a:xfrm>
        </p:grpSpPr>
        <p:sp>
          <p:nvSpPr>
            <p:cNvPr id="34" name="Retângulo 33"/>
            <p:cNvSpPr/>
            <p:nvPr/>
          </p:nvSpPr>
          <p:spPr>
            <a:xfrm>
              <a:off x="2181919" y="6087124"/>
              <a:ext cx="2067352" cy="226205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Diminuiu/houve prejuízo</a:t>
              </a: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4342413" y="6087123"/>
              <a:ext cx="2067352" cy="22620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Ficou igual</a:t>
              </a: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511872" y="6087123"/>
              <a:ext cx="2067352" cy="22620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Aumentou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8681331" y="6087123"/>
              <a:ext cx="2067352" cy="226205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/>
                <a:t>Não sabe/Não respondeu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221722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Q2.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29" name="Retângulo 2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02893"/>
              </p:ext>
            </p:extLst>
          </p:nvPr>
        </p:nvGraphicFramePr>
        <p:xfrm>
          <a:off x="218949" y="1350309"/>
          <a:ext cx="11746009" cy="18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35">
                  <a:extLst>
                    <a:ext uri="{9D8B030D-6E8A-4147-A177-3AD203B41FA5}">
                      <a16:colId xmlns:a16="http://schemas.microsoft.com/office/drawing/2014/main" val="936688942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131727267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214600339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569459126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77851495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4243252252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424734879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459216501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205366214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961987907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34130123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466977073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511842879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817393596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109154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>
                          <a:effectLst/>
                        </a:rPr>
                        <a:t> </a:t>
                      </a:r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321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Sim, solicitei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264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o Sebrae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145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um consultor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7713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Outros  Qual?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0%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660792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15988"/>
              </p:ext>
            </p:extLst>
          </p:nvPr>
        </p:nvGraphicFramePr>
        <p:xfrm>
          <a:off x="218949" y="3640251"/>
          <a:ext cx="11746006" cy="18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8872">
                  <a:extLst>
                    <a:ext uri="{9D8B030D-6E8A-4147-A177-3AD203B41FA5}">
                      <a16:colId xmlns:a16="http://schemas.microsoft.com/office/drawing/2014/main" val="3856310858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964007026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2579285964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2612668276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2533698106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627687026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4089734663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623702553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787591274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1618604498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270803538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864019472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634297554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196151292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93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Sim, solicitei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34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o Sebrae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1588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um consultor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741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Outros  Qual?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8982920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12817" y="5867078"/>
            <a:ext cx="482203" cy="268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43124" y="5873067"/>
            <a:ext cx="382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solicitação do próprio empresário (+40%)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81384" y="5879989"/>
            <a:ext cx="430306" cy="268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211690" y="5885978"/>
            <a:ext cx="3415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indicação do SEBRAE (+30%)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480611" y="5875136"/>
            <a:ext cx="430306" cy="2689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910917" y="5881125"/>
            <a:ext cx="326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indicação de consultores (+30%)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11825317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Q16 -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124890862"/>
              </p:ext>
            </p:extLst>
          </p:nvPr>
        </p:nvGraphicFramePr>
        <p:xfrm>
          <a:off x="402336" y="1413163"/>
          <a:ext cx="11338560" cy="48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3.565</a:t>
            </a:r>
          </a:p>
        </p:txBody>
      </p:sp>
    </p:spTree>
    <p:extLst>
      <p:ext uri="{BB962C8B-B14F-4D97-AF65-F5344CB8AC3E}">
        <p14:creationId xmlns:p14="http://schemas.microsoft.com/office/powerpoint/2010/main" val="4011926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17. O fato de ter participado do SEBRAETEC contribuiu para essa mudança no faturamento? Atribua nota de 0 a 10, sendo que a nota 0 significa “não contribuiu em nada” e a nota 10 “contribuiu muito”.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525455" y="1652479"/>
            <a:ext cx="6154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Mais de 55% dos entrevistados avaliaram com notas altas o impacto do SEBRAETEC na mudança do faturamento de sua empresa.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3965955073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Retângulo 45"/>
          <p:cNvSpPr/>
          <p:nvPr/>
        </p:nvSpPr>
        <p:spPr>
          <a:xfrm>
            <a:off x="3139028" y="4326805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8,4%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8506568" y="2709623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35,9%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967122" y="155556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55,7%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50" name="Chave Esquerda 49"/>
          <p:cNvSpPr/>
          <p:nvPr/>
        </p:nvSpPr>
        <p:spPr>
          <a:xfrm rot="5400000">
            <a:off x="5551212" y="2436139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have Esquerda 50"/>
          <p:cNvSpPr/>
          <p:nvPr/>
        </p:nvSpPr>
        <p:spPr>
          <a:xfrm rot="5400000">
            <a:off x="8981424" y="262502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have Esquerda 51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91981" y="2606976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8,5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95" y="1330675"/>
            <a:ext cx="931331" cy="931331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0497671" y="6185221"/>
            <a:ext cx="169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2.270| NS/NR: 10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-8091" y="5411409"/>
            <a:ext cx="22014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 que </a:t>
            </a:r>
            <a:r>
              <a:rPr lang="pt-BR" sz="1500" b="1" dirty="0">
                <a:solidFill>
                  <a:srgbClr val="FF0000"/>
                </a:solidFill>
              </a:rPr>
              <a:t>diminuíram</a:t>
            </a:r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faturamento: </a:t>
            </a:r>
            <a:r>
              <a:rPr lang="pt-BR" sz="2300" b="1" dirty="0">
                <a:solidFill>
                  <a:srgbClr val="FF0000"/>
                </a:solidFill>
              </a:rPr>
              <a:t>6,7  </a:t>
            </a:r>
            <a:endParaRPr lang="pt-BR" sz="2300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0" y="4438253"/>
            <a:ext cx="23169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 que </a:t>
            </a:r>
            <a:r>
              <a:rPr lang="pt-BR" sz="1500" b="1" dirty="0">
                <a:solidFill>
                  <a:srgbClr val="00B050"/>
                </a:solidFill>
              </a:rPr>
              <a:t>aumentaram</a:t>
            </a:r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faturamento:  </a:t>
            </a:r>
            <a:r>
              <a:rPr lang="pt-BR" sz="2300" b="1" dirty="0">
                <a:solidFill>
                  <a:srgbClr val="00B050"/>
                </a:solidFill>
              </a:rPr>
              <a:t>8,8</a:t>
            </a:r>
            <a:endParaRPr lang="pt-BR" sz="2300" dirty="0">
              <a:solidFill>
                <a:srgbClr val="00B05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997" y="5041029"/>
            <a:ext cx="2090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2.019|NS: 07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-8092" y="6003809"/>
            <a:ext cx="2090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251|NS: 03</a:t>
            </a:r>
          </a:p>
        </p:txBody>
      </p:sp>
    </p:spTree>
    <p:extLst>
      <p:ext uri="{BB962C8B-B14F-4D97-AF65-F5344CB8AC3E}">
        <p14:creationId xmlns:p14="http://schemas.microsoft.com/office/powerpoint/2010/main" val="12193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17. O fato de ter participado do SEBRAETEC contribuiu para essa mudança no faturamento?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497671" y="6525878"/>
            <a:ext cx="169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2.270| NS/NR: 10</a:t>
            </a: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86398"/>
              </p:ext>
            </p:extLst>
          </p:nvPr>
        </p:nvGraphicFramePr>
        <p:xfrm>
          <a:off x="591875" y="1248212"/>
          <a:ext cx="5112000" cy="4957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18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1157994">
                  <a:extLst>
                    <a:ext uri="{9D8B030D-6E8A-4147-A177-3AD203B41FA5}">
                      <a16:colId xmlns:a16="http://schemas.microsoft.com/office/drawing/2014/main" val="704851802"/>
                    </a:ext>
                  </a:extLst>
                </a:gridCol>
                <a:gridCol w="1157994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1157994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</a:tblGrid>
              <a:tr h="6767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314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26819"/>
              </p:ext>
            </p:extLst>
          </p:nvPr>
        </p:nvGraphicFramePr>
        <p:xfrm>
          <a:off x="6091954" y="1257308"/>
          <a:ext cx="5112000" cy="494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231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1146923">
                  <a:extLst>
                    <a:ext uri="{9D8B030D-6E8A-4147-A177-3AD203B41FA5}">
                      <a16:colId xmlns:a16="http://schemas.microsoft.com/office/drawing/2014/main" val="704851802"/>
                    </a:ext>
                  </a:extLst>
                </a:gridCol>
                <a:gridCol w="1146923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1146923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</a:tblGrid>
              <a:tr h="6351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29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  <a:tr h="2954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2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426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17. O fato de ter participado do SEBRAETEC contribuiu para essa mudança no faturamento?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466566038"/>
              </p:ext>
            </p:extLst>
          </p:nvPr>
        </p:nvGraphicFramePr>
        <p:xfrm>
          <a:off x="295837" y="2035118"/>
          <a:ext cx="11376211" cy="408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10497671" y="6525878"/>
            <a:ext cx="169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2.270| NS/NR: 10</a:t>
            </a:r>
          </a:p>
        </p:txBody>
      </p:sp>
    </p:spTree>
    <p:extLst>
      <p:ext uri="{BB962C8B-B14F-4D97-AF65-F5344CB8AC3E}">
        <p14:creationId xmlns:p14="http://schemas.microsoft.com/office/powerpoint/2010/main" val="35977012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33" name="Retângulo 32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17. O fato de ter participado do SEBRAETEC contribuiu para essa mudança no faturamento? Atribua nota de 0 a 10, sendo que a nota 0 significa “não contribuiu em nada” e a nota 10 “contribuiu muito”.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798864140"/>
              </p:ext>
            </p:extLst>
          </p:nvPr>
        </p:nvGraphicFramePr>
        <p:xfrm>
          <a:off x="409575" y="2571332"/>
          <a:ext cx="5336801" cy="3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864663770"/>
              </p:ext>
            </p:extLst>
          </p:nvPr>
        </p:nvGraphicFramePr>
        <p:xfrm>
          <a:off x="6667500" y="2571332"/>
          <a:ext cx="5174876" cy="3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-8090" y="1944542"/>
            <a:ext cx="610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Empresas que </a:t>
            </a:r>
            <a:r>
              <a:rPr lang="pt-BR" sz="1600" dirty="0">
                <a:solidFill>
                  <a:schemeClr val="accent6"/>
                </a:solidFill>
                <a:latin typeface="Calibri" panose="020F0502020204030204"/>
                <a:cs typeface="Aparajita" panose="020B0604020202020204" pitchFamily="34" charset="0"/>
              </a:rPr>
              <a:t>aumentaram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 faturamento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6091954" y="1944542"/>
            <a:ext cx="610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Empresas que </a:t>
            </a:r>
            <a:r>
              <a:rPr lang="pt-BR" sz="1600" dirty="0">
                <a:solidFill>
                  <a:srgbClr val="FF3300"/>
                </a:solidFill>
                <a:latin typeface="Calibri" panose="020F0502020204030204"/>
                <a:cs typeface="Aparajita" panose="020B0604020202020204" pitchFamily="34" charset="0"/>
              </a:rPr>
              <a:t>diminuíram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 faturamento</a:t>
            </a:r>
          </a:p>
        </p:txBody>
      </p:sp>
    </p:spTree>
    <p:extLst>
      <p:ext uri="{BB962C8B-B14F-4D97-AF65-F5344CB8AC3E}">
        <p14:creationId xmlns:p14="http://schemas.microsoft.com/office/powerpoint/2010/main" val="3384716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Q20.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 (a) recomendaria o curso/consultoria do SEBRAETEC para um amigo ou familiar? Atribua uma nota de 0 a 10, onde 0 significa “NÃO RECOMENDARIA DE FORMA ALGUMA” e a nota 10 “COM CERTEZA RECOMENDARIA”?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2525455" y="1652479"/>
            <a:ext cx="615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Mais de 4 em cada 5 entrevistados mostraram-se promotores do Programa SEBRAETEC.</a:t>
            </a:r>
          </a:p>
        </p:txBody>
      </p: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387416066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tângulo 49"/>
          <p:cNvSpPr/>
          <p:nvPr/>
        </p:nvSpPr>
        <p:spPr>
          <a:xfrm>
            <a:off x="3148212" y="4477353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DETRATORES</a:t>
            </a:r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4,4%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091067" y="4239786"/>
            <a:ext cx="1944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NEUTROS</a:t>
            </a:r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12,8%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464784" y="1519411"/>
            <a:ext cx="2291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PROMOTORES: </a:t>
            </a:r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82,7%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56" name="Chave Esquerda 55"/>
          <p:cNvSpPr/>
          <p:nvPr/>
        </p:nvSpPr>
        <p:spPr>
          <a:xfrm rot="5400000">
            <a:off x="5560396" y="2586687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have Esquerda 56"/>
          <p:cNvSpPr/>
          <p:nvPr/>
        </p:nvSpPr>
        <p:spPr>
          <a:xfrm rot="5400000">
            <a:off x="8969507" y="4204950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have Esquerda 57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NPS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78,3%</a:t>
            </a: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290412" y="6157919"/>
            <a:ext cx="1901588" cy="28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4.323| NS/NR: 16</a:t>
            </a:r>
          </a:p>
        </p:txBody>
      </p:sp>
    </p:spTree>
    <p:extLst>
      <p:ext uri="{BB962C8B-B14F-4D97-AF65-F5344CB8AC3E}">
        <p14:creationId xmlns:p14="http://schemas.microsoft.com/office/powerpoint/2010/main" val="18088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Q20. O(A) Sr (a) recomendaria o curso/consultoria do SEBRAETEC para um amigo ou familiar?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  <a:p>
            <a:pPr algn="ctr"/>
            <a:endParaRPr lang="pt-BR" sz="20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921234876"/>
              </p:ext>
            </p:extLst>
          </p:nvPr>
        </p:nvGraphicFramePr>
        <p:xfrm>
          <a:off x="233983" y="2164924"/>
          <a:ext cx="11665296" cy="408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Agrupar 41"/>
          <p:cNvGrpSpPr/>
          <p:nvPr/>
        </p:nvGrpSpPr>
        <p:grpSpPr>
          <a:xfrm>
            <a:off x="447675" y="2155825"/>
            <a:ext cx="1116461" cy="120650"/>
            <a:chOff x="447675" y="2447925"/>
            <a:chExt cx="1116461" cy="120650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450850" y="2451100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45"/>
          <p:cNvGrpSpPr/>
          <p:nvPr/>
        </p:nvGrpSpPr>
        <p:grpSpPr>
          <a:xfrm>
            <a:off x="1689616" y="2152650"/>
            <a:ext cx="1567934" cy="120650"/>
            <a:chOff x="447675" y="2447925"/>
            <a:chExt cx="1116461" cy="120650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49"/>
          <p:cNvGrpSpPr/>
          <p:nvPr/>
        </p:nvGrpSpPr>
        <p:grpSpPr>
          <a:xfrm>
            <a:off x="3382381" y="2149475"/>
            <a:ext cx="1567934" cy="120650"/>
            <a:chOff x="447675" y="2447925"/>
            <a:chExt cx="1116461" cy="120650"/>
          </a:xfrm>
        </p:grpSpPr>
        <p:cxnSp>
          <p:nvCxnSpPr>
            <p:cNvPr id="28" name="Conector reto 27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56"/>
          <p:cNvGrpSpPr/>
          <p:nvPr/>
        </p:nvGrpSpPr>
        <p:grpSpPr>
          <a:xfrm>
            <a:off x="5099929" y="2146300"/>
            <a:ext cx="3634495" cy="120650"/>
            <a:chOff x="447675" y="2447925"/>
            <a:chExt cx="1116461" cy="120650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564136" y="2447925"/>
              <a:ext cx="0" cy="1174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60"/>
          <p:cNvGrpSpPr/>
          <p:nvPr/>
        </p:nvGrpSpPr>
        <p:grpSpPr>
          <a:xfrm>
            <a:off x="8882536" y="2147896"/>
            <a:ext cx="2836927" cy="130175"/>
            <a:chOff x="447675" y="2450798"/>
            <a:chExt cx="1116461" cy="117777"/>
          </a:xfrm>
        </p:grpSpPr>
        <p:cxnSp>
          <p:nvCxnSpPr>
            <p:cNvPr id="47" name="Conector reto 46"/>
            <p:cNvCxnSpPr/>
            <p:nvPr/>
          </p:nvCxnSpPr>
          <p:spPr>
            <a:xfrm>
              <a:off x="448589" y="2451100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1564136" y="2450798"/>
              <a:ext cx="0" cy="117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rot="16200000">
              <a:off x="1005675" y="1893099"/>
              <a:ext cx="0" cy="11160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aixaDeTexto 49"/>
          <p:cNvSpPr txBox="1"/>
          <p:nvPr/>
        </p:nvSpPr>
        <p:spPr>
          <a:xfrm>
            <a:off x="709329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78%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447675" y="1666364"/>
            <a:ext cx="1116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endParaRPr lang="pt-BR" sz="1500" i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203324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78%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1689615" y="1666364"/>
            <a:ext cx="1567287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endParaRPr lang="pt-BR" sz="1500" i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3895180" y="1992411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77%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3381471" y="1666364"/>
            <a:ext cx="156728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CENTRO-OESTE</a:t>
            </a:r>
            <a:endParaRPr lang="pt-BR" sz="1500" i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6537474" y="200074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79%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5099929" y="1666363"/>
            <a:ext cx="3632994" cy="323165"/>
          </a:xfrm>
          <a:prstGeom prst="rect">
            <a:avLst/>
          </a:prstGeom>
          <a:solidFill>
            <a:srgbClr val="E4FC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NORDESTE</a:t>
            </a:r>
            <a:endParaRPr lang="pt-BR" sz="1500" i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10031641" y="1992410"/>
            <a:ext cx="602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83%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8882536" y="1666363"/>
            <a:ext cx="2820388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NORTE</a:t>
            </a:r>
            <a:endParaRPr lang="pt-BR" sz="1500" i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0290412" y="6499119"/>
            <a:ext cx="1901588" cy="28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4.323| NS/NR: 16</a:t>
            </a:r>
          </a:p>
        </p:txBody>
      </p:sp>
    </p:spTree>
    <p:extLst>
      <p:ext uri="{BB962C8B-B14F-4D97-AF65-F5344CB8AC3E}">
        <p14:creationId xmlns:p14="http://schemas.microsoft.com/office/powerpoint/2010/main" val="30961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083114" y="936577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9647" y="950295"/>
            <a:ext cx="2957188" cy="5506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Q20. O(A) Sr (a) recomendaria o curso/consultoria do SEBRAETEC para um amigo ou familiar?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66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826801794"/>
              </p:ext>
            </p:extLst>
          </p:nvPr>
        </p:nvGraphicFramePr>
        <p:xfrm>
          <a:off x="645172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951230" y="3424990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81%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088625990"/>
              </p:ext>
            </p:extLst>
          </p:nvPr>
        </p:nvGraphicFramePr>
        <p:xfrm>
          <a:off x="3718483" y="2972458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4024542" y="3424990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78%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846488416"/>
              </p:ext>
            </p:extLst>
          </p:nvPr>
        </p:nvGraphicFramePr>
        <p:xfrm>
          <a:off x="6650846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6956905" y="3419228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84%</a:t>
            </a: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08204868"/>
              </p:ext>
            </p:extLst>
          </p:nvPr>
        </p:nvGraphicFramePr>
        <p:xfrm>
          <a:off x="9719282" y="2966696"/>
          <a:ext cx="1667721" cy="157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10025342" y="3419228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76%</a:t>
            </a:r>
          </a:p>
        </p:txBody>
      </p:sp>
      <p:grpSp>
        <p:nvGrpSpPr>
          <p:cNvPr id="48" name="Agrupar 83"/>
          <p:cNvGrpSpPr/>
          <p:nvPr/>
        </p:nvGrpSpPr>
        <p:grpSpPr>
          <a:xfrm>
            <a:off x="3271814" y="4812814"/>
            <a:ext cx="2577356" cy="831270"/>
            <a:chOff x="3281792" y="4884531"/>
            <a:chExt cx="2577356" cy="831270"/>
          </a:xfrm>
        </p:grpSpPr>
        <p:sp>
          <p:nvSpPr>
            <p:cNvPr id="49" name="Retângulo 48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presencial</a:t>
              </a: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Consultoria à distância</a:t>
              </a: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78%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74%</a:t>
              </a:r>
            </a:p>
          </p:txBody>
        </p:sp>
      </p:grpSp>
      <p:grpSp>
        <p:nvGrpSpPr>
          <p:cNvPr id="56" name="Agrupar 88"/>
          <p:cNvGrpSpPr/>
          <p:nvPr/>
        </p:nvGrpSpPr>
        <p:grpSpPr>
          <a:xfrm>
            <a:off x="9314437" y="4812814"/>
            <a:ext cx="2577356" cy="831270"/>
            <a:chOff x="3281792" y="4884531"/>
            <a:chExt cx="2577356" cy="831270"/>
          </a:xfrm>
        </p:grpSpPr>
        <p:sp>
          <p:nvSpPr>
            <p:cNvPr id="57" name="Retângulo 56"/>
            <p:cNvSpPr/>
            <p:nvPr/>
          </p:nvSpPr>
          <p:spPr>
            <a:xfrm>
              <a:off x="3285562" y="4884532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presencial</a:t>
              </a: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4602054" y="4884531"/>
              <a:ext cx="1257094" cy="4083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Orientação à distância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3281792" y="5307496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76%</a:t>
              </a: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4598284" y="5307495"/>
              <a:ext cx="1257094" cy="4083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76%</a:t>
              </a: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9988311" y="5866070"/>
            <a:ext cx="2070340" cy="302264"/>
          </a:xfrm>
          <a:prstGeom prst="rect">
            <a:avLst/>
          </a:prstGeom>
          <a:solidFill>
            <a:srgbClr val="5B697C"/>
          </a:solidFill>
          <a:ln>
            <a:solidFill>
              <a:srgbClr val="5B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Presenciais x à distância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47" y="6073623"/>
            <a:ext cx="324000" cy="324000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10290412" y="6499119"/>
            <a:ext cx="1901588" cy="28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4.323| NS/NR: 16</a:t>
            </a:r>
          </a:p>
        </p:txBody>
      </p:sp>
    </p:spTree>
    <p:extLst>
      <p:ext uri="{BB962C8B-B14F-4D97-AF65-F5344CB8AC3E}">
        <p14:creationId xmlns:p14="http://schemas.microsoft.com/office/powerpoint/2010/main" val="37558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/>
      <p:bldGraphic spid="32" grpId="0">
        <p:bldAsOne/>
      </p:bldGraphic>
      <p:bldP spid="38" grpId="0"/>
      <p:bldGraphic spid="41" grpId="0">
        <p:bldAsOne/>
      </p:bldGraphic>
      <p:bldP spid="45" grpId="0"/>
      <p:bldGraphic spid="46" grpId="0">
        <p:bldAsOne/>
      </p:bldGraphic>
      <p:bldP spid="4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873569"/>
            <a:ext cx="5162550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Q20. O(A) Sr (a) recomendaria o curso/consultoria do SEBRAETEC para um amigo ou familiar? Atribua uma nota de 0 a 10, onde 0 significa “NÃO RECOMENDARIA DE FORMA ALGUMA” e a nota 10 “COM CERTEZA RECOMENDARIA”?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858203945"/>
              </p:ext>
            </p:extLst>
          </p:nvPr>
        </p:nvGraphicFramePr>
        <p:xfrm>
          <a:off x="5057774" y="1352551"/>
          <a:ext cx="6683121" cy="487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9" name="Imagem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52" y="1176635"/>
            <a:ext cx="931331" cy="931331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1281669" y="1720333"/>
            <a:ext cx="266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Evolução do NPS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491941857"/>
              </p:ext>
            </p:extLst>
          </p:nvPr>
        </p:nvGraphicFramePr>
        <p:xfrm>
          <a:off x="201353" y="2782757"/>
          <a:ext cx="4742122" cy="356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" name="Conector de Seta Reta 2"/>
          <p:cNvCxnSpPr/>
          <p:nvPr/>
        </p:nvCxnSpPr>
        <p:spPr>
          <a:xfrm flipV="1">
            <a:off x="665084" y="2604288"/>
            <a:ext cx="3973591" cy="4064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503077" y="2987884"/>
          <a:ext cx="5292001" cy="3681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320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883259743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913118881"/>
                    </a:ext>
                  </a:extLst>
                </a:gridCol>
              </a:tblGrid>
              <a:tr h="583452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2017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Facilidade de comunicação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Domínio do assunto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Educação e postura ética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77195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Acompanhamento e orientação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085195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Foco em resultados para sua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Cumprimento dos prazos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Resolução do problema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387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Facilidade de comunicação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EVOLUÇÃO DA AVALIAÇÃO DO SEBRAETEC E DOS CONSULTORES DO PROGRAMA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322558" y="2987884"/>
          <a:ext cx="5292001" cy="36661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320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883259743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913118881"/>
                    </a:ext>
                  </a:extLst>
                </a:gridCol>
              </a:tblGrid>
              <a:tr h="587373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Atendidos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 2017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Qualidade do curso/consultoria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Atendimento das expectativas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Aplicabilidade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Efetividade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513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Recomendação (NPS)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</a:tbl>
          </a:graphicData>
        </a:graphic>
      </p:graphicFrame>
      <p:grpSp>
        <p:nvGrpSpPr>
          <p:cNvPr id="22" name="Agrupar 21"/>
          <p:cNvGrpSpPr/>
          <p:nvPr/>
        </p:nvGrpSpPr>
        <p:grpSpPr>
          <a:xfrm>
            <a:off x="4161832" y="3742984"/>
            <a:ext cx="180003" cy="2779315"/>
            <a:chOff x="4578182" y="2578418"/>
            <a:chExt cx="180003" cy="2779315"/>
          </a:xfrm>
        </p:grpSpPr>
        <p:sp>
          <p:nvSpPr>
            <p:cNvPr id="23" name="Seta para Baixo 22"/>
            <p:cNvSpPr/>
            <p:nvPr/>
          </p:nvSpPr>
          <p:spPr>
            <a:xfrm rot="10800000">
              <a:off x="4578185" y="2578418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Seta para Baixo 23"/>
            <p:cNvSpPr/>
            <p:nvPr/>
          </p:nvSpPr>
          <p:spPr>
            <a:xfrm rot="10800000">
              <a:off x="4578185" y="3073718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Seta para Baixo 24"/>
            <p:cNvSpPr/>
            <p:nvPr/>
          </p:nvSpPr>
          <p:spPr>
            <a:xfrm rot="10800000">
              <a:off x="4578182" y="5141733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Seta para Baixo 25"/>
            <p:cNvSpPr/>
            <p:nvPr/>
          </p:nvSpPr>
          <p:spPr>
            <a:xfrm rot="10800000">
              <a:off x="4578184" y="3584023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Baixo 26"/>
            <p:cNvSpPr/>
            <p:nvPr/>
          </p:nvSpPr>
          <p:spPr>
            <a:xfrm rot="10800000">
              <a:off x="4578184" y="4121011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Seta para Baixo 27"/>
            <p:cNvSpPr/>
            <p:nvPr/>
          </p:nvSpPr>
          <p:spPr>
            <a:xfrm rot="10800000">
              <a:off x="4578183" y="4658000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5250752" y="3716130"/>
            <a:ext cx="302538" cy="2803296"/>
            <a:chOff x="5667102" y="2551564"/>
            <a:chExt cx="302538" cy="2803296"/>
          </a:xfrm>
        </p:grpSpPr>
        <p:sp>
          <p:nvSpPr>
            <p:cNvPr id="30" name="Seta para Baixo 29"/>
            <p:cNvSpPr/>
            <p:nvPr/>
          </p:nvSpPr>
          <p:spPr>
            <a:xfrm rot="10800000">
              <a:off x="5731241" y="5138860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Seta para Baixo 30"/>
            <p:cNvSpPr/>
            <p:nvPr/>
          </p:nvSpPr>
          <p:spPr>
            <a:xfrm rot="10800000">
              <a:off x="5731242" y="4655127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Seta para Baixo 31"/>
            <p:cNvSpPr/>
            <p:nvPr/>
          </p:nvSpPr>
          <p:spPr>
            <a:xfrm rot="10800000">
              <a:off x="5728371" y="3583242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Seta para Baixo 32"/>
            <p:cNvSpPr/>
            <p:nvPr/>
          </p:nvSpPr>
          <p:spPr>
            <a:xfrm rot="10800000">
              <a:off x="5728372" y="3099509"/>
              <a:ext cx="180000" cy="216000"/>
            </a:xfrm>
            <a:prstGeom prst="downArrow">
              <a:avLst/>
            </a:prstGeom>
            <a:solidFill>
              <a:srgbClr val="2FC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Igual a 33"/>
            <p:cNvSpPr/>
            <p:nvPr/>
          </p:nvSpPr>
          <p:spPr>
            <a:xfrm>
              <a:off x="5667102" y="2551564"/>
              <a:ext cx="302538" cy="216001"/>
            </a:xfrm>
            <a:prstGeom prst="mathEqua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5" name="Igual a 34"/>
            <p:cNvSpPr/>
            <p:nvPr/>
          </p:nvSpPr>
          <p:spPr>
            <a:xfrm>
              <a:off x="5667102" y="4107182"/>
              <a:ext cx="302538" cy="216001"/>
            </a:xfrm>
            <a:prstGeom prst="mathEqua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39" name="Seta para Baixo 38"/>
          <p:cNvSpPr/>
          <p:nvPr/>
        </p:nvSpPr>
        <p:spPr>
          <a:xfrm rot="10800000">
            <a:off x="10300967" y="3653845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 para Baixo 39"/>
          <p:cNvSpPr/>
          <p:nvPr/>
        </p:nvSpPr>
        <p:spPr>
          <a:xfrm rot="10800000">
            <a:off x="10300964" y="4082832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 para Baixo 40"/>
          <p:cNvSpPr/>
          <p:nvPr/>
        </p:nvSpPr>
        <p:spPr>
          <a:xfrm rot="10800000">
            <a:off x="10305724" y="6343287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Baixo 41"/>
          <p:cNvSpPr/>
          <p:nvPr/>
        </p:nvSpPr>
        <p:spPr>
          <a:xfrm rot="10800000">
            <a:off x="10300964" y="4467940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Baixo 42"/>
          <p:cNvSpPr/>
          <p:nvPr/>
        </p:nvSpPr>
        <p:spPr>
          <a:xfrm rot="10800000">
            <a:off x="10300964" y="4840815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Baixo 43"/>
          <p:cNvSpPr/>
          <p:nvPr/>
        </p:nvSpPr>
        <p:spPr>
          <a:xfrm rot="10800000">
            <a:off x="10300964" y="5224394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Baixo 46"/>
          <p:cNvSpPr/>
          <p:nvPr/>
        </p:nvSpPr>
        <p:spPr>
          <a:xfrm rot="10800000">
            <a:off x="11430751" y="5218815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Baixo 47"/>
          <p:cNvSpPr/>
          <p:nvPr/>
        </p:nvSpPr>
        <p:spPr>
          <a:xfrm rot="10800000">
            <a:off x="11430751" y="4805772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Baixo 48"/>
          <p:cNvSpPr/>
          <p:nvPr/>
        </p:nvSpPr>
        <p:spPr>
          <a:xfrm rot="10800000">
            <a:off x="11430751" y="4059836"/>
            <a:ext cx="180000" cy="216000"/>
          </a:xfrm>
          <a:prstGeom prst="downArrow">
            <a:avLst/>
          </a:prstGeom>
          <a:solidFill>
            <a:srgbClr val="2FC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Igual a 49"/>
          <p:cNvSpPr/>
          <p:nvPr/>
        </p:nvSpPr>
        <p:spPr>
          <a:xfrm>
            <a:off x="11369482" y="3666073"/>
            <a:ext cx="302538" cy="216001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Igual a 50"/>
          <p:cNvSpPr/>
          <p:nvPr/>
        </p:nvSpPr>
        <p:spPr>
          <a:xfrm>
            <a:off x="11369482" y="6369165"/>
            <a:ext cx="302538" cy="216001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Igual a 51"/>
          <p:cNvSpPr/>
          <p:nvPr/>
        </p:nvSpPr>
        <p:spPr>
          <a:xfrm>
            <a:off x="11369482" y="4452262"/>
            <a:ext cx="302538" cy="216001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6003985" y="1295155"/>
            <a:ext cx="0" cy="52739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322558" y="1198976"/>
            <a:ext cx="4623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AVALIAÇÃO DO SEBRAETEC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6434718" y="1211285"/>
            <a:ext cx="4623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AVALIAÇÃO DOS CONSULTORES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322558" y="1769304"/>
            <a:ext cx="512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A maioria dos itens avaliados apresentam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crescimento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 das notas médias ao longo da série histórica.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434718" y="1709363"/>
            <a:ext cx="536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Em relação à avaliação dos consultores, a maioria dos itens avaliados também apresentam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crescimento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 das notas médias ao longo da série histórica.</a:t>
            </a:r>
          </a:p>
        </p:txBody>
      </p:sp>
    </p:spTree>
    <p:extLst>
      <p:ext uri="{BB962C8B-B14F-4D97-AF65-F5344CB8AC3E}">
        <p14:creationId xmlns:p14="http://schemas.microsoft.com/office/powerpoint/2010/main" val="190498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6074149" y="904895"/>
            <a:ext cx="2957188" cy="5658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Q2.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89647" y="950295"/>
            <a:ext cx="2957188" cy="5612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>
            <a:off x="579640" y="1668080"/>
            <a:ext cx="10972768" cy="1145055"/>
            <a:chOff x="579640" y="1668080"/>
            <a:chExt cx="10972768" cy="1145055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86214125"/>
              </p:ext>
            </p:extLst>
          </p:nvPr>
        </p:nvGraphicFramePr>
        <p:xfrm>
          <a:off x="0" y="2844543"/>
          <a:ext cx="3086404" cy="35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1588038133"/>
              </p:ext>
            </p:extLst>
          </p:nvPr>
        </p:nvGraphicFramePr>
        <p:xfrm>
          <a:off x="3017290" y="2844543"/>
          <a:ext cx="3086404" cy="35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4212466472"/>
              </p:ext>
            </p:extLst>
          </p:nvPr>
        </p:nvGraphicFramePr>
        <p:xfrm>
          <a:off x="6002705" y="2844543"/>
          <a:ext cx="3086404" cy="35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82106212"/>
              </p:ext>
            </p:extLst>
          </p:nvPr>
        </p:nvGraphicFramePr>
        <p:xfrm>
          <a:off x="8990450" y="2844543"/>
          <a:ext cx="3086404" cy="35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</p:spTree>
    <p:extLst>
      <p:ext uri="{BB962C8B-B14F-4D97-AF65-F5344CB8AC3E}">
        <p14:creationId xmlns:p14="http://schemas.microsoft.com/office/powerpoint/2010/main" val="41390333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Q7.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sp>
        <p:nvSpPr>
          <p:cNvPr id="35" name="Retângulo 34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615296383"/>
              </p:ext>
            </p:extLst>
          </p:nvPr>
        </p:nvGraphicFramePr>
        <p:xfrm>
          <a:off x="218365" y="1624084"/>
          <a:ext cx="6905766" cy="45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5880335" y="5554639"/>
            <a:ext cx="943546" cy="35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Quais?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816" y="5868907"/>
            <a:ext cx="324000" cy="32400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810500" y="984261"/>
            <a:ext cx="4381501" cy="5566186"/>
            <a:chOff x="7810500" y="984261"/>
            <a:chExt cx="4381501" cy="5566186"/>
          </a:xfrm>
        </p:grpSpPr>
        <p:sp>
          <p:nvSpPr>
            <p:cNvPr id="46" name="Retângulo 45"/>
            <p:cNvSpPr/>
            <p:nvPr/>
          </p:nvSpPr>
          <p:spPr>
            <a:xfrm>
              <a:off x="7823201" y="984261"/>
              <a:ext cx="4368800" cy="5566186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59" name="Gráfico 58"/>
            <p:cNvGraphicFramePr/>
            <p:nvPr>
              <p:extLst>
                <p:ext uri="{D42A27DB-BD31-4B8C-83A1-F6EECF244321}">
                  <p14:modId xmlns:p14="http://schemas.microsoft.com/office/powerpoint/2010/main" val="2155318192"/>
                </p:ext>
              </p:extLst>
            </p:nvPr>
          </p:nvGraphicFramePr>
          <p:xfrm>
            <a:off x="7988300" y="2501900"/>
            <a:ext cx="3886200" cy="3509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0" name="CaixaDeTexto 59"/>
            <p:cNvSpPr txBox="1"/>
            <p:nvPr/>
          </p:nvSpPr>
          <p:spPr>
            <a:xfrm>
              <a:off x="7810500" y="1739900"/>
              <a:ext cx="35306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i="1" dirty="0">
                  <a:solidFill>
                    <a:schemeClr val="accent5">
                      <a:lumMod val="75000"/>
                    </a:schemeClr>
                  </a:solidFill>
                </a:rPr>
                <a:t>Os problemas foram solucionados?</a:t>
              </a: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1803400" y="950295"/>
            <a:ext cx="6019801" cy="5612855"/>
            <a:chOff x="1803400" y="950295"/>
            <a:chExt cx="6019801" cy="5612855"/>
          </a:xfrm>
        </p:grpSpPr>
        <p:cxnSp>
          <p:nvCxnSpPr>
            <p:cNvPr id="49" name="Conector reto 48"/>
            <p:cNvCxnSpPr/>
            <p:nvPr/>
          </p:nvCxnSpPr>
          <p:spPr>
            <a:xfrm flipV="1">
              <a:off x="1803400" y="4510088"/>
              <a:ext cx="4978400" cy="111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Angulado 2"/>
            <p:cNvCxnSpPr/>
            <p:nvPr/>
          </p:nvCxnSpPr>
          <p:spPr>
            <a:xfrm flipV="1">
              <a:off x="4168588" y="2922494"/>
              <a:ext cx="3654613" cy="1598707"/>
            </a:xfrm>
            <a:prstGeom prst="bentConnector3">
              <a:avLst>
                <a:gd name="adj1" fmla="val 204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7823201" y="950295"/>
              <a:ext cx="0" cy="56128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05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Q7.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OUTROS PROBLEMAS. QUAIS?</a:t>
            </a:r>
          </a:p>
        </p:txBody>
      </p:sp>
      <p:sp>
        <p:nvSpPr>
          <p:cNvPr id="35" name="Retângulo 34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ela 46"/>
          <p:cNvGraphicFramePr>
            <a:graphicFrameLocks noGrp="1"/>
          </p:cNvGraphicFramePr>
          <p:nvPr/>
        </p:nvGraphicFramePr>
        <p:xfrm>
          <a:off x="1371600" y="1130300"/>
          <a:ext cx="9156700" cy="5258099"/>
        </p:xfrm>
        <a:graphic>
          <a:graphicData uri="http://schemas.openxmlformats.org/drawingml/2006/table">
            <a:tbl>
              <a:tblPr/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0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OUTROS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PROBLEMAS RELATADOS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 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Atraso na condução e finalização do Programa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Conhecimento básico, sem aplicação na prática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Consultores não compareciam nas visitas marcadas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Dificuldades com o sistema online do SEBRAE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Época da realização do programa não foi ideal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Falta de assistência por parte dos técnicos/consultores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Falta de inovação nos temas propostos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Falta de organização da agenda do consultor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Infraestrutura do SEBRAE deixou a desejar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Insatisfação com a empresa prestadora de serviços indicada pelo SEBRAE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Insatisfação com os resultados do programa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Laboratórios do programa não eram bem equipados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Muita burocracia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há SEBRAE em sua cidade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Problemas no diagnóstico da realidade da empresa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não foi concluído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Troca de consultores que prejudicou o andamento do programa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0,3%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222</a:t>
            </a:r>
          </a:p>
        </p:txBody>
      </p:sp>
      <p:pic>
        <p:nvPicPr>
          <p:cNvPr id="14" name="Imagem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104" y="34721"/>
            <a:ext cx="610384" cy="6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71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Q7.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40720"/>
              </p:ext>
            </p:extLst>
          </p:nvPr>
        </p:nvGraphicFramePr>
        <p:xfrm>
          <a:off x="81888" y="1380376"/>
          <a:ext cx="11999275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AP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PI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RJ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teve problemas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Carga horária não adequada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Consultores sem conhecimento técnico suficiente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Poucas opções de horários para realização da consultoria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08006"/>
                  </a:ext>
                </a:extLst>
              </a:tr>
            </a:tbl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sp>
        <p:nvSpPr>
          <p:cNvPr id="27" name="Retângulo 26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834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89647" y="950295"/>
            <a:ext cx="2957188" cy="5642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083114" y="936577"/>
            <a:ext cx="2957188" cy="5642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Q7. Ocorreu algum problema durante a realização do curso/consultoria SEBRAETEC? 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grpSp>
        <p:nvGrpSpPr>
          <p:cNvPr id="35" name="Agrupar 66"/>
          <p:cNvGrpSpPr/>
          <p:nvPr/>
        </p:nvGrpSpPr>
        <p:grpSpPr>
          <a:xfrm>
            <a:off x="579640" y="1504304"/>
            <a:ext cx="10972768" cy="1145055"/>
            <a:chOff x="579640" y="1668080"/>
            <a:chExt cx="10972768" cy="1145055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46" y="1681598"/>
              <a:ext cx="792000" cy="792000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644" y="1681598"/>
              <a:ext cx="792000" cy="792000"/>
            </a:xfrm>
            <a:prstGeom prst="rect">
              <a:avLst/>
            </a:prstGeom>
          </p:spPr>
        </p:pic>
        <p:sp>
          <p:nvSpPr>
            <p:cNvPr id="38" name="CaixaDeTexto 37"/>
            <p:cNvSpPr txBox="1"/>
            <p:nvPr/>
          </p:nvSpPr>
          <p:spPr>
            <a:xfrm>
              <a:off x="6431867" y="2520427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CURSOS</a:t>
              </a:r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5499" y="1668080"/>
              <a:ext cx="792000" cy="792000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579640" y="2520747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CLÍNICA TECNOLÓGICA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3635186" y="2519751"/>
              <a:ext cx="18506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CONSULTORIA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1754" y="1668080"/>
              <a:ext cx="792000" cy="792000"/>
            </a:xfrm>
            <a:prstGeom prst="rect">
              <a:avLst/>
            </a:prstGeom>
          </p:spPr>
        </p:pic>
        <p:sp>
          <p:nvSpPr>
            <p:cNvPr id="43" name="CaixaDeTexto 42"/>
            <p:cNvSpPr txBox="1"/>
            <p:nvPr/>
          </p:nvSpPr>
          <p:spPr>
            <a:xfrm>
              <a:off x="9404159" y="2507804"/>
              <a:ext cx="2148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ORIENTAÇÃO TÉCNICA</a:t>
              </a: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286602" y="3098042"/>
            <a:ext cx="196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Não teve problemas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275230" y="3494205"/>
            <a:ext cx="15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Carga horária não adequada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77504" y="4015095"/>
            <a:ext cx="15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Consultores sem conhecimento técnico suficiente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293427" y="4699758"/>
            <a:ext cx="17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Poucas opções de horários para realização da consultoria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36645" y="5576818"/>
            <a:ext cx="159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Outros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373380" y="33528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358140" y="392684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342900" y="464312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358140" y="53213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342900" y="582168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2070100" y="302514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95%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2077720" y="35915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2087880" y="43154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2087880" y="500888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092960" y="549402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3334602" y="3085342"/>
            <a:ext cx="196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Não teve problemas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3323230" y="3481505"/>
            <a:ext cx="15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Carga horária não adequada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3325504" y="4002395"/>
            <a:ext cx="15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Consultores sem conhecimento técnico suficiente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341427" y="4687058"/>
            <a:ext cx="17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Poucas opções de horários para realização da consultoria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3384645" y="5564118"/>
            <a:ext cx="159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Outros</a:t>
            </a:r>
          </a:p>
        </p:txBody>
      </p:sp>
      <p:cxnSp>
        <p:nvCxnSpPr>
          <p:cNvPr id="79" name="Conector reto 78"/>
          <p:cNvCxnSpPr/>
          <p:nvPr/>
        </p:nvCxnSpPr>
        <p:spPr>
          <a:xfrm flipV="1">
            <a:off x="3421380" y="33401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V="1">
            <a:off x="3406140" y="391414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V="1">
            <a:off x="3390900" y="463042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V="1">
            <a:off x="3406140" y="53086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3390900" y="580898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5118100" y="301244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92%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5125720" y="35788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5135880" y="43027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5135880" y="499618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5140960" y="548132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4%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6344502" y="3085342"/>
            <a:ext cx="196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Não teve problemas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6333130" y="3481505"/>
            <a:ext cx="15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Carga horária não adequada</a:t>
            </a:r>
          </a:p>
        </p:txBody>
      </p:sp>
      <p:sp>
        <p:nvSpPr>
          <p:cNvPr id="91" name="CaixaDeTexto 90"/>
          <p:cNvSpPr txBox="1"/>
          <p:nvPr/>
        </p:nvSpPr>
        <p:spPr>
          <a:xfrm>
            <a:off x="6335404" y="4002395"/>
            <a:ext cx="15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Consultores sem conhecimento técnico suficiente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6351327" y="4687058"/>
            <a:ext cx="17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Poucas opções de horários para realização da consultoria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6394545" y="5564118"/>
            <a:ext cx="159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Outros</a:t>
            </a:r>
          </a:p>
        </p:txBody>
      </p:sp>
      <p:cxnSp>
        <p:nvCxnSpPr>
          <p:cNvPr id="94" name="Conector reto 93"/>
          <p:cNvCxnSpPr/>
          <p:nvPr/>
        </p:nvCxnSpPr>
        <p:spPr>
          <a:xfrm flipV="1">
            <a:off x="6431280" y="33401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V="1">
            <a:off x="6416040" y="391414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6400800" y="463042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V="1">
            <a:off x="6416040" y="53086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 flipV="1">
            <a:off x="6400800" y="580898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8128000" y="301244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94%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8135620" y="35788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8145780" y="43027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8145780" y="499618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5%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8150860" y="548132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9316302" y="3085342"/>
            <a:ext cx="196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Não teve problemas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9304930" y="3481505"/>
            <a:ext cx="15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Carga horária não adequada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9307204" y="4002395"/>
            <a:ext cx="15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Consultores sem conhecimento técnico suficiente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9323127" y="4687058"/>
            <a:ext cx="17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Poucas opções de horários para realização da consultoria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9366345" y="5564118"/>
            <a:ext cx="159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Outros</a:t>
            </a:r>
          </a:p>
        </p:txBody>
      </p:sp>
      <p:cxnSp>
        <p:nvCxnSpPr>
          <p:cNvPr id="109" name="Conector reto 108"/>
          <p:cNvCxnSpPr/>
          <p:nvPr/>
        </p:nvCxnSpPr>
        <p:spPr>
          <a:xfrm flipV="1">
            <a:off x="9403080" y="33401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 flipV="1">
            <a:off x="9387840" y="391414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 flipV="1">
            <a:off x="9372600" y="463042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V="1">
            <a:off x="9387840" y="530860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 flipV="1">
            <a:off x="9372600" y="5808980"/>
            <a:ext cx="2156460" cy="76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11099800" y="301244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91%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11107420" y="35788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11117580" y="43027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2%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11117580" y="499618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11122660" y="548132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4%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sp>
        <p:nvSpPr>
          <p:cNvPr id="121" name="Retângulo 120">
            <a:hlinkClick r:id="rId9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22" name="Retângulo 121">
            <a:hlinkClick r:id="rId10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123" name="Conector reto 1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>
            <a:hlinkClick r:id="rId11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125" name="Conector reto 124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>
            <a:hlinkClick r:id="rId12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28" name="Conector reto 127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669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Q7.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124890862"/>
              </p:ext>
            </p:extLst>
          </p:nvPr>
        </p:nvGraphicFramePr>
        <p:xfrm>
          <a:off x="402336" y="1413163"/>
          <a:ext cx="11338560" cy="48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969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EMPREENDIMENTO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1185333" y="1297901"/>
            <a:ext cx="968375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Q18. Quanto sua empresa fatura por mês aproximadamente?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405720" y="2088107"/>
          <a:ext cx="9662614" cy="42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93700" y="1549400"/>
            <a:ext cx="1134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 mensal da empresa</a:t>
            </a:r>
          </a:p>
        </p:txBody>
      </p:sp>
    </p:spTree>
    <p:extLst>
      <p:ext uri="{BB962C8B-B14F-4D97-AF65-F5344CB8AC3E}">
        <p14:creationId xmlns:p14="http://schemas.microsoft.com/office/powerpoint/2010/main" val="38699910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EMPREENDEDOR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1185333" y="1297901"/>
            <a:ext cx="968375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Q22. Sexo / Q21. Qual sua idade?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to 4"/>
          <p:cNvCxnSpPr/>
          <p:nvPr/>
        </p:nvCxnSpPr>
        <p:spPr>
          <a:xfrm>
            <a:off x="6096000" y="1384300"/>
            <a:ext cx="0" cy="483870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096000" y="15494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15494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807731"/>
              </p:ext>
            </p:extLst>
          </p:nvPr>
        </p:nvGraphicFramePr>
        <p:xfrm>
          <a:off x="393700" y="2298700"/>
          <a:ext cx="5333999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graphicFrame>
        <p:nvGraphicFramePr>
          <p:cNvPr id="18" name="Gráfico 17"/>
          <p:cNvGraphicFramePr/>
          <p:nvPr/>
        </p:nvGraphicFramePr>
        <p:xfrm>
          <a:off x="6387152" y="2019870"/>
          <a:ext cx="5636526" cy="422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4161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EMPREENDEDOR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1185333" y="1297901"/>
            <a:ext cx="968375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23. Qual seu grau de instrução?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ixaDeTexto 15"/>
          <p:cNvSpPr txBox="1"/>
          <p:nvPr/>
        </p:nvSpPr>
        <p:spPr>
          <a:xfrm>
            <a:off x="393700" y="1549400"/>
            <a:ext cx="1134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Grau de instrução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4.339</a:t>
            </a:r>
          </a:p>
        </p:txBody>
      </p:sp>
      <p:graphicFrame>
        <p:nvGraphicFramePr>
          <p:cNvPr id="13" name="Gráfico 12"/>
          <p:cNvGraphicFramePr/>
          <p:nvPr/>
        </p:nvGraphicFramePr>
        <p:xfrm>
          <a:off x="1705971" y="1965278"/>
          <a:ext cx="9662614" cy="441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321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5" y="-3346"/>
            <a:ext cx="12205250" cy="686469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30" y="1347985"/>
            <a:ext cx="2753740" cy="9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5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61949" y="1226419"/>
            <a:ext cx="11288490" cy="5034717"/>
            <a:chOff x="361949" y="1226419"/>
            <a:chExt cx="11288490" cy="5034717"/>
          </a:xfrm>
        </p:grpSpPr>
        <p:sp>
          <p:nvSpPr>
            <p:cNvPr id="11" name="Retângulo 10"/>
            <p:cNvSpPr/>
            <p:nvPr/>
          </p:nvSpPr>
          <p:spPr>
            <a:xfrm>
              <a:off x="361950" y="5254624"/>
              <a:ext cx="10848974" cy="990600"/>
            </a:xfrm>
            <a:prstGeom prst="rect">
              <a:avLst/>
            </a:prstGeom>
            <a:solidFill>
              <a:srgbClr val="0068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05</a:t>
              </a:r>
            </a:p>
          </p:txBody>
        </p:sp>
        <p:sp>
          <p:nvSpPr>
            <p:cNvPr id="28" name="Retângulo Arredondado 27"/>
            <p:cNvSpPr/>
            <p:nvPr/>
          </p:nvSpPr>
          <p:spPr>
            <a:xfrm rot="18933036">
              <a:off x="10606439" y="5217136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61950" y="4264024"/>
              <a:ext cx="9950744" cy="990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04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61950" y="3284537"/>
              <a:ext cx="10848974" cy="990600"/>
            </a:xfrm>
            <a:prstGeom prst="rect">
              <a:avLst/>
            </a:prstGeom>
            <a:solidFill>
              <a:srgbClr val="0489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03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61950" y="2305050"/>
              <a:ext cx="9739155" cy="990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02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61949" y="1314450"/>
              <a:ext cx="10848975" cy="990600"/>
            </a:xfrm>
            <a:prstGeom prst="rect">
              <a:avLst/>
            </a:prstGeom>
            <a:solidFill>
              <a:srgbClr val="72A4B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01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152929" y="1462735"/>
              <a:ext cx="9410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Cerca de 1/3 dos entrevistados ingressaram no SEBRAETEC via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solicitação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 A maioria, porém, foi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indicada pelo SEBRAE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ou por consultores. 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55840" y="2452777"/>
              <a:ext cx="8087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Dentre aqueles que solicitaram participar do SEBRAETEC, ¼ visava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ampliar a produção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 sua empresa. Outros 25% buscavam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melhorar a comunicação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 o cliente.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52929" y="3472917"/>
              <a:ext cx="88106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Os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consultores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do SEBRAETEC foram avaliados, de modo geral, com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notas altas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(acima de 9,0 na maioria dos critérios, especialmente quanto a sua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educação e postura ética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48520" y="4297659"/>
              <a:ext cx="83776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Os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valores cobrados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pelo Programa SEBRAETEC foram considerados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adequados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por cerca de 2 em cada 5 entrevistados. A maioria dos empresários (69%) tem conhecimento de que os valores cobrados contam com subsídios do SEBRAE.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148519" y="5318218"/>
              <a:ext cx="9164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conteúdo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apresentado no SEBRAETEC foi avaliado com nota média 9,0. Empresários que realizaram Clínica tecnológica e Cursos foram aqueles que avaliaram de forma mais positiva o conteúdo do Programa.</a:t>
              </a: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10520132" y="1226419"/>
              <a:ext cx="1044000" cy="4888431"/>
              <a:chOff x="10520132" y="1226419"/>
              <a:chExt cx="1044000" cy="4888431"/>
            </a:xfrm>
          </p:grpSpPr>
          <p:sp>
            <p:nvSpPr>
              <p:cNvPr id="30" name="Retângulo Arredondado 29"/>
              <p:cNvSpPr/>
              <p:nvPr/>
            </p:nvSpPr>
            <p:spPr>
              <a:xfrm rot="18933036">
                <a:off x="10520132" y="1226419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68438" y="5384997"/>
                <a:ext cx="729853" cy="729853"/>
              </a:xfrm>
              <a:prstGeom prst="rect">
                <a:avLst/>
              </a:prstGeom>
            </p:spPr>
          </p:pic>
        </p:grpSp>
        <p:sp>
          <p:nvSpPr>
            <p:cNvPr id="22" name="Retângulo Arredondado 21"/>
            <p:cNvSpPr/>
            <p:nvPr/>
          </p:nvSpPr>
          <p:spPr>
            <a:xfrm rot="18933036">
              <a:off x="9585900" y="2241750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Arredondado 23"/>
            <p:cNvSpPr/>
            <p:nvPr/>
          </p:nvSpPr>
          <p:spPr>
            <a:xfrm rot="18933036">
              <a:off x="10528880" y="3221778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Arredondado 25"/>
            <p:cNvSpPr/>
            <p:nvPr/>
          </p:nvSpPr>
          <p:spPr>
            <a:xfrm rot="18933036">
              <a:off x="9785768" y="4257755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6717" y="3437297"/>
              <a:ext cx="636626" cy="636626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0755" y="4492536"/>
              <a:ext cx="666382" cy="666382"/>
            </a:xfrm>
            <a:prstGeom prst="rect">
              <a:avLst/>
            </a:prstGeom>
          </p:spPr>
        </p:pic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917" y="2388385"/>
            <a:ext cx="626336" cy="62633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491" y="1369667"/>
            <a:ext cx="743077" cy="7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Q2.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10451" y="614016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Solução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478138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42381803"/>
              </p:ext>
            </p:extLst>
          </p:nvPr>
        </p:nvGraphicFramePr>
        <p:xfrm>
          <a:off x="322729" y="1121081"/>
          <a:ext cx="11609295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4242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61949" y="1226419"/>
            <a:ext cx="11288490" cy="5034717"/>
            <a:chOff x="361949" y="1226419"/>
            <a:chExt cx="11288490" cy="5034717"/>
          </a:xfrm>
        </p:grpSpPr>
        <p:sp>
          <p:nvSpPr>
            <p:cNvPr id="11" name="Retângulo 10"/>
            <p:cNvSpPr/>
            <p:nvPr/>
          </p:nvSpPr>
          <p:spPr>
            <a:xfrm>
              <a:off x="361950" y="5254624"/>
              <a:ext cx="10848974" cy="990600"/>
            </a:xfrm>
            <a:prstGeom prst="rect">
              <a:avLst/>
            </a:prstGeom>
            <a:solidFill>
              <a:srgbClr val="0068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61950" y="4264024"/>
              <a:ext cx="9950744" cy="990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09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61950" y="3284537"/>
              <a:ext cx="10848974" cy="990600"/>
            </a:xfrm>
            <a:prstGeom prst="rect">
              <a:avLst/>
            </a:prstGeom>
            <a:solidFill>
              <a:srgbClr val="0489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08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61950" y="2305050"/>
              <a:ext cx="9739155" cy="990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07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61949" y="1314450"/>
              <a:ext cx="10848975" cy="990600"/>
            </a:xfrm>
            <a:prstGeom prst="rect">
              <a:avLst/>
            </a:prstGeom>
            <a:solidFill>
              <a:srgbClr val="72A4B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06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152929" y="1462735"/>
              <a:ext cx="9410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nota média para o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atendimento das expectativas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em relação ao SEBRAETEC FOI DE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8,9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 Clientes que realizaram cursos e Clínica Tecnológica atribuíram notas mais altas para este item. 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48519" y="2366694"/>
              <a:ext cx="80874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satisfação geral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 o SEBRAETEC alcançou nota média de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9,0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em uma escala de 0 a 10. Clientes que realizaram Cursos e Clínica Tecnológica mostraram-se ainda mais satisfeitos (notas médias 9,3 e 9,1, respectivamente).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52929" y="3472917"/>
              <a:ext cx="8051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aplicabilidade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dos conhecimentos adquiridos durante o SEBRAETEC obteve nota média de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7,9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 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48520" y="4425465"/>
              <a:ext cx="83776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efetividade do SEBRAETEC em termos de geração de resultados para a empresa, também alcançou nota média de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 7,9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 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148519" y="5426758"/>
              <a:ext cx="88982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Assim como para os demais critérios de avaliação, empresários que realizaram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Cursos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ou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Clínica Tecnológica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atribuíram notas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mais altas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à aplicabilidade e efetividade do SEBRAETEC.</a:t>
              </a: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10520132" y="1226419"/>
              <a:ext cx="1044000" cy="1044000"/>
              <a:chOff x="10520132" y="1226419"/>
              <a:chExt cx="1044000" cy="1044000"/>
            </a:xfrm>
          </p:grpSpPr>
          <p:sp>
            <p:nvSpPr>
              <p:cNvPr id="30" name="Retângulo Arredondado 29"/>
              <p:cNvSpPr/>
              <p:nvPr/>
            </p:nvSpPr>
            <p:spPr>
              <a:xfrm rot="18933036">
                <a:off x="10520132" y="1226419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83912" y="1369671"/>
                <a:ext cx="729853" cy="729853"/>
              </a:xfrm>
              <a:prstGeom prst="rect">
                <a:avLst/>
              </a:prstGeom>
            </p:spPr>
          </p:pic>
        </p:grpSp>
        <p:sp>
          <p:nvSpPr>
            <p:cNvPr id="22" name="Retângulo Arredondado 21"/>
            <p:cNvSpPr/>
            <p:nvPr/>
          </p:nvSpPr>
          <p:spPr>
            <a:xfrm rot="18933036">
              <a:off x="9585900" y="2241750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587" y="2462482"/>
              <a:ext cx="636626" cy="636626"/>
            </a:xfrm>
            <a:prstGeom prst="rect">
              <a:avLst/>
            </a:prstGeom>
          </p:spPr>
        </p:pic>
        <p:sp>
          <p:nvSpPr>
            <p:cNvPr id="24" name="Retângulo Arredondado 23"/>
            <p:cNvSpPr/>
            <p:nvPr/>
          </p:nvSpPr>
          <p:spPr>
            <a:xfrm rot="18933036">
              <a:off x="10528880" y="3221778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Arredondado 25"/>
            <p:cNvSpPr/>
            <p:nvPr/>
          </p:nvSpPr>
          <p:spPr>
            <a:xfrm rot="18933036">
              <a:off x="9785768" y="4257755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Arredondado 27"/>
            <p:cNvSpPr/>
            <p:nvPr/>
          </p:nvSpPr>
          <p:spPr>
            <a:xfrm rot="18933036">
              <a:off x="10606439" y="5217136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778" y="4435462"/>
            <a:ext cx="626336" cy="62633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212" y="3369012"/>
            <a:ext cx="743077" cy="743077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458" y="5376154"/>
            <a:ext cx="725963" cy="7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9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1950" y="4318614"/>
            <a:ext cx="10848974" cy="1439172"/>
          </a:xfrm>
          <a:prstGeom prst="rect">
            <a:avLst/>
          </a:prstGeom>
          <a:solidFill>
            <a:srgbClr val="0489A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1950" y="2891638"/>
            <a:ext cx="9739155" cy="14269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1949" y="1452466"/>
            <a:ext cx="10848975" cy="1439172"/>
          </a:xfrm>
          <a:prstGeom prst="rect">
            <a:avLst/>
          </a:prstGeom>
          <a:solidFill>
            <a:srgbClr val="72A4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52366" y="1710387"/>
            <a:ext cx="8784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As principais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mudanças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 implementadas na empresa como consequência do programa SEBRAETEC referem-se a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inovações de produto 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(melhora na qualidade de produtos e serviços) e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inovações organizacionais 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(melhora no atendimento ao cliente).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52366" y="3004961"/>
            <a:ext cx="78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 maioria dos entrevistados (55%) afirmou que o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faturamento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 da empresa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aumentou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 após participação no programa SEBRAETEC. Entre os clientes que realizaram Clínica Tecnológica, o percentual de empresários com aumento no faturamento foi ainda mais expressivo: 67%.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052366" y="4569343"/>
            <a:ext cx="8051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recomendação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 do SEBRAETEC por parte dos entrevistados alcançou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NPS de 78,3%</a:t>
            </a:r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, sendo ainda mais expressivo na região Norte (83%), entre clientes que realizaram Clínica tecnológica (81%) e entre empresários que realizaram Cursos (84%).</a:t>
            </a:r>
          </a:p>
        </p:txBody>
      </p:sp>
      <p:sp>
        <p:nvSpPr>
          <p:cNvPr id="30" name="Retângulo Arredondado 29"/>
          <p:cNvSpPr/>
          <p:nvPr/>
        </p:nvSpPr>
        <p:spPr>
          <a:xfrm rot="18933036">
            <a:off x="10520132" y="1364435"/>
            <a:ext cx="1044000" cy="104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21"/>
          <p:cNvSpPr/>
          <p:nvPr/>
        </p:nvSpPr>
        <p:spPr>
          <a:xfrm rot="18933036">
            <a:off x="9585900" y="2807699"/>
            <a:ext cx="1044000" cy="104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 rot="18933036">
            <a:off x="10528880" y="4255855"/>
            <a:ext cx="1044000" cy="104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565" y="4373341"/>
            <a:ext cx="743077" cy="74307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914" y="3097286"/>
            <a:ext cx="666382" cy="66638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009" y="1575878"/>
            <a:ext cx="650188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72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4814" y="2375922"/>
            <a:ext cx="3857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de satisfação e impacto </a:t>
            </a:r>
            <a:r>
              <a:rPr lang="pt-BR" sz="1700" b="1" dirty="0">
                <a:solidFill>
                  <a:schemeClr val="bg1"/>
                </a:solidFill>
              </a:rPr>
              <a:t>Sebraetec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 </a:t>
            </a:r>
            <a:r>
              <a:rPr lang="pt-BR" sz="1700" b="1" dirty="0">
                <a:solidFill>
                  <a:schemeClr val="bg1"/>
                </a:solidFill>
              </a:rPr>
              <a:t>Unidade de Inovação</a:t>
            </a:r>
            <a:r>
              <a:rPr lang="pt-BR" sz="17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6788" y="2375922"/>
            <a:ext cx="30471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 (Coordenação)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Unidade de Inovação</a:t>
            </a:r>
          </a:p>
          <a:p>
            <a:r>
              <a:rPr lang="pt-BR" sz="1600" dirty="0">
                <a:solidFill>
                  <a:schemeClr val="bg1"/>
                </a:solidFill>
              </a:rPr>
              <a:t>Arthur Guimaraes Carneiro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196296" y="2054555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61671A52-0515-4E0E-8E58-36661F2B2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10237168" y="0"/>
            <a:ext cx="1590239" cy="7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8969</Words>
  <Application>Microsoft Office PowerPoint</Application>
  <PresentationFormat>Widescreen</PresentationFormat>
  <Paragraphs>2807</Paragraphs>
  <Slides>92</Slides>
  <Notes>12</Notes>
  <HiddenSlides>61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106" baseType="lpstr">
      <vt:lpstr>Andalus</vt:lpstr>
      <vt:lpstr>Aparajita</vt:lpstr>
      <vt:lpstr>Arial</vt:lpstr>
      <vt:lpstr>Arial Narrow</vt:lpstr>
      <vt:lpstr>Baskerville Old Face</vt:lpstr>
      <vt:lpstr>BrowalliaUPC</vt:lpstr>
      <vt:lpstr>Calibri</vt:lpstr>
      <vt:lpstr>Calibri Light</vt:lpstr>
      <vt:lpstr>Century Gothic</vt:lpstr>
      <vt:lpstr>Constantia</vt:lpstr>
      <vt:lpstr>Cordia New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Alencastro Colombelli</dc:creator>
  <cp:lastModifiedBy>Denis Pedro Nunes</cp:lastModifiedBy>
  <cp:revision>692</cp:revision>
  <dcterms:created xsi:type="dcterms:W3CDTF">2017-05-05T15:54:13Z</dcterms:created>
  <dcterms:modified xsi:type="dcterms:W3CDTF">2018-09-13T13:34:37Z</dcterms:modified>
</cp:coreProperties>
</file>