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7"/>
  </p:notesMasterIdLst>
  <p:handoutMasterIdLst>
    <p:handoutMasterId r:id="rId78"/>
  </p:handoutMasterIdLst>
  <p:sldIdLst>
    <p:sldId id="617" r:id="rId3"/>
    <p:sldId id="618" r:id="rId4"/>
    <p:sldId id="693" r:id="rId5"/>
    <p:sldId id="694" r:id="rId6"/>
    <p:sldId id="695" r:id="rId7"/>
    <p:sldId id="769" r:id="rId8"/>
    <p:sldId id="770" r:id="rId9"/>
    <p:sldId id="771" r:id="rId10"/>
    <p:sldId id="772" r:id="rId11"/>
    <p:sldId id="773" r:id="rId12"/>
    <p:sldId id="774" r:id="rId13"/>
    <p:sldId id="714" r:id="rId14"/>
    <p:sldId id="697" r:id="rId15"/>
    <p:sldId id="740" r:id="rId16"/>
    <p:sldId id="750" r:id="rId17"/>
    <p:sldId id="698" r:id="rId18"/>
    <p:sldId id="745" r:id="rId19"/>
    <p:sldId id="751" r:id="rId20"/>
    <p:sldId id="699" r:id="rId21"/>
    <p:sldId id="752" r:id="rId22"/>
    <p:sldId id="700" r:id="rId23"/>
    <p:sldId id="753" r:id="rId24"/>
    <p:sldId id="701" r:id="rId25"/>
    <p:sldId id="754" r:id="rId26"/>
    <p:sldId id="702" r:id="rId27"/>
    <p:sldId id="755" r:id="rId28"/>
    <p:sldId id="703" r:id="rId29"/>
    <p:sldId id="756" r:id="rId30"/>
    <p:sldId id="704" r:id="rId31"/>
    <p:sldId id="757" r:id="rId32"/>
    <p:sldId id="712" r:id="rId33"/>
    <p:sldId id="758" r:id="rId34"/>
    <p:sldId id="713" r:id="rId35"/>
    <p:sldId id="715" r:id="rId36"/>
    <p:sldId id="759" r:id="rId37"/>
    <p:sldId id="716" r:id="rId38"/>
    <p:sldId id="760" r:id="rId39"/>
    <p:sldId id="717" r:id="rId40"/>
    <p:sldId id="761" r:id="rId41"/>
    <p:sldId id="718" r:id="rId42"/>
    <p:sldId id="762" r:id="rId43"/>
    <p:sldId id="719" r:id="rId44"/>
    <p:sldId id="720" r:id="rId45"/>
    <p:sldId id="763" r:id="rId46"/>
    <p:sldId id="721" r:id="rId47"/>
    <p:sldId id="722" r:id="rId48"/>
    <p:sldId id="741" r:id="rId49"/>
    <p:sldId id="764" r:id="rId50"/>
    <p:sldId id="723" r:id="rId51"/>
    <p:sldId id="724" r:id="rId52"/>
    <p:sldId id="725" r:id="rId53"/>
    <p:sldId id="726" r:id="rId54"/>
    <p:sldId id="765" r:id="rId55"/>
    <p:sldId id="727" r:id="rId56"/>
    <p:sldId id="728" r:id="rId57"/>
    <p:sldId id="766" r:id="rId58"/>
    <p:sldId id="729" r:id="rId59"/>
    <p:sldId id="730" r:id="rId60"/>
    <p:sldId id="731" r:id="rId61"/>
    <p:sldId id="742" r:id="rId62"/>
    <p:sldId id="732" r:id="rId63"/>
    <p:sldId id="733" r:id="rId64"/>
    <p:sldId id="767" r:id="rId65"/>
    <p:sldId id="734" r:id="rId66"/>
    <p:sldId id="743" r:id="rId67"/>
    <p:sldId id="735" r:id="rId68"/>
    <p:sldId id="744" r:id="rId69"/>
    <p:sldId id="736" r:id="rId70"/>
    <p:sldId id="737" r:id="rId71"/>
    <p:sldId id="738" r:id="rId72"/>
    <p:sldId id="746" r:id="rId73"/>
    <p:sldId id="747" r:id="rId74"/>
    <p:sldId id="748" r:id="rId75"/>
    <p:sldId id="768" r:id="rId7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2993E"/>
    <a:srgbClr val="FFCD2D"/>
    <a:srgbClr val="5CA29B"/>
    <a:srgbClr val="267692"/>
    <a:srgbClr val="FFD966"/>
    <a:srgbClr val="347BBA"/>
    <a:srgbClr val="F2B800"/>
    <a:srgbClr val="FFE69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Não empresário e continua não sendo empresário</c:v>
                </c:pt>
                <c:pt idx="1">
                  <c:v>Não era empresário e atualmente é empresário</c:v>
                </c:pt>
                <c:pt idx="2">
                  <c:v>Era empresário e continua sendo</c:v>
                </c:pt>
                <c:pt idx="3">
                  <c:v>Era empresário mas não é mais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0.39500000000000002</c:v>
                </c:pt>
                <c:pt idx="1">
                  <c:v>0.108</c:v>
                </c:pt>
                <c:pt idx="2">
                  <c:v>0.48099999999999998</c:v>
                </c:pt>
                <c:pt idx="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55000000000000004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13D-4D1C-ADE8-9A2A0E49BE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Conhecer mais sobre empreendedorismo</c:v>
                </c:pt>
                <c:pt idx="1">
                  <c:v>Desenvolver comportamentos empreendedores</c:v>
                </c:pt>
                <c:pt idx="2">
                  <c:v>Melhorar meu negócio / empresa</c:v>
                </c:pt>
                <c:pt idx="3">
                  <c:v>Buscar conhecimento para abrir um negócio / empresa</c:v>
                </c:pt>
                <c:pt idx="4">
                  <c:v>Ampliar a visão de mercado</c:v>
                </c:pt>
                <c:pt idx="5">
                  <c:v>Outros</c:v>
                </c:pt>
                <c:pt idx="6">
                  <c:v>Não respondeu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0.33200000000000002</c:v>
                </c:pt>
                <c:pt idx="1">
                  <c:v>0.28799999999999998</c:v>
                </c:pt>
                <c:pt idx="2">
                  <c:v>0.25</c:v>
                </c:pt>
                <c:pt idx="3">
                  <c:v>0.22500000000000001</c:v>
                </c:pt>
                <c:pt idx="4">
                  <c:v>0.182</c:v>
                </c:pt>
                <c:pt idx="5">
                  <c:v>9.0999999999999998E-2</c:v>
                </c:pt>
                <c:pt idx="6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1E1-4EEB-A90E-BEA4ED262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Plan1!$A$2:$A$17</c:f>
              <c:strCache>
                <c:ptCount val="16"/>
                <c:pt idx="0">
                  <c:v>Mais conhecimento/novas ideias para o empreendimento</c:v>
                </c:pt>
                <c:pt idx="1">
                  <c:v>Crescimento pessoal e profissional</c:v>
                </c:pt>
                <c:pt idx="2">
                  <c:v>Melhorar a gestão do negócio</c:v>
                </c:pt>
                <c:pt idx="3">
                  <c:v>Não tinha nenhuma expectativa</c:v>
                </c:pt>
                <c:pt idx="4">
                  <c:v>Auto-conhecimento/saber se têm perfil de empreendedor</c:v>
                </c:pt>
                <c:pt idx="5">
                  <c:v>Mudança de hábitos/atitudes</c:v>
                </c:pt>
                <c:pt idx="6">
                  <c:v>Prospecção de clientes/rede de contatos</c:v>
                </c:pt>
                <c:pt idx="7">
                  <c:v>Melhorar o relacionamento e o controle sobre os colaboradores</c:v>
                </c:pt>
                <c:pt idx="8">
                  <c:v>Motivação para melhorar a empresa</c:v>
                </c:pt>
                <c:pt idx="9">
                  <c:v>Assumir a liderança na área de atuação da empresa</c:v>
                </c:pt>
                <c:pt idx="10">
                  <c:v>Conhecer o EMPRETEC</c:v>
                </c:pt>
                <c:pt idx="11">
                  <c:v>Resultados financeiros para o empreendimento</c:v>
                </c:pt>
                <c:pt idx="12">
                  <c:v>Se inserir no mercado de trabalho</c:v>
                </c:pt>
                <c:pt idx="13">
                  <c:v>Se tornar facilitador do EMPRETEC</c:v>
                </c:pt>
                <c:pt idx="14">
                  <c:v>Acessar crédito para expandir o negócio</c:v>
                </c:pt>
                <c:pt idx="15">
                  <c:v>Oficina de planejamento de gestão</c:v>
                </c:pt>
              </c:strCache>
            </c:strRef>
          </c:cat>
          <c:val>
            <c:numRef>
              <c:f>Plan1!$B$2:$B$17</c:f>
              <c:numCache>
                <c:formatCode>0.0%</c:formatCode>
                <c:ptCount val="16"/>
                <c:pt idx="0">
                  <c:v>2.4E-2</c:v>
                </c:pt>
                <c:pt idx="1">
                  <c:v>1.7999999999999999E-2</c:v>
                </c:pt>
                <c:pt idx="2">
                  <c:v>1.2999999999999999E-2</c:v>
                </c:pt>
                <c:pt idx="3">
                  <c:v>1.2E-2</c:v>
                </c:pt>
                <c:pt idx="4">
                  <c:v>8.0000000000000002E-3</c:v>
                </c:pt>
                <c:pt idx="5">
                  <c:v>4.0000000000000001E-3</c:v>
                </c:pt>
                <c:pt idx="6">
                  <c:v>3.0000000000000001E-3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  <c:pt idx="12">
                  <c:v>1E-3</c:v>
                </c:pt>
                <c:pt idx="13">
                  <c:v>1E-3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5.000000000000001E-2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67002249973432E-2"/>
          <c:y val="2.9148326381134085E-2"/>
          <c:w val="0.97626599550005311"/>
          <c:h val="0.761174220610892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13D-4D1C-ADE8-9A2A0E49BE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Conhecer mais sobre empreendedorismo</c:v>
                </c:pt>
                <c:pt idx="1">
                  <c:v>Desenvolver comportamentos empreendedores</c:v>
                </c:pt>
                <c:pt idx="2">
                  <c:v>Melhorar meu negócio / empresa</c:v>
                </c:pt>
                <c:pt idx="3">
                  <c:v>Buscar conhecimento para abrir um negócio / empresa</c:v>
                </c:pt>
                <c:pt idx="4">
                  <c:v>Ampliar a visão de mercado</c:v>
                </c:pt>
                <c:pt idx="5">
                  <c:v>Outros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 formatCode="0%">
                  <c:v>0.47</c:v>
                </c:pt>
                <c:pt idx="2" formatCode="0%">
                  <c:v>0.34</c:v>
                </c:pt>
                <c:pt idx="3" formatCode="0%">
                  <c:v>0.23</c:v>
                </c:pt>
                <c:pt idx="4" formatCode="0%">
                  <c:v>0.23</c:v>
                </c:pt>
                <c:pt idx="5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Conhecer mais sobre empreendedorismo</c:v>
                </c:pt>
                <c:pt idx="1">
                  <c:v>Desenvolver comportamentos empreendedores</c:v>
                </c:pt>
                <c:pt idx="2">
                  <c:v>Melhorar meu negócio / empresa</c:v>
                </c:pt>
                <c:pt idx="3">
                  <c:v>Buscar conhecimento para abrir um negócio / empresa</c:v>
                </c:pt>
                <c:pt idx="4">
                  <c:v>Ampliar a visão de mercado</c:v>
                </c:pt>
                <c:pt idx="5">
                  <c:v>Outros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 formatCode="0%">
                  <c:v>0.53</c:v>
                </c:pt>
                <c:pt idx="2" formatCode="0%">
                  <c:v>0.28999999999999998</c:v>
                </c:pt>
                <c:pt idx="3" formatCode="0%">
                  <c:v>0.17</c:v>
                </c:pt>
                <c:pt idx="4" formatCode="0%">
                  <c:v>0.15</c:v>
                </c:pt>
                <c:pt idx="5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7-4431-9E68-CBCE4924231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Conhecer mais sobre empreendedorismo</c:v>
                </c:pt>
                <c:pt idx="1">
                  <c:v>Desenvolver comportamentos empreendedores</c:v>
                </c:pt>
                <c:pt idx="2">
                  <c:v>Melhorar meu negócio / empresa</c:v>
                </c:pt>
                <c:pt idx="3">
                  <c:v>Buscar conhecimento para abrir um negócio / empresa</c:v>
                </c:pt>
                <c:pt idx="4">
                  <c:v>Ampliar a visão de mercado</c:v>
                </c:pt>
                <c:pt idx="5">
                  <c:v>Outros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 formatCode="0%">
                  <c:v>0.44</c:v>
                </c:pt>
                <c:pt idx="2" formatCode="0%">
                  <c:v>0.27</c:v>
                </c:pt>
                <c:pt idx="3" formatCode="0%">
                  <c:v>0.13</c:v>
                </c:pt>
                <c:pt idx="4" formatCode="0%">
                  <c:v>0.15</c:v>
                </c:pt>
                <c:pt idx="5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7-4431-9E68-CBCE4924231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Conhecer mais sobre empreendedorismo</c:v>
                </c:pt>
                <c:pt idx="1">
                  <c:v>Desenvolver comportamentos empreendedores</c:v>
                </c:pt>
                <c:pt idx="2">
                  <c:v>Melhorar meu negócio / empresa</c:v>
                </c:pt>
                <c:pt idx="3">
                  <c:v>Buscar conhecimento para abrir um negócio / empresa</c:v>
                </c:pt>
                <c:pt idx="4">
                  <c:v>Ampliar a visão de mercado</c:v>
                </c:pt>
                <c:pt idx="5">
                  <c:v>Outros</c:v>
                </c:pt>
              </c:strCache>
            </c:strRef>
          </c:cat>
          <c:val>
            <c:numRef>
              <c:f>Plan1!$E$2:$E$7</c:f>
              <c:numCache>
                <c:formatCode>0%</c:formatCode>
                <c:ptCount val="6"/>
                <c:pt idx="0">
                  <c:v>0.33200000000000002</c:v>
                </c:pt>
                <c:pt idx="1">
                  <c:v>0.28799999999999998</c:v>
                </c:pt>
                <c:pt idx="2">
                  <c:v>0.25</c:v>
                </c:pt>
                <c:pt idx="3">
                  <c:v>0.22500000000000001</c:v>
                </c:pt>
                <c:pt idx="4">
                  <c:v>0.182</c:v>
                </c:pt>
                <c:pt idx="5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37-4431-9E68-CBCE49242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-8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600130930475326"/>
          <c:y val="0.9349499961734723"/>
          <c:w val="0.29125985921327674"/>
          <c:h val="5.0323670127032989E-2"/>
        </c:manualLayout>
      </c:layout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EAD-40A9-89B2-12710A82B04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EAD-40A9-89B2-12710A82B04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EAD-40A9-89B2-12710A82B04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EAD-40A9-89B2-12710A82B04A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EAD-40A9-89B2-12710A82B04A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EAD-40A9-89B2-12710A82B0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1E-3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2E-3</c:v>
                </c:pt>
                <c:pt idx="5">
                  <c:v>8.9999999999999993E-3</c:v>
                </c:pt>
                <c:pt idx="6">
                  <c:v>1.6E-2</c:v>
                </c:pt>
                <c:pt idx="7">
                  <c:v>3.9E-2</c:v>
                </c:pt>
                <c:pt idx="8">
                  <c:v>0.16200000000000001</c:v>
                </c:pt>
                <c:pt idx="9">
                  <c:v>0.22700000000000001</c:v>
                </c:pt>
                <c:pt idx="10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72-47AB-A6AB-9FC556EFEC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472-47AB-A6AB-9FC556EFEC9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472-47AB-A6AB-9FC556EFEC9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472-47AB-A6AB-9FC556EFEC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0.0</c:formatCode>
                <c:ptCount val="4"/>
                <c:pt idx="0">
                  <c:v>9.1</c:v>
                </c:pt>
                <c:pt idx="1">
                  <c:v>9.1</c:v>
                </c:pt>
                <c:pt idx="2">
                  <c:v>9.1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72-47AB-A6AB-9FC556EFE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8EAA-4C07-AD77-EAC3AFC22E3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EAA-4C07-AD77-EAC3AFC22E3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EAA-4C07-AD77-EAC3AFC22E3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EAA-4C07-AD77-EAC3AFC22E3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8EAA-4C07-AD77-EAC3AFC22E3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EAA-4C07-AD77-EAC3AFC22E3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8EAA-4C07-AD77-EAC3AFC22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1.0999999999999999E-2</c:v>
                </c:pt>
                <c:pt idx="1">
                  <c:v>2E-3</c:v>
                </c:pt>
                <c:pt idx="2">
                  <c:v>5.0000000000000001E-3</c:v>
                </c:pt>
                <c:pt idx="3">
                  <c:v>0.01</c:v>
                </c:pt>
                <c:pt idx="4">
                  <c:v>1.9E-2</c:v>
                </c:pt>
                <c:pt idx="5">
                  <c:v>0.09</c:v>
                </c:pt>
                <c:pt idx="6">
                  <c:v>0.114</c:v>
                </c:pt>
                <c:pt idx="7">
                  <c:v>0.253</c:v>
                </c:pt>
                <c:pt idx="8">
                  <c:v>0.27700000000000002</c:v>
                </c:pt>
                <c:pt idx="9">
                  <c:v>9.1999999999999998E-2</c:v>
                </c:pt>
                <c:pt idx="1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5000000000000003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C8-4510-B94F-B4C0117090A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C8-4510-B94F-B4C0117090A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EC8-4510-B94F-B4C0117090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0.0</c:formatCode>
                <c:ptCount val="3"/>
                <c:pt idx="0">
                  <c:v>7.2</c:v>
                </c:pt>
                <c:pt idx="1">
                  <c:v>7.3</c:v>
                </c:pt>
                <c:pt idx="2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8-4510-B94F-B4C011709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EA75-4E3D-BFCE-05EFF3C7932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A75-4E3D-BFCE-05EFF3C793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A75-4E3D-BFCE-05EFF3C793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A75-4E3D-BFCE-05EFF3C7932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EA75-4E3D-BFCE-05EFF3C7932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A75-4E3D-BFCE-05EFF3C793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1E-3</c:v>
                </c:pt>
                <c:pt idx="1">
                  <c:v>0</c:v>
                </c:pt>
                <c:pt idx="2">
                  <c:v>1E-3</c:v>
                </c:pt>
                <c:pt idx="3">
                  <c:v>4.0000000000000001E-3</c:v>
                </c:pt>
                <c:pt idx="4">
                  <c:v>1E-3</c:v>
                </c:pt>
                <c:pt idx="5">
                  <c:v>1.2999999999999999E-2</c:v>
                </c:pt>
                <c:pt idx="6">
                  <c:v>1.4999999999999999E-2</c:v>
                </c:pt>
                <c:pt idx="7">
                  <c:v>5.1999999999999998E-2</c:v>
                </c:pt>
                <c:pt idx="8">
                  <c:v>0.154</c:v>
                </c:pt>
                <c:pt idx="9">
                  <c:v>0.20599999999999999</c:v>
                </c:pt>
                <c:pt idx="10">
                  <c:v>0.55300000000000005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7F6-40CC-85F1-AB5A434AF6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7F6-40CC-85F1-AB5A434AF68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7F6-40CC-85F1-AB5A434AF68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7F6-40CC-85F1-AB5A434AF6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0.0</c:formatCode>
                <c:ptCount val="4"/>
                <c:pt idx="0">
                  <c:v>9.1999999999999993</c:v>
                </c:pt>
                <c:pt idx="1">
                  <c:v>9.1</c:v>
                </c:pt>
                <c:pt idx="2">
                  <c:v>9.1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F6-40CC-85F1-AB5A434AF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78676396731606E-2"/>
          <c:y val="5.6144818721272381E-2"/>
          <c:w val="0.95111943785728947"/>
          <c:h val="0.7924732086134369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  <c:pt idx="3">
                  <c:v>Não sabe / Não foi quem pagou pelo EMPRETEC</c:v>
                </c:pt>
                <c:pt idx="4">
                  <c:v>Não respondeu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0.11899999999999999</c:v>
                </c:pt>
                <c:pt idx="1">
                  <c:v>0.76300000000000001</c:v>
                </c:pt>
                <c:pt idx="2">
                  <c:v>8.2000000000000003E-2</c:v>
                </c:pt>
                <c:pt idx="3">
                  <c:v>3.3000000000000002E-2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  <c:pt idx="7">
                  <c:v>Não respondeu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0.14599999999999999</c:v>
                </c:pt>
                <c:pt idx="1">
                  <c:v>4.3999999999999997E-2</c:v>
                </c:pt>
                <c:pt idx="2">
                  <c:v>1.2E-2</c:v>
                </c:pt>
                <c:pt idx="3">
                  <c:v>3.9E-2</c:v>
                </c:pt>
                <c:pt idx="4">
                  <c:v>0.497</c:v>
                </c:pt>
                <c:pt idx="5">
                  <c:v>0.16800000000000001</c:v>
                </c:pt>
                <c:pt idx="6">
                  <c:v>9.2999999999999999E-2</c:v>
                </c:pt>
                <c:pt idx="7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55000000000000004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78676396731606E-2"/>
          <c:y val="5.6144818721272381E-2"/>
          <c:w val="0.95111943785728947"/>
          <c:h val="0.7120824612355212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0.3</c:v>
                </c:pt>
                <c:pt idx="1">
                  <c:v>0.57999999999999996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0.34</c:v>
                </c:pt>
                <c:pt idx="1">
                  <c:v>0.52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0-41F4-950C-2D021019B44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Plan1!$D$2:$D$4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0.57999999999999996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0-41F4-950C-2D021019B44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Plan1!$E$2:$E$4</c:f>
              <c:numCache>
                <c:formatCode>0%</c:formatCode>
                <c:ptCount val="3"/>
                <c:pt idx="0">
                  <c:v>0.11899999999999999</c:v>
                </c:pt>
                <c:pt idx="1">
                  <c:v>0.76300000000000001</c:v>
                </c:pt>
                <c:pt idx="2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30-41F4-950C-2D021019B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24D-4357-B9B2-2276B654E5C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24D-4357-B9B2-2276B654E5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24D-4357-B9B2-2276B654E5C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24D-4357-B9B2-2276B654E5C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24D-4357-B9B2-2276B654E5C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24D-4357-B9B2-2276B654E5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1E-3</c:v>
                </c:pt>
                <c:pt idx="1">
                  <c:v>0</c:v>
                </c:pt>
                <c:pt idx="2">
                  <c:v>0</c:v>
                </c:pt>
                <c:pt idx="3">
                  <c:v>4.0000000000000001E-3</c:v>
                </c:pt>
                <c:pt idx="4">
                  <c:v>1.4E-3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4.7E-2</c:v>
                </c:pt>
                <c:pt idx="8">
                  <c:v>0.153</c:v>
                </c:pt>
                <c:pt idx="9">
                  <c:v>0.214</c:v>
                </c:pt>
                <c:pt idx="10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8B-43B3-811A-5C3C595166F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58B-43B3-811A-5C3C595166F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58B-43B3-811A-5C3C595166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0.0</c:formatCode>
                <c:ptCount val="3"/>
                <c:pt idx="0">
                  <c:v>9.1999999999999993</c:v>
                </c:pt>
                <c:pt idx="1">
                  <c:v>9.1999999999999993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8B-43B3-811A-5C3C59516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81008709702144E-2"/>
          <c:y val="2.6914557037531914E-2"/>
          <c:w val="0.95244899939451999"/>
          <c:h val="0.666170972419419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Não contribuiu em nada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1.6E-2</c:v>
                </c:pt>
                <c:pt idx="1">
                  <c:v>3.1E-2</c:v>
                </c:pt>
                <c:pt idx="2">
                  <c:v>2.5999999999999999E-2</c:v>
                </c:pt>
                <c:pt idx="3">
                  <c:v>3.4000000000000002E-2</c:v>
                </c:pt>
                <c:pt idx="4">
                  <c:v>3.1E-2</c:v>
                </c:pt>
                <c:pt idx="5">
                  <c:v>4.7E-2</c:v>
                </c:pt>
                <c:pt idx="6">
                  <c:v>4.9000000000000002E-2</c:v>
                </c:pt>
                <c:pt idx="7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Contribuiu em parte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Plan1!$C$2:$C$9</c:f>
              <c:numCache>
                <c:formatCode>0.0%</c:formatCode>
                <c:ptCount val="8"/>
                <c:pt idx="0">
                  <c:v>0.217</c:v>
                </c:pt>
                <c:pt idx="1">
                  <c:v>0.32200000000000001</c:v>
                </c:pt>
                <c:pt idx="2">
                  <c:v>0.35099999999999998</c:v>
                </c:pt>
                <c:pt idx="3">
                  <c:v>0.311</c:v>
                </c:pt>
                <c:pt idx="4">
                  <c:v>0.29699999999999999</c:v>
                </c:pt>
                <c:pt idx="5">
                  <c:v>0.36199999999999999</c:v>
                </c:pt>
                <c:pt idx="6">
                  <c:v>0.32300000000000001</c:v>
                </c:pt>
                <c:pt idx="7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4CF5-9E58-5F98FBEFC40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Contribuiu muito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Plan1!$D$2:$D$9</c:f>
              <c:numCache>
                <c:formatCode>0.0%</c:formatCode>
                <c:ptCount val="8"/>
                <c:pt idx="0">
                  <c:v>0.76400000000000001</c:v>
                </c:pt>
                <c:pt idx="1">
                  <c:v>0.64200000000000002</c:v>
                </c:pt>
                <c:pt idx="2">
                  <c:v>0.61699999999999999</c:v>
                </c:pt>
                <c:pt idx="3">
                  <c:v>0.64400000000000002</c:v>
                </c:pt>
                <c:pt idx="4">
                  <c:v>0.66900000000000004</c:v>
                </c:pt>
                <c:pt idx="5">
                  <c:v>0.58799999999999997</c:v>
                </c:pt>
                <c:pt idx="6">
                  <c:v>0.625</c:v>
                </c:pt>
                <c:pt idx="7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E-4CF5-9E58-5F98FBEFC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1"/>
        <c:overlap val="-13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65747366807564E-3"/>
          <c:y val="2.6914557037531914E-2"/>
          <c:w val="0.99210607303452225"/>
          <c:h val="0.666170972419419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0.92</c:v>
                </c:pt>
                <c:pt idx="1">
                  <c:v>0.83</c:v>
                </c:pt>
                <c:pt idx="2">
                  <c:v>0.84</c:v>
                </c:pt>
                <c:pt idx="3">
                  <c:v>0.82</c:v>
                </c:pt>
                <c:pt idx="4">
                  <c:v>0.85</c:v>
                </c:pt>
                <c:pt idx="5">
                  <c:v>0.81</c:v>
                </c:pt>
                <c:pt idx="6">
                  <c:v>0.81</c:v>
                </c:pt>
                <c:pt idx="7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Plan1!$C$2:$C$9</c:f>
              <c:numCache>
                <c:formatCode>0%</c:formatCode>
                <c:ptCount val="8"/>
                <c:pt idx="0">
                  <c:v>0.83</c:v>
                </c:pt>
                <c:pt idx="1">
                  <c:v>0.72</c:v>
                </c:pt>
                <c:pt idx="2">
                  <c:v>0.7</c:v>
                </c:pt>
                <c:pt idx="3">
                  <c:v>0.72</c:v>
                </c:pt>
                <c:pt idx="4">
                  <c:v>0.77</c:v>
                </c:pt>
                <c:pt idx="5">
                  <c:v>0.68</c:v>
                </c:pt>
                <c:pt idx="6">
                  <c:v>0.73</c:v>
                </c:pt>
                <c:pt idx="7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4CF5-9E58-5F98FBEFC40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Plan1!$D$2:$D$9</c:f>
              <c:numCache>
                <c:formatCode>0%</c:formatCode>
                <c:ptCount val="8"/>
                <c:pt idx="0">
                  <c:v>0.84</c:v>
                </c:pt>
                <c:pt idx="1">
                  <c:v>0.71</c:v>
                </c:pt>
                <c:pt idx="2">
                  <c:v>0.68</c:v>
                </c:pt>
                <c:pt idx="3">
                  <c:v>0.69</c:v>
                </c:pt>
                <c:pt idx="4">
                  <c:v>0.72</c:v>
                </c:pt>
                <c:pt idx="5">
                  <c:v>0.64</c:v>
                </c:pt>
                <c:pt idx="6">
                  <c:v>0.71</c:v>
                </c:pt>
                <c:pt idx="7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E-4CF5-9E58-5F98FBEFC40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Plan1!$E$2:$E$9</c:f>
              <c:numCache>
                <c:formatCode>0%</c:formatCode>
                <c:ptCount val="8"/>
                <c:pt idx="0">
                  <c:v>0.76400000000000001</c:v>
                </c:pt>
                <c:pt idx="1">
                  <c:v>0.64200000000000002</c:v>
                </c:pt>
                <c:pt idx="2">
                  <c:v>0.61699999999999999</c:v>
                </c:pt>
                <c:pt idx="3">
                  <c:v>0.64400000000000002</c:v>
                </c:pt>
                <c:pt idx="4">
                  <c:v>0.66900000000000004</c:v>
                </c:pt>
                <c:pt idx="5">
                  <c:v>0.58799999999999997</c:v>
                </c:pt>
                <c:pt idx="6">
                  <c:v>0.625</c:v>
                </c:pt>
                <c:pt idx="7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4-427B-933F-EDC61EABB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1"/>
        <c:overlap val="-13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904279552916015"/>
          <c:y val="0.91597502067045011"/>
          <c:w val="0.33518532393553457"/>
          <c:h val="6.6591793957136325E-2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2E8-43C2-A863-3EA08AFEBE1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2E8-43C2-A863-3EA08AFEBE1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2E8-43C2-A863-3EA08AFEBE1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2E8-43C2-A863-3EA08AFEBE12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12E8-43C2-A863-3EA08AFEBE12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2E8-43C2-A863-3EA08AFEB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3.0000000000000001E-3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2E-3</c:v>
                </c:pt>
                <c:pt idx="5">
                  <c:v>8.9999999999999993E-3</c:v>
                </c:pt>
                <c:pt idx="6">
                  <c:v>8.0000000000000002E-3</c:v>
                </c:pt>
                <c:pt idx="7">
                  <c:v>1.9E-2</c:v>
                </c:pt>
                <c:pt idx="8">
                  <c:v>5.2999999999999999E-2</c:v>
                </c:pt>
                <c:pt idx="9">
                  <c:v>0.06</c:v>
                </c:pt>
                <c:pt idx="10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B92-48F0-AD69-AC33F7CBE3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B92-48F0-AD69-AC33F7CBE33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B92-48F0-AD69-AC33F7CBE3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B92-48F0-AD69-AC33F7CBE3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0.89</c:v>
                </c:pt>
                <c:pt idx="1">
                  <c:v>0.88</c:v>
                </c:pt>
                <c:pt idx="2">
                  <c:v>0.87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92-48F0-AD69-AC33F7CBE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Sim </c:v>
                </c:pt>
                <c:pt idx="1">
                  <c:v>Não</c:v>
                </c:pt>
                <c:pt idx="2">
                  <c:v>Não sabe/ Não respondeu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0.79600000000000004</c:v>
                </c:pt>
                <c:pt idx="1">
                  <c:v>0.184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8CC-433C-A8A8-DC6CA71524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0.0%</c:formatCode>
                <c:ptCount val="4"/>
                <c:pt idx="0">
                  <c:v>0.87</c:v>
                </c:pt>
                <c:pt idx="1">
                  <c:v>0.85</c:v>
                </c:pt>
                <c:pt idx="2">
                  <c:v>0.83</c:v>
                </c:pt>
                <c:pt idx="3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1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E4D-4030-B13F-3EFFA8E2818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E4D-4030-B13F-3EFFA8E2818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E4D-4030-B13F-3EFFA8E2818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E4D-4030-B13F-3EFFA8E2818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E4D-4030-B13F-3EFFA8E28182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E4D-4030-B13F-3EFFA8E28182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6E4D-4030-B13F-3EFFA8E281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0.11700000000000001</c:v>
                </c:pt>
                <c:pt idx="1">
                  <c:v>6.0000000000000001E-3</c:v>
                </c:pt>
                <c:pt idx="2">
                  <c:v>1.0999999999999999E-2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0.11799999999999999</c:v>
                </c:pt>
                <c:pt idx="6">
                  <c:v>5.1999999999999998E-2</c:v>
                </c:pt>
                <c:pt idx="7">
                  <c:v>0.17</c:v>
                </c:pt>
                <c:pt idx="8">
                  <c:v>0.20499999999999999</c:v>
                </c:pt>
                <c:pt idx="9">
                  <c:v>7.4999999999999997E-2</c:v>
                </c:pt>
                <c:pt idx="1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0000000000000004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78676396731606E-2"/>
          <c:y val="3.0459587613276735E-2"/>
          <c:w val="0.95111943785728947"/>
          <c:h val="0.7548070380091377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2993E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0.19</c:v>
                </c:pt>
                <c:pt idx="1">
                  <c:v>0.04</c:v>
                </c:pt>
                <c:pt idx="2">
                  <c:v>0</c:v>
                </c:pt>
                <c:pt idx="3">
                  <c:v>0.03</c:v>
                </c:pt>
                <c:pt idx="4">
                  <c:v>0.61</c:v>
                </c:pt>
                <c:pt idx="5">
                  <c:v>0.08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</c:strCache>
            </c:strRef>
          </c:cat>
          <c:val>
            <c:numRef>
              <c:f>Plan1!$C$2:$C$8</c:f>
              <c:numCache>
                <c:formatCode>0%</c:formatCode>
                <c:ptCount val="7"/>
                <c:pt idx="0">
                  <c:v>0.15</c:v>
                </c:pt>
                <c:pt idx="1">
                  <c:v>0.04</c:v>
                </c:pt>
                <c:pt idx="2">
                  <c:v>0</c:v>
                </c:pt>
                <c:pt idx="3">
                  <c:v>0.04</c:v>
                </c:pt>
                <c:pt idx="4">
                  <c:v>0.59</c:v>
                </c:pt>
                <c:pt idx="5">
                  <c:v>0.12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5-4086-9F28-B88951568E6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</c:strCache>
            </c:strRef>
          </c:cat>
          <c:val>
            <c:numRef>
              <c:f>Plan1!$D$2:$D$8</c:f>
              <c:numCache>
                <c:formatCode>0%</c:formatCode>
                <c:ptCount val="7"/>
                <c:pt idx="0">
                  <c:v>0.15</c:v>
                </c:pt>
                <c:pt idx="1">
                  <c:v>0.04</c:v>
                </c:pt>
                <c:pt idx="2">
                  <c:v>0.01</c:v>
                </c:pt>
                <c:pt idx="3">
                  <c:v>0.03</c:v>
                </c:pt>
                <c:pt idx="4">
                  <c:v>0.56999999999999995</c:v>
                </c:pt>
                <c:pt idx="5">
                  <c:v>0.12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5-4086-9F28-B88951568E6C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</c:strCache>
            </c:strRef>
          </c:cat>
          <c:val>
            <c:numRef>
              <c:f>Plan1!$E$2:$E$8</c:f>
              <c:numCache>
                <c:formatCode>0%</c:formatCode>
                <c:ptCount val="7"/>
                <c:pt idx="0">
                  <c:v>0.14599999999999999</c:v>
                </c:pt>
                <c:pt idx="1">
                  <c:v>4.3999999999999997E-2</c:v>
                </c:pt>
                <c:pt idx="2">
                  <c:v>1.2E-2</c:v>
                </c:pt>
                <c:pt idx="3">
                  <c:v>3.9E-2</c:v>
                </c:pt>
                <c:pt idx="4">
                  <c:v>0.497</c:v>
                </c:pt>
                <c:pt idx="5">
                  <c:v>0.16800000000000001</c:v>
                </c:pt>
                <c:pt idx="6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5-4086-9F28-B88951568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9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5000000000000013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082290670404966"/>
          <c:y val="0.91300065886825876"/>
          <c:w val="0.38833754765679246"/>
          <c:h val="7.0538435781947004E-2"/>
        </c:manualLayout>
      </c:layout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AF-417F-BA65-EF0D92FFF2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AF-417F-BA65-EF0D92FFF2D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AF-417F-BA65-EF0D92FFF2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CAF-417F-BA65-EF0D92FFF2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0.0</c:formatCode>
                <c:ptCount val="4"/>
                <c:pt idx="0">
                  <c:v>7.3</c:v>
                </c:pt>
                <c:pt idx="1">
                  <c:v>8</c:v>
                </c:pt>
                <c:pt idx="2">
                  <c:v>6.8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AF-417F-BA65-EF0D92FFF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58-4F83-9083-EFBD2BAF477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858-4F83-9083-EFBD2BAF47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Sim, neste ano de 2018</c:v>
                </c:pt>
                <c:pt idx="1">
                  <c:v>Sim, em até 2 anos</c:v>
                </c:pt>
                <c:pt idx="2">
                  <c:v>Sim, em prazo superior a 2 anos</c:v>
                </c:pt>
                <c:pt idx="3">
                  <c:v>Sim, em prazo ainda não definido</c:v>
                </c:pt>
                <c:pt idx="4">
                  <c:v>Não pretende abrir um negócio</c:v>
                </c:pt>
                <c:pt idx="5">
                  <c:v>Não sabe se vai ou não vai abrir um negócio</c:v>
                </c:pt>
                <c:pt idx="6">
                  <c:v>Já possui empresa, mas não é sua fonte principal de renda</c:v>
                </c:pt>
                <c:pt idx="7">
                  <c:v>Não respondeu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0.28899999999999998</c:v>
                </c:pt>
                <c:pt idx="1">
                  <c:v>0.252</c:v>
                </c:pt>
                <c:pt idx="2">
                  <c:v>7.2999999999999995E-2</c:v>
                </c:pt>
                <c:pt idx="3">
                  <c:v>0.13300000000000001</c:v>
                </c:pt>
                <c:pt idx="4">
                  <c:v>3.5000000000000003E-2</c:v>
                </c:pt>
                <c:pt idx="5">
                  <c:v>4.4999999999999998E-2</c:v>
                </c:pt>
                <c:pt idx="6">
                  <c:v>0.157</c:v>
                </c:pt>
                <c:pt idx="7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01885745978924E-2"/>
          <c:y val="3.1115637021950669E-2"/>
          <c:w val="0.97559622850804217"/>
          <c:h val="0.7450551305832188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858-4F83-9083-EFBD2BAF477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858-4F83-9083-EFBD2BAF47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Sim, neste ano de 2018</c:v>
                </c:pt>
                <c:pt idx="1">
                  <c:v>Sim, em até 2 anos</c:v>
                </c:pt>
                <c:pt idx="2">
                  <c:v>Sim, em prazo superior a 2 anos</c:v>
                </c:pt>
                <c:pt idx="3">
                  <c:v>Sim, em prazo ainda não definido</c:v>
                </c:pt>
                <c:pt idx="4">
                  <c:v>Não pretende abrir um negócio</c:v>
                </c:pt>
                <c:pt idx="5">
                  <c:v>Não sabe se vai ou não vai abrir um negócio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0.21</c:v>
                </c:pt>
                <c:pt idx="1">
                  <c:v>0.31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Sim, neste ano de 2018</c:v>
                </c:pt>
                <c:pt idx="1">
                  <c:v>Sim, em até 2 anos</c:v>
                </c:pt>
                <c:pt idx="2">
                  <c:v>Sim, em prazo superior a 2 anos</c:v>
                </c:pt>
                <c:pt idx="3">
                  <c:v>Sim, em prazo ainda não definido</c:v>
                </c:pt>
                <c:pt idx="4">
                  <c:v>Não pretende abrir um negócio</c:v>
                </c:pt>
                <c:pt idx="5">
                  <c:v>Não sabe se vai ou não vai abrir um negócio</c:v>
                </c:pt>
              </c:strCache>
            </c:strRef>
          </c:cat>
          <c:val>
            <c:numRef>
              <c:f>Plan1!$C$2:$C$7</c:f>
              <c:numCache>
                <c:formatCode>0%</c:formatCode>
                <c:ptCount val="6"/>
                <c:pt idx="0">
                  <c:v>0.26</c:v>
                </c:pt>
                <c:pt idx="1">
                  <c:v>0.33</c:v>
                </c:pt>
                <c:pt idx="2">
                  <c:v>0.11</c:v>
                </c:pt>
                <c:pt idx="3">
                  <c:v>0.17</c:v>
                </c:pt>
                <c:pt idx="4">
                  <c:v>0.09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3-491B-ADAD-614B58845E8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Sim, neste ano de 2018</c:v>
                </c:pt>
                <c:pt idx="1">
                  <c:v>Sim, em até 2 anos</c:v>
                </c:pt>
                <c:pt idx="2">
                  <c:v>Sim, em prazo superior a 2 anos</c:v>
                </c:pt>
                <c:pt idx="3">
                  <c:v>Sim, em prazo ainda não definido</c:v>
                </c:pt>
                <c:pt idx="4">
                  <c:v>Não pretende abrir um negócio</c:v>
                </c:pt>
                <c:pt idx="5">
                  <c:v>Não sabe se vai ou não vai abrir um negócio</c:v>
                </c:pt>
              </c:strCache>
            </c:strRef>
          </c:cat>
          <c:val>
            <c:numRef>
              <c:f>Plan1!$D$2:$D$7</c:f>
              <c:numCache>
                <c:formatCode>0%</c:formatCode>
                <c:ptCount val="6"/>
                <c:pt idx="0">
                  <c:v>0.36</c:v>
                </c:pt>
                <c:pt idx="1">
                  <c:v>0.25</c:v>
                </c:pt>
                <c:pt idx="2">
                  <c:v>0.11</c:v>
                </c:pt>
                <c:pt idx="3">
                  <c:v>0.13</c:v>
                </c:pt>
                <c:pt idx="4">
                  <c:v>0.08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3-491B-ADAD-614B58845E8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Sim, neste ano de 2018</c:v>
                </c:pt>
                <c:pt idx="1">
                  <c:v>Sim, em até 2 anos</c:v>
                </c:pt>
                <c:pt idx="2">
                  <c:v>Sim, em prazo superior a 2 anos</c:v>
                </c:pt>
                <c:pt idx="3">
                  <c:v>Sim, em prazo ainda não definido</c:v>
                </c:pt>
                <c:pt idx="4">
                  <c:v>Não pretende abrir um negócio</c:v>
                </c:pt>
                <c:pt idx="5">
                  <c:v>Não sabe se vai ou não vai abrir um negócio</c:v>
                </c:pt>
              </c:strCache>
            </c:strRef>
          </c:cat>
          <c:val>
            <c:numRef>
              <c:f>Plan1!$E$2:$E$7</c:f>
              <c:numCache>
                <c:formatCode>0%</c:formatCode>
                <c:ptCount val="6"/>
                <c:pt idx="0">
                  <c:v>0.28899999999999998</c:v>
                </c:pt>
                <c:pt idx="1">
                  <c:v>0.252</c:v>
                </c:pt>
                <c:pt idx="2">
                  <c:v>7.2999999999999995E-2</c:v>
                </c:pt>
                <c:pt idx="3">
                  <c:v>0.13300000000000001</c:v>
                </c:pt>
                <c:pt idx="4">
                  <c:v>3.5000000000000003E-2</c:v>
                </c:pt>
                <c:pt idx="5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43-491B-ADAD-614B5884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8057655904496E-2"/>
          <c:y val="5.225828988527053E-2"/>
          <c:w val="0.94698898623999905"/>
          <c:h val="0.854383507700547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Sim </c:v>
                </c:pt>
                <c:pt idx="1">
                  <c:v>Não</c:v>
                </c:pt>
                <c:pt idx="2">
                  <c:v>Não sabe/ Não respondeu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0.75800000000000001</c:v>
                </c:pt>
                <c:pt idx="1">
                  <c:v>0.23899999999999999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8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8057655904496E-2"/>
          <c:y val="5.225828988527053E-2"/>
          <c:w val="0.94698898623999905"/>
          <c:h val="0.854383507700547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DEE-49DA-AEBE-1B7AD7F746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0.0%</c:formatCode>
                <c:ptCount val="4"/>
                <c:pt idx="0">
                  <c:v>0.84</c:v>
                </c:pt>
                <c:pt idx="1">
                  <c:v>0.75</c:v>
                </c:pt>
                <c:pt idx="2">
                  <c:v>0.76</c:v>
                </c:pt>
                <c:pt idx="3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Sim </c:v>
                </c:pt>
                <c:pt idx="1">
                  <c:v>Não</c:v>
                </c:pt>
                <c:pt idx="2">
                  <c:v>Não sabe/ Não respondeu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0.64800000000000002</c:v>
                </c:pt>
                <c:pt idx="1">
                  <c:v>0.34899999999999998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51D-4A8E-B45B-C82017F2E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0.0%</c:formatCode>
                <c:ptCount val="4"/>
                <c:pt idx="0">
                  <c:v>0.76</c:v>
                </c:pt>
                <c:pt idx="1">
                  <c:v>0.76</c:v>
                </c:pt>
                <c:pt idx="2">
                  <c:v>0.76</c:v>
                </c:pt>
                <c:pt idx="3">
                  <c:v>0.64800000000000002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1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47551528126021"/>
          <c:y val="7.1395952487972425E-2"/>
          <c:w val="0.61473306874815692"/>
          <c:h val="0.8972546008174194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58-4F83-9083-EFBD2BAF477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858-4F83-9083-EFBD2BAF47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Menos de 3 meses</c:v>
                </c:pt>
                <c:pt idx="1">
                  <c:v>De 3 a 6 meses</c:v>
                </c:pt>
                <c:pt idx="2">
                  <c:v>De 7 a 9 meses</c:v>
                </c:pt>
                <c:pt idx="3">
                  <c:v>De 10 a 12 meses</c:v>
                </c:pt>
                <c:pt idx="4">
                  <c:v>De 13 a 15 meses</c:v>
                </c:pt>
                <c:pt idx="5">
                  <c:v>Mais de 15 meses</c:v>
                </c:pt>
                <c:pt idx="6">
                  <c:v>Não sabe/Não respondeu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0.19400000000000001</c:v>
                </c:pt>
                <c:pt idx="1">
                  <c:v>0.309</c:v>
                </c:pt>
                <c:pt idx="2">
                  <c:v>0.16700000000000001</c:v>
                </c:pt>
                <c:pt idx="3">
                  <c:v>8.1000000000000003E-2</c:v>
                </c:pt>
                <c:pt idx="4">
                  <c:v>0.158</c:v>
                </c:pt>
                <c:pt idx="5">
                  <c:v>7.1999999999999995E-2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30274474536122"/>
          <c:y val="7.1395952487972425E-2"/>
          <c:w val="0.61990583928405596"/>
          <c:h val="0.8972546008174194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B79-42E7-B5E6-A68026613F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B79-42E7-B5E6-A68026613FC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B79-42E7-B5E6-A68026613FC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B79-42E7-B5E6-A68026613F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EFD-43DD-BB53-8F7C008C906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B79-42E7-B5E6-A68026613F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Não possui empregados</c:v>
                </c:pt>
                <c:pt idx="1">
                  <c:v>01 empregado</c:v>
                </c:pt>
                <c:pt idx="2">
                  <c:v>De 2 a 5 empregados</c:v>
                </c:pt>
                <c:pt idx="3">
                  <c:v>De 6 a 10 empregados</c:v>
                </c:pt>
                <c:pt idx="4">
                  <c:v>Mais de 10 empregados</c:v>
                </c:pt>
                <c:pt idx="5">
                  <c:v>Não sabe/Não respondeu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0.35699999999999998</c:v>
                </c:pt>
                <c:pt idx="1">
                  <c:v>0.115</c:v>
                </c:pt>
                <c:pt idx="2">
                  <c:v>0.35699999999999998</c:v>
                </c:pt>
                <c:pt idx="3">
                  <c:v>0.108</c:v>
                </c:pt>
                <c:pt idx="4">
                  <c:v>5.8000000000000003E-2</c:v>
                </c:pt>
                <c:pt idx="5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79-42E7-B5E6-A68026613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84049674831123E-2"/>
          <c:y val="5.2258289885270537E-2"/>
          <c:w val="0.94698898623999905"/>
          <c:h val="0.8230656380700346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Planejamento</c:v>
                </c:pt>
                <c:pt idx="1">
                  <c:v>Na busca de novas oportunidades</c:v>
                </c:pt>
                <c:pt idx="2">
                  <c:v>Mais clareza na definição dos negócios</c:v>
                </c:pt>
                <c:pt idx="3">
                  <c:v>Redução de riscos</c:v>
                </c:pt>
                <c:pt idx="4">
                  <c:v>Outros</c:v>
                </c:pt>
                <c:pt idx="5">
                  <c:v>Não sabe/ Não respondeu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0.67900000000000005</c:v>
                </c:pt>
                <c:pt idx="1">
                  <c:v>0.57399999999999995</c:v>
                </c:pt>
                <c:pt idx="2">
                  <c:v>0.48499999999999999</c:v>
                </c:pt>
                <c:pt idx="3">
                  <c:v>0.376</c:v>
                </c:pt>
                <c:pt idx="4">
                  <c:v>0.10299999999999999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  <c:pt idx="7">
                  <c:v>Não respondeu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0.13300000000000001</c:v>
                </c:pt>
                <c:pt idx="1">
                  <c:v>4.2999999999999997E-2</c:v>
                </c:pt>
                <c:pt idx="2">
                  <c:v>8.9999999999999993E-3</c:v>
                </c:pt>
                <c:pt idx="3">
                  <c:v>2.4E-2</c:v>
                </c:pt>
                <c:pt idx="4">
                  <c:v>0.58899999999999997</c:v>
                </c:pt>
                <c:pt idx="5">
                  <c:v>0.157</c:v>
                </c:pt>
                <c:pt idx="6">
                  <c:v>4.2999999999999997E-2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5000000000000013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76674077879868"/>
          <c:y val="4.2522244053793054E-2"/>
          <c:w val="0.56323325922120127"/>
          <c:h val="0.9496342338792418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DEFINIR METAS</c:v>
                </c:pt>
                <c:pt idx="1">
                  <c:v>COMPORTAMENTO EMPREENDEDOR / CAPACIDADE DE EMPREENDER</c:v>
                </c:pt>
                <c:pt idx="2">
                  <c:v>REDE DE CONTATOS / PARCERIAS</c:v>
                </c:pt>
                <c:pt idx="3">
                  <c:v>MOTIVAÇÃO PARA ABRIR O NEGÓCIO</c:v>
                </c:pt>
                <c:pt idx="4">
                  <c:v>VISAO MAIS GLOBAL DO NEGÓCIO E DO MERCADO</c:v>
                </c:pt>
                <c:pt idx="5">
                  <c:v>INOVAÇÃO</c:v>
                </c:pt>
                <c:pt idx="6">
                  <c:v>ACESSO À INFORMAÇÕES IMPORTANTES</c:v>
                </c:pt>
                <c:pt idx="7">
                  <c:v>AJUDOU A TOMAR DECISÕES</c:v>
                </c:pt>
                <c:pt idx="8">
                  <c:v>ALINHAMENTO COM SOCIOS</c:v>
                </c:pt>
                <c:pt idx="9">
                  <c:v>COLOCAR EM PRÁTICA O QUE PLANEJOU</c:v>
                </c:pt>
                <c:pt idx="10">
                  <c:v>OPORTUNIDADE DE ABERTURA DA EMPRESA</c:v>
                </c:pt>
                <c:pt idx="11">
                  <c:v>COMO LIDAR COM DESAFIOS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2.7E-2</c:v>
                </c:pt>
                <c:pt idx="1">
                  <c:v>1.2E-2</c:v>
                </c:pt>
                <c:pt idx="2">
                  <c:v>0.01</c:v>
                </c:pt>
                <c:pt idx="3">
                  <c:v>8.9999999999999993E-3</c:v>
                </c:pt>
                <c:pt idx="4">
                  <c:v>8.0000000000000002E-3</c:v>
                </c:pt>
                <c:pt idx="5">
                  <c:v>7.0000000000000001E-3</c:v>
                </c:pt>
                <c:pt idx="6">
                  <c:v>6.0000000000000001E-3</c:v>
                </c:pt>
                <c:pt idx="7">
                  <c:v>6.0000000000000001E-3</c:v>
                </c:pt>
                <c:pt idx="8">
                  <c:v>6.0000000000000001E-3</c:v>
                </c:pt>
                <c:pt idx="9">
                  <c:v>6.0000000000000001E-3</c:v>
                </c:pt>
                <c:pt idx="10">
                  <c:v>4.0000000000000001E-3</c:v>
                </c:pt>
                <c:pt idx="1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24098304"/>
        <c:axId val="24099840"/>
      </c:barChart>
      <c:catAx>
        <c:axId val="240983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5.000000000000001E-2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84049674831123E-2"/>
          <c:y val="5.2258289885270537E-2"/>
          <c:w val="0.94698898623999905"/>
          <c:h val="0.7547775309289063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Planejamento</c:v>
                </c:pt>
                <c:pt idx="1">
                  <c:v>Na busca de novas oportunidades</c:v>
                </c:pt>
                <c:pt idx="2">
                  <c:v>Mais clareza na definição dos negócios</c:v>
                </c:pt>
                <c:pt idx="3">
                  <c:v>Redução de riscos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0.96</c:v>
                </c:pt>
                <c:pt idx="1">
                  <c:v>0.84</c:v>
                </c:pt>
                <c:pt idx="2">
                  <c:v>0.86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Planejamento</c:v>
                </c:pt>
                <c:pt idx="1">
                  <c:v>Na busca de novas oportunidades</c:v>
                </c:pt>
                <c:pt idx="2">
                  <c:v>Mais clareza na definição dos negócios</c:v>
                </c:pt>
                <c:pt idx="3">
                  <c:v>Redução de riscos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0.93</c:v>
                </c:pt>
                <c:pt idx="1">
                  <c:v>0.8</c:v>
                </c:pt>
                <c:pt idx="2">
                  <c:v>0.81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9-4235-ABC2-181EB3F3474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299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Planejamento</c:v>
                </c:pt>
                <c:pt idx="1">
                  <c:v>Na busca de novas oportunidades</c:v>
                </c:pt>
                <c:pt idx="2">
                  <c:v>Mais clareza na definição dos negócios</c:v>
                </c:pt>
                <c:pt idx="3">
                  <c:v>Redução de riscos</c:v>
                </c:pt>
              </c:strCache>
            </c:strRef>
          </c:cat>
          <c:val>
            <c:numRef>
              <c:f>Plan1!$D$2:$D$5</c:f>
              <c:numCache>
                <c:formatCode>0.0%</c:formatCode>
                <c:ptCount val="4"/>
                <c:pt idx="0">
                  <c:v>0.67900000000000005</c:v>
                </c:pt>
                <c:pt idx="1">
                  <c:v>0.57399999999999995</c:v>
                </c:pt>
                <c:pt idx="2">
                  <c:v>0.48499999999999999</c:v>
                </c:pt>
                <c:pt idx="3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9-4235-ABC2-181EB3F34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5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1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95120125523618"/>
          <c:y val="7.1395952487972425E-2"/>
          <c:w val="0.66825750414653373"/>
          <c:h val="0.8972546008174194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58-4F83-9083-EFBD2BAF477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858-4F83-9083-EFBD2BAF47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Até 2 anos</c:v>
                </c:pt>
                <c:pt idx="1">
                  <c:v>De 3 a 5 anos</c:v>
                </c:pt>
                <c:pt idx="2">
                  <c:v>De 6 a 10 anos</c:v>
                </c:pt>
                <c:pt idx="3">
                  <c:v>De 11 a 18 anos</c:v>
                </c:pt>
                <c:pt idx="4">
                  <c:v>Acima de 18 anos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0.23400000000000001</c:v>
                </c:pt>
                <c:pt idx="1">
                  <c:v>0.255</c:v>
                </c:pt>
                <c:pt idx="2">
                  <c:v>0.24099999999999999</c:v>
                </c:pt>
                <c:pt idx="3">
                  <c:v>0.13400000000000001</c:v>
                </c:pt>
                <c:pt idx="4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0000000000000004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91747236351722E-2"/>
          <c:y val="3.8697567842625825E-2"/>
          <c:w val="0.95481650552729658"/>
          <c:h val="0.701253391231025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Nº empregados antes do Empretec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3E-41FF-AD30-DC2CDFF315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23E-41FF-AD30-DC2CDFF3158F}"/>
              </c:ext>
            </c:extLst>
          </c:dPt>
          <c:dLbls>
            <c:dLbl>
              <c:idx val="2"/>
              <c:layout>
                <c:manualLayout>
                  <c:x val="-7.5278541718315703E-3"/>
                  <c:y val="1.407184285186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9B-475A-8F17-4F1A2A6A3391}"/>
                </c:ext>
              </c:extLst>
            </c:dLbl>
            <c:dLbl>
              <c:idx val="3"/>
              <c:layout>
                <c:manualLayout>
                  <c:x val="-1.8819635429578234E-3"/>
                  <c:y val="7.035921425931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9B-475A-8F17-4F1A2A6A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Nenhum empregado</c:v>
                </c:pt>
                <c:pt idx="1">
                  <c:v>1 empregado</c:v>
                </c:pt>
                <c:pt idx="2">
                  <c:v>Entre 2 e 5 empregados</c:v>
                </c:pt>
                <c:pt idx="3">
                  <c:v>Entre 6 e 10 empregados</c:v>
                </c:pt>
                <c:pt idx="4">
                  <c:v>Mais de 10 empregados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0.161</c:v>
                </c:pt>
                <c:pt idx="1">
                  <c:v>0.1</c:v>
                </c:pt>
                <c:pt idx="2">
                  <c:v>0.35099999999999998</c:v>
                </c:pt>
                <c:pt idx="3">
                  <c:v>0.184</c:v>
                </c:pt>
                <c:pt idx="4">
                  <c:v>0.19</c:v>
                </c:pt>
                <c:pt idx="5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3E-41FF-AD30-DC2CDFF3158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Nº empregados atualmente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3.7639270859157851E-3"/>
                  <c:y val="7.0359214259319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9B-475A-8F17-4F1A2A6A3391}"/>
                </c:ext>
              </c:extLst>
            </c:dLbl>
            <c:dLbl>
              <c:idx val="2"/>
              <c:layout>
                <c:manualLayout>
                  <c:x val="7.5278541718315703E-3"/>
                  <c:y val="1.758980356482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9B-475A-8F17-4F1A2A6A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Nenhum empregado</c:v>
                </c:pt>
                <c:pt idx="1">
                  <c:v>1 empregado</c:v>
                </c:pt>
                <c:pt idx="2">
                  <c:v>Entre 2 e 5 empregados</c:v>
                </c:pt>
                <c:pt idx="3">
                  <c:v>Entre 6 e 10 empregados</c:v>
                </c:pt>
                <c:pt idx="4">
                  <c:v>Mais de 10 empregados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0.0%</c:formatCode>
                <c:ptCount val="6"/>
                <c:pt idx="0">
                  <c:v>0.114</c:v>
                </c:pt>
                <c:pt idx="1">
                  <c:v>0.09</c:v>
                </c:pt>
                <c:pt idx="2">
                  <c:v>0.34899999999999998</c:v>
                </c:pt>
                <c:pt idx="3">
                  <c:v>0.20200000000000001</c:v>
                </c:pt>
                <c:pt idx="4">
                  <c:v>0.23699999999999999</c:v>
                </c:pt>
                <c:pt idx="5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9B-475A-8F17-4F1A2A6A3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8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428427809979465"/>
          <c:y val="0.92083341874314084"/>
          <c:w val="0.75103030094671652"/>
          <c:h val="6.6521291181595624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6DFD-45F6-AF44-BD26E62B87C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DFD-45F6-AF44-BD26E62B87C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6DFD-45F6-AF44-BD26E62B87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Houve prejuízo</c:v>
                </c:pt>
                <c:pt idx="1">
                  <c:v>Ficou igual</c:v>
                </c:pt>
                <c:pt idx="2">
                  <c:v>Entre 1% e 10%</c:v>
                </c:pt>
                <c:pt idx="3">
                  <c:v>Entre 11%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  <c:pt idx="8">
                  <c:v>Não sabe/ Não respondeu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2.3E-2</c:v>
                </c:pt>
                <c:pt idx="1">
                  <c:v>0.19</c:v>
                </c:pt>
                <c:pt idx="2">
                  <c:v>0.121</c:v>
                </c:pt>
                <c:pt idx="3">
                  <c:v>0.18</c:v>
                </c:pt>
                <c:pt idx="4">
                  <c:v>0.109</c:v>
                </c:pt>
                <c:pt idx="5">
                  <c:v>0.04</c:v>
                </c:pt>
                <c:pt idx="6">
                  <c:v>3.9E-2</c:v>
                </c:pt>
                <c:pt idx="7">
                  <c:v>7.5999999999999998E-2</c:v>
                </c:pt>
                <c:pt idx="8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30000000000000004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5032-42AB-ACF1-297FBFFE370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032-42AB-ACF1-297FBFFE370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5032-42AB-ACF1-297FBFFE3707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032-42AB-ACF1-297FBFFE37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8.9999999999999993E-3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1.2999999999999999E-2</c:v>
                </c:pt>
                <c:pt idx="4">
                  <c:v>1.2E-2</c:v>
                </c:pt>
                <c:pt idx="5">
                  <c:v>7.4999999999999997E-2</c:v>
                </c:pt>
                <c:pt idx="6">
                  <c:v>8.7999999999999995E-2</c:v>
                </c:pt>
                <c:pt idx="7">
                  <c:v>0.16200000000000001</c:v>
                </c:pt>
                <c:pt idx="8">
                  <c:v>0.24099999999999999</c:v>
                </c:pt>
                <c:pt idx="9">
                  <c:v>6.9000000000000006E-2</c:v>
                </c:pt>
                <c:pt idx="10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D8-44F0-A84B-E6928DA9F8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4D8-44F0-A84B-E6928DA9F85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4D8-44F0-A84B-E6928DA9F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0.0</c:formatCode>
                <c:ptCount val="3"/>
                <c:pt idx="0">
                  <c:v>7.8</c:v>
                </c:pt>
                <c:pt idx="1">
                  <c:v>7.9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D8-44F0-A84B-E6928DA9F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D29E-4A6F-A594-DC887D8E6C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D29E-4A6F-A594-DC887D8E6C4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D29E-4A6F-A594-DC887D8E6C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Houve prejuízo</c:v>
                </c:pt>
                <c:pt idx="1">
                  <c:v>Ficou igual</c:v>
                </c:pt>
                <c:pt idx="2">
                  <c:v>Entre 1% e 10%</c:v>
                </c:pt>
                <c:pt idx="3">
                  <c:v>Entre 11%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  <c:pt idx="8">
                  <c:v>Não sabe/ Não respondeu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0.02</c:v>
                </c:pt>
                <c:pt idx="1">
                  <c:v>0.18</c:v>
                </c:pt>
                <c:pt idx="2">
                  <c:v>0.19400000000000001</c:v>
                </c:pt>
                <c:pt idx="3">
                  <c:v>0.155</c:v>
                </c:pt>
                <c:pt idx="4">
                  <c:v>9.1999999999999998E-2</c:v>
                </c:pt>
                <c:pt idx="5">
                  <c:v>4.2000000000000003E-2</c:v>
                </c:pt>
                <c:pt idx="6">
                  <c:v>2.1999999999999999E-2</c:v>
                </c:pt>
                <c:pt idx="7">
                  <c:v>0.06</c:v>
                </c:pt>
                <c:pt idx="8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30000000000000004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9-4DAC-A934-414F6835C4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9-4DAC-A934-414F6835C47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679-4DAC-A934-414F6835C4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679-4DAC-A934-414F6835C47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756-47B1-8898-43007D98C6B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756-47B1-8898-43007D98C6B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756-47B1-8898-43007D98C6B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756-47B1-8898-43007D98C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1.2E-2</c:v>
                </c:pt>
                <c:pt idx="1">
                  <c:v>0</c:v>
                </c:pt>
                <c:pt idx="2">
                  <c:v>4.0000000000000001E-3</c:v>
                </c:pt>
                <c:pt idx="3">
                  <c:v>7.0000000000000001E-3</c:v>
                </c:pt>
                <c:pt idx="4">
                  <c:v>0.01</c:v>
                </c:pt>
                <c:pt idx="5">
                  <c:v>9.8000000000000004E-2</c:v>
                </c:pt>
                <c:pt idx="6">
                  <c:v>7.0000000000000007E-2</c:v>
                </c:pt>
                <c:pt idx="7">
                  <c:v>0.14099999999999999</c:v>
                </c:pt>
                <c:pt idx="8">
                  <c:v>0.23</c:v>
                </c:pt>
                <c:pt idx="9">
                  <c:v>9.1999999999999998E-2</c:v>
                </c:pt>
                <c:pt idx="10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79-4DAC-A934-414F6835C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4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FDD-491D-A4F1-0FD02CD300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FDD-491D-A4F1-0FD02CD3009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FDD-491D-A4F1-0FD02CD300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0.0</c:formatCode>
                <c:ptCount val="3"/>
                <c:pt idx="0">
                  <c:v>7.9</c:v>
                </c:pt>
                <c:pt idx="1">
                  <c:v>7.9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DD-491D-A4F1-0FD02CD30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78676396731606E-2"/>
          <c:y val="3.0459587613276735E-2"/>
          <c:w val="0.95111943785728947"/>
          <c:h val="0.7548070380091377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0.13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  <c:pt idx="4">
                  <c:v>0.65</c:v>
                </c:pt>
                <c:pt idx="5">
                  <c:v>0.12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</c:strCache>
            </c:strRef>
          </c:cat>
          <c:val>
            <c:numRef>
              <c:f>Plan1!$C$2:$C$8</c:f>
              <c:numCache>
                <c:formatCode>0.0%</c:formatCode>
                <c:ptCount val="7"/>
                <c:pt idx="0">
                  <c:v>0.13300000000000001</c:v>
                </c:pt>
                <c:pt idx="1">
                  <c:v>4.2999999999999997E-2</c:v>
                </c:pt>
                <c:pt idx="2">
                  <c:v>8.9999999999999993E-3</c:v>
                </c:pt>
                <c:pt idx="3">
                  <c:v>2.4E-2</c:v>
                </c:pt>
                <c:pt idx="4">
                  <c:v>0.58899999999999997</c:v>
                </c:pt>
                <c:pt idx="5">
                  <c:v>0.157</c:v>
                </c:pt>
                <c:pt idx="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5-4086-9F28-B88951568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9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70000000000000007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082290670404966"/>
          <c:y val="0.91300065886825876"/>
          <c:w val="0.38833754765679246"/>
          <c:h val="7.0538435781947004E-2"/>
        </c:manualLayout>
      </c:layout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Menos de R$ 6,5 mil por mês </c:v>
                </c:pt>
                <c:pt idx="1">
                  <c:v>Entre R$ 7 mil e R$ 40 mil por mês </c:v>
                </c:pt>
                <c:pt idx="2">
                  <c:v>Entre R$ 40 mil e R$ 400 mil por mês</c:v>
                </c:pt>
                <c:pt idx="3">
                  <c:v>Acima de R$ 400 mil por mês </c:v>
                </c:pt>
                <c:pt idx="4">
                  <c:v>Não quer informar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0.11899999999999999</c:v>
                </c:pt>
                <c:pt idx="1">
                  <c:v>0.42299999999999999</c:v>
                </c:pt>
                <c:pt idx="2">
                  <c:v>0.39200000000000002</c:v>
                </c:pt>
                <c:pt idx="3">
                  <c:v>4.2999999999999997E-2</c:v>
                </c:pt>
                <c:pt idx="4">
                  <c:v>1.0999999999999999E-2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Alta inadimplência dos clientes</c:v>
                </c:pt>
                <c:pt idx="1">
                  <c:v>Alto custo dos impostos</c:v>
                </c:pt>
                <c:pt idx="2">
                  <c:v>Falta de planejamento e capacidade de gestão</c:v>
                </c:pt>
                <c:pt idx="3">
                  <c:v>Oportunidade de emprego</c:v>
                </c:pt>
                <c:pt idx="4">
                  <c:v>Ainda possui empresa, mas não é mais a principal fonte de renda</c:v>
                </c:pt>
                <c:pt idx="5">
                  <c:v>Outro motivo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1.6E-2</c:v>
                </c:pt>
                <c:pt idx="1">
                  <c:v>3.4000000000000002E-2</c:v>
                </c:pt>
                <c:pt idx="2">
                  <c:v>0.16800000000000001</c:v>
                </c:pt>
                <c:pt idx="3">
                  <c:v>6.0999999999999999E-2</c:v>
                </c:pt>
                <c:pt idx="4">
                  <c:v>0.32400000000000001</c:v>
                </c:pt>
                <c:pt idx="5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22-4F9A-8BB6-17EBE98D8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Empresa não fechou, entrevistado saiu da sociedade/ vendeu empresa </c:v>
                </c:pt>
                <c:pt idx="1">
                  <c:v>Problemas/motivos pessoais</c:v>
                </c:pt>
                <c:pt idx="2">
                  <c:v>Crise econômica</c:v>
                </c:pt>
                <c:pt idx="3">
                  <c:v>Divergências com os sócios e questões legais </c:v>
                </c:pt>
                <c:pt idx="4">
                  <c:v>Falta de experiência</c:v>
                </c:pt>
                <c:pt idx="5">
                  <c:v>Falta de integração com os clientes</c:v>
                </c:pt>
                <c:pt idx="6">
                  <c:v>Mercado sem oportunidades para a área da empresa 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0.24299999999999999</c:v>
                </c:pt>
                <c:pt idx="1">
                  <c:v>7.5999999999999998E-2</c:v>
                </c:pt>
                <c:pt idx="2">
                  <c:v>2.1000000000000001E-2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1.4999999999999999E-2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30000000000000004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EF4-47BB-BD8E-45E13C2C8E7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EF4-47BB-BD8E-45E13C2C8E7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EF4-47BB-BD8E-45E13C2C8E7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EF4-47BB-BD8E-45E13C2C8E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Planejamento estratégico</c:v>
                </c:pt>
                <c:pt idx="1">
                  <c:v>Gestão financeira</c:v>
                </c:pt>
                <c:pt idx="2">
                  <c:v>Marketing e vendas</c:v>
                </c:pt>
                <c:pt idx="3">
                  <c:v>Inovação</c:v>
                </c:pt>
                <c:pt idx="4">
                  <c:v>Gestão de pessoas</c:v>
                </c:pt>
                <c:pt idx="5">
                  <c:v>Negociação</c:v>
                </c:pt>
                <c:pt idx="6">
                  <c:v>Liderança</c:v>
                </c:pt>
                <c:pt idx="7">
                  <c:v>Gestão de qualidade</c:v>
                </c:pt>
                <c:pt idx="8">
                  <c:v>Orientação para o Crédito</c:v>
                </c:pt>
                <c:pt idx="9">
                  <c:v>Associativismo e cooperativismo</c:v>
                </c:pt>
                <c:pt idx="10">
                  <c:v>Franquias</c:v>
                </c:pt>
                <c:pt idx="11">
                  <c:v>Gestão ambiental</c:v>
                </c:pt>
                <c:pt idx="12">
                  <c:v>Não tem necessidade </c:v>
                </c:pt>
                <c:pt idx="13">
                  <c:v>Não sabe/Não respondeu</c:v>
                </c:pt>
              </c:strCache>
            </c:strRef>
          </c:cat>
          <c:val>
            <c:numRef>
              <c:f>Plan1!$B$2:$B$15</c:f>
              <c:numCache>
                <c:formatCode>0.0%</c:formatCode>
                <c:ptCount val="14"/>
                <c:pt idx="0">
                  <c:v>0.76200000000000001</c:v>
                </c:pt>
                <c:pt idx="1">
                  <c:v>0.752</c:v>
                </c:pt>
                <c:pt idx="2">
                  <c:v>0.74</c:v>
                </c:pt>
                <c:pt idx="3">
                  <c:v>0.67500000000000004</c:v>
                </c:pt>
                <c:pt idx="4">
                  <c:v>0.63700000000000001</c:v>
                </c:pt>
                <c:pt idx="5">
                  <c:v>0.63600000000000001</c:v>
                </c:pt>
                <c:pt idx="6">
                  <c:v>0.60299999999999998</c:v>
                </c:pt>
                <c:pt idx="7">
                  <c:v>0.56399999999999995</c:v>
                </c:pt>
                <c:pt idx="8">
                  <c:v>0.45800000000000002</c:v>
                </c:pt>
                <c:pt idx="9">
                  <c:v>0.39500000000000002</c:v>
                </c:pt>
                <c:pt idx="10">
                  <c:v>0.375</c:v>
                </c:pt>
                <c:pt idx="11">
                  <c:v>0.27500000000000002</c:v>
                </c:pt>
                <c:pt idx="12">
                  <c:v>1.0999999999999999E-2</c:v>
                </c:pt>
                <c:pt idx="13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9"/>
        </c:scaling>
        <c:delete val="1"/>
        <c:axPos val="t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97077757103941E-4"/>
          <c:y val="2.5564093592763439E-2"/>
          <c:w val="0.99791666752105168"/>
          <c:h val="0.7750866653881569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EF4-47BB-BD8E-45E13C2C8E7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EF4-47BB-BD8E-45E13C2C8E7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EF4-47BB-BD8E-45E13C2C8E7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EF4-47BB-BD8E-45E13C2C8E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Planejamento estratégico</c:v>
                </c:pt>
                <c:pt idx="1">
                  <c:v>Gestão financeira</c:v>
                </c:pt>
                <c:pt idx="2">
                  <c:v>Marketing e vendas</c:v>
                </c:pt>
                <c:pt idx="3">
                  <c:v>Inovação</c:v>
                </c:pt>
                <c:pt idx="4">
                  <c:v>Gestão de pessoas</c:v>
                </c:pt>
                <c:pt idx="5">
                  <c:v>Negociação</c:v>
                </c:pt>
                <c:pt idx="6">
                  <c:v>Liderança</c:v>
                </c:pt>
                <c:pt idx="7">
                  <c:v>Gestão de qualidade</c:v>
                </c:pt>
                <c:pt idx="8">
                  <c:v>Orientação para o Crédito</c:v>
                </c:pt>
                <c:pt idx="9">
                  <c:v>Associativismo e cooperativismo</c:v>
                </c:pt>
                <c:pt idx="10">
                  <c:v>Franquias</c:v>
                </c:pt>
                <c:pt idx="11">
                  <c:v>Gestão ambiental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0.76</c:v>
                </c:pt>
                <c:pt idx="1">
                  <c:v>0.77</c:v>
                </c:pt>
                <c:pt idx="2">
                  <c:v>0.72</c:v>
                </c:pt>
                <c:pt idx="3">
                  <c:v>0.8</c:v>
                </c:pt>
                <c:pt idx="4">
                  <c:v>0.63</c:v>
                </c:pt>
                <c:pt idx="5">
                  <c:v>0.71</c:v>
                </c:pt>
                <c:pt idx="6">
                  <c:v>0.65</c:v>
                </c:pt>
                <c:pt idx="7">
                  <c:v>0.66</c:v>
                </c:pt>
                <c:pt idx="8">
                  <c:v>0.54</c:v>
                </c:pt>
                <c:pt idx="9">
                  <c:v>0.52</c:v>
                </c:pt>
                <c:pt idx="10">
                  <c:v>0.32</c:v>
                </c:pt>
                <c:pt idx="1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Planejamento estratégico</c:v>
                </c:pt>
                <c:pt idx="1">
                  <c:v>Gestão financeira</c:v>
                </c:pt>
                <c:pt idx="2">
                  <c:v>Marketing e vendas</c:v>
                </c:pt>
                <c:pt idx="3">
                  <c:v>Inovação</c:v>
                </c:pt>
                <c:pt idx="4">
                  <c:v>Gestão de pessoas</c:v>
                </c:pt>
                <c:pt idx="5">
                  <c:v>Negociação</c:v>
                </c:pt>
                <c:pt idx="6">
                  <c:v>Liderança</c:v>
                </c:pt>
                <c:pt idx="7">
                  <c:v>Gestão de qualidade</c:v>
                </c:pt>
                <c:pt idx="8">
                  <c:v>Orientação para o Crédito</c:v>
                </c:pt>
                <c:pt idx="9">
                  <c:v>Associativismo e cooperativismo</c:v>
                </c:pt>
                <c:pt idx="10">
                  <c:v>Franquias</c:v>
                </c:pt>
                <c:pt idx="11">
                  <c:v>Gestão ambiental</c:v>
                </c:pt>
              </c:strCache>
            </c:strRef>
          </c:cat>
          <c:val>
            <c:numRef>
              <c:f>Plan1!$C$2:$C$13</c:f>
              <c:numCache>
                <c:formatCode>0.0%</c:formatCode>
                <c:ptCount val="12"/>
                <c:pt idx="0">
                  <c:v>0.78</c:v>
                </c:pt>
                <c:pt idx="1">
                  <c:v>0.77</c:v>
                </c:pt>
                <c:pt idx="2">
                  <c:v>0.81</c:v>
                </c:pt>
                <c:pt idx="3">
                  <c:v>0.78</c:v>
                </c:pt>
                <c:pt idx="4">
                  <c:v>0.67</c:v>
                </c:pt>
                <c:pt idx="5">
                  <c:v>0.72</c:v>
                </c:pt>
                <c:pt idx="6">
                  <c:v>0.68</c:v>
                </c:pt>
                <c:pt idx="7">
                  <c:v>0.64</c:v>
                </c:pt>
                <c:pt idx="8">
                  <c:v>0.51</c:v>
                </c:pt>
                <c:pt idx="9">
                  <c:v>0.49</c:v>
                </c:pt>
                <c:pt idx="10">
                  <c:v>0.36</c:v>
                </c:pt>
                <c:pt idx="1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C-46D9-BC09-804219321CA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128-4AF1-97A5-04A50CE5FB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128-4AF1-97A5-04A50CE5FB5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128-4AF1-97A5-04A50CE5FB5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128-4AF1-97A5-04A50CE5FB5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128-4AF1-97A5-04A50CE5FB5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128-4AF1-97A5-04A50CE5FB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Planejamento estratégico</c:v>
                </c:pt>
                <c:pt idx="1">
                  <c:v>Gestão financeira</c:v>
                </c:pt>
                <c:pt idx="2">
                  <c:v>Marketing e vendas</c:v>
                </c:pt>
                <c:pt idx="3">
                  <c:v>Inovação</c:v>
                </c:pt>
                <c:pt idx="4">
                  <c:v>Gestão de pessoas</c:v>
                </c:pt>
                <c:pt idx="5">
                  <c:v>Negociação</c:v>
                </c:pt>
                <c:pt idx="6">
                  <c:v>Liderança</c:v>
                </c:pt>
                <c:pt idx="7">
                  <c:v>Gestão de qualidade</c:v>
                </c:pt>
                <c:pt idx="8">
                  <c:v>Orientação para o Crédito</c:v>
                </c:pt>
                <c:pt idx="9">
                  <c:v>Associativismo e cooperativismo</c:v>
                </c:pt>
                <c:pt idx="10">
                  <c:v>Franquias</c:v>
                </c:pt>
                <c:pt idx="11">
                  <c:v>Gestão ambiental</c:v>
                </c:pt>
              </c:strCache>
            </c:strRef>
          </c:cat>
          <c:val>
            <c:numRef>
              <c:f>Plan1!$D$2:$D$13</c:f>
              <c:numCache>
                <c:formatCode>0.0%</c:formatCode>
                <c:ptCount val="12"/>
                <c:pt idx="0">
                  <c:v>0.76200000000000001</c:v>
                </c:pt>
                <c:pt idx="1">
                  <c:v>0.752</c:v>
                </c:pt>
                <c:pt idx="2">
                  <c:v>0.74</c:v>
                </c:pt>
                <c:pt idx="3">
                  <c:v>0.67500000000000004</c:v>
                </c:pt>
                <c:pt idx="4">
                  <c:v>0.63700000000000001</c:v>
                </c:pt>
                <c:pt idx="5">
                  <c:v>0.63600000000000001</c:v>
                </c:pt>
                <c:pt idx="6">
                  <c:v>0.60299999999999998</c:v>
                </c:pt>
                <c:pt idx="7">
                  <c:v>0.56399999999999995</c:v>
                </c:pt>
                <c:pt idx="8">
                  <c:v>0.45800000000000002</c:v>
                </c:pt>
                <c:pt idx="9">
                  <c:v>0.39500000000000002</c:v>
                </c:pt>
                <c:pt idx="10">
                  <c:v>0.375</c:v>
                </c:pt>
                <c:pt idx="11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C-46D9-BC09-804219321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9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1A78A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AC20-405D-A5BF-5D40AB0A4B0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BCD-457E-89BB-9DC5153992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Outros cursos presenciais</c:v>
                </c:pt>
                <c:pt idx="1">
                  <c:v>Consultoria presencial</c:v>
                </c:pt>
                <c:pt idx="2">
                  <c:v>Cursos On-line</c:v>
                </c:pt>
                <c:pt idx="3">
                  <c:v>Palestras e vídeos disponibilizados na internet</c:v>
                </c:pt>
                <c:pt idx="4">
                  <c:v>Consultorias On-line</c:v>
                </c:pt>
                <c:pt idx="5">
                  <c:v>Artigos disponibilizados na internet</c:v>
                </c:pt>
                <c:pt idx="6">
                  <c:v>Outro</c:v>
                </c:pt>
                <c:pt idx="7">
                  <c:v>Não sabe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0.35</c:v>
                </c:pt>
                <c:pt idx="1">
                  <c:v>0.28000000000000003</c:v>
                </c:pt>
                <c:pt idx="2">
                  <c:v>0.157</c:v>
                </c:pt>
                <c:pt idx="3">
                  <c:v>6.9000000000000006E-2</c:v>
                </c:pt>
                <c:pt idx="4">
                  <c:v>6.2E-2</c:v>
                </c:pt>
                <c:pt idx="5">
                  <c:v>1.6E-2</c:v>
                </c:pt>
                <c:pt idx="6">
                  <c:v>3.5000000000000003E-2</c:v>
                </c:pt>
                <c:pt idx="7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4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1A78A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AC20-405D-A5BF-5D40AB0A4B0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BCD-457E-89BB-9DC5153992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Plan1!$A$2:$A$24</c:f>
              <c:strCache>
                <c:ptCount val="23"/>
                <c:pt idx="0">
                  <c:v>NÃO TEM INTERESSE</c:v>
                </c:pt>
                <c:pt idx="1">
                  <c:v>TODOS OS SERVIÇOS CITADOS</c:v>
                </c:pt>
                <c:pt idx="2">
                  <c:v>PALESTRAS PRESENCIAIS</c:v>
                </c:pt>
                <c:pt idx="3">
                  <c:v>GESTÃO FINANCEIRA</c:v>
                </c:pt>
                <c:pt idx="4">
                  <c:v>CURSO DE COACHING</c:v>
                </c:pt>
                <c:pt idx="5">
                  <c:v>RODADA DE NEGOCIOS</c:v>
                </c:pt>
                <c:pt idx="6">
                  <c:v>SERVIÇOS ON-LINE</c:v>
                </c:pt>
                <c:pt idx="7">
                  <c:v>PLANO DE NEGOCIOS</c:v>
                </c:pt>
                <c:pt idx="8">
                  <c:v>SEBRAETEC</c:v>
                </c:pt>
                <c:pt idx="9">
                  <c:v>WORKSHOP</c:v>
                </c:pt>
                <c:pt idx="10">
                  <c:v>CAFÉ COM EMPREENDEDORA</c:v>
                </c:pt>
                <c:pt idx="11">
                  <c:v>CANAIS ELETRONICOS</c:v>
                </c:pt>
                <c:pt idx="12">
                  <c:v>CURSO DE ORATORIA</c:v>
                </c:pt>
                <c:pt idx="13">
                  <c:v>DESENVOLVIMENTO DE UM NÚCLEO DO EMPRETEC</c:v>
                </c:pt>
                <c:pt idx="14">
                  <c:v>FINANÇAS</c:v>
                </c:pt>
                <c:pt idx="15">
                  <c:v>INFORMAÇÕES SOBRE CRÉDITO</c:v>
                </c:pt>
                <c:pt idx="16">
                  <c:v>MARKETING PRESENCIAL</c:v>
                </c:pt>
                <c:pt idx="17">
                  <c:v>SERVIÇOS GRATUITOS</c:v>
                </c:pt>
                <c:pt idx="18">
                  <c:v>CURSO DE CAPTAÇÃO DE NOVOS CLIENTES</c:v>
                </c:pt>
                <c:pt idx="19">
                  <c:v>PARCERIA COM CRÉDITO</c:v>
                </c:pt>
                <c:pt idx="20">
                  <c:v>PROGRAMA DE ACELERAÇÃO</c:v>
                </c:pt>
                <c:pt idx="21">
                  <c:v>SEMINÁRIOS</c:v>
                </c:pt>
                <c:pt idx="22">
                  <c:v>TODOS OS SERVIÇOS PRESENCIAIS</c:v>
                </c:pt>
              </c:strCache>
            </c:strRef>
          </c:cat>
          <c:val>
            <c:numRef>
              <c:f>Plan1!$B$2:$B$24</c:f>
              <c:numCache>
                <c:formatCode>0.0%</c:formatCode>
                <c:ptCount val="23"/>
                <c:pt idx="0">
                  <c:v>1.9800000000000002E-2</c:v>
                </c:pt>
                <c:pt idx="1">
                  <c:v>3.2000000000000002E-3</c:v>
                </c:pt>
                <c:pt idx="2">
                  <c:v>3.0999999999999999E-3</c:v>
                </c:pt>
                <c:pt idx="3">
                  <c:v>1.4E-3</c:v>
                </c:pt>
                <c:pt idx="4">
                  <c:v>1.1000000000000001E-3</c:v>
                </c:pt>
                <c:pt idx="5">
                  <c:v>6.9999999999999999E-4</c:v>
                </c:pt>
                <c:pt idx="6">
                  <c:v>6.9999999999999999E-4</c:v>
                </c:pt>
                <c:pt idx="7">
                  <c:v>5.0000000000000001E-4</c:v>
                </c:pt>
                <c:pt idx="8">
                  <c:v>4.0000000000000002E-4</c:v>
                </c:pt>
                <c:pt idx="9">
                  <c:v>4.0000000000000002E-4</c:v>
                </c:pt>
                <c:pt idx="10">
                  <c:v>2.9999999999999997E-4</c:v>
                </c:pt>
                <c:pt idx="11">
                  <c:v>2.9999999999999997E-4</c:v>
                </c:pt>
                <c:pt idx="12">
                  <c:v>2.9999999999999997E-4</c:v>
                </c:pt>
                <c:pt idx="13">
                  <c:v>2.9999999999999997E-4</c:v>
                </c:pt>
                <c:pt idx="14">
                  <c:v>2.9999999999999997E-4</c:v>
                </c:pt>
                <c:pt idx="15">
                  <c:v>2.9999999999999997E-4</c:v>
                </c:pt>
                <c:pt idx="16">
                  <c:v>2.9999999999999997E-4</c:v>
                </c:pt>
                <c:pt idx="17">
                  <c:v>2.9999999999999997E-4</c:v>
                </c:pt>
                <c:pt idx="18">
                  <c:v>2.0000000000000001E-4</c:v>
                </c:pt>
                <c:pt idx="19">
                  <c:v>2.0000000000000001E-4</c:v>
                </c:pt>
                <c:pt idx="20">
                  <c:v>2.0000000000000001E-4</c:v>
                </c:pt>
                <c:pt idx="21">
                  <c:v>2.0000000000000001E-4</c:v>
                </c:pt>
                <c:pt idx="22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4.0000000000000008E-2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48A-41F2-93B6-DC92704C64C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48A-41F2-93B6-DC92704C64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Procura no site do Sebrae</c:v>
                </c:pt>
                <c:pt idx="1">
                  <c:v>Vai até ao Sebrae presencialmente</c:v>
                </c:pt>
                <c:pt idx="2">
                  <c:v>E-mail</c:v>
                </c:pt>
                <c:pt idx="3">
                  <c:v>Liga para central 0800</c:v>
                </c:pt>
                <c:pt idx="4">
                  <c:v>Procura na página do Sebrae no Facebook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0.58099999999999996</c:v>
                </c:pt>
                <c:pt idx="1">
                  <c:v>0.19800000000000001</c:v>
                </c:pt>
                <c:pt idx="2">
                  <c:v>7.0000000000000007E-2</c:v>
                </c:pt>
                <c:pt idx="3">
                  <c:v>5.3999999999999999E-2</c:v>
                </c:pt>
                <c:pt idx="4">
                  <c:v>3.3000000000000002E-2</c:v>
                </c:pt>
                <c:pt idx="5">
                  <c:v>5.7000000000000002E-2</c:v>
                </c:pt>
                <c:pt idx="6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11E-4BE5-A4E4-DBF56F3A0A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11E-4BE5-A4E4-DBF56F3A0A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4822-4F9A-8BB6-17EBE98D861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F7F9-4A77-8134-4BC10A6ACAB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7F9-4A77-8134-4BC10A6ACA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Procura agente ou consultor na cidade </c:v>
                </c:pt>
                <c:pt idx="1">
                  <c:v>Whatsapp</c:v>
                </c:pt>
                <c:pt idx="2">
                  <c:v>Liga pra a unidade do SEBRAE da cidade</c:v>
                </c:pt>
                <c:pt idx="3">
                  <c:v>Se informa na prefeitura/associação comercial</c:v>
                </c:pt>
                <c:pt idx="4">
                  <c:v>Nunca procurou o SEBRAE</c:v>
                </c:pt>
                <c:pt idx="5">
                  <c:v>Pesquisa no google</c:v>
                </c:pt>
                <c:pt idx="6">
                  <c:v>Busca informações com amigos/conhecidos</c:v>
                </c:pt>
                <c:pt idx="7">
                  <c:v>SEBRAE faz visitas em casa/na empresa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1.4999999999999999E-2</c:v>
                </c:pt>
                <c:pt idx="1">
                  <c:v>1.4999999999999999E-2</c:v>
                </c:pt>
                <c:pt idx="2">
                  <c:v>0.01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4.0000000000000001E-3</c:v>
                </c:pt>
                <c:pt idx="6">
                  <c:v>3.0000000000000001E-3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E-4BE5-A4E4-DBF56F3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3.0000000000000006E-2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09399001226278"/>
          <c:y val="1.713734585487214E-2"/>
          <c:w val="0.58100464292629417"/>
          <c:h val="0.83370830660766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9-45F0-BC8B-D687411E3E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9-45F0-BC8B-D687411E3E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0.63200000000000001</c:v>
                </c:pt>
                <c:pt idx="1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A-4E38-B986-198FA8876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7854272"/>
        <c:axId val="587852632"/>
      </c:barChart>
      <c:catAx>
        <c:axId val="58785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7852632"/>
        <c:crosses val="autoZero"/>
        <c:auto val="1"/>
        <c:lblAlgn val="ctr"/>
        <c:lblOffset val="100"/>
        <c:noMultiLvlLbl val="0"/>
      </c:catAx>
      <c:valAx>
        <c:axId val="587852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8785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78676396731606E-2"/>
          <c:y val="6.545471224176494E-2"/>
          <c:w val="0.95111943785728947"/>
          <c:h val="0.7463944891150247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  <c:pt idx="7">
                  <c:v>Não respondeu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0.14599999999999999</c:v>
                </c:pt>
                <c:pt idx="1">
                  <c:v>4.3999999999999997E-2</c:v>
                </c:pt>
                <c:pt idx="2">
                  <c:v>1.2E-2</c:v>
                </c:pt>
                <c:pt idx="3">
                  <c:v>3.9E-2</c:v>
                </c:pt>
                <c:pt idx="4">
                  <c:v>0.497</c:v>
                </c:pt>
                <c:pt idx="5">
                  <c:v>0.16800000000000001</c:v>
                </c:pt>
                <c:pt idx="6">
                  <c:v>9.2999999999999999E-2</c:v>
                </c:pt>
                <c:pt idx="7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Depois do Empretec</c:v>
                </c:pt>
              </c:strCache>
            </c:strRef>
          </c:tx>
          <c:spPr>
            <a:solidFill>
              <a:srgbClr val="5CA29B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Empregado(a)</c:v>
                </c:pt>
                <c:pt idx="1">
                  <c:v>Servidor(a) Publico(a)</c:v>
                </c:pt>
                <c:pt idx="2">
                  <c:v>Aposentado(a)</c:v>
                </c:pt>
                <c:pt idx="3">
                  <c:v>Estudante</c:v>
                </c:pt>
                <c:pt idx="4">
                  <c:v>Empresário(a)</c:v>
                </c:pt>
                <c:pt idx="5">
                  <c:v>Autônomo(a)</c:v>
                </c:pt>
                <c:pt idx="6">
                  <c:v>Desempregado(a)</c:v>
                </c:pt>
                <c:pt idx="7">
                  <c:v>Não respondeu</c:v>
                </c:pt>
              </c:strCache>
            </c:strRef>
          </c:cat>
          <c:val>
            <c:numRef>
              <c:f>Plan1!$C$2:$C$9</c:f>
              <c:numCache>
                <c:formatCode>0.0%</c:formatCode>
                <c:ptCount val="8"/>
                <c:pt idx="0">
                  <c:v>0.13300000000000001</c:v>
                </c:pt>
                <c:pt idx="1">
                  <c:v>4.2999999999999997E-2</c:v>
                </c:pt>
                <c:pt idx="2">
                  <c:v>8.9999999999999993E-3</c:v>
                </c:pt>
                <c:pt idx="3">
                  <c:v>2.4E-2</c:v>
                </c:pt>
                <c:pt idx="4">
                  <c:v>0.58899999999999997</c:v>
                </c:pt>
                <c:pt idx="5">
                  <c:v>0.157</c:v>
                </c:pt>
                <c:pt idx="6">
                  <c:v>4.2999999999999997E-2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88-480D-B358-D2F7F69F4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8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59 anos</c:v>
                </c:pt>
                <c:pt idx="5">
                  <c:v>60 a 64 anos</c:v>
                </c:pt>
                <c:pt idx="6">
                  <c:v>65 anos +</c:v>
                </c:pt>
                <c:pt idx="7">
                  <c:v>Não respondeu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6.9000000000000006E-2</c:v>
                </c:pt>
                <c:pt idx="1">
                  <c:v>0.39400000000000002</c:v>
                </c:pt>
                <c:pt idx="2">
                  <c:v>0.34100000000000003</c:v>
                </c:pt>
                <c:pt idx="3">
                  <c:v>0.14399999999999999</c:v>
                </c:pt>
                <c:pt idx="4">
                  <c:v>3.1E-2</c:v>
                </c:pt>
                <c:pt idx="5">
                  <c:v>1.4E-2</c:v>
                </c:pt>
                <c:pt idx="6">
                  <c:v>6.0000000000000001E-3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082-86BB-B86D6439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27"/>
        <c:axId val="584983336"/>
        <c:axId val="584982352"/>
      </c:barChart>
      <c:catAx>
        <c:axId val="58498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982352"/>
        <c:crosses val="autoZero"/>
        <c:auto val="1"/>
        <c:lblAlgn val="ctr"/>
        <c:lblOffset val="100"/>
        <c:noMultiLvlLbl val="0"/>
      </c:catAx>
      <c:valAx>
        <c:axId val="584982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8498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Até Ens. Fund. Incomp.</c:v>
                </c:pt>
                <c:pt idx="1">
                  <c:v>Ens. Fund. Comp.</c:v>
                </c:pt>
                <c:pt idx="2">
                  <c:v>Ens. Méd. Incomp.</c:v>
                </c:pt>
                <c:pt idx="3">
                  <c:v>Ensino Méd. Comp.</c:v>
                </c:pt>
                <c:pt idx="4">
                  <c:v>Ens. Sup. Incomp.</c:v>
                </c:pt>
                <c:pt idx="5">
                  <c:v>Ens. Sup. Comp.</c:v>
                </c:pt>
                <c:pt idx="6">
                  <c:v>Pós Graduação</c:v>
                </c:pt>
                <c:pt idx="7">
                  <c:v>Não respondeu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5.0000000000000001E-3</c:v>
                </c:pt>
                <c:pt idx="1">
                  <c:v>4.0000000000000001E-3</c:v>
                </c:pt>
                <c:pt idx="2">
                  <c:v>1.2E-2</c:v>
                </c:pt>
                <c:pt idx="3">
                  <c:v>0.123</c:v>
                </c:pt>
                <c:pt idx="4">
                  <c:v>0.122</c:v>
                </c:pt>
                <c:pt idx="5">
                  <c:v>0.432</c:v>
                </c:pt>
                <c:pt idx="6">
                  <c:v>0.30199999999999999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3-4B6F-9B40-FB0B542BC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overlap val="-27"/>
        <c:axId val="584983336"/>
        <c:axId val="584982352"/>
      </c:barChart>
      <c:catAx>
        <c:axId val="58498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982352"/>
        <c:crosses val="autoZero"/>
        <c:auto val="1"/>
        <c:lblAlgn val="ctr"/>
        <c:lblOffset val="100"/>
        <c:noMultiLvlLbl val="0"/>
      </c:catAx>
      <c:valAx>
        <c:axId val="584982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8498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519054274928947E-3"/>
                  <c:y val="2.49723285407655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96-47C1-8724-F66644EC94C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396-47C1-8724-F66644EC94C9}"/>
                </c:ext>
              </c:extLst>
            </c:dLbl>
            <c:dLbl>
              <c:idx val="2"/>
              <c:layout>
                <c:manualLayout>
                  <c:x val="2.6648378821881201E-3"/>
                  <c:y val="-2.04904828794927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96-47C1-8724-F66644EC94C9}"/>
                </c:ext>
              </c:extLst>
            </c:dLbl>
            <c:dLbl>
              <c:idx val="3"/>
              <c:layout>
                <c:manualLayout>
                  <c:x val="1.4503325701461932E-3"/>
                  <c:y val="3.74593877483808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187294069192752E-2"/>
                      <c:h val="3.64763672371462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396-47C1-8724-F66644EC94C9}"/>
                </c:ext>
              </c:extLst>
            </c:dLbl>
            <c:dLbl>
              <c:idx val="4"/>
              <c:layout>
                <c:manualLayout>
                  <c:x val="1.2698390820999105E-4"/>
                  <c:y val="2.242712705101715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96-47C1-8724-F66644EC9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Planilha1!$A$2:$A$6</c:f>
              <c:strCache>
                <c:ptCount val="5"/>
                <c:pt idx="0">
                  <c:v>EMPRETEC ATENDEU AS EXPECTATIVAS?</c:v>
                </c:pt>
                <c:pt idx="1">
                  <c:v>APLICABILIDADE DO EMPRETEC</c:v>
                </c:pt>
                <c:pt idx="2">
                  <c:v>SATISFAÇÃO GERAL COM O EMPRETEC</c:v>
                </c:pt>
                <c:pt idx="3">
                  <c:v>QUALIDADE DO CONTEÚDO</c:v>
                </c:pt>
                <c:pt idx="4">
                  <c:v>RECOMENDARIA O EMPRETEC?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3.4000000000000002E-2</c:v>
                </c:pt>
                <c:pt idx="1">
                  <c:v>0.251</c:v>
                </c:pt>
                <c:pt idx="2">
                  <c:v>3.5000000000000003E-2</c:v>
                </c:pt>
                <c:pt idx="3">
                  <c:v>2.1999999999999999E-2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6-47C1-8724-F66644EC94C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EMPRETEC ATENDEU AS EXPECTATIVAS?</c:v>
                </c:pt>
                <c:pt idx="1">
                  <c:v>APLICABILIDADE DO EMPRETEC</c:v>
                </c:pt>
                <c:pt idx="2">
                  <c:v>SATISFAÇÃO GERAL COM O EMPRETEC</c:v>
                </c:pt>
                <c:pt idx="3">
                  <c:v>QUALIDADE DO CONTEÚDO</c:v>
                </c:pt>
                <c:pt idx="4">
                  <c:v>RECOMENDARIA O EMPRETEC?</c:v>
                </c:pt>
              </c:strCache>
            </c:strRef>
          </c:cat>
          <c:val>
            <c:numRef>
              <c:f>Planilha1!$C$2:$C$6</c:f>
              <c:numCache>
                <c:formatCode>0.0%</c:formatCode>
                <c:ptCount val="5"/>
                <c:pt idx="0">
                  <c:v>0.20100000000000001</c:v>
                </c:pt>
                <c:pt idx="1">
                  <c:v>0.53</c:v>
                </c:pt>
                <c:pt idx="2">
                  <c:v>0.20599999999999999</c:v>
                </c:pt>
                <c:pt idx="3">
                  <c:v>0.2</c:v>
                </c:pt>
                <c:pt idx="4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6-47C1-8724-F66644EC94C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EMPRETEC ATENDEU AS EXPECTATIVAS?</c:v>
                </c:pt>
                <c:pt idx="1">
                  <c:v>APLICABILIDADE DO EMPRETEC</c:v>
                </c:pt>
                <c:pt idx="2">
                  <c:v>SATISFAÇÃO GERAL COM O EMPRETEC</c:v>
                </c:pt>
                <c:pt idx="3">
                  <c:v>QUALIDADE DO CONTEÚDO</c:v>
                </c:pt>
                <c:pt idx="4">
                  <c:v>RECOMENDARIA O EMPRETEC?</c:v>
                </c:pt>
              </c:strCache>
            </c:strRef>
          </c:cat>
          <c:val>
            <c:numRef>
              <c:f>Planilha1!$D$2:$D$6</c:f>
              <c:numCache>
                <c:formatCode>0.0%</c:formatCode>
                <c:ptCount val="5"/>
                <c:pt idx="0">
                  <c:v>0.76500000000000001</c:v>
                </c:pt>
                <c:pt idx="1">
                  <c:v>0.219</c:v>
                </c:pt>
                <c:pt idx="2">
                  <c:v>0.75900000000000001</c:v>
                </c:pt>
                <c:pt idx="3">
                  <c:v>0.77900000000000003</c:v>
                </c:pt>
                <c:pt idx="4">
                  <c:v>0.90400000000000003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6-47C1-8724-F66644EC9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663244168"/>
        <c:axId val="663236952"/>
      </c:barChart>
      <c:catAx>
        <c:axId val="663244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63236952"/>
        <c:crosses val="autoZero"/>
        <c:auto val="1"/>
        <c:lblAlgn val="ctr"/>
        <c:lblOffset val="100"/>
        <c:noMultiLvlLbl val="0"/>
      </c:catAx>
      <c:valAx>
        <c:axId val="663236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6324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680474840768462E-2"/>
          <c:y val="0.89983110744544825"/>
          <c:w val="0.96652692018316488"/>
          <c:h val="5.1091723574061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AF7-41B6-9132-143DEA5430B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AF7-41B6-9132-143DEA5430B0}"/>
              </c:ext>
            </c:extLst>
          </c:dPt>
          <c:dPt>
            <c:idx val="9"/>
            <c:invertIfNegative val="0"/>
            <c:bubble3D val="0"/>
            <c:spPr>
              <a:solidFill>
                <a:srgbClr val="38572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4091-4465-A00B-AD376B865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Indicação (de empresário / amigo / instituições)</c:v>
                </c:pt>
                <c:pt idx="1">
                  <c:v>Participação em outros projetos do SEBRAE </c:v>
                </c:pt>
                <c:pt idx="2">
                  <c:v>Alguém do SEBRAE entrou em contato</c:v>
                </c:pt>
                <c:pt idx="3">
                  <c:v>Internet (e-mail, redes sociais)</c:v>
                </c:pt>
                <c:pt idx="4">
                  <c:v>Visita aos pontos de atendimento / unidades do SEBRAE</c:v>
                </c:pt>
                <c:pt idx="5">
                  <c:v>Site do SEBRAE</c:v>
                </c:pt>
                <c:pt idx="6">
                  <c:v>Participação em Feiras e Eventos</c:v>
                </c:pt>
                <c:pt idx="7">
                  <c:v>Programa em TV / Rádio / Jornal</c:v>
                </c:pt>
                <c:pt idx="8">
                  <c:v>Ligou para o SEBRAE </c:v>
                </c:pt>
                <c:pt idx="9">
                  <c:v>Outro</c:v>
                </c:pt>
                <c:pt idx="10">
                  <c:v>Não sabe/Não lembra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0.61099999999999999</c:v>
                </c:pt>
                <c:pt idx="1">
                  <c:v>8.6999999999999994E-2</c:v>
                </c:pt>
                <c:pt idx="2">
                  <c:v>7.0000000000000007E-2</c:v>
                </c:pt>
                <c:pt idx="3">
                  <c:v>6.9000000000000006E-2</c:v>
                </c:pt>
                <c:pt idx="4">
                  <c:v>6.5000000000000002E-2</c:v>
                </c:pt>
                <c:pt idx="5">
                  <c:v>3.5000000000000003E-2</c:v>
                </c:pt>
                <c:pt idx="6">
                  <c:v>1.2999999999999999E-2</c:v>
                </c:pt>
                <c:pt idx="7">
                  <c:v>1.2999999999999999E-2</c:v>
                </c:pt>
                <c:pt idx="8">
                  <c:v>4.0000000000000001E-3</c:v>
                </c:pt>
                <c:pt idx="9">
                  <c:v>2.5000000000000001E-2</c:v>
                </c:pt>
                <c:pt idx="10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70000000000000007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5D2-42FB-B403-5F0E601B52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5D2-42FB-B403-5F0E601B526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5D2-42FB-B403-5F0E601B526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5D2-42FB-B403-5F0E601B52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ASSOCIAÇAO COMERCIAL/EMPRESARIAL/ PREFEITURA</c:v>
                </c:pt>
                <c:pt idx="1">
                  <c:v>GANHOU O CURSO COMO PREMIAÇÃO</c:v>
                </c:pt>
                <c:pt idx="2">
                  <c:v>PANFLETOS/OUTDOOR DO SEBRAE/WHATSAPP</c:v>
                </c:pt>
                <c:pt idx="3">
                  <c:v>PELA EMPRESA EM QUE TRABALHA/TRABALHOU OU NA FACULDADE</c:v>
                </c:pt>
                <c:pt idx="4">
                  <c:v>TRABALHOU/FEZ ESTAGIO/PRESTOU SERVIÇO PARA O SEBRAE</c:v>
                </c:pt>
                <c:pt idx="5">
                  <c:v>VISITA DE UM CONSULTOR DO SEBRAE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1.0999999999999999E-2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D2-42FB-B403-5F0E601B5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3.0000000000000006E-2"/>
          <c:min val="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AF7-41B6-9132-143DEA5430B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AF7-41B6-9132-143DEA5430B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091-4465-A00B-AD376B865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Indicação</c:v>
                </c:pt>
                <c:pt idx="1">
                  <c:v>Participação em outros projetos do SEBRAE </c:v>
                </c:pt>
                <c:pt idx="2">
                  <c:v>Alguém do SEBRAE entrou em contato</c:v>
                </c:pt>
                <c:pt idx="3">
                  <c:v>Internet (e-mail, redes sociais)</c:v>
                </c:pt>
                <c:pt idx="4">
                  <c:v>Visita aos pontos de atendimento</c:v>
                </c:pt>
                <c:pt idx="5">
                  <c:v>Site do SEBRAE</c:v>
                </c:pt>
                <c:pt idx="6">
                  <c:v>Participação em Feiras e Eventos</c:v>
                </c:pt>
                <c:pt idx="7">
                  <c:v>Programa em TV / Rádio / Jornal</c:v>
                </c:pt>
                <c:pt idx="8">
                  <c:v>Outro</c:v>
                </c:pt>
              </c:strCache>
            </c:strRef>
          </c:cat>
          <c:val>
            <c:numRef>
              <c:f>Plan1!$B$2:$B$10</c:f>
              <c:numCache>
                <c:formatCode>0%</c:formatCode>
                <c:ptCount val="9"/>
                <c:pt idx="0">
                  <c:v>0.52</c:v>
                </c:pt>
                <c:pt idx="1">
                  <c:v>7.0000000000000007E-2</c:v>
                </c:pt>
                <c:pt idx="2">
                  <c:v>0.16</c:v>
                </c:pt>
                <c:pt idx="3">
                  <c:v>0.02</c:v>
                </c:pt>
                <c:pt idx="4">
                  <c:v>0.05</c:v>
                </c:pt>
                <c:pt idx="5">
                  <c:v>0.06</c:v>
                </c:pt>
                <c:pt idx="6">
                  <c:v>0.02</c:v>
                </c:pt>
                <c:pt idx="7">
                  <c:v>0.01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9"/>
                <c:pt idx="0">
                  <c:v>Indicação</c:v>
                </c:pt>
                <c:pt idx="1">
                  <c:v>Participação em outros projetos do SEBRAE </c:v>
                </c:pt>
                <c:pt idx="2">
                  <c:v>Alguém do SEBRAE entrou em contato</c:v>
                </c:pt>
                <c:pt idx="3">
                  <c:v>Internet (e-mail, redes sociais)</c:v>
                </c:pt>
                <c:pt idx="4">
                  <c:v>Visita aos pontos de atendimento</c:v>
                </c:pt>
                <c:pt idx="5">
                  <c:v>Site do SEBRAE</c:v>
                </c:pt>
                <c:pt idx="6">
                  <c:v>Participação em Feiras e Eventos</c:v>
                </c:pt>
                <c:pt idx="7">
                  <c:v>Programa em TV / Rádio / Jornal</c:v>
                </c:pt>
                <c:pt idx="8">
                  <c:v>Outro</c:v>
                </c:pt>
              </c:strCache>
            </c:strRef>
          </c:cat>
          <c:val>
            <c:numRef>
              <c:f>Plan1!$C$2:$C$10</c:f>
              <c:numCache>
                <c:formatCode>0%</c:formatCode>
                <c:ptCount val="9"/>
                <c:pt idx="0">
                  <c:v>0.55000000000000004</c:v>
                </c:pt>
                <c:pt idx="1">
                  <c:v>0.09</c:v>
                </c:pt>
                <c:pt idx="2">
                  <c:v>0.09</c:v>
                </c:pt>
                <c:pt idx="3">
                  <c:v>0.02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0.03</c:v>
                </c:pt>
                <c:pt idx="7">
                  <c:v>0.02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A-4DC4-A0B9-912C43DB897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9"/>
                <c:pt idx="0">
                  <c:v>Indicação</c:v>
                </c:pt>
                <c:pt idx="1">
                  <c:v>Participação em outros projetos do SEBRAE </c:v>
                </c:pt>
                <c:pt idx="2">
                  <c:v>Alguém do SEBRAE entrou em contato</c:v>
                </c:pt>
                <c:pt idx="3">
                  <c:v>Internet (e-mail, redes sociais)</c:v>
                </c:pt>
                <c:pt idx="4">
                  <c:v>Visita aos pontos de atendimento</c:v>
                </c:pt>
                <c:pt idx="5">
                  <c:v>Site do SEBRAE</c:v>
                </c:pt>
                <c:pt idx="6">
                  <c:v>Participação em Feiras e Eventos</c:v>
                </c:pt>
                <c:pt idx="7">
                  <c:v>Programa em TV / Rádio / Jornal</c:v>
                </c:pt>
                <c:pt idx="8">
                  <c:v>Outro</c:v>
                </c:pt>
              </c:strCache>
            </c:strRef>
          </c:cat>
          <c:val>
            <c:numRef>
              <c:f>Plan1!$D$2:$D$10</c:f>
              <c:numCache>
                <c:formatCode>0%</c:formatCode>
                <c:ptCount val="9"/>
                <c:pt idx="0">
                  <c:v>0.63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0.05</c:v>
                </c:pt>
                <c:pt idx="5">
                  <c:v>0.05</c:v>
                </c:pt>
                <c:pt idx="6">
                  <c:v>0.01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BA-4DC4-A0B9-912C43DB897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9"/>
                <c:pt idx="0">
                  <c:v>Indicação</c:v>
                </c:pt>
                <c:pt idx="1">
                  <c:v>Participação em outros projetos do SEBRAE </c:v>
                </c:pt>
                <c:pt idx="2">
                  <c:v>Alguém do SEBRAE entrou em contato</c:v>
                </c:pt>
                <c:pt idx="3">
                  <c:v>Internet (e-mail, redes sociais)</c:v>
                </c:pt>
                <c:pt idx="4">
                  <c:v>Visita aos pontos de atendimento</c:v>
                </c:pt>
                <c:pt idx="5">
                  <c:v>Site do SEBRAE</c:v>
                </c:pt>
                <c:pt idx="6">
                  <c:v>Participação em Feiras e Eventos</c:v>
                </c:pt>
                <c:pt idx="7">
                  <c:v>Programa em TV / Rádio / Jornal</c:v>
                </c:pt>
                <c:pt idx="8">
                  <c:v>Outro</c:v>
                </c:pt>
              </c:strCache>
            </c:strRef>
          </c:cat>
          <c:val>
            <c:numRef>
              <c:f>Plan1!$E$2:$E$10</c:f>
              <c:numCache>
                <c:formatCode>0%</c:formatCode>
                <c:ptCount val="9"/>
                <c:pt idx="0">
                  <c:v>0.61099999999999999</c:v>
                </c:pt>
                <c:pt idx="1">
                  <c:v>8.6999999999999994E-2</c:v>
                </c:pt>
                <c:pt idx="2">
                  <c:v>7.0000000000000007E-2</c:v>
                </c:pt>
                <c:pt idx="3">
                  <c:v>6.9000000000000006E-2</c:v>
                </c:pt>
                <c:pt idx="4">
                  <c:v>6.5000000000000002E-2</c:v>
                </c:pt>
                <c:pt idx="5">
                  <c:v>3.5000000000000003E-2</c:v>
                </c:pt>
                <c:pt idx="6">
                  <c:v>1.2999999999999999E-2</c:v>
                </c:pt>
                <c:pt idx="7">
                  <c:v>1.2999999999999999E-2</c:v>
                </c:pt>
                <c:pt idx="8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BA-4DC4-A0B9-912C43DB8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1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70000000000000007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32994665989331"/>
          <c:y val="0.91843123602984877"/>
          <c:w val="0.28288849377698755"/>
          <c:h val="6.3907618767724883E-2"/>
        </c:manualLayout>
      </c:layout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05D9-A660-4830-9FE6-0E9729FFC6FE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CD0F-6D16-4963-BC39-9E4D74303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17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CEC9-2132-43BF-B3D0-41D0BFA65BB9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26FD-D063-49F9-B6D9-6819F9B9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2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6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39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0475D-A952-4CEB-A49C-BDC28CFD1443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A2463-8D6D-463E-8AFA-00DF02DC313C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0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7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6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4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826D5-477D-4C97-B8C8-0B25B2B44D62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36817-0C91-41EA-8B8D-768A37857B2A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9A006-8FE6-4AAB-A1E1-A2A7FEA0FAF8}" type="datetime1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CACAA-E56E-49F1-BA57-E773272D2BDD}" type="datetime1">
              <a:rPr lang="pt-BR" smtClean="0"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C9B699-35C8-49FF-ABE2-BA23BE547D64}" type="datetime1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09817F-64CE-4378-96AB-E498C8639164}" type="datetime1">
              <a:rPr lang="pt-BR" smtClean="0"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A784A-01A8-4BF3-9316-2DD18FDB9F83}" type="datetime1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E6EAB-75EE-41C5-B234-15B95FCB761A}" type="datetime1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7C0B-B44A-4388-97E8-A967FE55A01A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55.xml"/><Relationship Id="rId7" Type="http://schemas.openxmlformats.org/officeDocument/2006/relationships/slide" Target="slide49.xml"/><Relationship Id="rId12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2.xml"/><Relationship Id="rId11" Type="http://schemas.openxmlformats.org/officeDocument/2006/relationships/slide" Target="slide70.xml"/><Relationship Id="rId5" Type="http://schemas.openxmlformats.org/officeDocument/2006/relationships/slide" Target="slide33.xml"/><Relationship Id="rId10" Type="http://schemas.openxmlformats.org/officeDocument/2006/relationships/slide" Target="slide68.xml"/><Relationship Id="rId4" Type="http://schemas.openxmlformats.org/officeDocument/2006/relationships/slide" Target="slide12.xml"/><Relationship Id="rId9" Type="http://schemas.openxmlformats.org/officeDocument/2006/relationships/slide" Target="slide6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1130390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r 15"/>
          <p:cNvGrpSpPr/>
          <p:nvPr/>
        </p:nvGrpSpPr>
        <p:grpSpPr>
          <a:xfrm>
            <a:off x="0" y="-83127"/>
            <a:ext cx="12192000" cy="6941127"/>
            <a:chOff x="0" y="-74814"/>
            <a:chExt cx="12192000" cy="6941127"/>
          </a:xfrm>
        </p:grpSpPr>
        <p:grpSp>
          <p:nvGrpSpPr>
            <p:cNvPr id="11" name="Agrupar 1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2" cstate="email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0" y="0"/>
                  <a:ext cx="10285928" cy="6858000"/>
                </a:xfrm>
                <a:prstGeom prst="rect">
                  <a:avLst/>
                </a:prstGeom>
              </p:spPr>
            </p:pic>
            <p:pic>
              <p:nvPicPr>
                <p:cNvPr id="12" name="Imagem 11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54316"/>
                <a:stretch/>
              </p:blipFill>
              <p:spPr>
                <a:xfrm flipH="1">
                  <a:off x="7493000" y="0"/>
                  <a:ext cx="4699000" cy="6858000"/>
                </a:xfrm>
                <a:prstGeom prst="rect">
                  <a:avLst/>
                </a:prstGeom>
              </p:spPr>
            </p:pic>
          </p:grpSp>
          <p:sp>
            <p:nvSpPr>
              <p:cNvPr id="9" name="Retângulo 8"/>
              <p:cNvSpPr/>
              <p:nvPr/>
            </p:nvSpPr>
            <p:spPr>
              <a:xfrm rot="19665869">
                <a:off x="2726571" y="571813"/>
                <a:ext cx="1828389" cy="342245"/>
              </a:xfrm>
              <a:prstGeom prst="rect">
                <a:avLst/>
              </a:prstGeom>
              <a:solidFill>
                <a:srgbClr val="FB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Retângulo 2"/>
            <p:cNvSpPr/>
            <p:nvPr/>
          </p:nvSpPr>
          <p:spPr>
            <a:xfrm>
              <a:off x="6299199" y="0"/>
              <a:ext cx="5004707" cy="6858000"/>
            </a:xfrm>
            <a:prstGeom prst="rect">
              <a:avLst/>
            </a:prstGeom>
            <a:solidFill>
              <a:srgbClr val="4A6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299200" y="2578099"/>
              <a:ext cx="5004706" cy="14465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EMPRETEC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4400" b="1" dirty="0">
                  <a:solidFill>
                    <a:prstClr val="white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2018</a:t>
              </a:r>
              <a:endPara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299201" y="4213708"/>
              <a:ext cx="50047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Pesquisa</a:t>
              </a:r>
              <a:r>
                <a:rPr kumimoji="0" lang="pt-BR" sz="2000" b="1" i="0" u="none" strike="noStrike" kern="1200" cap="none" spc="0" normalizeH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 de Satisfação e Impacto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7085600" y="4074283"/>
              <a:ext cx="343190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ângulo 18"/>
            <p:cNvSpPr/>
            <p:nvPr/>
          </p:nvSpPr>
          <p:spPr>
            <a:xfrm>
              <a:off x="6350727" y="4974297"/>
              <a:ext cx="48797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Março 2018</a:t>
              </a: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9859" y="1194246"/>
              <a:ext cx="1245999" cy="572347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7554" y="6074937"/>
              <a:ext cx="1150610" cy="642202"/>
            </a:xfrm>
            <a:prstGeom prst="rect">
              <a:avLst/>
            </a:prstGeom>
          </p:spPr>
        </p:pic>
        <p:cxnSp>
          <p:nvCxnSpPr>
            <p:cNvPr id="13" name="Conector reto 12"/>
            <p:cNvCxnSpPr/>
            <p:nvPr/>
          </p:nvCxnSpPr>
          <p:spPr>
            <a:xfrm>
              <a:off x="6299199" y="-74814"/>
              <a:ext cx="0" cy="694112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7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– Qual é sua principal ocupação atualmente? (ESTIMULAR-RU)</a:t>
            </a:r>
            <a:endParaRPr lang="pt-BR" sz="105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após 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/>
          </p:nvPr>
        </p:nvGraphicFramePr>
        <p:xfrm>
          <a:off x="390523" y="2062772"/>
          <a:ext cx="114490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78691" y="1118975"/>
            <a:ext cx="1083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 observa-se uma queda no percentual de empresários, ao mesmo tempo que houve um aumento no número de autônomos – considerando-se o perfil dos entrevistados após participar do EMPRETEC.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– Qual é sua principal ocupação atualmente? (ESTIMULAR-RU)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antes e depois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/>
          </p:nvPr>
        </p:nvGraphicFramePr>
        <p:xfrm>
          <a:off x="390523" y="2130262"/>
          <a:ext cx="11449050" cy="441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65583" y="1123580"/>
            <a:ext cx="10832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Comparando o perfil dos entrevistados antes e após a realização do EMPRETEC, observa-se um aumento de quase 10% no número de empresários. O número de desempregados registrou queda de 5% após a realização do EMPRETEC.</a:t>
            </a:r>
          </a:p>
        </p:txBody>
      </p:sp>
    </p:spTree>
    <p:extLst>
      <p:ext uri="{BB962C8B-B14F-4D97-AF65-F5344CB8AC3E}">
        <p14:creationId xmlns:p14="http://schemas.microsoft.com/office/powerpoint/2010/main" val="25168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73339" cy="6858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172"/>
            <a:stretch/>
          </p:blipFill>
          <p:spPr>
            <a:xfrm>
              <a:off x="6284422" y="0"/>
              <a:ext cx="5907578" cy="6858000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6573519" y="-66503"/>
            <a:ext cx="5004707" cy="7007629"/>
          </a:xfrm>
          <a:prstGeom prst="rect">
            <a:avLst/>
          </a:prstGeom>
          <a:solidFill>
            <a:srgbClr val="2458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89624" y="5326944"/>
            <a:ext cx="4488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Avaliação do EMPRETEC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 </a:t>
            </a:r>
            <a:r>
              <a:rPr lang="pt-BR" sz="1600" b="1" dirty="0">
                <a:solidFill>
                  <a:schemeClr val="bg1"/>
                </a:solidFill>
              </a:rPr>
              <a:t>(Todos entrevistados)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89624" y="3795889"/>
            <a:ext cx="448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CaixaDeTexto 9">
            <a:hlinkClick r:id="rId4" action="ppaction://hlinksldjump"/>
          </p:cNvPr>
          <p:cNvSpPr txBox="1"/>
          <p:nvPr/>
        </p:nvSpPr>
        <p:spPr>
          <a:xfrm>
            <a:off x="10540810" y="653750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1" name="Imagem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287000" y="650864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Como o(a) Sr.(a) tomou conhecimento do Seminário EMPRETEC? (ESPONTANEA -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Como tomou conhecimento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840963327"/>
              </p:ext>
            </p:extLst>
          </p:nvPr>
        </p:nvGraphicFramePr>
        <p:xfrm>
          <a:off x="457200" y="1870616"/>
          <a:ext cx="11449050" cy="469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hlinkClick r:id="rId3" action="ppaction://hlinksldjump"/>
          </p:cNvPr>
          <p:cNvSpPr/>
          <p:nvPr/>
        </p:nvSpPr>
        <p:spPr>
          <a:xfrm>
            <a:off x="2807208" y="5669280"/>
            <a:ext cx="758952" cy="3017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Qual?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04851" y="1198964"/>
            <a:ext cx="1090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maioria dos entrevistados – mais de 60% - tomou conhecimento do EMPRETEC através da indicação de amigos, empresários ou outras instituições. 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7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Como o(a) Sr.(a) tomou conhecimento do Seminário EMPRETEC? (ESPONTANEA -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Como tomou conhecimento do EMPRETEC - Outros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107436308"/>
              </p:ext>
            </p:extLst>
          </p:nvPr>
        </p:nvGraphicFramePr>
        <p:xfrm>
          <a:off x="457200" y="1417320"/>
          <a:ext cx="11449050" cy="463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76</a:t>
            </a:r>
          </a:p>
        </p:txBody>
      </p:sp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033" y="49509"/>
            <a:ext cx="500945" cy="5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Como o(a) Sr.(a) tomou conhecimento do Seminário EMPRETEC? (ESPONTANEA -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Como tomou conhecimento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821815767"/>
              </p:ext>
            </p:extLst>
          </p:nvPr>
        </p:nvGraphicFramePr>
        <p:xfrm>
          <a:off x="180975" y="2095499"/>
          <a:ext cx="11811000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533401" y="1198964"/>
            <a:ext cx="1090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 verifica-se um aumento no percentual de entrevistados que tomaram conhecimento do EMPRETEC através da indicação de outras pessoas/instituições.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– Quando decidiu participar do EMPRETEC, qual era a sua expectativa? (ESPONTANEA -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Expectativa ao participar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813004402"/>
              </p:ext>
            </p:extLst>
          </p:nvPr>
        </p:nvGraphicFramePr>
        <p:xfrm>
          <a:off x="210312" y="1198964"/>
          <a:ext cx="7424928" cy="517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2" name="Retângulo 1">
            <a:hlinkClick r:id="rId4" action="ppaction://hlinksldjump"/>
          </p:cNvPr>
          <p:cNvSpPr/>
          <p:nvPr/>
        </p:nvSpPr>
        <p:spPr>
          <a:xfrm>
            <a:off x="2286000" y="5029200"/>
            <a:ext cx="813816" cy="329184"/>
          </a:xfrm>
          <a:prstGeom prst="rect">
            <a:avLst/>
          </a:prstGeom>
          <a:solidFill>
            <a:srgbClr val="6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Quais?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604146" y="2363908"/>
            <a:ext cx="43708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1/3 dos empresários alimentavam a expectativa de conhecer mais sobre empreendedorismo quando decidiram participar do EMPRETEC.</a:t>
            </a:r>
          </a:p>
          <a:p>
            <a:pPr algn="just"/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28,8% buscavam desenvolver comportamentos empreendedores.</a:t>
            </a:r>
          </a:p>
          <a:p>
            <a:pPr algn="just"/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¼ dos entrevistados esperavam melhorar sua empresa a partir da participação no EMPRETEC.</a:t>
            </a:r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– Quando decidiu participar do EMPRETEC, qual era a sua expectativa? (ESPONTANEA -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Expectativa ao participar do EMPRETEC - OUTROS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24096523"/>
              </p:ext>
            </p:extLst>
          </p:nvPr>
        </p:nvGraphicFramePr>
        <p:xfrm>
          <a:off x="610695" y="1198964"/>
          <a:ext cx="10917936" cy="517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pic>
        <p:nvPicPr>
          <p:cNvPr id="15" name="Imagem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033" y="49509"/>
            <a:ext cx="500945" cy="5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– Quando decidiu participar do EMPRETEC, qual era a sua expectativa? (ESPONTANEA -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Expectativa ao participar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63753895"/>
              </p:ext>
            </p:extLst>
          </p:nvPr>
        </p:nvGraphicFramePr>
        <p:xfrm>
          <a:off x="228978" y="1989223"/>
          <a:ext cx="11772139" cy="450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73725" y="1174165"/>
            <a:ext cx="11296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expectativa de aprender aspectos relacionados ao empreendedorismo cresceu ao longo da série histórica: em 2017, além de 33% dos entrevistados terem dito que buscavam conhecer mais sobre empreendedorismo, 29% disseram também que esperavam, através do EMPRETEC, desenvolver comportamentos empreendedores (categoria não presente nas edições anteriores da pesquisa). </a:t>
            </a:r>
          </a:p>
        </p:txBody>
      </p:sp>
    </p:spTree>
    <p:extLst>
      <p:ext uri="{BB962C8B-B14F-4D97-AF65-F5344CB8AC3E}">
        <p14:creationId xmlns:p14="http://schemas.microsoft.com/office/powerpoint/2010/main" val="5489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9493723" y="2566601"/>
            <a:ext cx="1925921" cy="3224472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567802" y="4533899"/>
            <a:ext cx="1925921" cy="1257173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95573" y="5300847"/>
            <a:ext cx="6772230" cy="484441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4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Q5 – De 0 a 10, que nota o(a) Sr.(a) daria para o EMPRETEC quanto ao atendimento de suas expectativas, onde 0 significa "não foram atendidas" e 10 que "foram plenamente atendidas"?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Nota para o atendimento das expectativas em relação ao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67189968"/>
              </p:ext>
            </p:extLst>
          </p:nvPr>
        </p:nvGraphicFramePr>
        <p:xfrm>
          <a:off x="201153" y="243330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Agrupar 13"/>
          <p:cNvGrpSpPr/>
          <p:nvPr/>
        </p:nvGrpSpPr>
        <p:grpSpPr>
          <a:xfrm>
            <a:off x="384033" y="1244363"/>
            <a:ext cx="2606055" cy="939973"/>
            <a:chOff x="384033" y="1244363"/>
            <a:chExt cx="2606055" cy="939973"/>
          </a:xfrm>
        </p:grpSpPr>
        <p:sp>
          <p:nvSpPr>
            <p:cNvPr id="15" name="Retângulo Arredondado 14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9,2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10332720" y="6261555"/>
            <a:ext cx="185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</a:rPr>
              <a:t>BASE: 2.878 | NS/NR: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pt-BR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942669" y="4936809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3,4%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567801" y="4195829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20,1%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493723" y="2226036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76,5%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115229" y="1421961"/>
            <a:ext cx="8304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maioria dos entrevistados – mais de 75% - atribuiu notas altas quando perguntados se o EMPRETEC atendeu suas expectativas. A nota média para este item da avaliação foi de 9,2.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3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Graphic spid="13" grpId="0">
        <p:bldAsOne/>
      </p:bldGraphic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759"/>
            <a:stretch/>
          </p:blipFill>
          <p:spPr>
            <a:xfrm>
              <a:off x="0" y="0"/>
              <a:ext cx="7381875" cy="6858000"/>
            </a:xfrm>
            <a:prstGeom prst="rect">
              <a:avLst/>
            </a:prstGeom>
          </p:spPr>
        </p:pic>
      </p:grp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904873" y="6144185"/>
            <a:ext cx="5610225" cy="576064"/>
          </a:xfrm>
          <a:prstGeom prst="rect">
            <a:avLst/>
          </a:prstGeom>
          <a:solidFill>
            <a:srgbClr val="76B2A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</a:rPr>
              <a:t>+ Informações técnicas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904874" y="-66675"/>
            <a:ext cx="5610225" cy="6164943"/>
          </a:xfrm>
          <a:prstGeom prst="rect">
            <a:avLst/>
          </a:prstGeom>
          <a:solidFill>
            <a:srgbClr val="5CA29B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23" name="Shape 91"/>
          <p:cNvSpPr txBox="1">
            <a:spLocks/>
          </p:cNvSpPr>
          <p:nvPr/>
        </p:nvSpPr>
        <p:spPr>
          <a:xfrm>
            <a:off x="1200150" y="527561"/>
            <a:ext cx="5086350" cy="59046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  <a:t>OBJETIVO</a:t>
            </a:r>
            <a:br>
              <a:rPr lang="en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+mn-lt"/>
                <a:cs typeface="Lucida Sans Unicode" panose="020B0602030504020204" pitchFamily="34" charset="0"/>
              </a:rPr>
              <a:t>Levantar, junto aos clientes atendidos em 2017, a satisfação e os principais impactos gerados pelo EMPRETEC.</a:t>
            </a:r>
          </a:p>
          <a:p>
            <a:endParaRPr lang="en" sz="3000" b="1" dirty="0">
              <a:solidFill>
                <a:srgbClr val="FFFF00"/>
              </a:solidFill>
              <a:latin typeface="+mn-lt"/>
              <a:ea typeface="Cambria Math" panose="02040503050406030204" pitchFamily="18" charset="0"/>
              <a:cs typeface="Lucida Sans Unicode" panose="020B0602030504020204" pitchFamily="34" charset="0"/>
            </a:endParaRPr>
          </a:p>
          <a:p>
            <a:endParaRPr lang="en" sz="1000" b="1" dirty="0">
              <a:solidFill>
                <a:srgbClr val="FFFF00"/>
              </a:solidFill>
              <a:latin typeface="+mn-lt"/>
              <a:ea typeface="Cambria Math" panose="02040503050406030204" pitchFamily="18" charset="0"/>
              <a:cs typeface="Lucida Sans Unicode" panose="020B0602030504020204" pitchFamily="34" charset="0"/>
            </a:endParaRPr>
          </a:p>
          <a:p>
            <a:r>
              <a:rPr lang="en" sz="3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  <a:t>AMOSTRA</a:t>
            </a:r>
          </a:p>
          <a:p>
            <a:r>
              <a:rPr lang="pt-BR" sz="2000" dirty="0">
                <a:solidFill>
                  <a:schemeClr val="bg1"/>
                </a:solidFill>
                <a:latin typeface="+mn-lt"/>
                <a:cs typeface="Lucida Sans Unicode" panose="020B0602030504020204" pitchFamily="34" charset="0"/>
              </a:rPr>
              <a:t>Entrevistas por telefone com 2.884 clientes EMPRETEC.</a:t>
            </a:r>
            <a:br>
              <a:rPr lang="pt-BR" sz="22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</a:br>
            <a:endParaRPr lang="pt-BR" sz="2200" dirty="0">
              <a:solidFill>
                <a:schemeClr val="bg1"/>
              </a:solidFill>
              <a:latin typeface="+mn-lt"/>
              <a:ea typeface="Cambria Math" panose="02040503050406030204" pitchFamily="18" charset="0"/>
              <a:cs typeface="Lucida Sans Unicode" panose="020B0602030504020204" pitchFamily="34" charset="0"/>
            </a:endParaRPr>
          </a:p>
          <a:p>
            <a:br>
              <a:rPr lang="pt-BR" sz="22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</a:br>
            <a:r>
              <a:rPr lang="pt-BR" sz="3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  <a:t>Período</a:t>
            </a:r>
            <a:r>
              <a:rPr lang="en" sz="3000" b="1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  <a:t> de coleta:</a:t>
            </a:r>
            <a:br>
              <a:rPr lang="en" sz="24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  <a:cs typeface="Lucida Sans Unicode" panose="020B0602030504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+mn-lt"/>
                <a:cs typeface="Lucida Sans Unicode" panose="020B0602030504020204" pitchFamily="34" charset="0"/>
              </a:rPr>
              <a:t>De 08/02/2018 a 08/03/2018.</a:t>
            </a:r>
            <a:endParaRPr lang="en" sz="2000" dirty="0">
              <a:solidFill>
                <a:schemeClr val="bg1"/>
              </a:solidFill>
              <a:latin typeface="+mn-lt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4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Q5 – De 0 a 10, que nota o(a) Sr.(a) daria para o EMPRETEC quanto ao atendimento de suas expectativas, onde 0 significa "não foram atendidas" e 10 que "foram plenamente atendidas"?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Nota para o atendimento das expectativas em relação ao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923924" y="1494915"/>
            <a:ext cx="1042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2017 observou-se um ligeiro aumento na média para o atendimento das expectativas em relação ao EMPRETEC.</a:t>
            </a:r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3979164549"/>
              </p:ext>
            </p:extLst>
          </p:nvPr>
        </p:nvGraphicFramePr>
        <p:xfrm>
          <a:off x="457200" y="2647950"/>
          <a:ext cx="11449050" cy="3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26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9382376" y="4077139"/>
            <a:ext cx="1925921" cy="1595244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456455" y="2729745"/>
            <a:ext cx="1925921" cy="2942638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84226" y="4305301"/>
            <a:ext cx="6772230" cy="1361298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419850"/>
            <a:ext cx="12192004" cy="4381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419850"/>
            <a:ext cx="421341" cy="438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440742"/>
            <a:ext cx="117198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Q6 O(A) Sr.(a) conseguiu pôr em prática no dia a dia os conhecimentos adquiridos no EMPRETEC? Dê uma nota de 0 a 10, sendo que 0 significa ‘não pôs nada em prática’ e nota 10 que ‘pôs todos os conhecimentos em prática”: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343996"/>
            <a:ext cx="408641" cy="542579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Aplicabilidade dos conhecimentos adquiridos no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869913596"/>
              </p:ext>
            </p:extLst>
          </p:nvPr>
        </p:nvGraphicFramePr>
        <p:xfrm>
          <a:off x="154451" y="2305855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Agrupar 13"/>
          <p:cNvGrpSpPr/>
          <p:nvPr/>
        </p:nvGrpSpPr>
        <p:grpSpPr>
          <a:xfrm>
            <a:off x="384033" y="1244363"/>
            <a:ext cx="2606055" cy="939973"/>
            <a:chOff x="384033" y="1244363"/>
            <a:chExt cx="2606055" cy="939973"/>
          </a:xfrm>
        </p:grpSpPr>
        <p:sp>
          <p:nvSpPr>
            <p:cNvPr id="15" name="Retângulo Arredondado 14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7,3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10335812" y="6132965"/>
            <a:ext cx="185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</a:rPr>
              <a:t>BASE: 2.874 | NS/NR: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pt-BR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990088" y="3977193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25,1%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413608" y="2382029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53,0%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339530" y="3729424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21,9%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115229" y="1280640"/>
            <a:ext cx="8364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nota média para a aplicabilidade dos conhecimentos adquiridos no EMPRETEC foi 7,3. Mais de metade dos entrevistados atribuíram notas médias para este item da avaliação. Cerca de ¼ dos entrevistados atribuiu notas baixas para a aplicabilidade dos conhecimentos.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Graphic spid="13" grpId="0">
        <p:bldAsOne/>
      </p:bldGraphic>
      <p:bldP spid="21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419850"/>
            <a:ext cx="12192004" cy="4381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419850"/>
            <a:ext cx="421341" cy="438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440742"/>
            <a:ext cx="117198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Q6 O(A) Sr.(a) conseguiu pôr em prática no dia a dia os conhecimentos adquiridos no EMPRETEC? Dê uma nota de 0 a 10, sendo que 0 significa ‘não pôs nada em prática’ e nota 10 que ‘pôs todos os conhecimentos em prática”: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343996"/>
            <a:ext cx="408641" cy="542579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Aplicabilidade dos conhecimentos adquiridos no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923924" y="1494915"/>
            <a:ext cx="10429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 2015, as médias de 2016 e 2017 para a aplicabilidade dos conhecimentos adquiridos no EMPRETEC sofreram um ligeiro aumento.</a:t>
            </a: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1987221180"/>
              </p:ext>
            </p:extLst>
          </p:nvPr>
        </p:nvGraphicFramePr>
        <p:xfrm>
          <a:off x="457200" y="2647950"/>
          <a:ext cx="11449050" cy="3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6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9676558" y="2461323"/>
            <a:ext cx="1925921" cy="3290354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750637" y="4619625"/>
            <a:ext cx="1925921" cy="1132052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978408" y="5295899"/>
            <a:ext cx="6772230" cy="449993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5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Q7 - Em relação à sua satisfação geral com o EMPRETEC, atribua uma nota de 0 a 10, onde 0 significa “totalmente insatisfeito(a)” e 10 “totalmente satisfeito(a)”: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Satisfação Geral com 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061774344"/>
              </p:ext>
            </p:extLst>
          </p:nvPr>
        </p:nvGraphicFramePr>
        <p:xfrm>
          <a:off x="390523" y="2380168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Agrupar 13"/>
          <p:cNvGrpSpPr/>
          <p:nvPr/>
        </p:nvGrpSpPr>
        <p:grpSpPr>
          <a:xfrm>
            <a:off x="384033" y="1244363"/>
            <a:ext cx="2606055" cy="939973"/>
            <a:chOff x="384033" y="1244363"/>
            <a:chExt cx="2606055" cy="939973"/>
          </a:xfrm>
        </p:grpSpPr>
        <p:sp>
          <p:nvSpPr>
            <p:cNvPr id="15" name="Retângulo Arredondado 14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9,1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10332720" y="6275980"/>
            <a:ext cx="185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</a:rPr>
              <a:t>BASE: 2.881 | NS/NR: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pt-BR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36645" y="4991460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3,5%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800137" y="4301602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20,6%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676558" y="2145891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75,9%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090291" y="1405090"/>
            <a:ext cx="8364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nota média para a satisfação geral com o EMPRETEC foi 9,1. Cerca de 3/4 dos entrevistados atribuíram notas altas para este item da avaliação.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Graphic spid="13" grpId="0">
        <p:bldAsOne/>
      </p:bldGraphic>
      <p:bldP spid="21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5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Q7 - Em relação à sua satisfação geral com o EMPRETEC, atribua uma nota de 0 a 10, onde 0 significa “totalmente insatisfeito(a)” e 10 “totalmente satisfeito(a)”: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Satisfação Geral com 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1213658" y="1494915"/>
            <a:ext cx="9958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satisfação geral com o EMPRETEC manteve-se estável ao longo da série histórica, com notas altas – acima de 9,0.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526268090"/>
              </p:ext>
            </p:extLst>
          </p:nvPr>
        </p:nvGraphicFramePr>
        <p:xfrm>
          <a:off x="457200" y="2647950"/>
          <a:ext cx="11449050" cy="3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95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Q8 – Na sua opinião, pensando no preço cobrado, o(a) senhor(a) acredita que o EMPRETEC teve um preço... (ESTIMULAR-RU)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Valor cobrado pelo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18252002"/>
              </p:ext>
            </p:extLst>
          </p:nvPr>
        </p:nvGraphicFramePr>
        <p:xfrm>
          <a:off x="457200" y="2414017"/>
          <a:ext cx="11449050" cy="364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/>
          <p:cNvSpPr/>
          <p:nvPr/>
        </p:nvSpPr>
        <p:spPr>
          <a:xfrm>
            <a:off x="778691" y="1412530"/>
            <a:ext cx="1083228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grande maioria dos entrevistados – 76,3% - considera justo e adequado o preço cobrado pelo EMPRETEC.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Q8 – Na sua opinião, pensando no preço cobrado, o(a) senhor(a) acredita que o EMPRETEC teve um preço... (ESTIMULAR-RU)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Valor cobrado pelo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524824508"/>
              </p:ext>
            </p:extLst>
          </p:nvPr>
        </p:nvGraphicFramePr>
        <p:xfrm>
          <a:off x="390523" y="2180223"/>
          <a:ext cx="11449050" cy="438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/>
          <p:cNvSpPr/>
          <p:nvPr/>
        </p:nvSpPr>
        <p:spPr>
          <a:xfrm>
            <a:off x="740664" y="1133427"/>
            <a:ext cx="110642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às edições anteriores da pesquisa, em 2017 houve um aumento no percentual de entrevistados que consideram o valor cobrado pelo EMPRETEC como “justo/adequado”, enquanto houve um decréscimo de entrevistados que consideram o valor como sendo “barato”.</a:t>
            </a: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9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9495583" y="2553667"/>
            <a:ext cx="1925921" cy="3316143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569662" y="4676775"/>
            <a:ext cx="1925921" cy="1193036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97433" y="5414033"/>
            <a:ext cx="6772230" cy="449993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Q25 - Em relação à qualidade do conteúdo do EMPRETEC, dê uma nota de 0 a 10, sendo 0 “péssimo” e 10 “excelente”.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Qualidade do conteúdo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444671373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Agrupar 13"/>
          <p:cNvGrpSpPr/>
          <p:nvPr/>
        </p:nvGrpSpPr>
        <p:grpSpPr>
          <a:xfrm>
            <a:off x="384033" y="1244363"/>
            <a:ext cx="2606055" cy="939973"/>
            <a:chOff x="384033" y="1244363"/>
            <a:chExt cx="2606055" cy="939973"/>
          </a:xfrm>
        </p:grpSpPr>
        <p:sp>
          <p:nvSpPr>
            <p:cNvPr id="15" name="Retângulo Arredondado 14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9,2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10003536" y="6557818"/>
            <a:ext cx="1801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2.880 | NS/NR: </a:t>
            </a:r>
            <a:r>
              <a:rPr lang="pt-BR" sz="1400" dirty="0">
                <a:solidFill>
                  <a:schemeClr val="bg1"/>
                </a:solidFill>
              </a:rPr>
              <a:t>4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055670" y="5109594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2,2%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569661" y="4345829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20,0%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495583" y="2184336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77,9%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090291" y="1405090"/>
            <a:ext cx="8364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nota média para a qualidade do conteúdo do EMPRETEC foi 9,2. Mais de 3/4 dos entrevistados atribuíram notas altas para este item da avaliação.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3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Graphic spid="13" grpId="0">
        <p:bldAsOne/>
      </p:bldGraphic>
      <p:bldP spid="21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Q25 - Em relação à qualidade do conteúdo do EMPRETEC, dê uma nota de 0 a 10, sendo 0 “péssimo” e 10 “excelente”.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Qualidade do conteúdo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04551767"/>
              </p:ext>
            </p:extLst>
          </p:nvPr>
        </p:nvGraphicFramePr>
        <p:xfrm>
          <a:off x="457200" y="2647950"/>
          <a:ext cx="11449050" cy="3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Retângulo 31"/>
          <p:cNvSpPr/>
          <p:nvPr/>
        </p:nvSpPr>
        <p:spPr>
          <a:xfrm>
            <a:off x="1213658" y="1494915"/>
            <a:ext cx="9958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nota média para a qualidade do conteúdo do EMPRETEC manteve-se estável ao longo da série histórica, com notas altas – 9,2.</a:t>
            </a:r>
          </a:p>
        </p:txBody>
      </p:sp>
    </p:spTree>
    <p:extLst>
      <p:ext uri="{BB962C8B-B14F-4D97-AF65-F5344CB8AC3E}">
        <p14:creationId xmlns:p14="http://schemas.microsoft.com/office/powerpoint/2010/main" val="22833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5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Q26 – Quanto o EMPRETEC contribuiu pra o Sr. Ter uma melhor visão ou conhecimento sobre...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Impacto do EMPRETEC sobre melhor visão e conhecimento de...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339725297"/>
              </p:ext>
            </p:extLst>
          </p:nvPr>
        </p:nvGraphicFramePr>
        <p:xfrm>
          <a:off x="201153" y="2112264"/>
          <a:ext cx="11769174" cy="437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97527" y="1191211"/>
            <a:ext cx="1060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de 3/4 dos entrevistados consideram que o EMPRETEC contribuiu muito para o preparo/atualização de metas, planos e projetos. 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14230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-6143" y="800446"/>
            <a:ext cx="1218917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 preferRelativeResize="0">
            <a:picLocks/>
          </p:cNvPicPr>
          <p:nvPr/>
        </p:nvPicPr>
        <p:blipFill>
          <a:blip r:embed="rId4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24" y="166144"/>
            <a:ext cx="464293" cy="464293"/>
          </a:xfrm>
          <a:prstGeom prst="rect">
            <a:avLst/>
          </a:prstGeom>
        </p:spPr>
      </p:pic>
      <p:pic>
        <p:nvPicPr>
          <p:cNvPr id="30" name="Imagem 29"/>
          <p:cNvPicPr preferRelativeResize="0">
            <a:picLocks/>
          </p:cNvPicPr>
          <p:nvPr/>
        </p:nvPicPr>
        <p:blipFill>
          <a:blip r:embed="rId5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79" y="166144"/>
            <a:ext cx="464293" cy="464293"/>
          </a:xfrm>
          <a:prstGeom prst="rect">
            <a:avLst/>
          </a:prstGeom>
        </p:spPr>
      </p:pic>
      <p:pic>
        <p:nvPicPr>
          <p:cNvPr id="31" name="Imagem 30"/>
          <p:cNvPicPr preferRelativeResize="0">
            <a:picLocks/>
          </p:cNvPicPr>
          <p:nvPr/>
        </p:nvPicPr>
        <p:blipFill>
          <a:blip r:embed="rId6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537" y="166144"/>
            <a:ext cx="464293" cy="464293"/>
          </a:xfrm>
          <a:prstGeom prst="rect">
            <a:avLst/>
          </a:prstGeom>
        </p:spPr>
      </p:pic>
      <p:pic>
        <p:nvPicPr>
          <p:cNvPr id="32" name="Imagem 31"/>
          <p:cNvPicPr preferRelativeResize="0">
            <a:picLocks/>
          </p:cNvPicPr>
          <p:nvPr/>
        </p:nvPicPr>
        <p:blipFill>
          <a:blip r:embed="rId7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466" y="166144"/>
            <a:ext cx="464293" cy="464293"/>
          </a:xfrm>
          <a:prstGeom prst="rect">
            <a:avLst/>
          </a:prstGeom>
        </p:spPr>
      </p:pic>
      <p:pic>
        <p:nvPicPr>
          <p:cNvPr id="33" name="Imagem 32"/>
          <p:cNvPicPr preferRelativeResize="0">
            <a:picLocks/>
          </p:cNvPicPr>
          <p:nvPr/>
        </p:nvPicPr>
        <p:blipFill>
          <a:blip r:embed="rId8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395" y="221381"/>
            <a:ext cx="464293" cy="464293"/>
          </a:xfrm>
          <a:prstGeom prst="rect">
            <a:avLst/>
          </a:prstGeom>
        </p:spPr>
      </p:pic>
      <p:pic>
        <p:nvPicPr>
          <p:cNvPr id="34" name="Imagem 33"/>
          <p:cNvPicPr preferRelativeResize="0">
            <a:picLocks/>
          </p:cNvPicPr>
          <p:nvPr/>
        </p:nvPicPr>
        <p:blipFill>
          <a:blip r:embed="rId9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252" y="166144"/>
            <a:ext cx="464293" cy="464293"/>
          </a:xfrm>
          <a:prstGeom prst="rect">
            <a:avLst/>
          </a:prstGeom>
        </p:spPr>
      </p:pic>
      <p:pic>
        <p:nvPicPr>
          <p:cNvPr id="35" name="Imagem 34"/>
          <p:cNvPicPr preferRelativeResize="0">
            <a:picLocks/>
          </p:cNvPicPr>
          <p:nvPr/>
        </p:nvPicPr>
        <p:blipFill>
          <a:blip r:embed="rId10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08" y="178823"/>
            <a:ext cx="464293" cy="464293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792597" y="1485234"/>
            <a:ext cx="10167004" cy="33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4A6A5C"/>
                </a:solidFill>
              </a:rPr>
              <a:t>INFORMAÇÕES TÉCNICAS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792597" y="1845191"/>
            <a:ext cx="101670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694027" y="2217089"/>
            <a:ext cx="3149599" cy="685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Cálculo da ponderação:</a:t>
            </a:r>
          </a:p>
        </p:txBody>
      </p:sp>
      <p:graphicFrame>
        <p:nvGraphicFramePr>
          <p:cNvPr id="39" name="Objeto 38"/>
          <p:cNvGraphicFramePr>
            <a:graphicFrameLocks noChangeAspect="1"/>
          </p:cNvGraphicFramePr>
          <p:nvPr>
            <p:extLst/>
          </p:nvPr>
        </p:nvGraphicFramePr>
        <p:xfrm>
          <a:off x="3648151" y="2229786"/>
          <a:ext cx="390951" cy="7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" name="Equation" r:id="rId11" imgW="228600" imgH="431640" progId="Equation.DSMT4">
                  <p:embed/>
                </p:oleObj>
              </mc:Choice>
              <mc:Fallback>
                <p:oleObj name="Equation" r:id="rId11" imgW="228600" imgH="431640" progId="Equation.DSMT4">
                  <p:embed/>
                  <p:pic>
                    <p:nvPicPr>
                      <p:cNvPr id="39" name="Objeto 3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48151" y="2229786"/>
                        <a:ext cx="390951" cy="73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Imagem 39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26" y="5587980"/>
            <a:ext cx="3608073" cy="765814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694027" y="3183396"/>
            <a:ext cx="98677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base de dados a ser utilizada foi fornecida pelo SEBRAE (Clientes do EMPRETEC em 2017)  e conta com 13.026 registros.</a:t>
            </a:r>
          </a:p>
          <a:p>
            <a:pPr indent="-171450">
              <a:lnSpc>
                <a:spcPct val="200000"/>
              </a:lnSpc>
              <a:buSzTx/>
              <a:buFont typeface="Wingdings" pitchFamily="2" charset="2"/>
              <a:buChar char="§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erro amostral máximo é de 1,8% para resultados nacionais e o intervalo de confiança é de 95%.</a:t>
            </a:r>
          </a:p>
          <a:p>
            <a:pPr indent="-171450">
              <a:lnSpc>
                <a:spcPct val="200000"/>
              </a:lnSpc>
              <a:buSzTx/>
              <a:buFont typeface="Wingdings" pitchFamily="2" charset="2"/>
              <a:buChar char="§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dados foram coletados através de entrevistas por telefone (C.A.T.I.).</a:t>
            </a:r>
          </a:p>
        </p:txBody>
      </p:sp>
      <p:pic>
        <p:nvPicPr>
          <p:cNvPr id="19" name="Imagem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545" y="1110585"/>
            <a:ext cx="500945" cy="5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5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Q26 – Quanto o EMPRETEC contribuiu pra o Sr. Ter uma melhor visão ou conhecimento sobre...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Impacto do EMPRETEC sobre melhor visão e conhecimento de... </a:t>
            </a:r>
            <a:r>
              <a:rPr lang="pt-BR" sz="1400" b="1" dirty="0">
                <a:solidFill>
                  <a:schemeClr val="bg1"/>
                </a:solidFill>
              </a:rPr>
              <a:t>(% de “contribuiu muito”)</a:t>
            </a:r>
            <a:endParaRPr lang="pt-BR" sz="14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636306565"/>
              </p:ext>
            </p:extLst>
          </p:nvPr>
        </p:nvGraphicFramePr>
        <p:xfrm>
          <a:off x="100584" y="1993392"/>
          <a:ext cx="12078715" cy="448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/>
          <p:cNvSpPr/>
          <p:nvPr/>
        </p:nvSpPr>
        <p:spPr>
          <a:xfrm>
            <a:off x="530352" y="1191211"/>
            <a:ext cx="1107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2014 observa-se queda, ano a no,  no número de entrevistados que consideram que o EMPRETEC “contribuiu muito” para todos os itens da avaliação. 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9676558" y="2411611"/>
            <a:ext cx="1925921" cy="3316143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750637" y="5271977"/>
            <a:ext cx="1925921" cy="455778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78408" y="5378232"/>
            <a:ext cx="6772230" cy="343738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6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Q28 – De 0 a 10 qual a probabilidade de o Sr. recomendar  o EMPRETEC para outras pessoas, sendo que 0 significa “não recomendaria de forma alguma” e 10 “com certeza recomendaria”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Recomendação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758302976"/>
              </p:ext>
            </p:extLst>
          </p:nvPr>
        </p:nvGraphicFramePr>
        <p:xfrm>
          <a:off x="367430" y="235070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0332720" y="6266836"/>
            <a:ext cx="185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</a:rPr>
              <a:t>BASE: 2.880 | NS/NR: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pt-BR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6645" y="5017180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Detratores: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2,5%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50635" y="4933099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Neutros: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7,2%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676558" y="2042280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Promotores: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90,4%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843784" y="1286738"/>
            <a:ext cx="820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de 90% dos entrevistados atribuíram notas altas para a probabilidade de recomendar o EMPRETEC para outras pessoas. A nota média deste item da avaliação foi de 9,6. O NPS verificado foi de 87,9%.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Agrupar 28"/>
          <p:cNvGrpSpPr/>
          <p:nvPr/>
        </p:nvGrpSpPr>
        <p:grpSpPr>
          <a:xfrm>
            <a:off x="658141" y="1693153"/>
            <a:ext cx="1984263" cy="713887"/>
            <a:chOff x="384033" y="1244363"/>
            <a:chExt cx="2606055" cy="939973"/>
          </a:xfrm>
        </p:grpSpPr>
        <p:sp>
          <p:nvSpPr>
            <p:cNvPr id="30" name="Retângulo Arredondado 29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    NPS: 87,9%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9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Graphic spid="13" grpId="0">
        <p:bldAsOne/>
      </p:bldGraphic>
      <p:bldP spid="20" grpId="0"/>
      <p:bldP spid="21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6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Q28 – De 0 a 10 qual a probabilidade de o Sr. recomendar  o EMPRETEC para outras pessoas, sendo que 0 significa “não recomendaria de forma alguma” e 10 “com certeza recomendaria”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Recomendação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1213658" y="1494915"/>
            <a:ext cx="9958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NPS do EMPRETEC manteve-se bastante elevado ao longo da série histórica, apresentando pequena queda entre 2014 e 2016, mas voltando aos patamares de 2015 na atual edição da pesquisa.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384705911"/>
              </p:ext>
            </p:extLst>
          </p:nvPr>
        </p:nvGraphicFramePr>
        <p:xfrm>
          <a:off x="457200" y="2647950"/>
          <a:ext cx="11449050" cy="3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30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91"/>
            <a:stretch/>
          </p:blipFill>
          <p:spPr>
            <a:xfrm>
              <a:off x="0" y="0"/>
              <a:ext cx="8396231" cy="68580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604"/>
            <a:stretch/>
          </p:blipFill>
          <p:spPr>
            <a:xfrm>
              <a:off x="6197600" y="0"/>
              <a:ext cx="5994400" cy="6858000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6573519" y="-66503"/>
            <a:ext cx="5004707" cy="7007629"/>
          </a:xfrm>
          <a:prstGeom prst="rect">
            <a:avLst/>
          </a:prstGeom>
          <a:solidFill>
            <a:srgbClr val="7078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89624" y="4564939"/>
            <a:ext cx="4488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IMPACTO DO EMPRETEC</a:t>
            </a:r>
          </a:p>
          <a:p>
            <a:pPr algn="ctr"/>
            <a:endParaRPr lang="pt-BR" sz="1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Não empresário que continua não empresário após o Programa (39%)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89624" y="3033884"/>
            <a:ext cx="448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</a:rPr>
              <a:t>3.1</a:t>
            </a:r>
          </a:p>
        </p:txBody>
      </p:sp>
      <p:sp>
        <p:nvSpPr>
          <p:cNvPr id="12" name="CaixaDeTexto 11">
            <a:hlinkClick r:id="rId4" action="ppaction://hlinksldjump"/>
          </p:cNvPr>
          <p:cNvSpPr txBox="1"/>
          <p:nvPr/>
        </p:nvSpPr>
        <p:spPr>
          <a:xfrm>
            <a:off x="10540810" y="653750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287000" y="650864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Q9 – Na sua opinião, ter participado do EMPRETEC foi importante para melhorar sua empregabilidade?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EMPRETEC e EMPREGABILIDADE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130531" y="1412530"/>
            <a:ext cx="10480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Quase 80% dos entrevistados que não eram empresários antes do EMPRETEC e continuam não sendo empresários atualmente, disseram que ter participado do Programa melhorou sua empregabilidade. 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645074342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1.191</a:t>
            </a: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Q9 – Na sua opinião, ter participado do EMPRETEC foi importante para melhorar sua empregabilidade?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EMPRETEC e EMPREGABILIDADE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48930" y="1288252"/>
            <a:ext cx="10732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Embora um percentual bastante alto dos entrevistados considerem que ter participado do EMPRETEC melhorou sua empregabilidade, esse percentual apresentou queda progressiva de cerca de 7% ao longo da série histórica.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203710923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9676558" y="3081741"/>
            <a:ext cx="1925921" cy="2703163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750637" y="3209925"/>
            <a:ext cx="1925921" cy="2574980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78408" y="4143375"/>
            <a:ext cx="6772230" cy="1635745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3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Q10 – Na sua opinião, ter participado do EMPRETEC foi importante para melhorar a sua renda individual? Dê uma nota de 0 a 10, onde 0 significa “não teve importância alguma” e 10 “foi muito importante”</a:t>
            </a:r>
            <a:endParaRPr lang="pt-BR" sz="9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EMPRETEC e MELHORA DA RENDA INDIVIDUAL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731961632"/>
              </p:ext>
            </p:extLst>
          </p:nvPr>
        </p:nvGraphicFramePr>
        <p:xfrm>
          <a:off x="367430" y="240633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384033" y="1244363"/>
            <a:ext cx="2606055" cy="939973"/>
            <a:chOff x="384033" y="1244363"/>
            <a:chExt cx="2606055" cy="939973"/>
          </a:xfrm>
        </p:grpSpPr>
        <p:sp>
          <p:nvSpPr>
            <p:cNvPr id="3" name="Retângulo Arredondado 2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6,7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10332720" y="6266836"/>
            <a:ext cx="185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</a:rPr>
              <a:t>BASE: 1.149 | NS/NR: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42</a:t>
            </a:r>
            <a:endParaRPr lang="pt-BR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383268" y="3830525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33,0%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50636" y="2865591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37,5%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676557" y="2728131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29,5%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075526" y="1332771"/>
            <a:ext cx="8526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1/3 dos entrevistados (que não eram empresários antes do EMPRETEC e continuam não sendo empresários) atribuiu notas baixas quando perguntados se a participação no Programa ajudou a melhorar sua renda individual. A média para este item da avaliação foi de 6,7.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Graphic spid="13" grpId="0">
        <p:bldAsOne/>
      </p:bldGraphic>
      <p:bldP spid="20" grpId="0"/>
      <p:bldP spid="21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3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Q10 – Na sua opinião, ter participado do EMPRETEC foi importante para melhorar a sua renda individual? Dê uma nota de 0 a 10, onde 0 significa “não teve importância alguma” e 10 “foi muito importante”</a:t>
            </a:r>
            <a:endParaRPr lang="pt-BR" sz="9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EMPRETEC e MELHORA DA RENDA INDIVIDUAL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213658" y="1494915"/>
            <a:ext cx="9958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 a nota média para este item da avaliação tem apresentado queda. A melhor avaliação ocorreu em 2015, e a pior avaliação ocorreu na atual edição da pesquisa. 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3376053023"/>
              </p:ext>
            </p:extLst>
          </p:nvPr>
        </p:nvGraphicFramePr>
        <p:xfrm>
          <a:off x="457200" y="2647950"/>
          <a:ext cx="11449050" cy="3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41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Q11 –  O Sr. pensa  em abrir uma empresa/ negócio no futuro?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Expectativa em abrir uma empresa no futuro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723499429"/>
              </p:ext>
            </p:extLst>
          </p:nvPr>
        </p:nvGraphicFramePr>
        <p:xfrm>
          <a:off x="457200" y="1810512"/>
          <a:ext cx="11449050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1.191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28647" y="1181846"/>
            <a:ext cx="10972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28,9% dos entrevistados pretendem abrir uma empresa ainda neste ano de 2018. Já 25,2% planejam abrir sua empresa em até dois anos, somando 54% dos entrevistados com intenção de abrir um negócio no curto prazo.</a:t>
            </a: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Q11 –  O Sr. pensa  em abrir uma empresa/ negócio no futuro?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Expectativa em abrir uma empresa no futuro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730675723"/>
              </p:ext>
            </p:extLst>
          </p:nvPr>
        </p:nvGraphicFramePr>
        <p:xfrm>
          <a:off x="367430" y="1580640"/>
          <a:ext cx="11449050" cy="500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48224" y="30010"/>
            <a:ext cx="224356" cy="6854574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sz="4499" dirty="0">
              <a:solidFill>
                <a:srgbClr val="FFFFFF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19" y="3426"/>
            <a:ext cx="1050288" cy="6854574"/>
          </a:xfrm>
          <a:prstGeom prst="rect">
            <a:avLst/>
          </a:prstGeom>
          <a:solidFill>
            <a:srgbClr val="76B2A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sz="4499" dirty="0">
              <a:solidFill>
                <a:srgbClr val="FFFFFF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73734" y="-1"/>
            <a:ext cx="2717115" cy="2047209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4499" dirty="0"/>
              <a:t>SUMÁRIO</a:t>
            </a:r>
          </a:p>
        </p:txBody>
      </p:sp>
      <p:sp>
        <p:nvSpPr>
          <p:cNvPr id="6" name="Retângulo com Canto Diagonal Aparado 5">
            <a:hlinkClick r:id="" action="ppaction://noaction"/>
          </p:cNvPr>
          <p:cNvSpPr/>
          <p:nvPr/>
        </p:nvSpPr>
        <p:spPr>
          <a:xfrm>
            <a:off x="3394556" y="2047210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02 – Avaliação do Programa EMPRETEC.......................................................................</a:t>
            </a:r>
          </a:p>
        </p:txBody>
      </p:sp>
      <p:sp>
        <p:nvSpPr>
          <p:cNvPr id="8" name="Retângulo com Canto Diagonal Aparado 7">
            <a:hlinkClick r:id="" action="ppaction://noaction"/>
          </p:cNvPr>
          <p:cNvSpPr/>
          <p:nvPr/>
        </p:nvSpPr>
        <p:spPr>
          <a:xfrm>
            <a:off x="3933825" y="3404407"/>
            <a:ext cx="6873574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5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3.2 – Tornou-se empresário após o EMPRETEC ...........................................................</a:t>
            </a:r>
          </a:p>
        </p:txBody>
      </p:sp>
      <p:sp>
        <p:nvSpPr>
          <p:cNvPr id="10" name="Retângulo com Canto Diagonal Aparado 9">
            <a:hlinkClick r:id="rId3" action="ppaction://hlinksldjump"/>
          </p:cNvPr>
          <p:cNvSpPr/>
          <p:nvPr/>
        </p:nvSpPr>
        <p:spPr>
          <a:xfrm>
            <a:off x="3933304" y="3861899"/>
            <a:ext cx="6866819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5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3.3 – Empresário que continua empresário após o EMPRETEC....................................</a:t>
            </a:r>
          </a:p>
        </p:txBody>
      </p:sp>
      <p:sp>
        <p:nvSpPr>
          <p:cNvPr id="12" name="Retângulo com Canto Diagonal Aparado 11">
            <a:hlinkClick r:id="" action="ppaction://noaction"/>
          </p:cNvPr>
          <p:cNvSpPr/>
          <p:nvPr/>
        </p:nvSpPr>
        <p:spPr>
          <a:xfrm>
            <a:off x="3933824" y="4349327"/>
            <a:ext cx="6873575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5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3.4 – Empresário que fechou empresa........................................................................</a:t>
            </a:r>
          </a:p>
        </p:txBody>
      </p:sp>
      <p:sp>
        <p:nvSpPr>
          <p:cNvPr id="14" name="Retângulo com Canto Diagonal Aparado 13">
            <a:hlinkClick r:id="" action="ppaction://noaction"/>
          </p:cNvPr>
          <p:cNvSpPr/>
          <p:nvPr/>
        </p:nvSpPr>
        <p:spPr>
          <a:xfrm>
            <a:off x="3938751" y="2946912"/>
            <a:ext cx="6866819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5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3.1 – Não empresário que continua não empresário................................................... 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0730315" y="2047209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10729624" y="2946911"/>
            <a:ext cx="358288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10729624" y="3404406"/>
            <a:ext cx="358288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2" name="Retângulo 21">
            <a:hlinkClick r:id="rId7" action="ppaction://hlinksldjump"/>
          </p:cNvPr>
          <p:cNvSpPr/>
          <p:nvPr/>
        </p:nvSpPr>
        <p:spPr>
          <a:xfrm>
            <a:off x="10729624" y="3870730"/>
            <a:ext cx="361004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4" name="Retângulo 23">
            <a:hlinkClick r:id="rId8" action="ppaction://hlinksldjump"/>
          </p:cNvPr>
          <p:cNvSpPr/>
          <p:nvPr/>
        </p:nvSpPr>
        <p:spPr>
          <a:xfrm>
            <a:off x="10729624" y="4349327"/>
            <a:ext cx="359810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5" name="Retângulo com Canto Diagonal Aparado 24">
            <a:hlinkClick r:id="" action="ppaction://noaction"/>
          </p:cNvPr>
          <p:cNvSpPr/>
          <p:nvPr/>
        </p:nvSpPr>
        <p:spPr>
          <a:xfrm>
            <a:off x="3396039" y="4840808"/>
            <a:ext cx="7404084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04 – Temas e serviços de interesse do entrevistado......................................................</a:t>
            </a:r>
          </a:p>
        </p:txBody>
      </p: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10729624" y="4840807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9" name="Retângulo com Canto Diagonal Aparado 28">
            <a:hlinkClick r:id="" action="ppaction://noaction"/>
          </p:cNvPr>
          <p:cNvSpPr/>
          <p:nvPr/>
        </p:nvSpPr>
        <p:spPr>
          <a:xfrm>
            <a:off x="3388762" y="5345586"/>
            <a:ext cx="7404084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05 – Perfil Sociodemográfico.......................................................................................</a:t>
            </a:r>
          </a:p>
        </p:txBody>
      </p:sp>
      <p:sp>
        <p:nvSpPr>
          <p:cNvPr id="31" name="Retângulo 30">
            <a:hlinkClick r:id="rId10" action="ppaction://hlinksldjump"/>
          </p:cNvPr>
          <p:cNvSpPr/>
          <p:nvPr/>
        </p:nvSpPr>
        <p:spPr>
          <a:xfrm>
            <a:off x="10731490" y="5345585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32" name="Retângulo com Canto Diagonal Aparado 31">
            <a:hlinkClick r:id="" action="ppaction://noaction"/>
          </p:cNvPr>
          <p:cNvSpPr/>
          <p:nvPr/>
        </p:nvSpPr>
        <p:spPr>
          <a:xfrm>
            <a:off x="3388762" y="5821061"/>
            <a:ext cx="7404084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Considerações Finais....................................................................................................</a:t>
            </a:r>
          </a:p>
        </p:txBody>
      </p:sp>
      <p:sp>
        <p:nvSpPr>
          <p:cNvPr id="34" name="Retângulo 33">
            <a:hlinkClick r:id="rId11" action="ppaction://hlinksldjump"/>
          </p:cNvPr>
          <p:cNvSpPr/>
          <p:nvPr/>
        </p:nvSpPr>
        <p:spPr>
          <a:xfrm>
            <a:off x="10729624" y="5821060"/>
            <a:ext cx="363543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1" name="Retângulo com Canto Diagonal Aparado 40">
            <a:hlinkClick r:id="" action="ppaction://noaction"/>
          </p:cNvPr>
          <p:cNvSpPr/>
          <p:nvPr/>
        </p:nvSpPr>
        <p:spPr>
          <a:xfrm>
            <a:off x="3403315" y="1571953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01- Perfil atual e perfil anterior ao EMPRETEC..............................................................</a:t>
            </a:r>
          </a:p>
        </p:txBody>
      </p:sp>
      <p:sp>
        <p:nvSpPr>
          <p:cNvPr id="42" name="Retângulo 41">
            <a:hlinkClick r:id="rId12" action="ppaction://hlinksldjump"/>
          </p:cNvPr>
          <p:cNvSpPr/>
          <p:nvPr/>
        </p:nvSpPr>
        <p:spPr>
          <a:xfrm>
            <a:off x="10729930" y="1571952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61" name="Retângulo com Canto Diagonal Aparado 60">
            <a:hlinkClick r:id="" action="ppaction://noaction"/>
          </p:cNvPr>
          <p:cNvSpPr/>
          <p:nvPr/>
        </p:nvSpPr>
        <p:spPr>
          <a:xfrm>
            <a:off x="3403316" y="2512811"/>
            <a:ext cx="5815500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03 – Impacto do EMPRETEC nos diferentes perfis de entrevistados</a:t>
            </a:r>
          </a:p>
        </p:txBody>
      </p:sp>
    </p:spTree>
    <p:extLst>
      <p:ext uri="{BB962C8B-B14F-4D97-AF65-F5344CB8AC3E}">
        <p14:creationId xmlns:p14="http://schemas.microsoft.com/office/powerpoint/2010/main" val="3370349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Q12 – O EMPRETEC influenciou o Sr. nessa decisão de abrir uma empresa?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Influência do EMPRETEC para abrir uma empresa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78691" y="1412530"/>
            <a:ext cx="1083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de ¾ dos em entrevistados que pretendem abrir uma empresa no futuro, afirmaram que o EMPRETEC influenciou em sua decisão. 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865990508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892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Q12 – O EMPRETEC influenciou o Sr. nessa decisão de abrir uma empresa?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Influência do EMPRETEC para abrir uma empresa </a:t>
            </a:r>
            <a:r>
              <a:rPr lang="pt-BR" sz="1600" b="1" dirty="0">
                <a:solidFill>
                  <a:schemeClr val="bg1"/>
                </a:solidFill>
              </a:rPr>
              <a:t>(% respostas “sim”)</a:t>
            </a:r>
            <a:endParaRPr lang="pt-BR" sz="16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607115504"/>
              </p:ext>
            </p:extLst>
          </p:nvPr>
        </p:nvGraphicFramePr>
        <p:xfrm>
          <a:off x="743484" y="1819656"/>
          <a:ext cx="10556976" cy="433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27514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0" y="-14116"/>
            <a:ext cx="12192000" cy="6858000"/>
            <a:chOff x="0" y="-14116"/>
            <a:chExt cx="12192000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640"/>
            <a:stretch/>
          </p:blipFill>
          <p:spPr>
            <a:xfrm>
              <a:off x="0" y="-14116"/>
              <a:ext cx="9285225" cy="6858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08" r="15546"/>
            <a:stretch/>
          </p:blipFill>
          <p:spPr>
            <a:xfrm>
              <a:off x="11252200" y="-14116"/>
              <a:ext cx="939800" cy="6858000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6717393" y="-88931"/>
            <a:ext cx="5004707" cy="7007629"/>
          </a:xfrm>
          <a:prstGeom prst="rect">
            <a:avLst/>
          </a:prstGeom>
          <a:solidFill>
            <a:srgbClr val="7168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89624" y="4564939"/>
            <a:ext cx="4488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IMPACTO DO EMPRETEC</a:t>
            </a:r>
          </a:p>
          <a:p>
            <a:pPr algn="ctr"/>
            <a:endParaRPr lang="pt-BR" sz="1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Tornou-se empresário após o </a:t>
            </a: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EMPRETEC (10,8%) </a:t>
            </a: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89624" y="3033884"/>
            <a:ext cx="448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</a:rPr>
              <a:t>3.2</a:t>
            </a:r>
          </a:p>
        </p:txBody>
      </p:sp>
      <p:sp>
        <p:nvSpPr>
          <p:cNvPr id="11" name="CaixaDeTexto 10">
            <a:hlinkClick r:id="rId5" action="ppaction://hlinksldjump"/>
          </p:cNvPr>
          <p:cNvSpPr txBox="1"/>
          <p:nvPr/>
        </p:nvSpPr>
        <p:spPr>
          <a:xfrm>
            <a:off x="10790190" y="653750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536380" y="650864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Q13 – Ter participado do EMPRETEC influenciou a decisão de abrir uma empresa?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Influência do EMPRETEC para abrir uma empresa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78691" y="1362704"/>
            <a:ext cx="1083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entrevistados que se tornaram empresários após ter participado do EMPRETEC, 64,8% disseram que o Projeto influenciou na decisão de abrir uma empresa.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904417243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303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Q13 – Ter participado do EMPRETEC influenciou a decisão de abrir uma empresa?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Influência do EMPRETEC para abrir uma empresa </a:t>
            </a:r>
            <a:r>
              <a:rPr lang="pt-BR" sz="1600" b="1" dirty="0">
                <a:solidFill>
                  <a:schemeClr val="bg1"/>
                </a:solidFill>
              </a:rPr>
              <a:t>(% respostas “sim”)</a:t>
            </a:r>
            <a:endParaRPr lang="pt-BR" sz="16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78691" y="1362704"/>
            <a:ext cx="1083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entrevistados que se tornaram empresários após ter participado do EMPRETEC, 64,8% disseram que o Projeto influenciou na decisão de abrir uma empresa.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79952539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-1" y="465513"/>
            <a:ext cx="6018416" cy="6392487"/>
          </a:xfrm>
          <a:prstGeom prst="rect">
            <a:avLst/>
          </a:prstGeom>
          <a:solidFill>
            <a:srgbClr val="FFE699">
              <a:alpha val="32157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7" y="6583617"/>
            <a:ext cx="3967738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Q14 –  A empresa existe há quantos meses?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Idade e número de funcionários da empresa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70193622"/>
              </p:ext>
            </p:extLst>
          </p:nvPr>
        </p:nvGraphicFramePr>
        <p:xfrm>
          <a:off x="646939" y="2152330"/>
          <a:ext cx="4910328" cy="445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6037461" y="6579847"/>
            <a:ext cx="4993527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Q15 –  Excluindo os sócios, quantas pessoas trabalham na sua empresa?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96369206"/>
              </p:ext>
            </p:extLst>
          </p:nvPr>
        </p:nvGraphicFramePr>
        <p:xfrm>
          <a:off x="6651499" y="2152330"/>
          <a:ext cx="5114544" cy="445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908792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303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78691" y="1297526"/>
            <a:ext cx="4616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20% das empresas foram abertas há menos de 03 meses. 75% foram abertas há menos de 12 meses.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892323" y="1292758"/>
            <a:ext cx="4616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Uma parcela significativa das empresas não possui empregados: 35,7%. Já 47,2% possuem entre 01 e 05 empregados.</a:t>
            </a:r>
          </a:p>
        </p:txBody>
      </p:sp>
    </p:spTree>
    <p:extLst>
      <p:ext uri="{BB962C8B-B14F-4D97-AF65-F5344CB8AC3E}">
        <p14:creationId xmlns:p14="http://schemas.microsoft.com/office/powerpoint/2010/main" val="12135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Q16 –  Em quais aspectos  o EMPRETEC contribuiu para a sua nova empresa? (EST-RM)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Contribuição do EMPRETEC para a nova empresa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78691" y="1412530"/>
            <a:ext cx="1083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67,9% dos entrevistados que abriram sua empresa após a participação no EMPRETEC, o Projeto contribuiu para o planejamento do empreendimento. Já para 57,4% dos entrevistados, o EMPRETEC contribuiu na busca de novas oportunidades.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777332661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>
            <a:hlinkClick r:id="rId4" action="ppaction://hlinksldjump"/>
          </p:cNvPr>
          <p:cNvSpPr/>
          <p:nvPr/>
        </p:nvSpPr>
        <p:spPr>
          <a:xfrm>
            <a:off x="8266176" y="5998464"/>
            <a:ext cx="914400" cy="292608"/>
          </a:xfrm>
          <a:prstGeom prst="rect">
            <a:avLst/>
          </a:prstGeom>
          <a:solidFill>
            <a:srgbClr val="3B64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Quais?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303</a:t>
            </a:r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Q16 –  Em quais aspectos  o EMPRETEC contribuiu para a sua nova empresa? (EST-RM)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Contribuição do EMPRETEC para a nova empresa - OUTROS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425744655"/>
              </p:ext>
            </p:extLst>
          </p:nvPr>
        </p:nvGraphicFramePr>
        <p:xfrm>
          <a:off x="898932" y="1244363"/>
          <a:ext cx="10556976" cy="512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31</a:t>
            </a:r>
          </a:p>
        </p:txBody>
      </p: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033" y="49509"/>
            <a:ext cx="500945" cy="5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Q16 –  Em quais aspectos  o EMPRETEC contribuiu para a sua nova empresa? (EST-RM)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Contribuição do EMPRETEC para a nova empresa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78691" y="1313894"/>
            <a:ext cx="1083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percentual de entrevistados que considera que o EMPRETEC contribuiu para o planejamento, a busca de novas oportunidades, mais clareza na definição dos negócios e na redução dos riscos da empresa tem diminuído ao longo da série histórica.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99740481"/>
              </p:ext>
            </p:extLst>
          </p:nvPr>
        </p:nvGraphicFramePr>
        <p:xfrm>
          <a:off x="521209" y="2240280"/>
          <a:ext cx="11089766" cy="427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364"/>
            <a:stretch/>
          </p:blipFill>
          <p:spPr>
            <a:xfrm>
              <a:off x="7239000" y="0"/>
              <a:ext cx="4953000" cy="6858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981" cy="6858000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6717393" y="-88931"/>
            <a:ext cx="5004707" cy="7007629"/>
          </a:xfrm>
          <a:prstGeom prst="rect">
            <a:avLst/>
          </a:prstGeom>
          <a:solidFill>
            <a:srgbClr val="8898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89624" y="4564939"/>
            <a:ext cx="4488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IMPACTO DO EMPRETEC</a:t>
            </a:r>
          </a:p>
          <a:p>
            <a:pPr algn="ctr"/>
            <a:endParaRPr lang="pt-BR" sz="1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Empresário que continua empresário após o EMPRETEC (48,1%)</a:t>
            </a: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89624" y="3033884"/>
            <a:ext cx="448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</a:rPr>
              <a:t>3.3</a:t>
            </a:r>
          </a:p>
        </p:txBody>
      </p:sp>
      <p:sp>
        <p:nvSpPr>
          <p:cNvPr id="10" name="CaixaDeTexto 9">
            <a:hlinkClick r:id="rId4" action="ppaction://hlinksldjump"/>
          </p:cNvPr>
          <p:cNvSpPr txBox="1"/>
          <p:nvPr/>
        </p:nvSpPr>
        <p:spPr>
          <a:xfrm>
            <a:off x="10881631" y="653750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1" name="Imagem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627821" y="650864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287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384"/>
          <a:stretch/>
        </p:blipFill>
        <p:spPr>
          <a:xfrm flipH="1">
            <a:off x="8886303" y="0"/>
            <a:ext cx="3305696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573519" y="-66503"/>
            <a:ext cx="5004707" cy="7007629"/>
          </a:xfrm>
          <a:prstGeom prst="rect">
            <a:avLst/>
          </a:prstGeom>
          <a:solidFill>
            <a:srgbClr val="5760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1435" y="4336838"/>
            <a:ext cx="4488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Perfil empresarial  atual e perfil anterior ao EMPRETEC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1435" y="3084161"/>
            <a:ext cx="448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aixaDeTexto 7">
            <a:hlinkClick r:id="rId4" action="ppaction://hlinksldjump"/>
          </p:cNvPr>
          <p:cNvSpPr txBox="1"/>
          <p:nvPr/>
        </p:nvSpPr>
        <p:spPr>
          <a:xfrm>
            <a:off x="10540810" y="653750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287000" y="650864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44" y="576783"/>
            <a:ext cx="5475669" cy="6107481"/>
          </a:xfrm>
          <a:prstGeom prst="rect">
            <a:avLst/>
          </a:prstGeom>
          <a:solidFill>
            <a:srgbClr val="FFE699">
              <a:alpha val="32157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7" y="6583617"/>
            <a:ext cx="294360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Q17 –  A empresa existe há quantos anos? 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Idade da empresa e número de funcionários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263492791"/>
              </p:ext>
            </p:extLst>
          </p:nvPr>
        </p:nvGraphicFramePr>
        <p:xfrm>
          <a:off x="121080" y="2135795"/>
          <a:ext cx="5001768" cy="425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8156448" y="6579847"/>
            <a:ext cx="3614210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Q19 –  Quantos em pregados o seu negócio tem hoje?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62656" y="6579784"/>
            <a:ext cx="5221224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Q18 –  Quantos empregados o seu negócio tinha quando o Sr. fez  o EMPRETEC?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098167387"/>
              </p:ext>
            </p:extLst>
          </p:nvPr>
        </p:nvGraphicFramePr>
        <p:xfrm>
          <a:off x="5340096" y="2578414"/>
          <a:ext cx="6748271" cy="391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Agrupar 8"/>
          <p:cNvGrpSpPr/>
          <p:nvPr/>
        </p:nvGrpSpPr>
        <p:grpSpPr>
          <a:xfrm>
            <a:off x="6126914" y="1633678"/>
            <a:ext cx="3094156" cy="577819"/>
            <a:chOff x="7412621" y="5431960"/>
            <a:chExt cx="3094156" cy="577819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2621" y="5431960"/>
              <a:ext cx="506003" cy="506003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7918624" y="5440392"/>
              <a:ext cx="2588153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dirty="0"/>
                <a:t>Média empregados antes do EMPRETEC: </a:t>
              </a:r>
              <a:r>
                <a:rPr lang="pt-BR" b="1" dirty="0">
                  <a:solidFill>
                    <a:schemeClr val="accent6">
                      <a:lumMod val="50000"/>
                    </a:schemeClr>
                  </a:solidFill>
                </a:rPr>
                <a:t>9,5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8994211" y="1629792"/>
            <a:ext cx="3094156" cy="577819"/>
            <a:chOff x="7412621" y="5431960"/>
            <a:chExt cx="3094156" cy="577819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2621" y="5431960"/>
              <a:ext cx="506003" cy="506003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>
              <a:off x="7918624" y="5440392"/>
              <a:ext cx="2588153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dirty="0"/>
                <a:t>Média empregados </a:t>
              </a:r>
            </a:p>
            <a:p>
              <a:r>
                <a:rPr lang="pt-BR" sz="1300" dirty="0"/>
                <a:t>atualmente: </a:t>
              </a:r>
              <a:r>
                <a:rPr lang="pt-BR" b="1" dirty="0">
                  <a:solidFill>
                    <a:schemeClr val="accent6">
                      <a:lumMod val="50000"/>
                    </a:schemeClr>
                  </a:solidFill>
                </a:rPr>
                <a:t>11,4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417018" y="6250138"/>
            <a:ext cx="9974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</a:rPr>
              <a:t>BASE: 1.342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34775" y="1234523"/>
            <a:ext cx="5205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Quase ¼ das empresas que já existiam antes da participação no EMPRETEC possuem até 02 anos de existência. Outros 25,5% das empresa têm entre 03 e 05 anos.</a:t>
            </a:r>
          </a:p>
        </p:txBody>
      </p:sp>
    </p:spTree>
    <p:extLst>
      <p:ext uri="{BB962C8B-B14F-4D97-AF65-F5344CB8AC3E}">
        <p14:creationId xmlns:p14="http://schemas.microsoft.com/office/powerpoint/2010/main" val="38028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Q20 –  Em quantos % aproximadamente o volume de vendas da sua empresa aumentou após sua participação no EMPRETEC?(ESP –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Aumento no volume de vendas após 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072341" y="1412530"/>
            <a:ext cx="10124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entrevistados que já possuíam empresa antes de participar do EMPRETEC, 19% disseram que o volume de vendas permaneceu igual após o Projeto. Já 56,4% reportaram aumento, em algum grau, no volume de vendas.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092269589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789920" y="6557818"/>
            <a:ext cx="1271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1.342</a:t>
            </a:r>
          </a:p>
        </p:txBody>
      </p:sp>
    </p:spTree>
    <p:extLst>
      <p:ext uri="{BB962C8B-B14F-4D97-AF65-F5344CB8AC3E}">
        <p14:creationId xmlns:p14="http://schemas.microsoft.com/office/powerpoint/2010/main" val="40458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9460427" y="2949437"/>
            <a:ext cx="1925921" cy="2926908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534506" y="3636581"/>
            <a:ext cx="1925921" cy="2239764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62277" y="4862457"/>
            <a:ext cx="6772230" cy="1008103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901273942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3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Q21 – O quanto sua participação no EMPRETEC contribuiu para esta mudança no volume de vendas , onde 0 significa “não contribuiu em nada” e 10 “contribuiu muito”.</a:t>
            </a:r>
            <a:endParaRPr lang="pt-BR" sz="9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Contribuição do EMPRETEC para a mudança no volume de vendas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/>
          <p:cNvGrpSpPr/>
          <p:nvPr/>
        </p:nvGrpSpPr>
        <p:grpSpPr>
          <a:xfrm>
            <a:off x="384033" y="1244363"/>
            <a:ext cx="2606055" cy="939973"/>
            <a:chOff x="384033" y="1244363"/>
            <a:chExt cx="2606055" cy="939973"/>
          </a:xfrm>
        </p:grpSpPr>
        <p:sp>
          <p:nvSpPr>
            <p:cNvPr id="3" name="Retângulo Arredondado 2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7,9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10003536" y="6557818"/>
            <a:ext cx="1801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760 | NS/NR: </a:t>
            </a:r>
            <a:r>
              <a:rPr lang="pt-BR" sz="1400" dirty="0">
                <a:solidFill>
                  <a:schemeClr val="bg1"/>
                </a:solidFill>
              </a:rPr>
              <a:t>2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167137" y="4506145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20,3%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534505" y="3313084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40,3%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460427" y="2606504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39,4%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075709" y="1412530"/>
            <a:ext cx="8121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aqueles que reportaram aumento no volume de vendas, perguntou-se o quanto o EMPRETEC contribuiu para esta mudança: a nota média, em uma escala de 0 a 10, foi de 7,9.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4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Graphic spid="13" grpId="0">
        <p:bldAsOne/>
      </p:bldGraphic>
      <p:bldP spid="20" grpId="0"/>
      <p:bldP spid="21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64567"/>
            <a:ext cx="11719861" cy="23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Q21 – O quanto sua participação no EMPRETEC contribuiu para esta mudança no volume de vendas , onde 0 significa “não contribuiu em nada” e 10 “contribuiu muito”.</a:t>
            </a:r>
            <a:endParaRPr lang="pt-BR" sz="9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Contribuição do EMPRETEC para a mudança no volume de vendas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698715622"/>
              </p:ext>
            </p:extLst>
          </p:nvPr>
        </p:nvGraphicFramePr>
        <p:xfrm>
          <a:off x="457200" y="1499616"/>
          <a:ext cx="11449050" cy="472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28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Q22 –  Agora falando do LUCRO MENSAL, em quantos % aproximadamente o volume de vendas da sua empresa aumentou após sua participação no EMPRETEC?(ESP – 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Aumento no LUCRO MENSAL após 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78691" y="1412530"/>
            <a:ext cx="1083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entrevistados que já possuíam uma empresa antes de participar do EMPRETEC, 56,6% reportaram aumento no lucro mensal após participação no Projeto.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564716785"/>
              </p:ext>
            </p:extLst>
          </p:nvPr>
        </p:nvGraphicFramePr>
        <p:xfrm>
          <a:off x="512064" y="2240280"/>
          <a:ext cx="11173968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1213973" y="6270762"/>
            <a:ext cx="9970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</a:rPr>
              <a:t>BASE: 1.342</a:t>
            </a:r>
          </a:p>
        </p:txBody>
      </p:sp>
    </p:spTree>
    <p:extLst>
      <p:ext uri="{BB962C8B-B14F-4D97-AF65-F5344CB8AC3E}">
        <p14:creationId xmlns:p14="http://schemas.microsoft.com/office/powerpoint/2010/main" val="12443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9493678" y="2834640"/>
            <a:ext cx="1925921" cy="3041925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567757" y="3689383"/>
            <a:ext cx="1925921" cy="2187181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95528" y="4788131"/>
            <a:ext cx="6772230" cy="1082649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72880"/>
            <a:ext cx="11719861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Q23 – O quanto sua participação no EMPRETEC contribuiu para esta mudança no PERCENTUAL DE LUCRO, onde 0 significa “não contribuiu em nada” e 10 “contribuiu muito”.</a:t>
            </a:r>
            <a:endParaRPr lang="pt-BR" sz="9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Contribuição do EMPRETEC para a mudança no PERCENTUAL DE LUCRO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586390473"/>
              </p:ext>
            </p:extLst>
          </p:nvPr>
        </p:nvGraphicFramePr>
        <p:xfrm>
          <a:off x="201153" y="2494554"/>
          <a:ext cx="11449050" cy="37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384033" y="1244363"/>
            <a:ext cx="2606055" cy="939973"/>
            <a:chOff x="384033" y="1244363"/>
            <a:chExt cx="2606055" cy="939973"/>
          </a:xfrm>
        </p:grpSpPr>
        <p:sp>
          <p:nvSpPr>
            <p:cNvPr id="3" name="Retângulo Arredondado 2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MEDIA: </a:t>
              </a:r>
              <a:r>
                <a:rPr lang="pt-BR" sz="2500" b="1" dirty="0"/>
                <a:t>8,0</a:t>
              </a:r>
              <a:r>
                <a:rPr lang="pt-BR" sz="2000" b="1" dirty="0"/>
                <a:t> 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10140696" y="6557818"/>
            <a:ext cx="166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774 | NS/NR: </a:t>
            </a:r>
            <a:r>
              <a:rPr lang="pt-BR" sz="1400" dirty="0">
                <a:solidFill>
                  <a:schemeClr val="bg1"/>
                </a:solidFill>
              </a:rPr>
              <a:t>2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00388" y="4448356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20,1%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567756" y="3371500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37,1%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493678" y="2503694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42,8%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990088" y="1430610"/>
            <a:ext cx="8551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nota para a contribuição do EMPRETEC no aumento do lucro mensal da empresa foi de 8,0. Um total de 42,8% dos entrevistados atribuiu notas altas a este item da avaliação. 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Graphic spid="13" grpId="0">
        <p:bldAsOne/>
      </p:bldGraphic>
      <p:bldP spid="20" grpId="0"/>
      <p:bldP spid="21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4566"/>
            <a:ext cx="12192004" cy="293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4566"/>
            <a:ext cx="421341" cy="293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72880"/>
            <a:ext cx="11719861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Q23 – O quanto sua participação no EMPRETEC contribuiu para esta mudança no PERCENTUAL DE LUCRO, onde 0 significa “não contribuiu em nada” e 10 “contribuiu muito”.</a:t>
            </a:r>
            <a:endParaRPr lang="pt-BR" sz="9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3204"/>
            <a:ext cx="408641" cy="363371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Contribuição do EMPRETEC para a mudança no PERCENTUAL DE LUCRO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3057680237"/>
              </p:ext>
            </p:extLst>
          </p:nvPr>
        </p:nvGraphicFramePr>
        <p:xfrm>
          <a:off x="367430" y="1501033"/>
          <a:ext cx="11449050" cy="472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31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Q24 –  Apenas para avaliarmos o perfil, a sua empresa fatura por mês: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DA EMPRESA – FATURAMENTO MENSAL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986721" y="1302304"/>
            <a:ext cx="10518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ao perfil da empresa de entrevistados que já possuíam um empreendimento antes de participar do EMPRETEC, 42,3% têm faturamento mensal entre R$7 mil e R$ 40 mil. Outros 39,2% têm faturamento entre R$40 mil e R$ 400 mil mensal.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181233005"/>
              </p:ext>
            </p:extLst>
          </p:nvPr>
        </p:nvGraphicFramePr>
        <p:xfrm>
          <a:off x="986721" y="2326478"/>
          <a:ext cx="10634471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789920" y="6557818"/>
            <a:ext cx="1271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1.342</a:t>
            </a:r>
          </a:p>
        </p:txBody>
      </p:sp>
    </p:spTree>
    <p:extLst>
      <p:ext uri="{BB962C8B-B14F-4D97-AF65-F5344CB8AC3E}">
        <p14:creationId xmlns:p14="http://schemas.microsoft.com/office/powerpoint/2010/main" val="40743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78"/>
            <a:stretch/>
          </p:blipFill>
          <p:spPr>
            <a:xfrm>
              <a:off x="0" y="0"/>
              <a:ext cx="9703759" cy="68580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376"/>
            <a:stretch/>
          </p:blipFill>
          <p:spPr>
            <a:xfrm>
              <a:off x="10481733" y="0"/>
              <a:ext cx="1710267" cy="6858000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6717393" y="-88931"/>
            <a:ext cx="5004707" cy="7007629"/>
          </a:xfrm>
          <a:prstGeom prst="rect">
            <a:avLst/>
          </a:prstGeom>
          <a:solidFill>
            <a:srgbClr val="4E70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89624" y="4564939"/>
            <a:ext cx="4488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IMPACTO DO EMPRETEC</a:t>
            </a:r>
          </a:p>
          <a:p>
            <a:pPr algn="ctr"/>
            <a:endParaRPr lang="pt-BR" sz="1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Empresário que fechou empresa </a:t>
            </a: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após o EMPRETEC (1,6%)</a:t>
            </a: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89624" y="3033884"/>
            <a:ext cx="448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</a:rPr>
              <a:t>3.4</a:t>
            </a:r>
          </a:p>
        </p:txBody>
      </p:sp>
      <p:sp>
        <p:nvSpPr>
          <p:cNvPr id="12" name="CaixaDeTexto 11">
            <a:hlinkClick r:id="rId3" action="ppaction://hlinksldjump"/>
          </p:cNvPr>
          <p:cNvSpPr txBox="1"/>
          <p:nvPr/>
        </p:nvSpPr>
        <p:spPr>
          <a:xfrm>
            <a:off x="10881631" y="653750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627821" y="650864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Q35 –  Qual o principal motivo para o fechamento da sua empresa?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MOTIVOS PARA O FECHAMENTO DA EMPRESA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698906" y="1163061"/>
            <a:ext cx="10832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aqueles entrevistados que possuíam uma empresa quando da realização dos EMPRETEC mas que atualmente não possuem mais o empreendimento, perguntou-se qual o principal motivo do fechamento do negócio. 16,8% o que motivou o fechamento foi a falta de planejamento e capacidade de gestão. 32,4% disseram que ainda possuem a empresa, mas que esta não é mais sua principal fonte de renda.   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455948924"/>
              </p:ext>
            </p:extLst>
          </p:nvPr>
        </p:nvGraphicFramePr>
        <p:xfrm>
          <a:off x="466344" y="2240280"/>
          <a:ext cx="11411712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10338816" y="5851821"/>
            <a:ext cx="1060704" cy="292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/>
              <a:t>Qual?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945368" y="6557818"/>
            <a:ext cx="11155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48</a:t>
            </a:r>
          </a:p>
        </p:txBody>
      </p:sp>
    </p:spTree>
    <p:extLst>
      <p:ext uri="{BB962C8B-B14F-4D97-AF65-F5344CB8AC3E}">
        <p14:creationId xmlns:p14="http://schemas.microsoft.com/office/powerpoint/2010/main" val="661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902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– antes de depois do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/>
          </p:nvPr>
        </p:nvGraphicFramePr>
        <p:xfrm>
          <a:off x="457200" y="2205153"/>
          <a:ext cx="11449050" cy="385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/>
          <p:cNvSpPr/>
          <p:nvPr/>
        </p:nvSpPr>
        <p:spPr>
          <a:xfrm>
            <a:off x="901064" y="1253248"/>
            <a:ext cx="10561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Quase metade dos entrevistados eram empresários antes de realizar o curso do EMPRETEC, e continuam sendo empresários atualmente. Já 39,5% não eram empresários antes do EMPRETEC e continuam não sendo empresários.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</p:spTree>
    <p:extLst>
      <p:ext uri="{BB962C8B-B14F-4D97-AF65-F5344CB8AC3E}">
        <p14:creationId xmlns:p14="http://schemas.microsoft.com/office/powerpoint/2010/main" val="17036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Q35 –  Qual o principal motivo para o fechamento da sua empresa?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MOTIVOS PARA O FECHAMENTO DA EMPRESA - OUTROS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728962061"/>
              </p:ext>
            </p:extLst>
          </p:nvPr>
        </p:nvGraphicFramePr>
        <p:xfrm>
          <a:off x="466344" y="1580640"/>
          <a:ext cx="11411712" cy="457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963656" y="6557818"/>
            <a:ext cx="1097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19</a:t>
            </a:r>
          </a:p>
        </p:txBody>
      </p:sp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033" y="49509"/>
            <a:ext cx="500945" cy="5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071"/>
            <a:stretch/>
          </p:blipFill>
          <p:spPr>
            <a:xfrm flipH="1">
              <a:off x="0" y="0"/>
              <a:ext cx="7502236" cy="6858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9457" b="76904"/>
            <a:stretch/>
          </p:blipFill>
          <p:spPr>
            <a:xfrm flipH="1">
              <a:off x="7502235" y="0"/>
              <a:ext cx="4689764" cy="6849533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7024964" y="-63993"/>
            <a:ext cx="5004707" cy="7007629"/>
          </a:xfrm>
          <a:prstGeom prst="rect">
            <a:avLst/>
          </a:prstGeom>
          <a:solidFill>
            <a:srgbClr val="4C5C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97195" y="4589877"/>
            <a:ext cx="4488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Temas e serviços de interesse do entrevistado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(Todos entrevistados)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97195" y="3058822"/>
            <a:ext cx="448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CaixaDeTexto 9">
            <a:hlinkClick r:id="rId4" action="ppaction://hlinksldjump"/>
          </p:cNvPr>
          <p:cNvSpPr txBox="1"/>
          <p:nvPr/>
        </p:nvSpPr>
        <p:spPr>
          <a:xfrm>
            <a:off x="10881631" y="653750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1" name="Imagem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627821" y="650864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Q27 –  Quais são as áreas que sente mais necessidade de capacitação, cursos ou consultorias? (EST-RM)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ÁREAS COM MAIOR NECESSIDADE DE CAPACITAÇÃO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064535155"/>
              </p:ext>
            </p:extLst>
          </p:nvPr>
        </p:nvGraphicFramePr>
        <p:xfrm>
          <a:off x="410650" y="1143853"/>
          <a:ext cx="7802326" cy="54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0789920" y="6557818"/>
            <a:ext cx="1271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716683" y="4338533"/>
            <a:ext cx="5154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entrevistados sentem necessidade de capacitação especialmente nas áreas de planejamento estratégico (76,2%), gestão financeira (75,2%) e marketing e vendas (74,0%).</a:t>
            </a: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Q27 –  Quais são as áreas que sente mais necessidade de capacitação, cursos ou consultorias? (EST-RM)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ÁREAS COM MAIOR NECESSIDADE DE CAPACITAÇÃO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01711811"/>
              </p:ext>
            </p:extLst>
          </p:nvPr>
        </p:nvGraphicFramePr>
        <p:xfrm>
          <a:off x="19045" y="1143853"/>
          <a:ext cx="12192005" cy="54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Q29 –  Além de ter participado no curso EMPRETEC, que outro tipo de serviço você possui interesse?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SERVIÇOS EM QUE POSSUI INTERESSE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60634" y="1319227"/>
            <a:ext cx="10618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entrevistados possuem interesse especialmente em serviços presenciais oferecidos pelo SEBRAE. Cursos presenciais foram citados por 35% dos respondentes, enquanto 28% disseram ter interesse em consultorias presenciais. 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20486305"/>
              </p:ext>
            </p:extLst>
          </p:nvPr>
        </p:nvGraphicFramePr>
        <p:xfrm>
          <a:off x="466344" y="2240280"/>
          <a:ext cx="11411712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hlinkClick r:id="rId4" action="ppaction://hlinksldjump"/>
          </p:cNvPr>
          <p:cNvSpPr/>
          <p:nvPr/>
        </p:nvSpPr>
        <p:spPr>
          <a:xfrm>
            <a:off x="9354312" y="5768932"/>
            <a:ext cx="768096" cy="2576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Qual?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789920" y="6557818"/>
            <a:ext cx="1271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Q29 –  Além de ter participado no curso EMPRETEC, que outro tipo de serviço você possui interesse?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SERVIÇOS EM QUE POSSUI INTERESSE - OUTROS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78488321"/>
              </p:ext>
            </p:extLst>
          </p:nvPr>
        </p:nvGraphicFramePr>
        <p:xfrm>
          <a:off x="466344" y="1073579"/>
          <a:ext cx="11411712" cy="541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954512" y="6557818"/>
            <a:ext cx="1106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99</a:t>
            </a:r>
          </a:p>
        </p:txBody>
      </p:sp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033" y="49509"/>
            <a:ext cx="500945" cy="5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Q31 –  Quando quer ter alguma informação sobre produtos e serviços do SEBRAE, qual meio você costuma usar?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CANAL PELO QUAL BUSCA INFORMAÇÃO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664900" y="1159284"/>
            <a:ext cx="110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canal preferido de 58,1% dos entrevistados quando buscam alguma informação sobre produtos e serviços do SEBRAE é o site da instituição. Já cerca de 20% dos respondentes preferem buscar informações indo presencialmente até uma agência do SEBRAE. 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43408975"/>
              </p:ext>
            </p:extLst>
          </p:nvPr>
        </p:nvGraphicFramePr>
        <p:xfrm>
          <a:off x="466344" y="2039112"/>
          <a:ext cx="11411712" cy="411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>
            <a:hlinkClick r:id="rId3" action="ppaction://hlinksldjump"/>
          </p:cNvPr>
          <p:cNvSpPr/>
          <p:nvPr/>
        </p:nvSpPr>
        <p:spPr>
          <a:xfrm>
            <a:off x="8970264" y="5971032"/>
            <a:ext cx="886968" cy="274320"/>
          </a:xfrm>
          <a:prstGeom prst="rect">
            <a:avLst/>
          </a:prstGeom>
          <a:solidFill>
            <a:srgbClr val="6299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Qual?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789920" y="6557818"/>
            <a:ext cx="1271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</p:spTree>
    <p:extLst>
      <p:ext uri="{BB962C8B-B14F-4D97-AF65-F5344CB8AC3E}">
        <p14:creationId xmlns:p14="http://schemas.microsoft.com/office/powerpoint/2010/main" val="41856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Q31 –  Quando quer ter alguma informação sobre produtos e serviços do SEBRAE, qual meio você costuma usar? (EST-RU)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CANAL PELO QUAL BUSCA INFORMAÇÃO - OUTRO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755043797"/>
              </p:ext>
            </p:extLst>
          </p:nvPr>
        </p:nvGraphicFramePr>
        <p:xfrm>
          <a:off x="295297" y="1463040"/>
          <a:ext cx="11686032" cy="475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789920" y="6557818"/>
            <a:ext cx="1271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171</a:t>
            </a:r>
          </a:p>
        </p:txBody>
      </p:sp>
    </p:spTree>
    <p:extLst>
      <p:ext uri="{BB962C8B-B14F-4D97-AF65-F5344CB8AC3E}">
        <p14:creationId xmlns:p14="http://schemas.microsoft.com/office/powerpoint/2010/main" val="10783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" y="-1132"/>
            <a:ext cx="12191999" cy="5146831"/>
            <a:chOff x="1" y="-1132"/>
            <a:chExt cx="12191999" cy="514683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970"/>
            <a:stretch/>
          </p:blipFill>
          <p:spPr>
            <a:xfrm>
              <a:off x="2667000" y="0"/>
              <a:ext cx="6858000" cy="5145578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475" b="24970"/>
            <a:stretch/>
          </p:blipFill>
          <p:spPr>
            <a:xfrm>
              <a:off x="9077498" y="-1132"/>
              <a:ext cx="3114502" cy="514557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475" r="1008" b="24970"/>
            <a:stretch/>
          </p:blipFill>
          <p:spPr>
            <a:xfrm>
              <a:off x="1" y="121"/>
              <a:ext cx="2667000" cy="5145578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0" y="5020887"/>
            <a:ext cx="12192000" cy="1837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74814" y="5418835"/>
            <a:ext cx="12192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5. Perfil Sociodemográfico</a:t>
            </a:r>
            <a:endParaRPr lang="pt-BR" sz="5000" b="1" i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hlinkClick r:id="rId4" action="ppaction://hlinksldjump"/>
          </p:cNvPr>
          <p:cNvSpPr txBox="1"/>
          <p:nvPr/>
        </p:nvSpPr>
        <p:spPr>
          <a:xfrm>
            <a:off x="11262944" y="6540057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09134" y="651120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" y="465513"/>
            <a:ext cx="3611881" cy="6392487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7" y="6583617"/>
            <a:ext cx="3592833" cy="25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Q32–  Sexo 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dos entrevistados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495146" y="6579847"/>
            <a:ext cx="4275512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Q34 –  Qual a sua escolaridade?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872088" y="6579847"/>
            <a:ext cx="416052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Q33 –  Qual a sua idade?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31303049"/>
              </p:ext>
            </p:extLst>
          </p:nvPr>
        </p:nvGraphicFramePr>
        <p:xfrm>
          <a:off x="123822" y="2611338"/>
          <a:ext cx="3383281" cy="328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677478065"/>
              </p:ext>
            </p:extLst>
          </p:nvPr>
        </p:nvGraphicFramePr>
        <p:xfrm>
          <a:off x="3852827" y="1316197"/>
          <a:ext cx="8128502" cy="221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748641643"/>
              </p:ext>
            </p:extLst>
          </p:nvPr>
        </p:nvGraphicFramePr>
        <p:xfrm>
          <a:off x="3852827" y="3993343"/>
          <a:ext cx="8122151" cy="23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046" y="1946197"/>
            <a:ext cx="361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4546A"/>
                </a:solidFill>
              </a:rPr>
              <a:t>SEXO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38016" y="1131531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546A"/>
                </a:solidFill>
              </a:rPr>
              <a:t>IDADE: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938016" y="3799828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546A"/>
                </a:solidFill>
              </a:rPr>
              <a:t>ESCOLARIDADE: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611880" y="3621024"/>
            <a:ext cx="828446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Qual era sua principal ocupação quando participou do EMPRETEC? (ESTIMULAR-RU)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anterior ao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/>
          </p:nvPr>
        </p:nvGraphicFramePr>
        <p:xfrm>
          <a:off x="457200" y="2423161"/>
          <a:ext cx="11449050" cy="36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/>
          <p:cNvSpPr/>
          <p:nvPr/>
        </p:nvSpPr>
        <p:spPr>
          <a:xfrm>
            <a:off x="778691" y="1547098"/>
            <a:ext cx="1083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metade dos entrevistados eram empresários antes de participarem do EMPRETEC.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4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-74814" y="-90359"/>
            <a:ext cx="12266814" cy="6948359"/>
            <a:chOff x="-74814" y="-90359"/>
            <a:chExt cx="12266814" cy="6948359"/>
          </a:xfrm>
        </p:grpSpPr>
        <p:sp>
          <p:nvSpPr>
            <p:cNvPr id="2" name="Retângulo 1"/>
            <p:cNvSpPr/>
            <p:nvPr/>
          </p:nvSpPr>
          <p:spPr>
            <a:xfrm>
              <a:off x="0" y="5020887"/>
              <a:ext cx="12192000" cy="18371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-74814" y="5468713"/>
              <a:ext cx="121920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000" b="1" dirty="0">
                  <a:solidFill>
                    <a:schemeClr val="bg1"/>
                  </a:solidFill>
                </a:rPr>
                <a:t>CONSIDERAÇÕES FINAIS</a:t>
              </a:r>
              <a:endParaRPr lang="pt-BR" sz="5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CaixaDeTexto 7">
              <a:hlinkClick r:id="rId2" action="ppaction://hlinksldjump"/>
            </p:cNvPr>
            <p:cNvSpPr txBox="1"/>
            <p:nvPr/>
          </p:nvSpPr>
          <p:spPr>
            <a:xfrm>
              <a:off x="11262944" y="6540057"/>
              <a:ext cx="929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SUMÁRIO</a:t>
              </a:r>
            </a:p>
          </p:txBody>
        </p:sp>
        <p:pic>
          <p:nvPicPr>
            <p:cNvPr id="9" name="Imagem 8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077" b="95462" l="6846" r="20615">
                          <a14:foregroundMark x1="14692" y1="87462" x2="14692" y2="87462"/>
                          <a14:foregroundMark x1="16308" y1="88846" x2="16308" y2="88846"/>
                          <a14:foregroundMark x1="15154" y1="88231" x2="15154" y2="88231"/>
                          <a14:foregroundMark x1="15154" y1="88231" x2="15154" y2="88231"/>
                          <a14:foregroundMark x1="15154" y1="88231" x2="15154" y2="88231"/>
                          <a14:foregroundMark x1="12538" y1="88923" x2="13308" y2="91000"/>
                          <a14:foregroundMark x1="12923" y1="88231" x2="18692" y2="87846"/>
                          <a14:foregroundMark x1="10769" y1="87692" x2="16154" y2="87231"/>
                          <a14:foregroundMark x1="12154" y1="87231" x2="15154" y2="87231"/>
                          <a14:foregroundMark x1="15308" y1="90000" x2="17308" y2="90000"/>
                          <a14:foregroundMark x1="11538" y1="88692" x2="12000" y2="91462"/>
                          <a14:foregroundMark x1="11923" y1="88615" x2="12923" y2="91692"/>
                          <a14:foregroundMark x1="14385" y1="89308" x2="17077" y2="92231"/>
                          <a14:foregroundMark x1="13000" y1="88077" x2="10923" y2="91692"/>
                          <a14:foregroundMark x1="13769" y1="88615" x2="16769" y2="91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904" t="81479" r="77739" b="4173"/>
            <a:stretch/>
          </p:blipFill>
          <p:spPr>
            <a:xfrm>
              <a:off x="11009134" y="6511205"/>
              <a:ext cx="360040" cy="336381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4" t="2812" r="-104" b="33907"/>
            <a:stretch/>
          </p:blipFill>
          <p:spPr>
            <a:xfrm>
              <a:off x="0" y="-90359"/>
              <a:ext cx="12192000" cy="5143500"/>
            </a:xfrm>
            <a:prstGeom prst="rect">
              <a:avLst/>
            </a:prstGeom>
          </p:spPr>
        </p:pic>
        <p:cxnSp>
          <p:nvCxnSpPr>
            <p:cNvPr id="12" name="Conector reto 11"/>
            <p:cNvCxnSpPr/>
            <p:nvPr/>
          </p:nvCxnSpPr>
          <p:spPr>
            <a:xfrm>
              <a:off x="0" y="5143500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-8089" y="0"/>
            <a:ext cx="12200089" cy="749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SÍNTESE DOS INDICADORES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134457312"/>
              </p:ext>
            </p:extLst>
          </p:nvPr>
        </p:nvGraphicFramePr>
        <p:xfrm>
          <a:off x="649224" y="1078993"/>
          <a:ext cx="9867392" cy="55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 15"/>
          <p:cNvSpPr/>
          <p:nvPr/>
        </p:nvSpPr>
        <p:spPr>
          <a:xfrm>
            <a:off x="10515600" y="1463430"/>
            <a:ext cx="1024128" cy="466344"/>
          </a:xfrm>
          <a:prstGeom prst="rect">
            <a:avLst/>
          </a:prstGeom>
          <a:solidFill>
            <a:srgbClr val="347BBA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9,2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0534396" y="2453657"/>
            <a:ext cx="1024128" cy="466344"/>
          </a:xfrm>
          <a:prstGeom prst="rect">
            <a:avLst/>
          </a:prstGeom>
          <a:solidFill>
            <a:srgbClr val="347BBA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7,3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0534396" y="3448457"/>
            <a:ext cx="1024128" cy="466344"/>
          </a:xfrm>
          <a:prstGeom prst="rect">
            <a:avLst/>
          </a:prstGeom>
          <a:solidFill>
            <a:srgbClr val="347BBA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9,1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0534396" y="4425922"/>
            <a:ext cx="1024128" cy="466344"/>
          </a:xfrm>
          <a:prstGeom prst="rect">
            <a:avLst/>
          </a:prstGeom>
          <a:solidFill>
            <a:srgbClr val="347BBA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9,2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0534396" y="5412531"/>
            <a:ext cx="1024128" cy="466344"/>
          </a:xfrm>
          <a:prstGeom prst="rect">
            <a:avLst/>
          </a:prstGeom>
          <a:solidFill>
            <a:srgbClr val="347BBA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NPS: </a:t>
            </a:r>
            <a:r>
              <a:rPr lang="pt-BR" sz="1400" b="1" dirty="0"/>
              <a:t>87,9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95528" y="1133856"/>
            <a:ext cx="957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</a:rPr>
              <a:t>O EMPRETEC atendeu suas expectativas?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3336" y="2109216"/>
            <a:ext cx="957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</a:rPr>
              <a:t>Aplicabilidade do EMPRETEC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780288" y="3121152"/>
            <a:ext cx="957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</a:rPr>
              <a:t>Satisfação geral com o EMPRETEC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777240" y="4087368"/>
            <a:ext cx="957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</a:rPr>
              <a:t>Qualidade do conteúdo do EMPRETEC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83336" y="5090160"/>
            <a:ext cx="957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</a:rPr>
              <a:t>Você recomendaria o EMPRETEC?</a:t>
            </a:r>
          </a:p>
        </p:txBody>
      </p:sp>
    </p:spTree>
    <p:extLst>
      <p:ext uri="{BB962C8B-B14F-4D97-AF65-F5344CB8AC3E}">
        <p14:creationId xmlns:p14="http://schemas.microsoft.com/office/powerpoint/2010/main" val="21267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category"/>
        </p:bldSub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8089" y="502920"/>
            <a:ext cx="1196809" cy="6355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749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CONSIDERAÇÕES FINAIS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sultado de imagem para empret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16"/>
          <a:stretch/>
        </p:blipFill>
        <p:spPr bwMode="auto">
          <a:xfrm>
            <a:off x="898661" y="955120"/>
            <a:ext cx="598405" cy="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72768" y="1080553"/>
            <a:ext cx="10296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rgbClr val="44546A"/>
                </a:solidFill>
              </a:rPr>
              <a:t>Dentre os entrevistados, 39,5% não eram empresários quando participaram do EMPRETEC e atualmente continuam não sendo empresários;</a:t>
            </a:r>
          </a:p>
        </p:txBody>
      </p:sp>
      <p:pic>
        <p:nvPicPr>
          <p:cNvPr id="19" name="Picture 2" descr="Resultado de imagem para empret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16"/>
          <a:stretch/>
        </p:blipFill>
        <p:spPr bwMode="auto">
          <a:xfrm>
            <a:off x="898661" y="1686689"/>
            <a:ext cx="598405" cy="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572768" y="1793515"/>
            <a:ext cx="10296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rgbClr val="44546A"/>
                </a:solidFill>
              </a:rPr>
              <a:t>10,8% não eram empresários e atualmente têm seu próprio empreendimento;</a:t>
            </a:r>
          </a:p>
          <a:p>
            <a:r>
              <a:rPr lang="pt-BR" sz="1700" dirty="0">
                <a:solidFill>
                  <a:srgbClr val="44546A"/>
                </a:solidFill>
              </a:rPr>
              <a:t>48,1% já eram empresários e continuam sendo; 1,6% eram empresários e atualmente não são mais.</a:t>
            </a:r>
          </a:p>
        </p:txBody>
      </p:sp>
      <p:pic>
        <p:nvPicPr>
          <p:cNvPr id="21" name="Picture 2" descr="Resultado de imagem para empret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16"/>
          <a:stretch/>
        </p:blipFill>
        <p:spPr bwMode="auto">
          <a:xfrm>
            <a:off x="898661" y="2462292"/>
            <a:ext cx="598405" cy="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572768" y="2569118"/>
            <a:ext cx="10296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rgbClr val="44546A"/>
                </a:solidFill>
              </a:rPr>
              <a:t>A indicação – de amigos, empresários ou outras instituições – é a forma mais recorrente de acesso dos entrevistados ao EMPRETEC. 61,1% souberam do Projeto por meio de indicações.</a:t>
            </a:r>
          </a:p>
        </p:txBody>
      </p:sp>
      <p:pic>
        <p:nvPicPr>
          <p:cNvPr id="23" name="Picture 2" descr="Resultado de imagem para empret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16"/>
          <a:stretch/>
        </p:blipFill>
        <p:spPr bwMode="auto">
          <a:xfrm>
            <a:off x="898661" y="3258253"/>
            <a:ext cx="598405" cy="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572768" y="3365079"/>
            <a:ext cx="10296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rgbClr val="44546A"/>
                </a:solidFill>
              </a:rPr>
              <a:t>Quando decidiram participar do EMPRETEC, os entrevistados buscavam principalmente conhecer mais sobre empreendedorismo (33,2%) e desenvolver comportamento empreendedor (28,8%).</a:t>
            </a:r>
          </a:p>
        </p:txBody>
      </p:sp>
      <p:pic>
        <p:nvPicPr>
          <p:cNvPr id="25" name="Picture 2" descr="Resultado de imagem para empret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16"/>
          <a:stretch/>
        </p:blipFill>
        <p:spPr bwMode="auto">
          <a:xfrm>
            <a:off x="898661" y="4033856"/>
            <a:ext cx="598405" cy="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1572768" y="4250410"/>
            <a:ext cx="102961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rgbClr val="44546A"/>
                </a:solidFill>
              </a:rPr>
              <a:t>A grande maioria dos entrevistados – 76,3% - acha justo e adequado o valor cobrado pelo EMPRETEC.</a:t>
            </a:r>
          </a:p>
        </p:txBody>
      </p:sp>
      <p:pic>
        <p:nvPicPr>
          <p:cNvPr id="27" name="Picture 2" descr="Resultado de imagem para empret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16"/>
          <a:stretch/>
        </p:blipFill>
        <p:spPr bwMode="auto">
          <a:xfrm>
            <a:off x="898661" y="4828882"/>
            <a:ext cx="598405" cy="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1572768" y="4959089"/>
            <a:ext cx="10296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rgbClr val="44546A"/>
                </a:solidFill>
              </a:rPr>
              <a:t>Os entrevistados sentem necessidade de capacitação especialmente nas áreas de planejamento estratégico gestão financeira e marketing e vendas.</a:t>
            </a:r>
          </a:p>
        </p:txBody>
      </p:sp>
      <p:pic>
        <p:nvPicPr>
          <p:cNvPr id="34" name="Picture 2" descr="Resultado de imagem para empret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16"/>
          <a:stretch/>
        </p:blipFill>
        <p:spPr bwMode="auto">
          <a:xfrm>
            <a:off x="889517" y="5740698"/>
            <a:ext cx="598405" cy="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/>
          <p:cNvSpPr txBox="1"/>
          <p:nvPr/>
        </p:nvSpPr>
        <p:spPr>
          <a:xfrm>
            <a:off x="1572768" y="5711925"/>
            <a:ext cx="102961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rgbClr val="44546A"/>
                </a:solidFill>
              </a:rPr>
              <a:t>Os serviços oferecidos pelo SEBRAE na modalidade presencial atraem maior interesse dos entrevistados, especialmente cursos e consultorias presenciais. O site do SEBRAE é o principal canal de acesso dos entrevistados quando buscam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41988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-8089" y="0"/>
            <a:ext cx="12200089" cy="807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Impacto do EMPRETEC nos diferentes perfis de entrevistados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Agrupar 13"/>
          <p:cNvGrpSpPr/>
          <p:nvPr/>
        </p:nvGrpSpPr>
        <p:grpSpPr>
          <a:xfrm>
            <a:off x="255459" y="965538"/>
            <a:ext cx="11676951" cy="5569410"/>
            <a:chOff x="255459" y="965538"/>
            <a:chExt cx="11676951" cy="5569410"/>
          </a:xfrm>
        </p:grpSpPr>
        <p:sp>
          <p:nvSpPr>
            <p:cNvPr id="47" name="Retângulo 46"/>
            <p:cNvSpPr/>
            <p:nvPr/>
          </p:nvSpPr>
          <p:spPr>
            <a:xfrm>
              <a:off x="5083252" y="5228525"/>
              <a:ext cx="6802145" cy="1282002"/>
            </a:xfrm>
            <a:prstGeom prst="rect">
              <a:avLst/>
            </a:prstGeom>
            <a:solidFill>
              <a:srgbClr val="FFD966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8197127" y="1138563"/>
              <a:ext cx="3694097" cy="4007125"/>
            </a:xfrm>
            <a:prstGeom prst="rect">
              <a:avLst/>
            </a:prstGeom>
            <a:solidFill>
              <a:srgbClr val="FFD966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8191300" y="1138564"/>
              <a:ext cx="3694097" cy="833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9292587" y="1220519"/>
              <a:ext cx="2575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Já era empresário antes do EMPRETEC e continua sendo</a:t>
              </a: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4368839" y="1138563"/>
              <a:ext cx="3741687" cy="4007125"/>
            </a:xfrm>
            <a:prstGeom prst="rect">
              <a:avLst/>
            </a:prstGeom>
            <a:solidFill>
              <a:srgbClr val="FFD966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4367895" y="1128370"/>
              <a:ext cx="3694097" cy="8441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416222" y="1237305"/>
              <a:ext cx="2369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Tornou-se empresário após o EMPRETEC</a:t>
              </a: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540551" y="1138564"/>
              <a:ext cx="3741687" cy="5371964"/>
            </a:xfrm>
            <a:prstGeom prst="rect">
              <a:avLst/>
            </a:prstGeom>
            <a:solidFill>
              <a:srgbClr val="FFD966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540550" y="1138565"/>
              <a:ext cx="3694097" cy="8339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459" y="965538"/>
              <a:ext cx="1094739" cy="1094739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975" y="965538"/>
              <a:ext cx="806555" cy="806555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606" y="965538"/>
              <a:ext cx="1094739" cy="1094739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387293" y="1034542"/>
              <a:ext cx="1247375" cy="85518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0527" y="1097346"/>
              <a:ext cx="906238" cy="906238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1229741" y="1258078"/>
              <a:ext cx="2836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Não era empresário e continua não sendo empresário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40551" y="2233303"/>
              <a:ext cx="3525988" cy="401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Para 79,6% dos entrevistados, o EMPRETEC melhorou sua empregabilidade.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Os entrevistados deram nota média de 6,7 para o impacto do EMPRETEC sobre a melhora de sua renda individual.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 A maioria dos entrevistados – 54,0% - pretende abrir uma empresa no período de até dois anos. 28,9% pretendem abrir uma empresa ainda no ano de 2018.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Dentre aqueles que pretendem abrir uma empresa, 75,8% disseram que o EMPRETEC influenciou em sua decisão.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4367894" y="2233303"/>
              <a:ext cx="3694097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Para 64,8% dos entrevistados o EMPRETEC influenciou na decisão de abrir uma empresa.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A grande maioria das empresas – 75% - foram abertas há menos de 12 meses.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Dentre as principais contribuições do EMPRETEC, os entrevistados citaram o planejamento e o auxílio na busca de novas oportunidades.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8144286" y="2146349"/>
              <a:ext cx="3788124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A média de empregados das empresas aumentou após a participação no EMPRETEC: antes a média de empregados por empresa era 9,5 e atualmente é de 11,4.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56,4% dos empresários tiveram aumento no volume de vendas após o EMPRETEC.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accent1">
                      <a:lumMod val="50000"/>
                    </a:schemeClr>
                  </a:solidFill>
                </a:rPr>
                <a:t>56,6% obtiveram aumento no lucro da empresa após participar do EMPRETEC.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4367131" y="5228525"/>
              <a:ext cx="1049091" cy="12820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89843" y="5464695"/>
              <a:ext cx="909905" cy="623820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7131" y="5556320"/>
              <a:ext cx="906238" cy="906238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5308" y="5489718"/>
              <a:ext cx="598974" cy="598974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5796081" y="5288453"/>
              <a:ext cx="6089316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50" dirty="0">
                  <a:solidFill>
                    <a:schemeClr val="accent1">
                      <a:lumMod val="50000"/>
                    </a:schemeClr>
                  </a:solidFill>
                </a:rPr>
                <a:t>Para aqueles entrevistados que eram empresários quando da realização dos EMPRETEC mas que atualmente não são mais, o motivo do fechamento da empresa, em 16,8% dos casos, foi a falta de planejamento e capacidade de gestão. Outros 32,4% disseram que ainda possuem a empresa, mas que esta não é mais sua principal fonte de renda.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7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4" y="567217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6552" y="2159995"/>
            <a:ext cx="385762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satisfação e impacto do EMPRETEC 2018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das </a:t>
            </a:r>
            <a:r>
              <a:rPr lang="pt-BR" sz="1700" b="1" dirty="0">
                <a:solidFill>
                  <a:schemeClr val="bg1"/>
                </a:solidFill>
              </a:rPr>
              <a:t>Unidades de Gestão de Marketing; Atendimento Individual e de </a:t>
            </a:r>
            <a:r>
              <a:rPr lang="pt-BR" sz="1700" b="1" dirty="0" err="1">
                <a:solidFill>
                  <a:schemeClr val="bg1"/>
                </a:solidFill>
              </a:rPr>
              <a:t>Dessenvolvimento</a:t>
            </a:r>
            <a:r>
              <a:rPr lang="pt-BR" sz="1700" b="1" dirty="0">
                <a:solidFill>
                  <a:schemeClr val="bg1"/>
                </a:solidFill>
              </a:rPr>
              <a:t> de Produtos e Cultura Empreendedora. </a:t>
            </a:r>
            <a:endParaRPr lang="pt-BR" sz="17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52974" y="1660928"/>
            <a:ext cx="3047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 (Coordenação)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UGM</a:t>
            </a:r>
          </a:p>
          <a:p>
            <a:r>
              <a:rPr lang="pt-BR" sz="1600" dirty="0">
                <a:solidFill>
                  <a:schemeClr val="bg1"/>
                </a:solidFill>
              </a:rPr>
              <a:t>Fausto Cassemiro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UAI</a:t>
            </a:r>
          </a:p>
          <a:p>
            <a:r>
              <a:rPr lang="pt-BR" sz="1600" dirty="0">
                <a:solidFill>
                  <a:schemeClr val="bg1"/>
                </a:solidFill>
              </a:rPr>
              <a:t>Carlos Eduardo </a:t>
            </a:r>
          </a:p>
          <a:p>
            <a:r>
              <a:rPr lang="pt-BR" sz="1600" dirty="0">
                <a:solidFill>
                  <a:schemeClr val="bg1"/>
                </a:solidFill>
              </a:rPr>
              <a:t>Sabrina Carvalho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UPDCE</a:t>
            </a:r>
          </a:p>
          <a:p>
            <a:r>
              <a:rPr lang="pt-BR" sz="1600" dirty="0">
                <a:solidFill>
                  <a:schemeClr val="bg1"/>
                </a:solidFill>
              </a:rPr>
              <a:t>Alessandra Cunha</a:t>
            </a:r>
          </a:p>
        </p:txBody>
      </p:sp>
      <p:cxnSp>
        <p:nvCxnSpPr>
          <p:cNvPr id="9" name="Conector reto 8"/>
          <p:cNvCxnSpPr>
            <a:cxnSpLocks/>
          </p:cNvCxnSpPr>
          <p:nvPr/>
        </p:nvCxnSpPr>
        <p:spPr>
          <a:xfrm flipV="1">
            <a:off x="4334176" y="1872762"/>
            <a:ext cx="387293" cy="24882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FE0C8149-94C6-4B6B-8995-9D2671FDB3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9827385" y="301925"/>
            <a:ext cx="1744690" cy="8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Qual era sua principal ocupação quando participou do EMPRETEC? (ESTIMULAR-RU)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anterior ao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/>
          </p:nvPr>
        </p:nvGraphicFramePr>
        <p:xfrm>
          <a:off x="390523" y="2062772"/>
          <a:ext cx="114490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78691" y="1118975"/>
            <a:ext cx="10832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 observa-se uma queda no percentual de empregados e empresários, ao mesmo tempo que houve um aumento no número de autônomos – considerando-se o perfil dos entrevistados antes de participar do EMPRETEC.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6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– Qual é sua principal ocupação atualmente? (ESTIMULAR-RU)</a:t>
            </a:r>
            <a:endParaRPr lang="pt-BR" sz="105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Perfil após o EMPRETEC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/>
          </p:nvPr>
        </p:nvGraphicFramePr>
        <p:xfrm>
          <a:off x="457200" y="2423161"/>
          <a:ext cx="11449050" cy="363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/>
          <p:cNvSpPr/>
          <p:nvPr/>
        </p:nvSpPr>
        <p:spPr>
          <a:xfrm>
            <a:off x="778691" y="1547098"/>
            <a:ext cx="1083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Quase 60% dos entrevistados se disseram empresários após participarem do EMPRETEC.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652760" y="6557818"/>
            <a:ext cx="1152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</a:rPr>
              <a:t>BASE: 2.884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84519" y="619201"/>
            <a:ext cx="1573558" cy="3362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158077" y="62751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10826</TotalTime>
  <Words>4603</Words>
  <Application>Microsoft Office PowerPoint</Application>
  <PresentationFormat>Widescreen</PresentationFormat>
  <Paragraphs>538</Paragraphs>
  <Slides>74</Slides>
  <Notes>2</Notes>
  <HiddenSlides>27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6" baseType="lpstr">
      <vt:lpstr>Aparajita</vt:lpstr>
      <vt:lpstr>Arial</vt:lpstr>
      <vt:lpstr>Calibri</vt:lpstr>
      <vt:lpstr>Calibri Light</vt:lpstr>
      <vt:lpstr>Cambria Math</vt:lpstr>
      <vt:lpstr>Century Gothic</vt:lpstr>
      <vt:lpstr>Lucida Sans Unicode</vt:lpstr>
      <vt:lpstr>Times New Roman</vt:lpstr>
      <vt:lpstr>Wingdings</vt:lpstr>
      <vt:lpstr>Tema do Office</vt:lpstr>
      <vt:lpstr>Personalizar design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Denis Pedro Nunes</cp:lastModifiedBy>
  <cp:revision>1606</cp:revision>
  <dcterms:created xsi:type="dcterms:W3CDTF">2016-11-23T16:28:20Z</dcterms:created>
  <dcterms:modified xsi:type="dcterms:W3CDTF">2018-03-21T12:12:36Z</dcterms:modified>
</cp:coreProperties>
</file>