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617" r:id="rId3"/>
    <p:sldId id="740" r:id="rId4"/>
    <p:sldId id="693" r:id="rId5"/>
    <p:sldId id="739" r:id="rId6"/>
    <p:sldId id="695" r:id="rId7"/>
    <p:sldId id="782" r:id="rId8"/>
    <p:sldId id="787" r:id="rId9"/>
    <p:sldId id="741" r:id="rId10"/>
    <p:sldId id="788" r:id="rId11"/>
    <p:sldId id="744" r:id="rId12"/>
    <p:sldId id="745" r:id="rId13"/>
    <p:sldId id="789" r:id="rId14"/>
    <p:sldId id="790" r:id="rId15"/>
    <p:sldId id="791" r:id="rId16"/>
    <p:sldId id="795" r:id="rId17"/>
    <p:sldId id="792" r:id="rId18"/>
    <p:sldId id="793" r:id="rId19"/>
    <p:sldId id="794" r:id="rId20"/>
    <p:sldId id="796" r:id="rId21"/>
    <p:sldId id="797" r:id="rId22"/>
    <p:sldId id="798" r:id="rId23"/>
    <p:sldId id="799" r:id="rId24"/>
    <p:sldId id="800" r:id="rId25"/>
    <p:sldId id="801" r:id="rId26"/>
    <p:sldId id="802" r:id="rId27"/>
    <p:sldId id="803" r:id="rId28"/>
    <p:sldId id="804" r:id="rId29"/>
    <p:sldId id="805" r:id="rId30"/>
    <p:sldId id="806" r:id="rId31"/>
    <p:sldId id="807" r:id="rId32"/>
    <p:sldId id="814" r:id="rId33"/>
    <p:sldId id="808" r:id="rId34"/>
    <p:sldId id="809" r:id="rId35"/>
    <p:sldId id="815" r:id="rId36"/>
    <p:sldId id="810" r:id="rId37"/>
    <p:sldId id="737" r:id="rId38"/>
    <p:sldId id="812" r:id="rId39"/>
    <p:sldId id="811" r:id="rId40"/>
    <p:sldId id="819" r:id="rId41"/>
    <p:sldId id="816" r:id="rId42"/>
    <p:sldId id="817" r:id="rId43"/>
    <p:sldId id="818" r:id="rId44"/>
    <p:sldId id="820" r:id="rId4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a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A5C"/>
    <a:srgbClr val="FEC935"/>
    <a:srgbClr val="FF8282"/>
    <a:srgbClr val="FFFFFF"/>
    <a:srgbClr val="FFC000"/>
    <a:srgbClr val="FBE5D6"/>
    <a:srgbClr val="FFF2CC"/>
    <a:srgbClr val="E2F0D9"/>
    <a:srgbClr val="000000"/>
    <a:srgbClr val="F3F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Plan1!$A$1:$J$1</c:f>
              <c:strCache>
                <c:ptCount val="10"/>
                <c:pt idx="0">
                  <c:v>Indicação (de empresário, amigo/ parente ou outras instituições)</c:v>
                </c:pt>
                <c:pt idx="1">
                  <c:v>Visita aos pontos de atendimento/unidades do Sebrae</c:v>
                </c:pt>
                <c:pt idx="2">
                  <c:v>Internet (e-mail, redes sociais)</c:v>
                </c:pt>
                <c:pt idx="3">
                  <c:v>Site do Sebrae (fale com especialista)</c:v>
                </c:pt>
                <c:pt idx="4">
                  <c:v>Contato do Sebrae (Alguém do Sebrae ligou ou enviou email)</c:v>
                </c:pt>
                <c:pt idx="5">
                  <c:v>Pela participação em outros projetos do Sebrae</c:v>
                </c:pt>
                <c:pt idx="6">
                  <c:v>Propaganda do Sebrae</c:v>
                </c:pt>
                <c:pt idx="7">
                  <c:v>Participação em feiras e eventos</c:v>
                </c:pt>
                <c:pt idx="8">
                  <c:v>Ligou para o 0800 Sebrae</c:v>
                </c:pt>
                <c:pt idx="9">
                  <c:v>Outra forma</c:v>
                </c:pt>
              </c:strCache>
            </c:strRef>
          </c:cat>
          <c:val>
            <c:numRef>
              <c:f>Plan1!$A$2:$J$2</c:f>
              <c:numCache>
                <c:formatCode>#.#00%</c:formatCode>
                <c:ptCount val="10"/>
                <c:pt idx="0">
                  <c:v>0.3600000000000001</c:v>
                </c:pt>
                <c:pt idx="1">
                  <c:v>0.17</c:v>
                </c:pt>
                <c:pt idx="2">
                  <c:v>0.14000000000000001</c:v>
                </c:pt>
                <c:pt idx="3">
                  <c:v>8.0000000000000029E-2</c:v>
                </c:pt>
                <c:pt idx="4">
                  <c:v>4.0000000000000015E-2</c:v>
                </c:pt>
                <c:pt idx="5">
                  <c:v>3.0000000000000009E-2</c:v>
                </c:pt>
                <c:pt idx="6">
                  <c:v>2.0000000000000007E-2</c:v>
                </c:pt>
                <c:pt idx="7">
                  <c:v>2.0000000000000007E-2</c:v>
                </c:pt>
                <c:pt idx="8">
                  <c:v>1.8000000000000006E-2</c:v>
                </c:pt>
                <c:pt idx="9">
                  <c:v>1.0000000000000004E-2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E-4D28-BCC9-28A1C259B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45"/>
        <c:axId val="201074176"/>
        <c:axId val="201075712"/>
      </c:barChart>
      <c:catAx>
        <c:axId val="201074176"/>
        <c:scaling>
          <c:orientation val="maxMin"/>
        </c:scaling>
        <c:delete val="0"/>
        <c:axPos val="l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1075712"/>
        <c:crosses val="autoZero"/>
        <c:auto val="1"/>
        <c:lblAlgn val="ctr"/>
        <c:lblOffset val="100"/>
        <c:noMultiLvlLbl val="0"/>
      </c:catAx>
      <c:valAx>
        <c:axId val="201075712"/>
        <c:scaling>
          <c:orientation val="minMax"/>
          <c:max val="0.5"/>
          <c:min val="0"/>
        </c:scaling>
        <c:delete val="1"/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one"/>
        <c:crossAx val="20107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61454046639244E-2"/>
          <c:y val="3.2302273437241694E-2"/>
          <c:w val="0.9622770919067215"/>
          <c:h val="0.7456828369951442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1EC-4775-BD4B-4C30F93704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Plan1!$B$2:$B$4</c:f>
              <c:numCache>
                <c:formatCode>#.#00%</c:formatCode>
                <c:ptCount val="3"/>
                <c:pt idx="0">
                  <c:v>2.5000000000000001E-2</c:v>
                </c:pt>
                <c:pt idx="1">
                  <c:v>3.5999999999999997E-2</c:v>
                </c:pt>
                <c:pt idx="2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EC-4775-BD4B-4C30F937047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Plan1!$C$2:$C$4</c:f>
              <c:numCache>
                <c:formatCode>#.#00%</c:formatCode>
                <c:ptCount val="3"/>
                <c:pt idx="0">
                  <c:v>0.18300000000000005</c:v>
                </c:pt>
                <c:pt idx="1">
                  <c:v>0.17900000000000005</c:v>
                </c:pt>
                <c:pt idx="2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E-41EE-98F1-FFFB9ED5D88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Plan1!$D$2:$D$4</c:f>
              <c:numCache>
                <c:formatCode>#.#00%</c:formatCode>
                <c:ptCount val="3"/>
                <c:pt idx="0">
                  <c:v>0.79100000000000004</c:v>
                </c:pt>
                <c:pt idx="1">
                  <c:v>0.78200000000000003</c:v>
                </c:pt>
                <c:pt idx="2">
                  <c:v>0.75000000000000022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EE-41EE-98F1-FFFB9ED5D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-3"/>
        <c:axId val="213853696"/>
        <c:axId val="213855232"/>
      </c:barChart>
      <c:catAx>
        <c:axId val="213853696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213855232"/>
        <c:crosses val="autoZero"/>
        <c:auto val="1"/>
        <c:lblAlgn val="ctr"/>
        <c:lblOffset val="100"/>
        <c:noMultiLvlLbl val="0"/>
      </c:catAx>
      <c:valAx>
        <c:axId val="213855232"/>
        <c:scaling>
          <c:orientation val="minMax"/>
          <c:max val="0.85000000000000031"/>
          <c:min val="0"/>
        </c:scaling>
        <c:delete val="1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one"/>
        <c:crossAx val="2138536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5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#.#00%</c:formatCode>
                <c:ptCount val="11"/>
                <c:pt idx="0">
                  <c:v>7.9854461891995451E-2</c:v>
                </c:pt>
                <c:pt idx="1">
                  <c:v>1.0149368058215247E-2</c:v>
                </c:pt>
                <c:pt idx="2">
                  <c:v>1.7043278437380321E-2</c:v>
                </c:pt>
                <c:pt idx="3">
                  <c:v>1.800076599004214E-2</c:v>
                </c:pt>
                <c:pt idx="4">
                  <c:v>1.800076599004214E-2</c:v>
                </c:pt>
                <c:pt idx="5">
                  <c:v>7.8705476828801302E-2</c:v>
                </c:pt>
                <c:pt idx="6">
                  <c:v>6.2619685944082765E-2</c:v>
                </c:pt>
                <c:pt idx="7">
                  <c:v>0.12026043661432401</c:v>
                </c:pt>
                <c:pt idx="8">
                  <c:v>0.21371122175411728</c:v>
                </c:pt>
                <c:pt idx="9">
                  <c:v>0.15415549597855227</c:v>
                </c:pt>
                <c:pt idx="10">
                  <c:v>0.22749904251244754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CC-484D-97BB-5FE42AC5A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13975040"/>
        <c:axId val="213976576"/>
      </c:barChart>
      <c:catAx>
        <c:axId val="213975040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213976576"/>
        <c:crosses val="autoZero"/>
        <c:auto val="1"/>
        <c:lblAlgn val="ctr"/>
        <c:lblOffset val="100"/>
        <c:noMultiLvlLbl val="0"/>
      </c:catAx>
      <c:valAx>
        <c:axId val="213976576"/>
        <c:scaling>
          <c:orientation val="minMax"/>
          <c:max val="0.30000000000000021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1397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schemeClr val="accent1">
                  <a:lumMod val="20000"/>
                  <a:lumOff val="80000"/>
                  <a:alpha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Plan1!$A$1:$AA$1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Plan1!$A$2:$AA$2</c:f>
              <c:numCache>
                <c:formatCode>#.#00</c:formatCode>
                <c:ptCount val="27"/>
                <c:pt idx="0">
                  <c:v>7.1287128712871262</c:v>
                </c:pt>
                <c:pt idx="1">
                  <c:v>6.5</c:v>
                </c:pt>
                <c:pt idx="2">
                  <c:v>6.7047619047619076</c:v>
                </c:pt>
                <c:pt idx="3">
                  <c:v>6.8275862068965436</c:v>
                </c:pt>
                <c:pt idx="4">
                  <c:v>6.512953367875645</c:v>
                </c:pt>
                <c:pt idx="5">
                  <c:v>6.9396984924623197</c:v>
                </c:pt>
                <c:pt idx="6">
                  <c:v>6.9738562091503296</c:v>
                </c:pt>
                <c:pt idx="7">
                  <c:v>7.2656826568265656</c:v>
                </c:pt>
                <c:pt idx="8">
                  <c:v>6.6212121212121238</c:v>
                </c:pt>
                <c:pt idx="9">
                  <c:v>6.701986754966887</c:v>
                </c:pt>
                <c:pt idx="10">
                  <c:v>7.6901960784313701</c:v>
                </c:pt>
                <c:pt idx="11">
                  <c:v>7.0714285714285712</c:v>
                </c:pt>
                <c:pt idx="12">
                  <c:v>7.8785046728971935</c:v>
                </c:pt>
                <c:pt idx="13">
                  <c:v>7.6487603305785115</c:v>
                </c:pt>
                <c:pt idx="14">
                  <c:v>7.6769230769230772</c:v>
                </c:pt>
                <c:pt idx="15">
                  <c:v>8.4311926605504492</c:v>
                </c:pt>
                <c:pt idx="16">
                  <c:v>6.9603524229074889</c:v>
                </c:pt>
                <c:pt idx="17">
                  <c:v>6.3772893772893777</c:v>
                </c:pt>
                <c:pt idx="18">
                  <c:v>7</c:v>
                </c:pt>
                <c:pt idx="19">
                  <c:v>7.1441441441441444</c:v>
                </c:pt>
                <c:pt idx="20">
                  <c:v>7.2063492063492074</c:v>
                </c:pt>
                <c:pt idx="21">
                  <c:v>7.0981595092024508</c:v>
                </c:pt>
                <c:pt idx="22">
                  <c:v>6.9492187500000027</c:v>
                </c:pt>
                <c:pt idx="23">
                  <c:v>7.5202312138728322</c:v>
                </c:pt>
                <c:pt idx="24">
                  <c:v>6.7067669172932334</c:v>
                </c:pt>
                <c:pt idx="25">
                  <c:v>7.1414473684210495</c:v>
                </c:pt>
                <c:pt idx="26">
                  <c:v>7.875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2-4346-A3FA-668412DFA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25184"/>
        <c:axId val="214131072"/>
      </c:barChart>
      <c:catAx>
        <c:axId val="214125184"/>
        <c:scaling>
          <c:orientation val="minMax"/>
        </c:scaling>
        <c:delete val="0"/>
        <c:axPos val="b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131072"/>
        <c:crosses val="autoZero"/>
        <c:auto val="1"/>
        <c:lblAlgn val="ctr"/>
        <c:lblOffset val="100"/>
        <c:noMultiLvlLbl val="0"/>
      </c:catAx>
      <c:valAx>
        <c:axId val="214131072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1412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Plan1!$A$1:$M$1</c:f>
              <c:strCache>
                <c:ptCount val="13"/>
                <c:pt idx="0">
                  <c:v>Análise de Mercado para Começar Bem</c:v>
                </c:pt>
                <c:pt idx="1">
                  <c:v>Análise de Negócio para Começar Bem</c:v>
                </c:pt>
                <c:pt idx="2">
                  <c:v>Como Validar seu Modelo de Negócios para Começar Bem</c:v>
                </c:pt>
                <c:pt idx="3">
                  <c:v>Empreendedorismo para Começar Bem</c:v>
                </c:pt>
                <c:pt idx="4">
                  <c:v>Empreender com Sustentabilidade para Começar Bem</c:v>
                </c:pt>
                <c:pt idx="5">
                  <c:v>Entendendo sobre Franquia para Começar Bem</c:v>
                </c:pt>
                <c:pt idx="6">
                  <c:v>Formalização para Começar Bem</c:v>
                </c:pt>
                <c:pt idx="7">
                  <c:v>Gestão Empresarial Integrada para Começar Bem</c:v>
                </c:pt>
                <c:pt idx="8">
                  <c:v>O Microempreendedor Individual - Passo-a-passo para a Formalização</c:v>
                </c:pt>
                <c:pt idx="9">
                  <c:v>Orientação sobre Acesso a Financiamento para Começar Bem</c:v>
                </c:pt>
                <c:pt idx="10">
                  <c:v>Orientação sobre Acesso a Financiamento para Começar Bem </c:v>
                </c:pt>
                <c:pt idx="11">
                  <c:v>Plano de Negócios para Começar Bem</c:v>
                </c:pt>
                <c:pt idx="12">
                  <c:v>Transforme sua Ideia em Modelo de Negócios para Começar Bem</c:v>
                </c:pt>
              </c:strCache>
            </c:strRef>
          </c:cat>
          <c:val>
            <c:numRef>
              <c:f>Plan1!$A$2:$M$2</c:f>
              <c:numCache>
                <c:formatCode>#.#00</c:formatCode>
                <c:ptCount val="13"/>
                <c:pt idx="0">
                  <c:v>7.3013435700575817</c:v>
                </c:pt>
                <c:pt idx="1">
                  <c:v>7.2432432432432465</c:v>
                </c:pt>
                <c:pt idx="2">
                  <c:v>6.7704918032786914</c:v>
                </c:pt>
                <c:pt idx="3">
                  <c:v>6.9475032010243307</c:v>
                </c:pt>
                <c:pt idx="4">
                  <c:v>6.875</c:v>
                </c:pt>
                <c:pt idx="5">
                  <c:v>6.4025974025974026</c:v>
                </c:pt>
                <c:pt idx="6">
                  <c:v>7.2091690544412641</c:v>
                </c:pt>
                <c:pt idx="7">
                  <c:v>7.0785340314136125</c:v>
                </c:pt>
                <c:pt idx="8">
                  <c:v>7.3767872161480215</c:v>
                </c:pt>
                <c:pt idx="9">
                  <c:v>6.812030075187967</c:v>
                </c:pt>
                <c:pt idx="10">
                  <c:v>7.4</c:v>
                </c:pt>
                <c:pt idx="11">
                  <c:v>7.1016483516483513</c:v>
                </c:pt>
                <c:pt idx="12">
                  <c:v>7.1335403726708071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2-4346-A3FA-668412DFA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89024"/>
        <c:axId val="214290816"/>
      </c:barChart>
      <c:catAx>
        <c:axId val="214289024"/>
        <c:scaling>
          <c:orientation val="minMax"/>
        </c:scaling>
        <c:delete val="0"/>
        <c:axPos val="l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290816"/>
        <c:crosses val="autoZero"/>
        <c:auto val="1"/>
        <c:lblAlgn val="ctr"/>
        <c:lblOffset val="100"/>
        <c:noMultiLvlLbl val="0"/>
      </c:catAx>
      <c:valAx>
        <c:axId val="214290816"/>
        <c:scaling>
          <c:orientation val="minMax"/>
          <c:max val="10"/>
          <c:min val="0"/>
        </c:scaling>
        <c:delete val="1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one"/>
        <c:crossAx val="21428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61454046639258E-2"/>
          <c:y val="3.6220636312912974E-2"/>
          <c:w val="0.9622770919067215"/>
          <c:h val="0.8055070471400395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1EC-4775-BD4B-4C30F93704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Plan1!$B$2:$B$4</c:f>
              <c:numCache>
                <c:formatCode>#.#00%</c:formatCode>
                <c:ptCount val="3"/>
                <c:pt idx="0">
                  <c:v>0.23700000000000004</c:v>
                </c:pt>
                <c:pt idx="1">
                  <c:v>0.24200000000000005</c:v>
                </c:pt>
                <c:pt idx="2">
                  <c:v>0.28400000000000009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EC-4775-BD4B-4C30F937047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Plan1!$C$2:$C$4</c:f>
              <c:numCache>
                <c:formatCode>#.#00%</c:formatCode>
                <c:ptCount val="3"/>
                <c:pt idx="0">
                  <c:v>0.31700000000000012</c:v>
                </c:pt>
                <c:pt idx="1">
                  <c:v>0.27200000000000002</c:v>
                </c:pt>
                <c:pt idx="2">
                  <c:v>0.33400000000000013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B-49E2-9B7A-8FB08178AB16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Plan1!$D$2:$D$4</c:f>
              <c:numCache>
                <c:formatCode>#.#00%</c:formatCode>
                <c:ptCount val="3"/>
                <c:pt idx="0">
                  <c:v>0.37700000000000011</c:v>
                </c:pt>
                <c:pt idx="1">
                  <c:v>0.44700000000000001</c:v>
                </c:pt>
                <c:pt idx="2">
                  <c:v>0.38200000000000012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4B-49E2-9B7A-8FB08178A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-3"/>
        <c:axId val="214658432"/>
        <c:axId val="214664320"/>
      </c:barChart>
      <c:catAx>
        <c:axId val="214658432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214664320"/>
        <c:crosses val="autoZero"/>
        <c:auto val="1"/>
        <c:lblAlgn val="ctr"/>
        <c:lblOffset val="100"/>
        <c:noMultiLvlLbl val="0"/>
      </c:catAx>
      <c:valAx>
        <c:axId val="214664320"/>
        <c:scaling>
          <c:orientation val="minMax"/>
          <c:max val="0.5"/>
          <c:min val="0"/>
        </c:scaling>
        <c:delete val="1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one"/>
        <c:crossAx val="214658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5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Plan1!$A$1:$F$1</c:f>
              <c:strCache>
                <c:ptCount val="6"/>
                <c:pt idx="0">
                  <c:v>Sim, neste ano</c:v>
                </c:pt>
                <c:pt idx="1">
                  <c:v>Sim, em até 2 anos</c:v>
                </c:pt>
                <c:pt idx="2">
                  <c:v>Sim, em prazo ainda não definido</c:v>
                </c:pt>
                <c:pt idx="3">
                  <c:v>Não pretende abrir um negócio</c:v>
                </c:pt>
                <c:pt idx="4">
                  <c:v>Não sabe se vai ou não abrir um negócio</c:v>
                </c:pt>
                <c:pt idx="5">
                  <c:v>Já tem um negócio próprio</c:v>
                </c:pt>
              </c:strCache>
            </c:strRef>
          </c:cat>
          <c:val>
            <c:numRef>
              <c:f>Plan1!$A$2:$F$2</c:f>
              <c:numCache>
                <c:formatCode>#.#00%</c:formatCode>
                <c:ptCount val="6"/>
                <c:pt idx="0">
                  <c:v>0.20300000000000001</c:v>
                </c:pt>
                <c:pt idx="1">
                  <c:v>0.11</c:v>
                </c:pt>
                <c:pt idx="2">
                  <c:v>0.22</c:v>
                </c:pt>
                <c:pt idx="3">
                  <c:v>6.3E-2</c:v>
                </c:pt>
                <c:pt idx="4">
                  <c:v>5.3999999999999999E-2</c:v>
                </c:pt>
                <c:pt idx="5">
                  <c:v>0.35000000000000014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E-4D28-BCC9-28A1C259B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214796160"/>
        <c:axId val="214797696"/>
      </c:barChart>
      <c:catAx>
        <c:axId val="214796160"/>
        <c:scaling>
          <c:orientation val="minMax"/>
        </c:scaling>
        <c:delete val="0"/>
        <c:axPos val="b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797696"/>
        <c:crosses val="autoZero"/>
        <c:auto val="1"/>
        <c:lblAlgn val="ctr"/>
        <c:lblOffset val="100"/>
        <c:noMultiLvlLbl val="0"/>
      </c:catAx>
      <c:valAx>
        <c:axId val="214797696"/>
        <c:scaling>
          <c:orientation val="minMax"/>
          <c:max val="0.4"/>
          <c:min val="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one"/>
        <c:crossAx val="21479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211876182631848"/>
          <c:y val="3.2132988710671322E-2"/>
          <c:w val="0.54540404232564932"/>
          <c:h val="0.93573402257865779"/>
        </c:manualLayout>
      </c:layout>
      <c:barChart>
        <c:barDir val="bar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Plan1!$A$1:$I$1</c:f>
              <c:strCache>
                <c:ptCount val="9"/>
                <c:pt idx="0">
                  <c:v>Apoio na escolha de sócios</c:v>
                </c:pt>
                <c:pt idx="1">
                  <c:v>Análise sobre seu perfil empreendedor</c:v>
                </c:pt>
                <c:pt idx="2">
                  <c:v>Apoio na elaboração de um projeto para buscar financiamento</c:v>
                </c:pt>
                <c:pt idx="3">
                  <c:v>Apoio na escolha do regime tributário que optarei</c:v>
                </c:pt>
                <c:pt idx="4">
                  <c:v>Apoio na estruturação de um plano de contratação e gestão de funcionários</c:v>
                </c:pt>
                <c:pt idx="5">
                  <c:v> Apoio na análise do mercado em que pretende atuar</c:v>
                </c:pt>
                <c:pt idx="6">
                  <c:v>Análise dos custos iniciais para o funcionamento do negócio</c:v>
                </c:pt>
                <c:pt idx="7">
                  <c:v>Apoio na elaboração de um plano de marketing</c:v>
                </c:pt>
                <c:pt idx="8">
                  <c:v>Apoio na elaboração de um plano de negócios</c:v>
                </c:pt>
              </c:strCache>
            </c:strRef>
          </c:cat>
          <c:val>
            <c:numRef>
              <c:f>Plan1!$A$2:$I$2</c:f>
              <c:numCache>
                <c:formatCode>0%</c:formatCode>
                <c:ptCount val="9"/>
                <c:pt idx="0">
                  <c:v>4.0000000000000022E-2</c:v>
                </c:pt>
                <c:pt idx="1">
                  <c:v>0.05</c:v>
                </c:pt>
                <c:pt idx="2">
                  <c:v>9.0000000000000024E-2</c:v>
                </c:pt>
                <c:pt idx="3">
                  <c:v>0.12000000000000002</c:v>
                </c:pt>
                <c:pt idx="4">
                  <c:v>0.14000000000000001</c:v>
                </c:pt>
                <c:pt idx="5">
                  <c:v>0.25</c:v>
                </c:pt>
                <c:pt idx="6">
                  <c:v>0.29000000000000015</c:v>
                </c:pt>
                <c:pt idx="7">
                  <c:v>0.32000000000000017</c:v>
                </c:pt>
                <c:pt idx="8">
                  <c:v>0.33000000000000024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E-4D28-BCC9-28A1C259B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214856064"/>
        <c:axId val="214857600"/>
      </c:barChart>
      <c:catAx>
        <c:axId val="214856064"/>
        <c:scaling>
          <c:orientation val="minMax"/>
        </c:scaling>
        <c:delete val="0"/>
        <c:axPos val="l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857600"/>
        <c:crosses val="autoZero"/>
        <c:auto val="1"/>
        <c:lblAlgn val="ctr"/>
        <c:lblOffset val="100"/>
        <c:noMultiLvlLbl val="0"/>
      </c:catAx>
      <c:valAx>
        <c:axId val="214857600"/>
        <c:scaling>
          <c:orientation val="minMax"/>
          <c:max val="0.4"/>
          <c:min val="0"/>
        </c:scaling>
        <c:delete val="1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one"/>
        <c:crossAx val="21485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C9-4F62-8E74-9A2913A0C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C9-4F62-8E74-9A2913A0C1F3}"/>
              </c:ext>
            </c:extLst>
          </c:dPt>
          <c:dLbls>
            <c:delete val="1"/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C9-4F62-8E74-9A2913A0C1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76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0%</c:formatCode>
                <c:ptCount val="11"/>
                <c:pt idx="0">
                  <c:v>3.1132075471698138E-2</c:v>
                </c:pt>
                <c:pt idx="1">
                  <c:v>1.4150943396226414E-3</c:v>
                </c:pt>
                <c:pt idx="2">
                  <c:v>5.6603773584905674E-3</c:v>
                </c:pt>
                <c:pt idx="3">
                  <c:v>6.6037735849056676E-3</c:v>
                </c:pt>
                <c:pt idx="4">
                  <c:v>8.0188679245283018E-3</c:v>
                </c:pt>
                <c:pt idx="5">
                  <c:v>6.8867924528301941E-2</c:v>
                </c:pt>
                <c:pt idx="6">
                  <c:v>4.8584905660377355E-2</c:v>
                </c:pt>
                <c:pt idx="7">
                  <c:v>0.10330188679245284</c:v>
                </c:pt>
                <c:pt idx="8">
                  <c:v>0.21981132075471699</c:v>
                </c:pt>
                <c:pt idx="9">
                  <c:v>0.14811320754716997</c:v>
                </c:pt>
                <c:pt idx="10">
                  <c:v>0.35849056603773582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CC-484D-97BB-5FE42AC5A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15027072"/>
        <c:axId val="215037056"/>
      </c:barChart>
      <c:catAx>
        <c:axId val="215027072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215037056"/>
        <c:crosses val="autoZero"/>
        <c:auto val="1"/>
        <c:lblAlgn val="ctr"/>
        <c:lblOffset val="100"/>
        <c:noMultiLvlLbl val="0"/>
      </c:catAx>
      <c:valAx>
        <c:axId val="215037056"/>
        <c:scaling>
          <c:orientation val="minMax"/>
          <c:max val="0.37000000000000022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1502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schemeClr val="accent1">
                  <a:lumMod val="20000"/>
                  <a:lumOff val="80000"/>
                  <a:alpha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Plan1!$A$1:$AA$1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Plan1!$A$2:$AA$2</c:f>
              <c:numCache>
                <c:formatCode>#.#00</c:formatCode>
                <c:ptCount val="27"/>
                <c:pt idx="0">
                  <c:v>8.847826086956518</c:v>
                </c:pt>
                <c:pt idx="1">
                  <c:v>9.2000000000000011</c:v>
                </c:pt>
                <c:pt idx="2">
                  <c:v>7.85245901639344</c:v>
                </c:pt>
                <c:pt idx="3">
                  <c:v>7.8</c:v>
                </c:pt>
                <c:pt idx="4">
                  <c:v>8.2812499999999982</c:v>
                </c:pt>
                <c:pt idx="5">
                  <c:v>8.5384615384615383</c:v>
                </c:pt>
                <c:pt idx="6">
                  <c:v>8.7804878048780548</c:v>
                </c:pt>
                <c:pt idx="7">
                  <c:v>7.5514018691588785</c:v>
                </c:pt>
                <c:pt idx="8">
                  <c:v>8.0866141732283534</c:v>
                </c:pt>
                <c:pt idx="9">
                  <c:v>8.3417721518987289</c:v>
                </c:pt>
                <c:pt idx="10">
                  <c:v>8.0576923076923155</c:v>
                </c:pt>
                <c:pt idx="11">
                  <c:v>7.5238095238095237</c:v>
                </c:pt>
                <c:pt idx="12">
                  <c:v>8.32</c:v>
                </c:pt>
                <c:pt idx="13">
                  <c:v>7.8151260504201678</c:v>
                </c:pt>
                <c:pt idx="14">
                  <c:v>8.1935483870967687</c:v>
                </c:pt>
                <c:pt idx="15">
                  <c:v>8.4454545454545524</c:v>
                </c:pt>
                <c:pt idx="16">
                  <c:v>7.3809523809523814</c:v>
                </c:pt>
                <c:pt idx="17">
                  <c:v>7.8666666666666663</c:v>
                </c:pt>
                <c:pt idx="18">
                  <c:v>8.0085470085470138</c:v>
                </c:pt>
                <c:pt idx="19">
                  <c:v>7.9333333333333389</c:v>
                </c:pt>
                <c:pt idx="20">
                  <c:v>8.2978723404255241</c:v>
                </c:pt>
                <c:pt idx="21">
                  <c:v>7.987951807228912</c:v>
                </c:pt>
                <c:pt idx="22">
                  <c:v>8.4235294117647062</c:v>
                </c:pt>
                <c:pt idx="23">
                  <c:v>8.6785714285714182</c:v>
                </c:pt>
                <c:pt idx="24">
                  <c:v>8.3541666666666732</c:v>
                </c:pt>
                <c:pt idx="25">
                  <c:v>7.9633027522935809</c:v>
                </c:pt>
                <c:pt idx="26">
                  <c:v>8.8875000000000028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2-4346-A3FA-668412DFA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02720"/>
        <c:axId val="215038592"/>
      </c:barChart>
      <c:catAx>
        <c:axId val="214302720"/>
        <c:scaling>
          <c:orientation val="minMax"/>
        </c:scaling>
        <c:delete val="0"/>
        <c:axPos val="b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5038592"/>
        <c:crosses val="autoZero"/>
        <c:auto val="1"/>
        <c:lblAlgn val="ctr"/>
        <c:lblOffset val="100"/>
        <c:noMultiLvlLbl val="0"/>
      </c:catAx>
      <c:valAx>
        <c:axId val="215038592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1430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Plan1!$B$1:$I$1</c:f>
              <c:strCache>
                <c:ptCount val="8"/>
                <c:pt idx="0">
                  <c:v>Saber como abrir uma empresa</c:v>
                </c:pt>
                <c:pt idx="1">
                  <c:v>Colocar uma ideia de negócios em prática</c:v>
                </c:pt>
                <c:pt idx="2">
                  <c:v>Conhecer mais sobre benefícios de ser microempreendedor individual (MEI)</c:v>
                </c:pt>
                <c:pt idx="3">
                  <c:v>Como formalizar a empresa/negócio</c:v>
                </c:pt>
                <c:pt idx="4">
                  <c:v>Conhecer mais sobre o planejamento da empresa.</c:v>
                </c:pt>
                <c:pt idx="5">
                  <c:v> Identificação de novas oportunidades</c:v>
                </c:pt>
                <c:pt idx="6">
                  <c:v>Orientação sobre acesso a financiamento</c:v>
                </c:pt>
                <c:pt idx="7">
                  <c:v>Outros</c:v>
                </c:pt>
              </c:strCache>
            </c:strRef>
          </c:cat>
          <c:val>
            <c:numRef>
              <c:f>Plan1!$B$2:$I$2</c:f>
              <c:numCache>
                <c:formatCode>#.#00%</c:formatCode>
                <c:ptCount val="8"/>
                <c:pt idx="0">
                  <c:v>0.48</c:v>
                </c:pt>
                <c:pt idx="1">
                  <c:v>0.36</c:v>
                </c:pt>
                <c:pt idx="2">
                  <c:v>0.27</c:v>
                </c:pt>
                <c:pt idx="3">
                  <c:v>0.25</c:v>
                </c:pt>
                <c:pt idx="4" formatCode="0%">
                  <c:v>0.2</c:v>
                </c:pt>
                <c:pt idx="5">
                  <c:v>0.15</c:v>
                </c:pt>
                <c:pt idx="6">
                  <c:v>0.08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E-4D28-BCC9-28A1C259B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45"/>
        <c:axId val="205804288"/>
        <c:axId val="205805824"/>
      </c:barChart>
      <c:catAx>
        <c:axId val="205804288"/>
        <c:scaling>
          <c:orientation val="maxMin"/>
        </c:scaling>
        <c:delete val="0"/>
        <c:axPos val="l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5805824"/>
        <c:crosses val="autoZero"/>
        <c:auto val="1"/>
        <c:lblAlgn val="ctr"/>
        <c:lblOffset val="100"/>
        <c:noMultiLvlLbl val="0"/>
      </c:catAx>
      <c:valAx>
        <c:axId val="205805824"/>
        <c:scaling>
          <c:orientation val="minMax"/>
          <c:max val="0.75000000000000044"/>
          <c:min val="0"/>
        </c:scaling>
        <c:delete val="1"/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one"/>
        <c:crossAx val="20580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Plan1!$A$1:$L$1</c:f>
              <c:strCache>
                <c:ptCount val="12"/>
                <c:pt idx="0">
                  <c:v>Análise de Mercado para Começar Bem</c:v>
                </c:pt>
                <c:pt idx="1">
                  <c:v>Análise de Negócio para Começar Bem</c:v>
                </c:pt>
                <c:pt idx="2">
                  <c:v>Como Validar seu Modelo de Negócios para Começar Bem</c:v>
                </c:pt>
                <c:pt idx="3">
                  <c:v>Empreendedorismo para Começar Bem</c:v>
                </c:pt>
                <c:pt idx="4">
                  <c:v>Empreender com Sustentabilidade para Começar Bem</c:v>
                </c:pt>
                <c:pt idx="5">
                  <c:v>Entendendo sobre Franquia para Começar Bem</c:v>
                </c:pt>
                <c:pt idx="6">
                  <c:v>Formalização para Começar Bem</c:v>
                </c:pt>
                <c:pt idx="7">
                  <c:v>Gestão Empresarial Integrada para Começar Bem</c:v>
                </c:pt>
                <c:pt idx="8">
                  <c:v>O Microempreendedor Individual - Passo-a-passo para a Formalização</c:v>
                </c:pt>
                <c:pt idx="9">
                  <c:v>Orientação sobre Acesso a Financiamento para Começar Bem</c:v>
                </c:pt>
                <c:pt idx="10">
                  <c:v>Plano de Negócios para Começar Bem</c:v>
                </c:pt>
                <c:pt idx="11">
                  <c:v>Transforme sua Ideia em Modelo de Negócios para Começar Bem</c:v>
                </c:pt>
              </c:strCache>
            </c:strRef>
          </c:cat>
          <c:val>
            <c:numRef>
              <c:f>Plan1!$A$2:$L$2</c:f>
              <c:numCache>
                <c:formatCode>#.#00</c:formatCode>
                <c:ptCount val="12"/>
                <c:pt idx="0">
                  <c:v>8.0216450216450212</c:v>
                </c:pt>
                <c:pt idx="1">
                  <c:v>8.4482758620689662</c:v>
                </c:pt>
                <c:pt idx="2">
                  <c:v>8.1923076923076916</c:v>
                </c:pt>
                <c:pt idx="3">
                  <c:v>7.957446808510638</c:v>
                </c:pt>
                <c:pt idx="4">
                  <c:v>7</c:v>
                </c:pt>
                <c:pt idx="5">
                  <c:v>8.3333333333333339</c:v>
                </c:pt>
                <c:pt idx="6">
                  <c:v>8.25</c:v>
                </c:pt>
                <c:pt idx="7">
                  <c:v>7.9767441860465116</c:v>
                </c:pt>
                <c:pt idx="8">
                  <c:v>8.1897233201581034</c:v>
                </c:pt>
                <c:pt idx="9">
                  <c:v>7.9272727272727277</c:v>
                </c:pt>
                <c:pt idx="10">
                  <c:v>8.2573363431151243</c:v>
                </c:pt>
                <c:pt idx="11">
                  <c:v>7.8396946564885495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2-4346-A3FA-668412DFA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378560"/>
        <c:axId val="215396736"/>
      </c:barChart>
      <c:catAx>
        <c:axId val="215378560"/>
        <c:scaling>
          <c:orientation val="minMax"/>
        </c:scaling>
        <c:delete val="0"/>
        <c:axPos val="l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5396736"/>
        <c:crosses val="autoZero"/>
        <c:auto val="1"/>
        <c:lblAlgn val="ctr"/>
        <c:lblOffset val="100"/>
        <c:noMultiLvlLbl val="0"/>
      </c:catAx>
      <c:valAx>
        <c:axId val="215396736"/>
        <c:scaling>
          <c:orientation val="minMax"/>
          <c:max val="10"/>
          <c:min val="0"/>
        </c:scaling>
        <c:delete val="0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1537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61454046639269E-2"/>
          <c:y val="3.5304791447386186E-2"/>
          <c:w val="0.9622770919067215"/>
          <c:h val="0.7248810770635012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1EC-4775-BD4B-4C30F93704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Plan1!$B$2:$B$4</c:f>
              <c:numCache>
                <c:formatCode>#.#00%</c:formatCode>
                <c:ptCount val="3"/>
                <c:pt idx="0">
                  <c:v>0.14600000000000005</c:v>
                </c:pt>
                <c:pt idx="1">
                  <c:v>0.14600000000000005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EC-4775-BD4B-4C30F937047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Plan1!$C$2:$C$4</c:f>
              <c:numCache>
                <c:formatCode>#.#00%</c:formatCode>
                <c:ptCount val="3"/>
                <c:pt idx="0">
                  <c:v>0.34700000000000009</c:v>
                </c:pt>
                <c:pt idx="1">
                  <c:v>0.26100000000000001</c:v>
                </c:pt>
                <c:pt idx="2">
                  <c:v>0.32300000000000012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F0-4A8D-B0E2-5876FEB6B67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Plan1!$D$2:$D$4</c:f>
              <c:numCache>
                <c:formatCode>#.#00%</c:formatCode>
                <c:ptCount val="3"/>
                <c:pt idx="0">
                  <c:v>0.49100000000000016</c:v>
                </c:pt>
                <c:pt idx="1">
                  <c:v>0.56799999999999995</c:v>
                </c:pt>
                <c:pt idx="2">
                  <c:v>0.50700000000000001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F0-4A8D-B0E2-5876FEB6B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-3"/>
        <c:axId val="215560192"/>
        <c:axId val="215561728"/>
      </c:barChart>
      <c:catAx>
        <c:axId val="215560192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215561728"/>
        <c:crosses val="autoZero"/>
        <c:auto val="1"/>
        <c:lblAlgn val="ctr"/>
        <c:lblOffset val="100"/>
        <c:noMultiLvlLbl val="0"/>
      </c:catAx>
      <c:valAx>
        <c:axId val="215561728"/>
        <c:scaling>
          <c:orientation val="minMax"/>
          <c:max val="0.6000000000000002"/>
          <c:min val="0"/>
        </c:scaling>
        <c:delete val="1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one"/>
        <c:crossAx val="2155601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5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#.#00%</c:formatCode>
                <c:ptCount val="11"/>
                <c:pt idx="0">
                  <c:v>1.3849897061575901E-2</c:v>
                </c:pt>
                <c:pt idx="1">
                  <c:v>2.6202507954332785E-3</c:v>
                </c:pt>
                <c:pt idx="2">
                  <c:v>2.6202507954332785E-3</c:v>
                </c:pt>
                <c:pt idx="3">
                  <c:v>7.4864308440950815E-4</c:v>
                </c:pt>
                <c:pt idx="4">
                  <c:v>8.9837170129141025E-3</c:v>
                </c:pt>
                <c:pt idx="5">
                  <c:v>5.9891446752760678E-3</c:v>
                </c:pt>
                <c:pt idx="6">
                  <c:v>1.3101253977166386E-2</c:v>
                </c:pt>
                <c:pt idx="7">
                  <c:v>1.721879094141868E-2</c:v>
                </c:pt>
                <c:pt idx="8">
                  <c:v>0.10312558487740975</c:v>
                </c:pt>
                <c:pt idx="9">
                  <c:v>0.19839041736851948</c:v>
                </c:pt>
                <c:pt idx="10">
                  <c:v>0.63335204941044354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CC-484D-97BB-5FE42AC5A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15533440"/>
        <c:axId val="215534976"/>
      </c:barChart>
      <c:catAx>
        <c:axId val="215533440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215534976"/>
        <c:crosses val="autoZero"/>
        <c:auto val="1"/>
        <c:lblAlgn val="ctr"/>
        <c:lblOffset val="100"/>
        <c:noMultiLvlLbl val="0"/>
      </c:catAx>
      <c:valAx>
        <c:axId val="215534976"/>
        <c:scaling>
          <c:orientation val="minMax"/>
          <c:max val="0.7000000000000004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1553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schemeClr val="accent1">
                  <a:lumMod val="20000"/>
                  <a:lumOff val="80000"/>
                  <a:alpha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Plan1!$A$1:$AA$1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Plan1!$A$2:$AA$2</c:f>
              <c:numCache>
                <c:formatCode>0%</c:formatCode>
                <c:ptCount val="27"/>
                <c:pt idx="0">
                  <c:v>0.68686868686868729</c:v>
                </c:pt>
                <c:pt idx="1">
                  <c:v>0.62500000000000033</c:v>
                </c:pt>
                <c:pt idx="2">
                  <c:v>0.8238095238095241</c:v>
                </c:pt>
                <c:pt idx="3">
                  <c:v>0.73600000000000032</c:v>
                </c:pt>
                <c:pt idx="4">
                  <c:v>0.55487804878048774</c:v>
                </c:pt>
                <c:pt idx="5">
                  <c:v>0.74626865671641784</c:v>
                </c:pt>
                <c:pt idx="6">
                  <c:v>0.79874213836478025</c:v>
                </c:pt>
                <c:pt idx="7">
                  <c:v>0.811594202898551</c:v>
                </c:pt>
                <c:pt idx="8">
                  <c:v>0.80898876404494358</c:v>
                </c:pt>
                <c:pt idx="9">
                  <c:v>0.7625000000000004</c:v>
                </c:pt>
                <c:pt idx="10">
                  <c:v>0.79770992366412274</c:v>
                </c:pt>
                <c:pt idx="11">
                  <c:v>0.77828054298642535</c:v>
                </c:pt>
                <c:pt idx="12">
                  <c:v>0.80555555555555569</c:v>
                </c:pt>
                <c:pt idx="13">
                  <c:v>0.44132653061224503</c:v>
                </c:pt>
                <c:pt idx="14">
                  <c:v>0.67164179104477706</c:v>
                </c:pt>
                <c:pt idx="15">
                  <c:v>0.7678571428571429</c:v>
                </c:pt>
                <c:pt idx="16">
                  <c:v>0.81034482758620685</c:v>
                </c:pt>
                <c:pt idx="17">
                  <c:v>0.7972027972027973</c:v>
                </c:pt>
                <c:pt idx="18">
                  <c:v>0.8084291187739463</c:v>
                </c:pt>
                <c:pt idx="19">
                  <c:v>0.57142857142857184</c:v>
                </c:pt>
                <c:pt idx="20">
                  <c:v>0.74809160305343581</c:v>
                </c:pt>
                <c:pt idx="21">
                  <c:v>0.76190476190476186</c:v>
                </c:pt>
                <c:pt idx="22">
                  <c:v>0.80155642023346296</c:v>
                </c:pt>
                <c:pt idx="23">
                  <c:v>0.78409090909090906</c:v>
                </c:pt>
                <c:pt idx="24">
                  <c:v>0.73134328358208989</c:v>
                </c:pt>
                <c:pt idx="25">
                  <c:v>0.75477707006369499</c:v>
                </c:pt>
                <c:pt idx="26">
                  <c:v>0.75348837209302366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2-4346-A3FA-668412DFA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786240"/>
        <c:axId val="215787776"/>
      </c:barChart>
      <c:catAx>
        <c:axId val="215786240"/>
        <c:scaling>
          <c:orientation val="minMax"/>
        </c:scaling>
        <c:delete val="0"/>
        <c:axPos val="b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5787776"/>
        <c:crosses val="autoZero"/>
        <c:auto val="1"/>
        <c:lblAlgn val="ctr"/>
        <c:lblOffset val="100"/>
        <c:noMultiLvlLbl val="0"/>
      </c:catAx>
      <c:valAx>
        <c:axId val="215787776"/>
        <c:scaling>
          <c:orientation val="minMax"/>
          <c:max val="1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15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2175032175032095E-3"/>
                  <c:y val="-5.4328145850965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0EE-4C92-84E9-7C5932AC9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Planilha1!$A$1:$O$1</c:f>
              <c:strCache>
                <c:ptCount val="14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</c:strCache>
            </c:strRef>
          </c:cat>
          <c:val>
            <c:numRef>
              <c:f>Planilha1!$A$2:$O$2</c:f>
              <c:numCache>
                <c:formatCode>0%</c:formatCode>
                <c:ptCount val="14"/>
                <c:pt idx="0">
                  <c:v>8.0808080808080815E-2</c:v>
                </c:pt>
                <c:pt idx="1">
                  <c:v>0.125</c:v>
                </c:pt>
                <c:pt idx="2">
                  <c:v>1.9047619047619049E-2</c:v>
                </c:pt>
                <c:pt idx="3">
                  <c:v>0.08</c:v>
                </c:pt>
                <c:pt idx="4">
                  <c:v>0.27439024390243905</c:v>
                </c:pt>
                <c:pt idx="5">
                  <c:v>6.4676616915422883E-2</c:v>
                </c:pt>
                <c:pt idx="6">
                  <c:v>5.0314465408805034E-2</c:v>
                </c:pt>
                <c:pt idx="7">
                  <c:v>3.6231884057971016E-2</c:v>
                </c:pt>
                <c:pt idx="8">
                  <c:v>3.7453183520599245E-2</c:v>
                </c:pt>
                <c:pt idx="9">
                  <c:v>6.25E-2</c:v>
                </c:pt>
                <c:pt idx="10">
                  <c:v>4.1984732824427481E-2</c:v>
                </c:pt>
                <c:pt idx="11">
                  <c:v>5.8823529411764705E-2</c:v>
                </c:pt>
                <c:pt idx="12">
                  <c:v>4.6296296296296294E-2</c:v>
                </c:pt>
                <c:pt idx="13">
                  <c:v>0.40357142857142853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E-4C92-84E9-7C5932AC9A2B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725010725010731E-3"/>
                  <c:y val="8.1492218776448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0EE-4C92-84E9-7C5932AC9A2B}"/>
                </c:ext>
              </c:extLst>
            </c:dLbl>
            <c:dLbl>
              <c:idx val="4"/>
              <c:layout>
                <c:manualLayout>
                  <c:x val="1.0725010725010343E-3"/>
                  <c:y val="2.7164072925482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0EE-4C92-84E9-7C5932AC9A2B}"/>
                </c:ext>
              </c:extLst>
            </c:dLbl>
            <c:dLbl>
              <c:idx val="13"/>
              <c:layout>
                <c:manualLayout>
                  <c:x val="2.1450021450019892E-3"/>
                  <c:y val="-9.96004501338719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0EE-4C92-84E9-7C5932AC9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Planilha1!$A$1:$O$1</c:f>
              <c:strCache>
                <c:ptCount val="14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</c:strCache>
            </c:strRef>
          </c:cat>
          <c:val>
            <c:numRef>
              <c:f>Planilha1!$A$3:$O$3</c:f>
              <c:numCache>
                <c:formatCode>0%</c:formatCode>
                <c:ptCount val="14"/>
                <c:pt idx="0">
                  <c:v>0.15151515151515152</c:v>
                </c:pt>
                <c:pt idx="1">
                  <c:v>0.125</c:v>
                </c:pt>
                <c:pt idx="2">
                  <c:v>0.1380952380952381</c:v>
                </c:pt>
                <c:pt idx="3">
                  <c:v>0.104</c:v>
                </c:pt>
                <c:pt idx="4">
                  <c:v>0.13658536585365855</c:v>
                </c:pt>
                <c:pt idx="5">
                  <c:v>0.12437810945273632</c:v>
                </c:pt>
                <c:pt idx="6">
                  <c:v>0.10062893081761007</c:v>
                </c:pt>
                <c:pt idx="7">
                  <c:v>0.11594202898550725</c:v>
                </c:pt>
                <c:pt idx="8">
                  <c:v>0.11610486891385768</c:v>
                </c:pt>
                <c:pt idx="9">
                  <c:v>0.1125</c:v>
                </c:pt>
                <c:pt idx="10">
                  <c:v>0.1183206106870229</c:v>
                </c:pt>
                <c:pt idx="11">
                  <c:v>0.10407239819004524</c:v>
                </c:pt>
                <c:pt idx="12">
                  <c:v>0.10185185185185185</c:v>
                </c:pt>
                <c:pt idx="13">
                  <c:v>0.11428571428571428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E-4C92-84E9-7C5932AC9A2B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Planilha1!$A$1:$O$1</c:f>
              <c:strCache>
                <c:ptCount val="14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</c:strCache>
            </c:strRef>
          </c:cat>
          <c:val>
            <c:numRef>
              <c:f>Planilha1!$A$4:$O$4</c:f>
              <c:numCache>
                <c:formatCode>0%</c:formatCode>
                <c:ptCount val="14"/>
                <c:pt idx="0">
                  <c:v>0.76767676767676774</c:v>
                </c:pt>
                <c:pt idx="1">
                  <c:v>0.75</c:v>
                </c:pt>
                <c:pt idx="2">
                  <c:v>0.84285714285714286</c:v>
                </c:pt>
                <c:pt idx="3">
                  <c:v>0.81599999999999995</c:v>
                </c:pt>
                <c:pt idx="4">
                  <c:v>0.82926829268292679</c:v>
                </c:pt>
                <c:pt idx="5">
                  <c:v>0.81094527363184077</c:v>
                </c:pt>
                <c:pt idx="6">
                  <c:v>0.84905660377358494</c:v>
                </c:pt>
                <c:pt idx="7">
                  <c:v>0.84782608695652173</c:v>
                </c:pt>
                <c:pt idx="8">
                  <c:v>0.84644194756554303</c:v>
                </c:pt>
                <c:pt idx="9">
                  <c:v>0.82500000000000007</c:v>
                </c:pt>
                <c:pt idx="10">
                  <c:v>0.83969465648854957</c:v>
                </c:pt>
                <c:pt idx="11">
                  <c:v>0.83710407239819007</c:v>
                </c:pt>
                <c:pt idx="12">
                  <c:v>0.85185185185185186</c:v>
                </c:pt>
                <c:pt idx="13">
                  <c:v>0.84489795918367339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EE-4C92-84E9-7C5932AC9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4"/>
        <c:axId val="215870464"/>
        <c:axId val="215642880"/>
      </c:barChart>
      <c:catAx>
        <c:axId val="215870464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642880"/>
        <c:crosses val="autoZero"/>
        <c:auto val="1"/>
        <c:lblAlgn val="ctr"/>
        <c:lblOffset val="100"/>
        <c:noMultiLvlLbl val="0"/>
      </c:catAx>
      <c:valAx>
        <c:axId val="215642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1587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2175032175032095E-3"/>
                  <c:y val="-5.4328145850965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0EE-4C92-84E9-7C5932AC9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Planilha1!$A$1:$N$1</c:f>
              <c:strCache>
                <c:ptCount val="13"/>
                <c:pt idx="0">
                  <c:v>PB</c:v>
                </c:pt>
                <c:pt idx="1">
                  <c:v>PE</c:v>
                </c:pt>
                <c:pt idx="2">
                  <c:v>PI</c:v>
                </c:pt>
                <c:pt idx="3">
                  <c:v>PR</c:v>
                </c:pt>
                <c:pt idx="4">
                  <c:v>RJ</c:v>
                </c:pt>
                <c:pt idx="5">
                  <c:v>RN</c:v>
                </c:pt>
                <c:pt idx="6">
                  <c:v>RO</c:v>
                </c:pt>
                <c:pt idx="7">
                  <c:v>RR</c:v>
                </c:pt>
                <c:pt idx="8">
                  <c:v>RS</c:v>
                </c:pt>
                <c:pt idx="9">
                  <c:v>SC</c:v>
                </c:pt>
                <c:pt idx="10">
                  <c:v>SE</c:v>
                </c:pt>
                <c:pt idx="11">
                  <c:v>SP</c:v>
                </c:pt>
                <c:pt idx="12">
                  <c:v>TO</c:v>
                </c:pt>
              </c:strCache>
            </c:strRef>
          </c:cat>
          <c:val>
            <c:numRef>
              <c:f>Planilha1!$A$2:$N$2</c:f>
              <c:numCache>
                <c:formatCode>0%</c:formatCode>
                <c:ptCount val="13"/>
                <c:pt idx="0">
                  <c:v>0.11940298507462685</c:v>
                </c:pt>
                <c:pt idx="1">
                  <c:v>4.4642857142857137E-2</c:v>
                </c:pt>
                <c:pt idx="2">
                  <c:v>4.3103448275862065E-2</c:v>
                </c:pt>
                <c:pt idx="3">
                  <c:v>3.8461538461538464E-2</c:v>
                </c:pt>
                <c:pt idx="4">
                  <c:v>5.3639846743295014E-2</c:v>
                </c:pt>
                <c:pt idx="5">
                  <c:v>0.26785714285714285</c:v>
                </c:pt>
                <c:pt idx="6">
                  <c:v>7.6335877862595422E-2</c:v>
                </c:pt>
                <c:pt idx="7">
                  <c:v>5.9523809523809521E-2</c:v>
                </c:pt>
                <c:pt idx="8">
                  <c:v>3.8910505836575876E-2</c:v>
                </c:pt>
                <c:pt idx="9">
                  <c:v>5.6818181818181816E-2</c:v>
                </c:pt>
                <c:pt idx="10">
                  <c:v>4.4776119402985072E-2</c:v>
                </c:pt>
                <c:pt idx="11">
                  <c:v>6.0509554140127389E-2</c:v>
                </c:pt>
                <c:pt idx="12">
                  <c:v>3.7209302325581395E-2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E-4C92-84E9-7C5932AC9A2B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725010725010731E-3"/>
                  <c:y val="8.1492218776448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0EE-4C92-84E9-7C5932AC9A2B}"/>
                </c:ext>
              </c:extLst>
            </c:dLbl>
            <c:dLbl>
              <c:idx val="4"/>
              <c:layout>
                <c:manualLayout>
                  <c:x val="1.0725010725010343E-3"/>
                  <c:y val="2.7164072925482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0EE-4C92-84E9-7C5932AC9A2B}"/>
                </c:ext>
              </c:extLst>
            </c:dLbl>
            <c:dLbl>
              <c:idx val="13"/>
              <c:layout>
                <c:manualLayout>
                  <c:x val="2.1450021450019892E-3"/>
                  <c:y val="-9.96004501338719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0EE-4C92-84E9-7C5932AC9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Planilha1!$A$1:$N$1</c:f>
              <c:strCache>
                <c:ptCount val="13"/>
                <c:pt idx="0">
                  <c:v>PB</c:v>
                </c:pt>
                <c:pt idx="1">
                  <c:v>PE</c:v>
                </c:pt>
                <c:pt idx="2">
                  <c:v>PI</c:v>
                </c:pt>
                <c:pt idx="3">
                  <c:v>PR</c:v>
                </c:pt>
                <c:pt idx="4">
                  <c:v>RJ</c:v>
                </c:pt>
                <c:pt idx="5">
                  <c:v>RN</c:v>
                </c:pt>
                <c:pt idx="6">
                  <c:v>RO</c:v>
                </c:pt>
                <c:pt idx="7">
                  <c:v>RR</c:v>
                </c:pt>
                <c:pt idx="8">
                  <c:v>RS</c:v>
                </c:pt>
                <c:pt idx="9">
                  <c:v>SC</c:v>
                </c:pt>
                <c:pt idx="10">
                  <c:v>SE</c:v>
                </c:pt>
                <c:pt idx="11">
                  <c:v>SP</c:v>
                </c:pt>
                <c:pt idx="12">
                  <c:v>TO</c:v>
                </c:pt>
              </c:strCache>
            </c:strRef>
          </c:cat>
          <c:val>
            <c:numRef>
              <c:f>Planilha1!$A$3:$N$3</c:f>
              <c:numCache>
                <c:formatCode>0%</c:formatCode>
                <c:ptCount val="13"/>
                <c:pt idx="0">
                  <c:v>8.9552238805970144E-2</c:v>
                </c:pt>
                <c:pt idx="1">
                  <c:v>0.14285714285714285</c:v>
                </c:pt>
                <c:pt idx="2">
                  <c:v>0.10344827586206896</c:v>
                </c:pt>
                <c:pt idx="3">
                  <c:v>0.12587412587412586</c:v>
                </c:pt>
                <c:pt idx="4">
                  <c:v>8.4291187739463605E-2</c:v>
                </c:pt>
                <c:pt idx="5">
                  <c:v>0.13392857142857142</c:v>
                </c:pt>
                <c:pt idx="6">
                  <c:v>9.9236641221374045E-2</c:v>
                </c:pt>
                <c:pt idx="7">
                  <c:v>0.11904761904761904</c:v>
                </c:pt>
                <c:pt idx="8">
                  <c:v>0.12062256809338522</c:v>
                </c:pt>
                <c:pt idx="9">
                  <c:v>0.10227272727272727</c:v>
                </c:pt>
                <c:pt idx="10">
                  <c:v>0.17910447761194032</c:v>
                </c:pt>
                <c:pt idx="11">
                  <c:v>0.12420382165605096</c:v>
                </c:pt>
                <c:pt idx="12">
                  <c:v>0.17209302325581394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E-4C92-84E9-7C5932AC9A2B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Planilha1!$A$1:$N$1</c:f>
              <c:strCache>
                <c:ptCount val="13"/>
                <c:pt idx="0">
                  <c:v>PB</c:v>
                </c:pt>
                <c:pt idx="1">
                  <c:v>PE</c:v>
                </c:pt>
                <c:pt idx="2">
                  <c:v>PI</c:v>
                </c:pt>
                <c:pt idx="3">
                  <c:v>PR</c:v>
                </c:pt>
                <c:pt idx="4">
                  <c:v>RJ</c:v>
                </c:pt>
                <c:pt idx="5">
                  <c:v>RN</c:v>
                </c:pt>
                <c:pt idx="6">
                  <c:v>RO</c:v>
                </c:pt>
                <c:pt idx="7">
                  <c:v>RR</c:v>
                </c:pt>
                <c:pt idx="8">
                  <c:v>RS</c:v>
                </c:pt>
                <c:pt idx="9">
                  <c:v>SC</c:v>
                </c:pt>
                <c:pt idx="10">
                  <c:v>SE</c:v>
                </c:pt>
                <c:pt idx="11">
                  <c:v>SP</c:v>
                </c:pt>
                <c:pt idx="12">
                  <c:v>TO</c:v>
                </c:pt>
              </c:strCache>
            </c:strRef>
          </c:cat>
          <c:val>
            <c:numRef>
              <c:f>Planilha1!$A$4:$N$4</c:f>
              <c:numCache>
                <c:formatCode>0%</c:formatCode>
                <c:ptCount val="13"/>
                <c:pt idx="0">
                  <c:v>0.79104477611940305</c:v>
                </c:pt>
                <c:pt idx="1">
                  <c:v>0.8125</c:v>
                </c:pt>
                <c:pt idx="2">
                  <c:v>0.85344827586206895</c:v>
                </c:pt>
                <c:pt idx="3">
                  <c:v>0.83566433566433573</c:v>
                </c:pt>
                <c:pt idx="4">
                  <c:v>0.86206896551724133</c:v>
                </c:pt>
                <c:pt idx="5">
                  <c:v>0.8392857142857143</c:v>
                </c:pt>
                <c:pt idx="6">
                  <c:v>0.82442748091603046</c:v>
                </c:pt>
                <c:pt idx="7">
                  <c:v>0.8214285714285714</c:v>
                </c:pt>
                <c:pt idx="8">
                  <c:v>0.84046692607003881</c:v>
                </c:pt>
                <c:pt idx="9">
                  <c:v>0.84090909090909083</c:v>
                </c:pt>
                <c:pt idx="10">
                  <c:v>0.77611940298507465</c:v>
                </c:pt>
                <c:pt idx="11">
                  <c:v>0.8152866242038217</c:v>
                </c:pt>
                <c:pt idx="12">
                  <c:v>0.79069767441860472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EE-4C92-84E9-7C5932AC9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4"/>
        <c:axId val="216716416"/>
        <c:axId val="216717952"/>
      </c:barChart>
      <c:catAx>
        <c:axId val="2167164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717952"/>
        <c:crosses val="autoZero"/>
        <c:auto val="1"/>
        <c:lblAlgn val="ctr"/>
        <c:lblOffset val="100"/>
        <c:noMultiLvlLbl val="0"/>
      </c:catAx>
      <c:valAx>
        <c:axId val="216717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1671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61454046639282E-2"/>
          <c:y val="3.5304791447386186E-2"/>
          <c:w val="0.9622770919067215"/>
          <c:h val="0.724881077063501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Detratores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1EC-4775-BD4B-4C30F93704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Plan1!$B$2:$B$4</c:f>
              <c:numCache>
                <c:formatCode>#.#00%</c:formatCode>
                <c:ptCount val="3"/>
                <c:pt idx="0">
                  <c:v>2.9000000000000001E-2</c:v>
                </c:pt>
                <c:pt idx="1">
                  <c:v>4.0000000000000008E-2</c:v>
                </c:pt>
                <c:pt idx="2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EC-4775-BD4B-4C30F937047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Neutros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Plan1!$C$2:$C$4</c:f>
              <c:numCache>
                <c:formatCode>#.#00%</c:formatCode>
                <c:ptCount val="3"/>
                <c:pt idx="0">
                  <c:v>0.15300000000000002</c:v>
                </c:pt>
                <c:pt idx="1">
                  <c:v>0.127</c:v>
                </c:pt>
                <c:pt idx="2">
                  <c:v>0.12000000000000001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71-4D72-A974-23CEC42239D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Promotores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Plan1!$D$2:$D$4</c:f>
              <c:numCache>
                <c:formatCode>#.#00%</c:formatCode>
                <c:ptCount val="3"/>
                <c:pt idx="0">
                  <c:v>0.81799999999999995</c:v>
                </c:pt>
                <c:pt idx="1">
                  <c:v>0.83200000000000007</c:v>
                </c:pt>
                <c:pt idx="2">
                  <c:v>0.83200000000000007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71-4D72-A974-23CEC4223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-3"/>
        <c:axId val="225506432"/>
        <c:axId val="225507968"/>
      </c:barChart>
      <c:catAx>
        <c:axId val="225506432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225507968"/>
        <c:crosses val="autoZero"/>
        <c:auto val="1"/>
        <c:lblAlgn val="ctr"/>
        <c:lblOffset val="100"/>
        <c:noMultiLvlLbl val="0"/>
      </c:catAx>
      <c:valAx>
        <c:axId val="225507968"/>
        <c:scaling>
          <c:orientation val="minMax"/>
          <c:max val="0.8500000000000002"/>
          <c:min val="0"/>
        </c:scaling>
        <c:delete val="1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one"/>
        <c:crossAx val="225506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5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Plan1!$A$1:$H$1</c:f>
              <c:strCache>
                <c:ptCount val="8"/>
                <c:pt idx="0">
                  <c:v>Não Sabe</c:v>
                </c:pt>
                <c:pt idx="1">
                  <c:v>Outro</c:v>
                </c:pt>
                <c:pt idx="2">
                  <c:v>Artigos disponibilizados na internet</c:v>
                </c:pt>
                <c:pt idx="3">
                  <c:v>Palestras e vídeos disponibilizados na internet</c:v>
                </c:pt>
                <c:pt idx="4">
                  <c:v>Consultoria online</c:v>
                </c:pt>
                <c:pt idx="5">
                  <c:v>Cursos online</c:v>
                </c:pt>
                <c:pt idx="6">
                  <c:v>Consultoria presencial</c:v>
                </c:pt>
                <c:pt idx="7">
                  <c:v>Outros cursos presenciais</c:v>
                </c:pt>
              </c:strCache>
            </c:strRef>
          </c:cat>
          <c:val>
            <c:numRef>
              <c:f>Plan1!$A$2:$H$2</c:f>
              <c:numCache>
                <c:formatCode>#.#00%</c:formatCode>
                <c:ptCount val="8"/>
                <c:pt idx="0">
                  <c:v>3.0000000000000002E-2</c:v>
                </c:pt>
                <c:pt idx="1">
                  <c:v>4.0000000000000008E-2</c:v>
                </c:pt>
                <c:pt idx="2">
                  <c:v>4.0000000000000008E-2</c:v>
                </c:pt>
                <c:pt idx="3">
                  <c:v>4.0000000000000008E-2</c:v>
                </c:pt>
                <c:pt idx="4">
                  <c:v>0.05</c:v>
                </c:pt>
                <c:pt idx="5">
                  <c:v>0.13</c:v>
                </c:pt>
                <c:pt idx="6">
                  <c:v>0.30000000000000004</c:v>
                </c:pt>
                <c:pt idx="7">
                  <c:v>0.37000000000000005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E-4D28-BCC9-28A1C259B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229614336"/>
        <c:axId val="229615872"/>
      </c:barChart>
      <c:catAx>
        <c:axId val="229614336"/>
        <c:scaling>
          <c:orientation val="maxMin"/>
        </c:scaling>
        <c:delete val="0"/>
        <c:axPos val="b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9615872"/>
        <c:crosses val="autoZero"/>
        <c:auto val="1"/>
        <c:lblAlgn val="ctr"/>
        <c:lblOffset val="100"/>
        <c:noMultiLvlLbl val="0"/>
      </c:catAx>
      <c:valAx>
        <c:axId val="229615872"/>
        <c:scaling>
          <c:orientation val="minMax"/>
          <c:max val="0.4"/>
          <c:min val="0"/>
        </c:scaling>
        <c:delete val="1"/>
        <c:axPos val="r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one"/>
        <c:crossAx val="22961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Plan1!$A$1:$G$1</c:f>
              <c:strCache>
                <c:ptCount val="7"/>
                <c:pt idx="0">
                  <c:v>Procura no site do Sebrae</c:v>
                </c:pt>
                <c:pt idx="1">
                  <c:v>Vai até ao Sebrae presencialmente</c:v>
                </c:pt>
                <c:pt idx="2">
                  <c:v>E-mail</c:v>
                </c:pt>
                <c:pt idx="3">
                  <c:v>Liga para central 0800</c:v>
                </c:pt>
                <c:pt idx="4">
                  <c:v>Procura na página do Sebrae no Facebook</c:v>
                </c:pt>
                <c:pt idx="5">
                  <c:v>Outro</c:v>
                </c:pt>
                <c:pt idx="6">
                  <c:v>Não sabe</c:v>
                </c:pt>
              </c:strCache>
            </c:strRef>
          </c:cat>
          <c:val>
            <c:numRef>
              <c:f>Plan1!$A$2:$G$2</c:f>
              <c:numCache>
                <c:formatCode>#.#00%</c:formatCode>
                <c:ptCount val="7"/>
                <c:pt idx="0">
                  <c:v>0.60000000000000009</c:v>
                </c:pt>
                <c:pt idx="1">
                  <c:v>0.18000000000000002</c:v>
                </c:pt>
                <c:pt idx="2">
                  <c:v>7.0000000000000021E-2</c:v>
                </c:pt>
                <c:pt idx="3">
                  <c:v>6.0000000000000005E-2</c:v>
                </c:pt>
                <c:pt idx="4">
                  <c:v>6.0000000000000005E-2</c:v>
                </c:pt>
                <c:pt idx="5">
                  <c:v>2.0000000000000004E-2</c:v>
                </c:pt>
                <c:pt idx="6">
                  <c:v>1.0000000000000002E-2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E-4D28-BCC9-28A1C259B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229432320"/>
        <c:axId val="229511936"/>
      </c:barChart>
      <c:catAx>
        <c:axId val="229432320"/>
        <c:scaling>
          <c:orientation val="minMax"/>
        </c:scaling>
        <c:delete val="0"/>
        <c:axPos val="b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9511936"/>
        <c:crosses val="autoZero"/>
        <c:auto val="1"/>
        <c:lblAlgn val="ctr"/>
        <c:lblOffset val="100"/>
        <c:noMultiLvlLbl val="0"/>
      </c:catAx>
      <c:valAx>
        <c:axId val="229511936"/>
        <c:scaling>
          <c:orientation val="minMax"/>
          <c:max val="0.7000000000000004"/>
          <c:min val="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one"/>
        <c:crossAx val="22943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59 anos</c:v>
                </c:pt>
                <c:pt idx="5">
                  <c:v>60 a 64 anos</c:v>
                </c:pt>
                <c:pt idx="6">
                  <c:v>65 anos ou mais</c:v>
                </c:pt>
                <c:pt idx="7">
                  <c:v>NS/NR</c:v>
                </c:pt>
              </c:strCache>
            </c:strRef>
          </c:cat>
          <c:val>
            <c:numRef>
              <c:f>Planilha1!$B$2:$B$9</c:f>
              <c:numCache>
                <c:formatCode>0%</c:formatCode>
                <c:ptCount val="8"/>
                <c:pt idx="0">
                  <c:v>0.13</c:v>
                </c:pt>
                <c:pt idx="1">
                  <c:v>0.3545250560957367</c:v>
                </c:pt>
                <c:pt idx="2">
                  <c:v>0.24981301421091998</c:v>
                </c:pt>
                <c:pt idx="3">
                  <c:v>0.1791323859386687</c:v>
                </c:pt>
                <c:pt idx="4">
                  <c:v>4.2071802543006728E-2</c:v>
                </c:pt>
                <c:pt idx="5">
                  <c:v>1.7950635751682879E-2</c:v>
                </c:pt>
                <c:pt idx="6">
                  <c:v>1.589379207180254E-2</c:v>
                </c:pt>
                <c:pt idx="7">
                  <c:v>8.9753178758414463E-3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E-4082-86BB-B86D64395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70"/>
        <c:axId val="228849920"/>
        <c:axId val="228860288"/>
      </c:barChart>
      <c:catAx>
        <c:axId val="228849920"/>
        <c:scaling>
          <c:orientation val="maxMin"/>
        </c:scaling>
        <c:delete val="0"/>
        <c:axPos val="l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860288"/>
        <c:crosses val="autoZero"/>
        <c:auto val="1"/>
        <c:lblAlgn val="ctr"/>
        <c:lblOffset val="100"/>
        <c:noMultiLvlLbl val="0"/>
      </c:catAx>
      <c:valAx>
        <c:axId val="2288602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2884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#.#00%</c:formatCode>
                <c:ptCount val="11"/>
                <c:pt idx="0">
                  <c:v>1.0000000000000007E-3</c:v>
                </c:pt>
                <c:pt idx="1">
                  <c:v>0</c:v>
                </c:pt>
                <c:pt idx="2">
                  <c:v>2.0000000000000013E-3</c:v>
                </c:pt>
                <c:pt idx="3">
                  <c:v>1.0000000000000007E-3</c:v>
                </c:pt>
                <c:pt idx="4">
                  <c:v>3.0000000000000014E-3</c:v>
                </c:pt>
                <c:pt idx="5">
                  <c:v>1.4999999999999998E-2</c:v>
                </c:pt>
                <c:pt idx="6">
                  <c:v>1.900000000000001E-2</c:v>
                </c:pt>
                <c:pt idx="7">
                  <c:v>9.0000000000000024E-2</c:v>
                </c:pt>
                <c:pt idx="8">
                  <c:v>0.19700000000000001</c:v>
                </c:pt>
                <c:pt idx="9">
                  <c:v>0.25700000000000001</c:v>
                </c:pt>
                <c:pt idx="10">
                  <c:v>0.41400000000000015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CC-484D-97BB-5FE42AC5A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05916800"/>
        <c:axId val="205926784"/>
      </c:barChart>
      <c:catAx>
        <c:axId val="205916800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205926784"/>
        <c:crosses val="autoZero"/>
        <c:auto val="1"/>
        <c:lblAlgn val="ctr"/>
        <c:lblOffset val="100"/>
        <c:noMultiLvlLbl val="0"/>
      </c:catAx>
      <c:valAx>
        <c:axId val="205926784"/>
        <c:scaling>
          <c:orientation val="minMax"/>
          <c:max val="0.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0591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9894425813034226E-2"/>
          <c:w val="1"/>
          <c:h val="0.77545027810161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40537912495637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8D-4CBD-B648-E4ECFAD370CC}"/>
                </c:ext>
              </c:extLst>
            </c:dLbl>
            <c:dLbl>
              <c:idx val="2"/>
              <c:layout>
                <c:manualLayout>
                  <c:x val="-6.7243032999650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D-4CBD-B648-E4ECFAD370CC}"/>
                </c:ext>
              </c:extLst>
            </c:dLbl>
            <c:dLbl>
              <c:idx val="3"/>
              <c:layout>
                <c:manualLayout>
                  <c:x val="-1.0086454949947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8D-4CBD-B648-E4ECFAD37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59 anos</c:v>
                </c:pt>
                <c:pt idx="5">
                  <c:v>60 a 64 anos</c:v>
                </c:pt>
                <c:pt idx="6">
                  <c:v>65 anos +</c:v>
                </c:pt>
                <c:pt idx="7">
                  <c:v>NS/NR</c:v>
                </c:pt>
              </c:strCache>
            </c:strRef>
          </c:cat>
          <c:val>
            <c:numRef>
              <c:f>Planilha1!$B$2:$B$9</c:f>
              <c:numCache>
                <c:formatCode>0%</c:formatCode>
                <c:ptCount val="8"/>
                <c:pt idx="0">
                  <c:v>0.13500000000000001</c:v>
                </c:pt>
                <c:pt idx="1">
                  <c:v>0.29700000000000015</c:v>
                </c:pt>
                <c:pt idx="2">
                  <c:v>0.2950000000000001</c:v>
                </c:pt>
                <c:pt idx="3">
                  <c:v>0.16700000000000001</c:v>
                </c:pt>
                <c:pt idx="4">
                  <c:v>5.1999999999999998E-2</c:v>
                </c:pt>
                <c:pt idx="5">
                  <c:v>2.5000000000000001E-2</c:v>
                </c:pt>
                <c:pt idx="6">
                  <c:v>1.4999999999999998E-2</c:v>
                </c:pt>
                <c:pt idx="7">
                  <c:v>1.4999999999999998E-2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E-4082-86BB-B86D64395DE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1.3588375369560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D-4CBD-B648-E4ECFAD370CC}"/>
                </c:ext>
              </c:extLst>
            </c:dLbl>
            <c:dLbl>
              <c:idx val="2"/>
              <c:layout>
                <c:manualLayout>
                  <c:x val="5.04322747497381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8D-4CBD-B648-E4ECFAD37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Planilha1!$A$2:$A$9</c:f>
              <c:strCache>
                <c:ptCount val="8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59 anos</c:v>
                </c:pt>
                <c:pt idx="5">
                  <c:v>60 a 64 anos</c:v>
                </c:pt>
                <c:pt idx="6">
                  <c:v>65 anos +</c:v>
                </c:pt>
                <c:pt idx="7">
                  <c:v>NS/NR</c:v>
                </c:pt>
              </c:strCache>
            </c:strRef>
          </c:cat>
          <c:val>
            <c:numRef>
              <c:f>Planilha1!$C$2:$C$9</c:f>
              <c:numCache>
                <c:formatCode>0%</c:formatCode>
                <c:ptCount val="8"/>
                <c:pt idx="0">
                  <c:v>0.112</c:v>
                </c:pt>
                <c:pt idx="1">
                  <c:v>0.29800000000000015</c:v>
                </c:pt>
                <c:pt idx="2">
                  <c:v>0.29600000000000015</c:v>
                </c:pt>
                <c:pt idx="3">
                  <c:v>0.17200000000000001</c:v>
                </c:pt>
                <c:pt idx="4">
                  <c:v>5.3999999999999999E-2</c:v>
                </c:pt>
                <c:pt idx="5">
                  <c:v>2.4E-2</c:v>
                </c:pt>
                <c:pt idx="6">
                  <c:v>2.3E-2</c:v>
                </c:pt>
                <c:pt idx="7">
                  <c:v>2.1000000000000008E-2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8D-4CBD-B648-E4ECFAD370C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3"/>
              <c:layout>
                <c:manualLayout>
                  <c:x val="5.04322747497375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8D-4CBD-B648-E4ECFAD37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Planilha1!$A$2:$A$9</c:f>
              <c:strCache>
                <c:ptCount val="8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59 anos</c:v>
                </c:pt>
                <c:pt idx="5">
                  <c:v>60 a 64 anos</c:v>
                </c:pt>
                <c:pt idx="6">
                  <c:v>65 anos +</c:v>
                </c:pt>
                <c:pt idx="7">
                  <c:v>NS/NR</c:v>
                </c:pt>
              </c:strCache>
            </c:strRef>
          </c:cat>
          <c:val>
            <c:numRef>
              <c:f>Planilha1!$D$2:$D$9</c:f>
              <c:numCache>
                <c:formatCode>0%</c:formatCode>
                <c:ptCount val="8"/>
                <c:pt idx="0">
                  <c:v>0.13163799551234118</c:v>
                </c:pt>
                <c:pt idx="1">
                  <c:v>0.3545250560957367</c:v>
                </c:pt>
                <c:pt idx="2">
                  <c:v>0.24981301421091998</c:v>
                </c:pt>
                <c:pt idx="3">
                  <c:v>0.1791323859386687</c:v>
                </c:pt>
                <c:pt idx="4">
                  <c:v>4.2071802543006728E-2</c:v>
                </c:pt>
                <c:pt idx="5">
                  <c:v>1.7950635751682879E-2</c:v>
                </c:pt>
                <c:pt idx="6">
                  <c:v>1.589379207180254E-2</c:v>
                </c:pt>
                <c:pt idx="7">
                  <c:v>8.9753178758414463E-3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8D-4CBD-B648-E4ECFAD37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19"/>
        <c:axId val="229641216"/>
        <c:axId val="229676160"/>
      </c:barChart>
      <c:catAx>
        <c:axId val="2296412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676160"/>
        <c:crosses val="autoZero"/>
        <c:auto val="1"/>
        <c:lblAlgn val="ctr"/>
        <c:lblOffset val="100"/>
        <c:noMultiLvlLbl val="0"/>
      </c:catAx>
      <c:valAx>
        <c:axId val="229676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2964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Trabalha por conta própria/Autônomo</c:v>
                </c:pt>
                <c:pt idx="1">
                  <c:v>Empregado</c:v>
                </c:pt>
                <c:pt idx="2">
                  <c:v>Outros</c:v>
                </c:pt>
                <c:pt idx="3">
                  <c:v>Desempregado</c:v>
                </c:pt>
                <c:pt idx="4">
                  <c:v>Estudante</c:v>
                </c:pt>
                <c:pt idx="5">
                  <c:v>Servidor Público</c:v>
                </c:pt>
                <c:pt idx="6">
                  <c:v>Aposentado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0.51757666417352277</c:v>
                </c:pt>
                <c:pt idx="1">
                  <c:v>0.1950261780104712</c:v>
                </c:pt>
                <c:pt idx="2">
                  <c:v>9.3866866118175102E-2</c:v>
                </c:pt>
                <c:pt idx="3">
                  <c:v>8.2273747195213173E-2</c:v>
                </c:pt>
                <c:pt idx="4">
                  <c:v>6.9184741959611107E-2</c:v>
                </c:pt>
                <c:pt idx="5">
                  <c:v>2.3373223635003749E-2</c:v>
                </c:pt>
                <c:pt idx="6">
                  <c:v>1.8698578908003E-2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E-4082-86BB-B86D64395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70"/>
        <c:axId val="196059136"/>
        <c:axId val="196060672"/>
      </c:barChart>
      <c:catAx>
        <c:axId val="196059136"/>
        <c:scaling>
          <c:orientation val="maxMin"/>
        </c:scaling>
        <c:delete val="0"/>
        <c:axPos val="l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60672"/>
        <c:crosses val="autoZero"/>
        <c:auto val="1"/>
        <c:lblAlgn val="ctr"/>
        <c:lblOffset val="100"/>
        <c:noMultiLvlLbl val="0"/>
      </c:catAx>
      <c:valAx>
        <c:axId val="19606067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19605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9894425813034226E-2"/>
          <c:w val="1"/>
          <c:h val="0.76291080136689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6810758249912721E-3"/>
                  <c:y val="5.0157631217003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91-4B0D-9964-477D2846C12D}"/>
                </c:ext>
              </c:extLst>
            </c:dLbl>
            <c:dLbl>
              <c:idx val="2"/>
              <c:layout>
                <c:manualLayout>
                  <c:x val="-6.7243032999650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91-4B0D-9964-477D2846C12D}"/>
                </c:ext>
              </c:extLst>
            </c:dLbl>
            <c:dLbl>
              <c:idx val="3"/>
              <c:layout>
                <c:manualLayout>
                  <c:x val="-1.00864549499476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91-4B0D-9964-477D2846C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Autônomo</c:v>
                </c:pt>
                <c:pt idx="1">
                  <c:v>Empregado</c:v>
                </c:pt>
                <c:pt idx="2">
                  <c:v>Outros</c:v>
                </c:pt>
                <c:pt idx="3">
                  <c:v>Desempregado</c:v>
                </c:pt>
                <c:pt idx="4">
                  <c:v>Estudante</c:v>
                </c:pt>
                <c:pt idx="5">
                  <c:v>Servidor Público</c:v>
                </c:pt>
                <c:pt idx="6">
                  <c:v>Aposentado</c:v>
                </c:pt>
                <c:pt idx="7">
                  <c:v>Empresário</c:v>
                </c:pt>
              </c:strCache>
            </c:strRef>
          </c:cat>
          <c:val>
            <c:numRef>
              <c:f>Planilha1!$B$2:$B$9</c:f>
              <c:numCache>
                <c:formatCode>0%</c:formatCode>
                <c:ptCount val="8"/>
                <c:pt idx="0">
                  <c:v>0.44166666666666676</c:v>
                </c:pt>
                <c:pt idx="1">
                  <c:v>0.22666666666666668</c:v>
                </c:pt>
                <c:pt idx="2">
                  <c:v>0</c:v>
                </c:pt>
                <c:pt idx="3">
                  <c:v>0.15000000000000005</c:v>
                </c:pt>
                <c:pt idx="4">
                  <c:v>9.5000000000000029E-2</c:v>
                </c:pt>
                <c:pt idx="5">
                  <c:v>4.3333333333333363E-2</c:v>
                </c:pt>
                <c:pt idx="6">
                  <c:v>2.3333333333333341E-2</c:v>
                </c:pt>
                <c:pt idx="7">
                  <c:v>2.0000000000000007E-2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E-4082-86BB-B86D64395DE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0432274749738146E-3"/>
                  <c:y val="1.358837369804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91-4B0D-9964-477D2846C12D}"/>
                </c:ext>
              </c:extLst>
            </c:dLbl>
            <c:dLbl>
              <c:idx val="2"/>
              <c:layout>
                <c:manualLayout>
                  <c:x val="5.04322747497381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91-4B0D-9964-477D2846C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Planilha1!$A$2:$A$9</c:f>
              <c:strCache>
                <c:ptCount val="8"/>
                <c:pt idx="0">
                  <c:v>Autônomo</c:v>
                </c:pt>
                <c:pt idx="1">
                  <c:v>Empregado</c:v>
                </c:pt>
                <c:pt idx="2">
                  <c:v>Outros</c:v>
                </c:pt>
                <c:pt idx="3">
                  <c:v>Desempregado</c:v>
                </c:pt>
                <c:pt idx="4">
                  <c:v>Estudante</c:v>
                </c:pt>
                <c:pt idx="5">
                  <c:v>Servidor Público</c:v>
                </c:pt>
                <c:pt idx="6">
                  <c:v>Aposentado</c:v>
                </c:pt>
                <c:pt idx="7">
                  <c:v>Empresário</c:v>
                </c:pt>
              </c:strCache>
            </c:strRef>
          </c:cat>
          <c:val>
            <c:numRef>
              <c:f>Planilha1!$C$2:$C$9</c:f>
              <c:numCache>
                <c:formatCode>0%</c:formatCode>
                <c:ptCount val="8"/>
                <c:pt idx="0">
                  <c:v>0.40300000000000002</c:v>
                </c:pt>
                <c:pt idx="1">
                  <c:v>0.24500000000000005</c:v>
                </c:pt>
                <c:pt idx="2">
                  <c:v>8.6000000000000021E-2</c:v>
                </c:pt>
                <c:pt idx="3">
                  <c:v>0.12000000000000002</c:v>
                </c:pt>
                <c:pt idx="4">
                  <c:v>6.200000000000002E-2</c:v>
                </c:pt>
                <c:pt idx="5">
                  <c:v>5.1999999999999998E-2</c:v>
                </c:pt>
                <c:pt idx="6">
                  <c:v>3.3000000000000002E-2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91-4B0D-9964-477D2846C12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3"/>
              <c:layout>
                <c:manualLayout>
                  <c:x val="5.04322747497375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91-4B0D-9964-477D2846C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Planilha1!$A$2:$A$9</c:f>
              <c:strCache>
                <c:ptCount val="8"/>
                <c:pt idx="0">
                  <c:v>Autônomo</c:v>
                </c:pt>
                <c:pt idx="1">
                  <c:v>Empregado</c:v>
                </c:pt>
                <c:pt idx="2">
                  <c:v>Outros</c:v>
                </c:pt>
                <c:pt idx="3">
                  <c:v>Desempregado</c:v>
                </c:pt>
                <c:pt idx="4">
                  <c:v>Estudante</c:v>
                </c:pt>
                <c:pt idx="5">
                  <c:v>Servidor Público</c:v>
                </c:pt>
                <c:pt idx="6">
                  <c:v>Aposentado</c:v>
                </c:pt>
                <c:pt idx="7">
                  <c:v>Empresário</c:v>
                </c:pt>
              </c:strCache>
            </c:strRef>
          </c:cat>
          <c:val>
            <c:numRef>
              <c:f>Planilha1!$D$2:$D$9</c:f>
              <c:numCache>
                <c:formatCode>0%</c:formatCode>
                <c:ptCount val="8"/>
                <c:pt idx="0">
                  <c:v>0.51757666417352277</c:v>
                </c:pt>
                <c:pt idx="1">
                  <c:v>0.1950261780104712</c:v>
                </c:pt>
                <c:pt idx="2">
                  <c:v>9.3866866118175102E-2</c:v>
                </c:pt>
                <c:pt idx="3">
                  <c:v>8.2273747195213173E-2</c:v>
                </c:pt>
                <c:pt idx="4">
                  <c:v>6.9184741959611107E-2</c:v>
                </c:pt>
                <c:pt idx="5">
                  <c:v>2.3373223635003749E-2</c:v>
                </c:pt>
                <c:pt idx="6">
                  <c:v>1.8698578908003E-2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591-4B0D-9964-477D2846C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19"/>
        <c:axId val="196091264"/>
        <c:axId val="196101248"/>
      </c:barChart>
      <c:catAx>
        <c:axId val="196091264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01248"/>
        <c:crosses val="autoZero"/>
        <c:auto val="1"/>
        <c:lblAlgn val="ctr"/>
        <c:lblOffset val="100"/>
        <c:noMultiLvlLbl val="0"/>
      </c:catAx>
      <c:valAx>
        <c:axId val="196101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1960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62541421311235"/>
          <c:y val="0.91242734301796846"/>
          <c:w val="0.26483562652372306"/>
          <c:h val="5.7478078251828844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71414293713123E-2"/>
          <c:y val="2.9902821182413632E-2"/>
          <c:w val="0.96245717141257381"/>
          <c:h val="0.7026039214007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Até Ens. Fund. Incomp.</c:v>
                </c:pt>
                <c:pt idx="1">
                  <c:v>Ens. Fund. Comp.</c:v>
                </c:pt>
                <c:pt idx="2">
                  <c:v>Ens. Méd. Incomp.</c:v>
                </c:pt>
                <c:pt idx="3">
                  <c:v>Ensino Méd. Comp.</c:v>
                </c:pt>
                <c:pt idx="4">
                  <c:v>Ens. Sup. Incomp.</c:v>
                </c:pt>
                <c:pt idx="5">
                  <c:v>Ens. Sup. Comp.</c:v>
                </c:pt>
                <c:pt idx="6">
                  <c:v>Pós Graduação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4.2000000000000016E-2</c:v>
                </c:pt>
                <c:pt idx="1">
                  <c:v>6.0000000000000019E-2</c:v>
                </c:pt>
                <c:pt idx="2">
                  <c:v>3.500000000000001E-2</c:v>
                </c:pt>
                <c:pt idx="3">
                  <c:v>0.255</c:v>
                </c:pt>
                <c:pt idx="4">
                  <c:v>0.14300000000000004</c:v>
                </c:pt>
                <c:pt idx="5">
                  <c:v>0.33300000000000013</c:v>
                </c:pt>
                <c:pt idx="6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3-4B6F-9B40-FB0B542BCD5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4.92913622774110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34-4EC5-B2E6-D25EAB1EE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Planilha1!$A$2:$A$8</c:f>
              <c:strCache>
                <c:ptCount val="7"/>
                <c:pt idx="0">
                  <c:v>Até Ens. Fund. Incomp.</c:v>
                </c:pt>
                <c:pt idx="1">
                  <c:v>Ens. Fund. Comp.</c:v>
                </c:pt>
                <c:pt idx="2">
                  <c:v>Ens. Méd. Incomp.</c:v>
                </c:pt>
                <c:pt idx="3">
                  <c:v>Ensino Méd. Comp.</c:v>
                </c:pt>
                <c:pt idx="4">
                  <c:v>Ens. Sup. Incomp.</c:v>
                </c:pt>
                <c:pt idx="5">
                  <c:v>Ens. Sup. Comp.</c:v>
                </c:pt>
                <c:pt idx="6">
                  <c:v>Pós Graduação</c:v>
                </c:pt>
              </c:strCache>
            </c:strRef>
          </c:cat>
          <c:val>
            <c:numRef>
              <c:f>Planilha1!$C$2:$C$8</c:f>
              <c:numCache>
                <c:formatCode>0%</c:formatCode>
                <c:ptCount val="7"/>
                <c:pt idx="0">
                  <c:v>5.2000000000000025E-2</c:v>
                </c:pt>
                <c:pt idx="1">
                  <c:v>6.6000000000000003E-2</c:v>
                </c:pt>
                <c:pt idx="2">
                  <c:v>8.0000000000000029E-2</c:v>
                </c:pt>
                <c:pt idx="3">
                  <c:v>0.34300000000000008</c:v>
                </c:pt>
                <c:pt idx="4">
                  <c:v>0.11</c:v>
                </c:pt>
                <c:pt idx="5">
                  <c:v>0.24300000000000005</c:v>
                </c:pt>
                <c:pt idx="6">
                  <c:v>8.0000000000000029E-2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34-4EC5-B2E6-D25EAB1EE97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5"/>
              <c:layout>
                <c:manualLayout>
                  <c:x val="1.4787408683223306E-2"/>
                  <c:y val="-2.718438289310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34-4EC5-B2E6-D25EAB1EE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Planilha1!$A$2:$A$8</c:f>
              <c:strCache>
                <c:ptCount val="7"/>
                <c:pt idx="0">
                  <c:v>Até Ens. Fund. Incomp.</c:v>
                </c:pt>
                <c:pt idx="1">
                  <c:v>Ens. Fund. Comp.</c:v>
                </c:pt>
                <c:pt idx="2">
                  <c:v>Ens. Méd. Incomp.</c:v>
                </c:pt>
                <c:pt idx="3">
                  <c:v>Ensino Méd. Comp.</c:v>
                </c:pt>
                <c:pt idx="4">
                  <c:v>Ens. Sup. Incomp.</c:v>
                </c:pt>
                <c:pt idx="5">
                  <c:v>Ens. Sup. Comp.</c:v>
                </c:pt>
                <c:pt idx="6">
                  <c:v>Pós Graduação</c:v>
                </c:pt>
              </c:strCache>
            </c:strRef>
          </c:cat>
          <c:val>
            <c:numRef>
              <c:f>Planilha1!$D$2:$D$8</c:f>
              <c:numCache>
                <c:formatCode>0%</c:formatCode>
                <c:ptCount val="7"/>
                <c:pt idx="0">
                  <c:v>2.0000000000000007E-2</c:v>
                </c:pt>
                <c:pt idx="1">
                  <c:v>7.0000000000000021E-2</c:v>
                </c:pt>
                <c:pt idx="2">
                  <c:v>9.0000000000000024E-2</c:v>
                </c:pt>
                <c:pt idx="3">
                  <c:v>0.4200000000000001</c:v>
                </c:pt>
                <c:pt idx="4">
                  <c:v>0.13</c:v>
                </c:pt>
                <c:pt idx="5">
                  <c:v>0.24000000000000005</c:v>
                </c:pt>
                <c:pt idx="6">
                  <c:v>4.0000000000000015E-2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34-4EC5-B2E6-D25EAB1EE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190208"/>
        <c:axId val="196191744"/>
      </c:barChart>
      <c:catAx>
        <c:axId val="19619020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91744"/>
        <c:crosses val="autoZero"/>
        <c:auto val="1"/>
        <c:lblAlgn val="ctr"/>
        <c:lblOffset val="100"/>
        <c:noMultiLvlLbl val="0"/>
      </c:catAx>
      <c:valAx>
        <c:axId val="196191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5B9BD5">
                  <a:lumMod val="20000"/>
                  <a:lumOff val="80000"/>
                  <a:alpha val="78000"/>
                </a:srgb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19619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551666856630327"/>
          <c:y val="0.9186671090372015"/>
          <c:w val="0.25177526256293425"/>
          <c:h val="6.2303822937625798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Até Ens. Fund. Incomp.</c:v>
                </c:pt>
                <c:pt idx="1">
                  <c:v>Ens. Fund. Comp.</c:v>
                </c:pt>
                <c:pt idx="2">
                  <c:v>Ens. Méd. Incomp.</c:v>
                </c:pt>
                <c:pt idx="3">
                  <c:v>Ensino Méd. Comp.</c:v>
                </c:pt>
                <c:pt idx="4">
                  <c:v>Ens. Sup. Incomp.</c:v>
                </c:pt>
                <c:pt idx="5">
                  <c:v>Ens. Sup. Comp.</c:v>
                </c:pt>
                <c:pt idx="6">
                  <c:v>Pós Graduação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2.0000000000000007E-2</c:v>
                </c:pt>
                <c:pt idx="1">
                  <c:v>7.0000000000000021E-2</c:v>
                </c:pt>
                <c:pt idx="2">
                  <c:v>9.0000000000000024E-2</c:v>
                </c:pt>
                <c:pt idx="3">
                  <c:v>0.4200000000000001</c:v>
                </c:pt>
                <c:pt idx="4">
                  <c:v>0.13</c:v>
                </c:pt>
                <c:pt idx="5">
                  <c:v>0.24000000000000005</c:v>
                </c:pt>
                <c:pt idx="6">
                  <c:v>4.0000000000000015E-2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E-4082-86BB-B86D64395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70"/>
        <c:axId val="196220416"/>
        <c:axId val="196221952"/>
      </c:barChart>
      <c:catAx>
        <c:axId val="196220416"/>
        <c:scaling>
          <c:orientation val="maxMin"/>
        </c:scaling>
        <c:delete val="0"/>
        <c:axPos val="l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21952"/>
        <c:crosses val="autoZero"/>
        <c:auto val="1"/>
        <c:lblAlgn val="ctr"/>
        <c:lblOffset val="100"/>
        <c:noMultiLvlLbl val="0"/>
      </c:catAx>
      <c:valAx>
        <c:axId val="19622195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19622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39035702728941E-2"/>
          <c:y val="0.16109090282079477"/>
          <c:w val="0.85011546731403165"/>
          <c:h val="0.49337959351825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4.96436291625098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9E-4EAB-B127-447F971AC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Preço alto</c:v>
                </c:pt>
                <c:pt idx="1">
                  <c:v>Não lembra</c:v>
                </c:pt>
                <c:pt idx="2">
                  <c:v>Tudo mal organizado</c:v>
                </c:pt>
                <c:pt idx="3">
                  <c:v>Carga horária muito pequena</c:v>
                </c:pt>
                <c:pt idx="4">
                  <c:v>Demora atendimento/agendamento </c:v>
                </c:pt>
                <c:pt idx="5">
                  <c:v>Não foi o que esperava</c:v>
                </c:pt>
                <c:pt idx="6">
                  <c:v>Professor/Instrutor mal preparado</c:v>
                </c:pt>
                <c:pt idx="7">
                  <c:v>Conteúdo superficial</c:v>
                </c:pt>
              </c:strCache>
            </c:strRef>
          </c:cat>
          <c:val>
            <c:numRef>
              <c:f>Planilha1!$B$2:$B$9</c:f>
              <c:numCache>
                <c:formatCode>0%</c:formatCode>
                <c:ptCount val="8"/>
                <c:pt idx="0">
                  <c:v>2.2522522522522535E-2</c:v>
                </c:pt>
                <c:pt idx="1">
                  <c:v>6.7567567567567571E-2</c:v>
                </c:pt>
                <c:pt idx="2">
                  <c:v>7.6576576576576572E-2</c:v>
                </c:pt>
                <c:pt idx="3">
                  <c:v>8.1081081081081086E-2</c:v>
                </c:pt>
                <c:pt idx="4">
                  <c:v>0.11261261261261261</c:v>
                </c:pt>
                <c:pt idx="5">
                  <c:v>0.1756756756756756</c:v>
                </c:pt>
                <c:pt idx="6">
                  <c:v>0.18018018018018028</c:v>
                </c:pt>
                <c:pt idx="7">
                  <c:v>0.28378378378378388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E-4EAB-B127-447F971AC3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5969664"/>
        <c:axId val="212217856"/>
      </c:barChart>
      <c:catAx>
        <c:axId val="205969664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17856"/>
        <c:crosses val="autoZero"/>
        <c:auto val="1"/>
        <c:lblAlgn val="ctr"/>
        <c:lblOffset val="100"/>
        <c:noMultiLvlLbl val="0"/>
      </c:catAx>
      <c:valAx>
        <c:axId val="212217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0596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schemeClr val="accent1">
                  <a:lumMod val="20000"/>
                  <a:lumOff val="80000"/>
                  <a:alpha val="40000"/>
                </a:schemeClr>
              </a:outerShdw>
            </a:effectLst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pt-BR"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10C-47E7-95FD-586951C96D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Plan1!$A$1:$AA$1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Plan1!$A$2:$AA$2</c:f>
              <c:numCache>
                <c:formatCode>#.#00</c:formatCode>
                <c:ptCount val="27"/>
                <c:pt idx="0">
                  <c:v>8.5445544554455441</c:v>
                </c:pt>
                <c:pt idx="1">
                  <c:v>8.5</c:v>
                </c:pt>
                <c:pt idx="2">
                  <c:v>8.6634615384615454</c:v>
                </c:pt>
                <c:pt idx="3">
                  <c:v>8.76</c:v>
                </c:pt>
                <c:pt idx="4">
                  <c:v>9.0048780487804816</c:v>
                </c:pt>
                <c:pt idx="5">
                  <c:v>8.83</c:v>
                </c:pt>
                <c:pt idx="6">
                  <c:v>9.151898734177216</c:v>
                </c:pt>
                <c:pt idx="7">
                  <c:v>9.2290909090909086</c:v>
                </c:pt>
                <c:pt idx="8">
                  <c:v>8.6516853932584272</c:v>
                </c:pt>
                <c:pt idx="9">
                  <c:v>9.34375</c:v>
                </c:pt>
                <c:pt idx="10">
                  <c:v>8.874045801526723</c:v>
                </c:pt>
                <c:pt idx="11">
                  <c:v>8.6467889908256872</c:v>
                </c:pt>
                <c:pt idx="12">
                  <c:v>8.7453703703703614</c:v>
                </c:pt>
                <c:pt idx="13">
                  <c:v>8.8155737704918007</c:v>
                </c:pt>
                <c:pt idx="14">
                  <c:v>9.5522388059701502</c:v>
                </c:pt>
                <c:pt idx="15">
                  <c:v>9.0762331838564982</c:v>
                </c:pt>
                <c:pt idx="16">
                  <c:v>9.0606060606060659</c:v>
                </c:pt>
                <c:pt idx="17">
                  <c:v>8.6445993031358839</c:v>
                </c:pt>
                <c:pt idx="18">
                  <c:v>8.780769230769236</c:v>
                </c:pt>
                <c:pt idx="19">
                  <c:v>8.9508928571428648</c:v>
                </c:pt>
                <c:pt idx="20">
                  <c:v>8.1984732824427482</c:v>
                </c:pt>
                <c:pt idx="21">
                  <c:v>8.5212121212121126</c:v>
                </c:pt>
                <c:pt idx="22">
                  <c:v>8.7587548638132304</c:v>
                </c:pt>
                <c:pt idx="23">
                  <c:v>9.0511363636363686</c:v>
                </c:pt>
                <c:pt idx="24">
                  <c:v>8.8602941176470686</c:v>
                </c:pt>
                <c:pt idx="25">
                  <c:v>9.2643312101910809</c:v>
                </c:pt>
                <c:pt idx="26">
                  <c:v>8.7293577981651325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2-4346-A3FA-668412DFA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79904"/>
        <c:axId val="212389888"/>
      </c:barChart>
      <c:catAx>
        <c:axId val="212379904"/>
        <c:scaling>
          <c:orientation val="minMax"/>
        </c:scaling>
        <c:delete val="0"/>
        <c:axPos val="b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2389888"/>
        <c:crosses val="autoZero"/>
        <c:auto val="1"/>
        <c:lblAlgn val="ctr"/>
        <c:lblOffset val="100"/>
        <c:noMultiLvlLbl val="0"/>
      </c:catAx>
      <c:valAx>
        <c:axId val="212389888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1237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Plan1!$A$1:$L$1</c:f>
              <c:strCache>
                <c:ptCount val="12"/>
                <c:pt idx="0">
                  <c:v>Análise de Mercado para Começar Bem</c:v>
                </c:pt>
                <c:pt idx="1">
                  <c:v>Análise de Negócio para Começar Bem</c:v>
                </c:pt>
                <c:pt idx="2">
                  <c:v>Como Validar seu Modelo de Negócios para Começar Bem</c:v>
                </c:pt>
                <c:pt idx="3">
                  <c:v>Empreendedorismo para Começar Bem</c:v>
                </c:pt>
                <c:pt idx="4">
                  <c:v>Empreender com Sustentabilidade para Começar Bem</c:v>
                </c:pt>
                <c:pt idx="5">
                  <c:v>Entendendo sobre Franquia para Começar Bem</c:v>
                </c:pt>
                <c:pt idx="6">
                  <c:v>Formalização para Começar Bem</c:v>
                </c:pt>
                <c:pt idx="7">
                  <c:v>Gestão Empresarial Integrada para Começar Bem</c:v>
                </c:pt>
                <c:pt idx="8">
                  <c:v>O Microempreendedor Individual - Passo-a-passo para a Formalização</c:v>
                </c:pt>
                <c:pt idx="9">
                  <c:v>Orientação sobre Acesso a Financiamento para Começar Bem </c:v>
                </c:pt>
                <c:pt idx="10">
                  <c:v>Plano de Negócios para Começar Bem</c:v>
                </c:pt>
                <c:pt idx="11">
                  <c:v>Transforme sua Ideia em Modelo de Negócios para Começar Bem</c:v>
                </c:pt>
              </c:strCache>
            </c:strRef>
          </c:cat>
          <c:val>
            <c:numRef>
              <c:f>Plan1!$A$2:$L$2</c:f>
              <c:numCache>
                <c:formatCode>#.#00</c:formatCode>
                <c:ptCount val="12"/>
                <c:pt idx="0">
                  <c:v>9.0960451977401124</c:v>
                </c:pt>
                <c:pt idx="1">
                  <c:v>9.1266666666666669</c:v>
                </c:pt>
                <c:pt idx="2">
                  <c:v>8.9365079365079367</c:v>
                </c:pt>
                <c:pt idx="3">
                  <c:v>8.7798742138364787</c:v>
                </c:pt>
                <c:pt idx="4">
                  <c:v>9.2121212121212128</c:v>
                </c:pt>
                <c:pt idx="5">
                  <c:v>8.8048780487804876</c:v>
                </c:pt>
                <c:pt idx="6">
                  <c:v>9.291316526610645</c:v>
                </c:pt>
                <c:pt idx="7">
                  <c:v>9.1641025641025635</c:v>
                </c:pt>
                <c:pt idx="8">
                  <c:v>8.8660049627791562</c:v>
                </c:pt>
                <c:pt idx="9">
                  <c:v>8.1666666666666661</c:v>
                </c:pt>
                <c:pt idx="10">
                  <c:v>8.9608192341941226</c:v>
                </c:pt>
                <c:pt idx="11">
                  <c:v>9.1060606060606055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2-4346-A3FA-668412DFA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09888"/>
        <c:axId val="212311424"/>
      </c:barChart>
      <c:catAx>
        <c:axId val="212309888"/>
        <c:scaling>
          <c:orientation val="minMax"/>
        </c:scaling>
        <c:delete val="0"/>
        <c:axPos val="l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2311424"/>
        <c:crosses val="autoZero"/>
        <c:auto val="1"/>
        <c:lblAlgn val="ctr"/>
        <c:lblOffset val="100"/>
        <c:noMultiLvlLbl val="0"/>
      </c:catAx>
      <c:valAx>
        <c:axId val="212311424"/>
        <c:scaling>
          <c:orientation val="minMax"/>
          <c:max val="10"/>
          <c:min val="0"/>
        </c:scaling>
        <c:delete val="0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123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#.#00%</c:formatCode>
                <c:ptCount val="11"/>
                <c:pt idx="0">
                  <c:v>9.5201827875095245E-4</c:v>
                </c:pt>
                <c:pt idx="1">
                  <c:v>2.8560548362528571E-3</c:v>
                </c:pt>
                <c:pt idx="2">
                  <c:v>2.6656511805026656E-3</c:v>
                </c:pt>
                <c:pt idx="3">
                  <c:v>4.1888804265041903E-3</c:v>
                </c:pt>
                <c:pt idx="4">
                  <c:v>3.4272658035034271E-3</c:v>
                </c:pt>
                <c:pt idx="5">
                  <c:v>1.6374714394516383E-2</c:v>
                </c:pt>
                <c:pt idx="6">
                  <c:v>1.7326732673267339E-2</c:v>
                </c:pt>
                <c:pt idx="7">
                  <c:v>6.5689261233815702E-2</c:v>
                </c:pt>
                <c:pt idx="8">
                  <c:v>0.1361386138613862</c:v>
                </c:pt>
                <c:pt idx="9">
                  <c:v>0.1911652703731912</c:v>
                </c:pt>
                <c:pt idx="10">
                  <c:v>0.5592155369383095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CC-484D-97BB-5FE42AC5A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212595840"/>
        <c:axId val="212597376"/>
      </c:barChart>
      <c:catAx>
        <c:axId val="212595840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212597376"/>
        <c:crosses val="autoZero"/>
        <c:auto val="1"/>
        <c:lblAlgn val="ctr"/>
        <c:lblOffset val="100"/>
        <c:noMultiLvlLbl val="0"/>
      </c:catAx>
      <c:valAx>
        <c:axId val="212597376"/>
        <c:scaling>
          <c:orientation val="minMax"/>
          <c:max val="0.60000000000000042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1259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schemeClr val="accent1">
                  <a:lumMod val="20000"/>
                  <a:lumOff val="80000"/>
                  <a:alpha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Plan1!$A$1:$AA$1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Plan1!$A$2:$AA$2</c:f>
              <c:numCache>
                <c:formatCode>#.#00</c:formatCode>
                <c:ptCount val="27"/>
                <c:pt idx="0">
                  <c:v>9.326732673267335</c:v>
                </c:pt>
                <c:pt idx="1">
                  <c:v>7.875</c:v>
                </c:pt>
                <c:pt idx="2">
                  <c:v>8.6777251184834121</c:v>
                </c:pt>
                <c:pt idx="3">
                  <c:v>8.9040000000000035</c:v>
                </c:pt>
                <c:pt idx="4">
                  <c:v>8.6682926829268236</c:v>
                </c:pt>
                <c:pt idx="5">
                  <c:v>9.1194029850746272</c:v>
                </c:pt>
                <c:pt idx="6">
                  <c:v>8.9622641509434011</c:v>
                </c:pt>
                <c:pt idx="7">
                  <c:v>9.1920289855072461</c:v>
                </c:pt>
                <c:pt idx="8">
                  <c:v>9.397003745318349</c:v>
                </c:pt>
                <c:pt idx="9">
                  <c:v>8.6</c:v>
                </c:pt>
                <c:pt idx="10">
                  <c:v>9.1526717557251906</c:v>
                </c:pt>
                <c:pt idx="11">
                  <c:v>9.4705882352941231</c:v>
                </c:pt>
                <c:pt idx="12">
                  <c:v>9.2638888888888893</c:v>
                </c:pt>
                <c:pt idx="13">
                  <c:v>9.6040816326530614</c:v>
                </c:pt>
                <c:pt idx="14">
                  <c:v>9.3134328358209082</c:v>
                </c:pt>
                <c:pt idx="15">
                  <c:v>9.4017857142857189</c:v>
                </c:pt>
                <c:pt idx="16">
                  <c:v>9.2543103448275819</c:v>
                </c:pt>
                <c:pt idx="17">
                  <c:v>9.3275261324041807</c:v>
                </c:pt>
                <c:pt idx="18">
                  <c:v>9.5019157088122554</c:v>
                </c:pt>
                <c:pt idx="19">
                  <c:v>8.7972972972972965</c:v>
                </c:pt>
                <c:pt idx="20">
                  <c:v>8.6564885496183273</c:v>
                </c:pt>
                <c:pt idx="21">
                  <c:v>8.4910179640718475</c:v>
                </c:pt>
                <c:pt idx="22">
                  <c:v>8.6015625</c:v>
                </c:pt>
                <c:pt idx="23">
                  <c:v>8.5771428571428565</c:v>
                </c:pt>
                <c:pt idx="24">
                  <c:v>8.9708029197080386</c:v>
                </c:pt>
                <c:pt idx="25">
                  <c:v>8.8274760383386646</c:v>
                </c:pt>
                <c:pt idx="26">
                  <c:v>9.1658986175115214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2-4346-A3FA-668412DFA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26912"/>
        <c:axId val="212728448"/>
      </c:barChart>
      <c:catAx>
        <c:axId val="212726912"/>
        <c:scaling>
          <c:orientation val="minMax"/>
        </c:scaling>
        <c:delete val="0"/>
        <c:axPos val="b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2728448"/>
        <c:crosses val="autoZero"/>
        <c:auto val="1"/>
        <c:lblAlgn val="ctr"/>
        <c:lblOffset val="100"/>
        <c:noMultiLvlLbl val="0"/>
      </c:catAx>
      <c:valAx>
        <c:axId val="212728448"/>
        <c:scaling>
          <c:orientation val="minMax"/>
          <c:max val="1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1272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Plan1!$A$1:$L$1</c:f>
              <c:strCache>
                <c:ptCount val="12"/>
                <c:pt idx="0">
                  <c:v>Análise de Mercado para Começar Bem</c:v>
                </c:pt>
                <c:pt idx="1">
                  <c:v>Análise de Negócio para Começar Bem</c:v>
                </c:pt>
                <c:pt idx="2">
                  <c:v>Como Validar seu Modelo de Negócios para Começar Bem</c:v>
                </c:pt>
                <c:pt idx="3">
                  <c:v>Empreendedorismo para Começar Bem</c:v>
                </c:pt>
                <c:pt idx="4">
                  <c:v>Empreender com Sustentabilidade para Começar Bem</c:v>
                </c:pt>
                <c:pt idx="5">
                  <c:v>Entendendo sobre Franquia para Começar Bem</c:v>
                </c:pt>
                <c:pt idx="6">
                  <c:v>Formalização para Começar Bem</c:v>
                </c:pt>
                <c:pt idx="7">
                  <c:v>Gestão Empresarial Integrada para Começar Bem</c:v>
                </c:pt>
                <c:pt idx="8">
                  <c:v>O Microempreendedor Individual - Passo-a-passo para a Formalização</c:v>
                </c:pt>
                <c:pt idx="9">
                  <c:v>Orientação sobre Acesso a Financiamento para Começar Bem</c:v>
                </c:pt>
                <c:pt idx="10">
                  <c:v>Plano de Negócios para Começar Bem</c:v>
                </c:pt>
                <c:pt idx="11">
                  <c:v>Transforme sua Ideia em Modelo de Negócios para Começar Bem</c:v>
                </c:pt>
              </c:strCache>
            </c:strRef>
          </c:cat>
          <c:val>
            <c:numRef>
              <c:f>Plan1!$A$2:$L$2</c:f>
              <c:numCache>
                <c:formatCode>#.#00</c:formatCode>
                <c:ptCount val="12"/>
                <c:pt idx="0">
                  <c:v>9.0487804878048781</c:v>
                </c:pt>
                <c:pt idx="1">
                  <c:v>9.1866666666666674</c:v>
                </c:pt>
                <c:pt idx="2">
                  <c:v>9.0793650793650791</c:v>
                </c:pt>
                <c:pt idx="3">
                  <c:v>9.0449438202247183</c:v>
                </c:pt>
                <c:pt idx="4">
                  <c:v>9.5757575757575761</c:v>
                </c:pt>
                <c:pt idx="5">
                  <c:v>9.2682926829268286</c:v>
                </c:pt>
                <c:pt idx="6">
                  <c:v>8.9747191011235952</c:v>
                </c:pt>
                <c:pt idx="7">
                  <c:v>9.0102564102564102</c:v>
                </c:pt>
                <c:pt idx="8">
                  <c:v>9.1156069364161851</c:v>
                </c:pt>
                <c:pt idx="9">
                  <c:v>9.343283582089553</c:v>
                </c:pt>
                <c:pt idx="10">
                  <c:v>9.0355871886120998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2-4346-A3FA-668412DFA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18272"/>
        <c:axId val="212919808"/>
      </c:barChart>
      <c:catAx>
        <c:axId val="212918272"/>
        <c:scaling>
          <c:orientation val="minMax"/>
        </c:scaling>
        <c:delete val="0"/>
        <c:axPos val="l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2919808"/>
        <c:crosses val="autoZero"/>
        <c:auto val="1"/>
        <c:lblAlgn val="ctr"/>
        <c:lblOffset val="100"/>
        <c:noMultiLvlLbl val="0"/>
      </c:catAx>
      <c:valAx>
        <c:axId val="212919808"/>
        <c:scaling>
          <c:orientation val="minMax"/>
          <c:max val="10"/>
          <c:min val="0"/>
        </c:scaling>
        <c:delete val="0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11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1291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05D9-A660-4830-9FE6-0E9729FFC6FE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7CD0F-6D16-4963-BC39-9E4D74303E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172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2CEC9-2132-43BF-B3D0-41D0BFA65BB9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26FD-D063-49F9-B6D9-6819F9B9D6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12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96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4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8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0475D-A952-4CEB-A49C-BDC28CFD1443}" type="datetime1">
              <a:rPr lang="pt-BR" smtClean="0"/>
              <a:pPr/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A2463-8D6D-463E-8AFA-00DF02DC313C}" type="datetime1">
              <a:rPr lang="pt-BR" smtClean="0"/>
              <a:pPr/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1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90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0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9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7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6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4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826D5-477D-4C97-B8C8-0B25B2B44D62}" type="datetime1">
              <a:rPr lang="pt-BR" smtClean="0"/>
              <a:pPr/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9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5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5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8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8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36817-0C91-41EA-8B8D-768A37857B2A}" type="datetime1">
              <a:rPr lang="pt-BR" smtClean="0"/>
              <a:pPr/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9A006-8FE6-4AAB-A1E1-A2A7FEA0FAF8}" type="datetime1">
              <a:rPr lang="pt-BR" smtClean="0"/>
              <a:pPr/>
              <a:t>04/05/2018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5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CACAA-E56E-49F1-BA57-E773272D2BDD}" type="datetime1">
              <a:rPr lang="pt-BR" smtClean="0"/>
              <a:pPr/>
              <a:t>04/05/2018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4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C9B699-35C8-49FF-ABE2-BA23BE547D64}" type="datetime1">
              <a:rPr lang="pt-BR" smtClean="0"/>
              <a:pPr/>
              <a:t>04/05/2018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9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09817F-64CE-4378-96AB-E498C8639164}" type="datetime1">
              <a:rPr lang="pt-BR" smtClean="0"/>
              <a:pPr/>
              <a:t>04/05/2018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A784A-01A8-4BF3-9316-2DD18FDB9F83}" type="datetime1">
              <a:rPr lang="pt-BR" smtClean="0"/>
              <a:pPr/>
              <a:t>04/05/2018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5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E6EAB-75EE-41C5-B234-15B95FCB761A}" type="datetime1">
              <a:rPr lang="pt-BR" smtClean="0"/>
              <a:pPr/>
              <a:t>04/05/2018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4A67-4E44-4B2B-BAF7-E86FC6FD6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95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7C0B-B44A-4388-97E8-A967FE55A01A}" type="datetimeFigureOut">
              <a:rPr lang="pt-BR" smtClean="0"/>
              <a:pPr/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F99F-6D45-4E05-A0EB-84D6F0427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1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3.xml"/><Relationship Id="rId7" Type="http://schemas.openxmlformats.org/officeDocument/2006/relationships/slide" Target="slide1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chart" Target="../charts/chart7.xml"/><Relationship Id="rId4" Type="http://schemas.openxmlformats.org/officeDocument/2006/relationships/slide" Target="slide14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0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slide" Target="slide19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4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17.xml"/><Relationship Id="rId7" Type="http://schemas.openxmlformats.org/officeDocument/2006/relationships/slide" Target="slide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slide" Target="slide26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1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slide" Target="slide31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3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7.xml"/><Relationship Id="rId18" Type="http://schemas.openxmlformats.org/officeDocument/2006/relationships/slide" Target="slide39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12" Type="http://schemas.openxmlformats.org/officeDocument/2006/relationships/slide" Target="slide23.xml"/><Relationship Id="rId17" Type="http://schemas.openxmlformats.org/officeDocument/2006/relationships/slide" Target="slide35.xml"/><Relationship Id="rId2" Type="http://schemas.openxmlformats.org/officeDocument/2006/relationships/notesSlide" Target="../notesSlides/notesSlide2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3.xml"/><Relationship Id="rId10" Type="http://schemas.openxmlformats.org/officeDocument/2006/relationships/slide" Target="slide21.xml"/><Relationship Id="rId4" Type="http://schemas.openxmlformats.org/officeDocument/2006/relationships/slide" Target="slide7.xml"/><Relationship Id="rId9" Type="http://schemas.openxmlformats.org/officeDocument/2006/relationships/image" Target="../media/image5.jpeg"/><Relationship Id="rId14" Type="http://schemas.openxmlformats.org/officeDocument/2006/relationships/slide" Target="slide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chart" Target="../charts/chart3.xml"/><Relationship Id="rId10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4" b="10641"/>
          <a:stretch>
            <a:fillRect/>
          </a:stretch>
        </p:blipFill>
        <p:spPr>
          <a:xfrm>
            <a:off x="471768" y="0"/>
            <a:ext cx="11720232" cy="68580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" y="0"/>
            <a:ext cx="5500914" cy="6858000"/>
          </a:xfrm>
          <a:prstGeom prst="rect">
            <a:avLst/>
          </a:prstGeom>
          <a:solidFill>
            <a:srgbClr val="FEC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8850" name="Picture 2" descr="Imagem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29" t="5778" r="27288"/>
          <a:stretch>
            <a:fillRect/>
          </a:stretch>
        </p:blipFill>
        <p:spPr bwMode="auto">
          <a:xfrm>
            <a:off x="1756230" y="537029"/>
            <a:ext cx="1988457" cy="1964938"/>
          </a:xfrm>
          <a:prstGeom prst="ellipse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0" y="2917369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haroni" pitchFamily="2" charset="-79"/>
              </a:rPr>
              <a:t>COMEÇAR BEM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3860794"/>
            <a:ext cx="5500914" cy="638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5517814" y="-14514"/>
            <a:ext cx="0" cy="69437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0" y="3996441"/>
            <a:ext cx="5776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3D80D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Pesquisa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rgbClr val="F3D80D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de Satisfação e Impacto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email">
            <a:biLevel thresh="25000"/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952" y="232228"/>
            <a:ext cx="1245999" cy="57234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8820" y="6172256"/>
            <a:ext cx="1150610" cy="64220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0" y="6146799"/>
            <a:ext cx="550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haroni" pitchFamily="2" charset="-79"/>
              </a:rPr>
              <a:t>MARÇO DE 2018</a:t>
            </a:r>
          </a:p>
        </p:txBody>
      </p:sp>
    </p:spTree>
    <p:extLst>
      <p:ext uri="{BB962C8B-B14F-4D97-AF65-F5344CB8AC3E}">
        <p14:creationId xmlns:p14="http://schemas.microsoft.com/office/powerpoint/2010/main" val="17777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Q3. Em relação à qualidade do conteúdo do curso que o(a) Sr.(a) fez, dê uma nota de 0 a 10, sendo 0 “PÉSSIMO” e 10 “EXCELENTE”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DA QUALIDADE DO CONTEÚDO DO CURSO  (Nota média)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592366192"/>
              </p:ext>
            </p:extLst>
          </p:nvPr>
        </p:nvGraphicFramePr>
        <p:xfrm>
          <a:off x="192711" y="1358537"/>
          <a:ext cx="11806579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10389355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5.336 | NS/NR: 18</a:t>
            </a:r>
          </a:p>
        </p:txBody>
      </p:sp>
    </p:spTree>
    <p:extLst>
      <p:ext uri="{BB962C8B-B14F-4D97-AF65-F5344CB8AC3E}">
        <p14:creationId xmlns:p14="http://schemas.microsoft.com/office/powerpoint/2010/main" val="27501051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Q3. Em relação à qualidade do conteúdo do curso que o(a) Sr.(a) fez, dê uma nota de 0 a 10, sendo 0 “PÉSSIMO” e 10 “EXCELENTE”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DA QUALIDADE DO CONTEÚDO DO CURSO (Nota média)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CURSO/OFICINA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584311651"/>
              </p:ext>
            </p:extLst>
          </p:nvPr>
        </p:nvGraphicFramePr>
        <p:xfrm>
          <a:off x="630936" y="1057003"/>
          <a:ext cx="10341864" cy="550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5.336 | NS/NR: 18</a:t>
            </a:r>
          </a:p>
        </p:txBody>
      </p:sp>
    </p:spTree>
    <p:extLst>
      <p:ext uri="{BB962C8B-B14F-4D97-AF65-F5344CB8AC3E}">
        <p14:creationId xmlns:p14="http://schemas.microsoft.com/office/powerpoint/2010/main" val="2888015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9579448" y="2351314"/>
            <a:ext cx="1925921" cy="3730541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7653527" y="4688805"/>
            <a:ext cx="1925921" cy="1393050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881298" y="5537881"/>
            <a:ext cx="6772230" cy="538190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Q4. Qual a sua satisfação geral com esse curso do Começar Bem? Atribua uma nota de 0 a 10, sendo 0 “TOTALMENTE INSATISFEITO(A)” e 10  “TOTALMENTE SATISFEITO(A)”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SATISFAÇÃO GERAL COM O CURSO DO COMEÇAR BEM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949392270"/>
              </p:ext>
            </p:extLst>
          </p:nvPr>
        </p:nvGraphicFramePr>
        <p:xfrm>
          <a:off x="301737" y="2259873"/>
          <a:ext cx="11449050" cy="416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0" name="Agrupar 29"/>
          <p:cNvGrpSpPr/>
          <p:nvPr/>
        </p:nvGrpSpPr>
        <p:grpSpPr>
          <a:xfrm>
            <a:off x="649209" y="1120431"/>
            <a:ext cx="2606055" cy="939973"/>
            <a:chOff x="384033" y="1244363"/>
            <a:chExt cx="2606055" cy="939973"/>
          </a:xfrm>
        </p:grpSpPr>
        <p:sp>
          <p:nvSpPr>
            <p:cNvPr id="31" name="Retângulo Arredondado 30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MÉDIA: </a:t>
              </a:r>
              <a:r>
                <a:rPr lang="pt-BR" sz="2500" b="1" dirty="0"/>
                <a:t>9,1</a:t>
              </a:r>
              <a:endParaRPr lang="pt-BR" sz="2000" b="1" dirty="0"/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3" name="CaixaDeTexto 2"/>
          <p:cNvSpPr txBox="1"/>
          <p:nvPr/>
        </p:nvSpPr>
        <p:spPr>
          <a:xfrm>
            <a:off x="2927981" y="5162765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4,8%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653526" y="4334851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20,2%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9579448" y="2032927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75,0%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4799862" y="613873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6470408" y="62133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 descr="search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CaixaDeTexto 39"/>
          <p:cNvSpPr txBox="1"/>
          <p:nvPr/>
        </p:nvSpPr>
        <p:spPr>
          <a:xfrm>
            <a:off x="3357154" y="1306286"/>
            <a:ext cx="811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A6A5C"/>
                </a:solidFill>
              </a:rPr>
              <a:t>A média da satisfação geral com o curso  foi de 9,1. ¾ dos entrevistados atribuíram notas altas para a satisfação com o Começar Bem.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9797143" y="6596619"/>
            <a:ext cx="190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5.252 | NS/NR: 102</a:t>
            </a:r>
          </a:p>
        </p:txBody>
      </p:sp>
    </p:spTree>
    <p:extLst>
      <p:ext uri="{BB962C8B-B14F-4D97-AF65-F5344CB8AC3E}">
        <p14:creationId xmlns:p14="http://schemas.microsoft.com/office/powerpoint/2010/main" val="323068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" grpId="0" animBg="1"/>
      <p:bldP spid="3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Q4. Qual a sua satisfação geral com esse curso do Começar Bem? Atribua uma nota de 0 a 10, sendo 0 “TOTALMENTE INSATISFEITO(A)” e 10  “TOTALMENTE SATISFEITO(A)”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SATISFAÇÃO GERAL COM O CURSO DO COMEÇAR BEM (Nota média)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537806397"/>
              </p:ext>
            </p:extLst>
          </p:nvPr>
        </p:nvGraphicFramePr>
        <p:xfrm>
          <a:off x="192711" y="1701208"/>
          <a:ext cx="11806579" cy="472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14">
            <a:hlinkClick r:id="rId3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rId5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6" action="ppaction://hlinksldjump"/>
          </p:cNvPr>
          <p:cNvSpPr/>
          <p:nvPr/>
        </p:nvSpPr>
        <p:spPr>
          <a:xfrm>
            <a:off x="4799862" y="613873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6470408" y="62133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254348" y="6596619"/>
            <a:ext cx="190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5.252 | NS/NR: 102</a:t>
            </a:r>
          </a:p>
        </p:txBody>
      </p:sp>
    </p:spTree>
    <p:extLst>
      <p:ext uri="{BB962C8B-B14F-4D97-AF65-F5344CB8AC3E}">
        <p14:creationId xmlns:p14="http://schemas.microsoft.com/office/powerpoint/2010/main" val="33066724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Q4. Qual a sua satisfação geral com esse curso do Começar Bem? Atribua uma nota de 0 a 10, sendo 0 “TOTALMENTE INSATISFEITO(A)” e 10  “TOTALMENTE SATISFEITO(A)”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SATISFAÇÃO GERAL COM O CURSO DO COMEÇAR BEM (Nota média)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536345246"/>
              </p:ext>
            </p:extLst>
          </p:nvPr>
        </p:nvGraphicFramePr>
        <p:xfrm>
          <a:off x="630936" y="1057003"/>
          <a:ext cx="10341864" cy="550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5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6" action="ppaction://hlinksldjump"/>
          </p:cNvPr>
          <p:cNvSpPr/>
          <p:nvPr/>
        </p:nvSpPr>
        <p:spPr>
          <a:xfrm>
            <a:off x="4799862" y="613873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6470408" y="62133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254348" y="6596619"/>
            <a:ext cx="190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5.252 | NS/NR: 102</a:t>
            </a:r>
          </a:p>
        </p:txBody>
      </p:sp>
    </p:spTree>
    <p:extLst>
      <p:ext uri="{BB962C8B-B14F-4D97-AF65-F5344CB8AC3E}">
        <p14:creationId xmlns:p14="http://schemas.microsoft.com/office/powerpoint/2010/main" val="37035987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Q4. Qual a sua satisfação geral com esse curso do Começar Bem? Atribua uma nota de 0 a 10, sendo 0 “TOTALMENTE INSATISFEITO(A)” e 10  “TOTALMENTE SATISFEITO(A)”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SATISFAÇÃO GERAL COM O CURSO DO COMEÇAR BEM - SÉRIE HISTÓRICA</a:t>
            </a:r>
          </a:p>
        </p:txBody>
      </p:sp>
      <p:sp>
        <p:nvSpPr>
          <p:cNvPr id="15" name="Retângulo 14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6" name="Retângulo 15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5" action="ppaction://hlinksldjump"/>
          </p:cNvPr>
          <p:cNvSpPr/>
          <p:nvPr/>
        </p:nvSpPr>
        <p:spPr>
          <a:xfrm>
            <a:off x="4799862" y="613873"/>
            <a:ext cx="1670546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6470408" y="62133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1603679777"/>
              </p:ext>
            </p:extLst>
          </p:nvPr>
        </p:nvGraphicFramePr>
        <p:xfrm>
          <a:off x="1097280" y="2860766"/>
          <a:ext cx="10398034" cy="363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Arredondar Retângulo em um Canto Único 18"/>
          <p:cNvSpPr/>
          <p:nvPr/>
        </p:nvSpPr>
        <p:spPr>
          <a:xfrm>
            <a:off x="-156755" y="1240973"/>
            <a:ext cx="3043646" cy="400594"/>
          </a:xfrm>
          <a:prstGeom prst="round1Rect">
            <a:avLst/>
          </a:prstGeom>
          <a:solidFill>
            <a:srgbClr val="4A6A5C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 2015: </a:t>
            </a:r>
            <a:r>
              <a:rPr lang="pt-BR" b="1" dirty="0">
                <a:solidFill>
                  <a:srgbClr val="FFFF00"/>
                </a:solidFill>
              </a:rPr>
              <a:t>9,2</a:t>
            </a:r>
          </a:p>
        </p:txBody>
      </p:sp>
      <p:sp>
        <p:nvSpPr>
          <p:cNvPr id="21" name="Arredondar Retângulo em um Canto Único 20"/>
          <p:cNvSpPr/>
          <p:nvPr/>
        </p:nvSpPr>
        <p:spPr>
          <a:xfrm>
            <a:off x="-148047" y="1693818"/>
            <a:ext cx="3043646" cy="400594"/>
          </a:xfrm>
          <a:prstGeom prst="round1Rect">
            <a:avLst/>
          </a:prstGeom>
          <a:solidFill>
            <a:srgbClr val="4A6A5C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 2016: </a:t>
            </a:r>
            <a:r>
              <a:rPr lang="pt-BR" b="1" dirty="0">
                <a:solidFill>
                  <a:srgbClr val="FFFF00"/>
                </a:solidFill>
              </a:rPr>
              <a:t>9,2</a:t>
            </a:r>
          </a:p>
        </p:txBody>
      </p:sp>
      <p:sp>
        <p:nvSpPr>
          <p:cNvPr id="28" name="Arredondar Retângulo em um Canto Único 27"/>
          <p:cNvSpPr/>
          <p:nvPr/>
        </p:nvSpPr>
        <p:spPr>
          <a:xfrm>
            <a:off x="-139338" y="2146663"/>
            <a:ext cx="3043646" cy="400594"/>
          </a:xfrm>
          <a:prstGeom prst="round1Rect">
            <a:avLst/>
          </a:prstGeom>
          <a:solidFill>
            <a:srgbClr val="4A6A5C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 2017: </a:t>
            </a:r>
            <a:r>
              <a:rPr lang="pt-BR" b="1" dirty="0">
                <a:solidFill>
                  <a:srgbClr val="FFFF00"/>
                </a:solidFill>
              </a:rPr>
              <a:t>9,1</a:t>
            </a:r>
          </a:p>
        </p:txBody>
      </p:sp>
    </p:spTree>
    <p:extLst>
      <p:ext uri="{BB962C8B-B14F-4D97-AF65-F5344CB8AC3E}">
        <p14:creationId xmlns:p14="http://schemas.microsoft.com/office/powerpoint/2010/main" val="3797128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9579448" y="2706025"/>
            <a:ext cx="1925921" cy="3271326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7653527" y="2977024"/>
            <a:ext cx="1925921" cy="3000327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881298" y="4625814"/>
            <a:ext cx="6772230" cy="1345753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Q5. (a) Sr. (a) conseguiu pôr em prática o que aprendeu nesse curso? Dê uma nota de 0 a 10, sendo que 0 significa “NÃO PÔS NADA EM PRÁTICA” e nota 10 que “PÔS TODOS OS CONHECIMENTOS EM PRÁTICA”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APLICABILIDADE DO CURSO DO COMEÇAR BEM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4221310529"/>
              </p:ext>
            </p:extLst>
          </p:nvPr>
        </p:nvGraphicFramePr>
        <p:xfrm>
          <a:off x="301737" y="2053481"/>
          <a:ext cx="11449050" cy="426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" name="Agrupar 29"/>
          <p:cNvGrpSpPr/>
          <p:nvPr/>
        </p:nvGrpSpPr>
        <p:grpSpPr>
          <a:xfrm>
            <a:off x="649209" y="1120431"/>
            <a:ext cx="2606055" cy="939973"/>
            <a:chOff x="384033" y="1244363"/>
            <a:chExt cx="2606055" cy="939973"/>
          </a:xfrm>
        </p:grpSpPr>
        <p:sp>
          <p:nvSpPr>
            <p:cNvPr id="31" name="Retângulo Arredondado 30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MÉDIA: </a:t>
              </a:r>
              <a:r>
                <a:rPr lang="pt-BR" sz="2500" b="1" dirty="0"/>
                <a:t>7,2</a:t>
              </a:r>
              <a:endParaRPr lang="pt-BR" sz="2000" b="1" dirty="0"/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3" name="CaixaDeTexto 2"/>
          <p:cNvSpPr txBox="1"/>
          <p:nvPr/>
        </p:nvSpPr>
        <p:spPr>
          <a:xfrm>
            <a:off x="3028393" y="4250698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28,4%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653526" y="2605443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33,4%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9579446" y="2334444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38,2%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6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7" action="ppaction://hlinksldjump"/>
          </p:cNvPr>
          <p:cNvSpPr/>
          <p:nvPr/>
        </p:nvSpPr>
        <p:spPr>
          <a:xfrm>
            <a:off x="4799862" y="613873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6470408" y="62133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 descr="search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CaixaDeTexto 27"/>
          <p:cNvSpPr txBox="1"/>
          <p:nvPr/>
        </p:nvSpPr>
        <p:spPr>
          <a:xfrm>
            <a:off x="3357153" y="1306286"/>
            <a:ext cx="851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A6A5C"/>
                </a:solidFill>
              </a:rPr>
              <a:t>A nota média para a aplicabilidade do curso  foi de 7,2 . Mais de ¼ dos entrevistados atribuiu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notas baixas </a:t>
            </a:r>
            <a:r>
              <a:rPr lang="pt-BR" b="1" dirty="0">
                <a:solidFill>
                  <a:srgbClr val="4A6A5C"/>
                </a:solidFill>
              </a:rPr>
              <a:t>para este item da avaliação.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9862461" y="6322300"/>
            <a:ext cx="190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5.222 | NS/NR: 132</a:t>
            </a:r>
          </a:p>
        </p:txBody>
      </p:sp>
    </p:spTree>
    <p:extLst>
      <p:ext uri="{BB962C8B-B14F-4D97-AF65-F5344CB8AC3E}">
        <p14:creationId xmlns:p14="http://schemas.microsoft.com/office/powerpoint/2010/main" val="29021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" grpId="0" animBg="1"/>
      <p:bldP spid="3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Q5. (a) Sr. (a) conseguiu pôr em prática o que aprendeu nesse curso? Dê uma nota de 0 a 10, sendo que 0 significa “NÃO PÔS NADA EM PRÁTICA” e nota 10 que “PÔS TODOS OS CONHECIMENTOS EM PRÁTICA”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APLICABILIDADE DO CURSO DO COMEÇAR BEM (Nota média)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786172436"/>
              </p:ext>
            </p:extLst>
          </p:nvPr>
        </p:nvGraphicFramePr>
        <p:xfrm>
          <a:off x="192711" y="1479140"/>
          <a:ext cx="11806579" cy="472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14">
            <a:hlinkClick r:id="rId3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rId5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6" action="ppaction://hlinksldjump"/>
          </p:cNvPr>
          <p:cNvSpPr/>
          <p:nvPr/>
        </p:nvSpPr>
        <p:spPr>
          <a:xfrm>
            <a:off x="4799862" y="613873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6470408" y="62133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0306603" y="6322300"/>
            <a:ext cx="190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5.222 | NS/NR: 132</a:t>
            </a:r>
          </a:p>
        </p:txBody>
      </p:sp>
    </p:spTree>
    <p:extLst>
      <p:ext uri="{BB962C8B-B14F-4D97-AF65-F5344CB8AC3E}">
        <p14:creationId xmlns:p14="http://schemas.microsoft.com/office/powerpoint/2010/main" val="87653046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Q5. (a) Sr. (a) conseguiu pôr em prática o que aprendeu nesse curso? Dê uma nota de 0 a 10, sendo que 0 significa “NÃO PÔS NADA EM PRÁTICA” e nota 10 que “PÔS TODOS OS CONHECIMENTOS EM PRÁTICA”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APLICABILIDADE DO CURSO DO COMEÇAR BEM (Nota média)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665007179"/>
              </p:ext>
            </p:extLst>
          </p:nvPr>
        </p:nvGraphicFramePr>
        <p:xfrm>
          <a:off x="630936" y="1057003"/>
          <a:ext cx="10341864" cy="534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14">
            <a:hlinkClick r:id="rId3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rId5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6" action="ppaction://hlinksldjump"/>
          </p:cNvPr>
          <p:cNvSpPr/>
          <p:nvPr/>
        </p:nvSpPr>
        <p:spPr>
          <a:xfrm>
            <a:off x="4799862" y="613873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6470408" y="62133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0413307" y="6309238"/>
            <a:ext cx="1857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5.222 | NS/NR: 132</a:t>
            </a:r>
          </a:p>
        </p:txBody>
      </p:sp>
    </p:spTree>
    <p:extLst>
      <p:ext uri="{BB962C8B-B14F-4D97-AF65-F5344CB8AC3E}">
        <p14:creationId xmlns:p14="http://schemas.microsoft.com/office/powerpoint/2010/main" val="416426155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Q5. (a) Sr. (a) conseguiu pôr em prática o que aprendeu nesse curso? Dê uma nota de 0 a 10, sendo que 0 significa “NÃO PÔS NADA EM PRÁTICA” e nota 10 que “PÔS TODOS OS CONHECIMENTOS EM PRÁTICA”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APLICABILIDADE DO CURSO DO COMEÇAR BEM - SÉRIE HISTÓRICA</a:t>
            </a:r>
          </a:p>
        </p:txBody>
      </p:sp>
      <p:sp>
        <p:nvSpPr>
          <p:cNvPr id="19" name="Retângulo 18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4799862" y="613873"/>
            <a:ext cx="1670546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6470408" y="62133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603679777"/>
              </p:ext>
            </p:extLst>
          </p:nvPr>
        </p:nvGraphicFramePr>
        <p:xfrm>
          <a:off x="1031965" y="2625634"/>
          <a:ext cx="10502537" cy="394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Arredondar Retângulo em um Canto Único 29"/>
          <p:cNvSpPr/>
          <p:nvPr/>
        </p:nvSpPr>
        <p:spPr>
          <a:xfrm>
            <a:off x="-156755" y="1240973"/>
            <a:ext cx="3043646" cy="400594"/>
          </a:xfrm>
          <a:prstGeom prst="round1Rect">
            <a:avLst/>
          </a:prstGeom>
          <a:solidFill>
            <a:srgbClr val="4A6A5C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 2015: </a:t>
            </a:r>
            <a:r>
              <a:rPr lang="pt-BR" b="1" dirty="0">
                <a:solidFill>
                  <a:srgbClr val="FFFF00"/>
                </a:solidFill>
              </a:rPr>
              <a:t>7,1</a:t>
            </a:r>
          </a:p>
        </p:txBody>
      </p:sp>
      <p:sp>
        <p:nvSpPr>
          <p:cNvPr id="31" name="Arredondar Retângulo em um Canto Único 30"/>
          <p:cNvSpPr/>
          <p:nvPr/>
        </p:nvSpPr>
        <p:spPr>
          <a:xfrm>
            <a:off x="-148047" y="1693818"/>
            <a:ext cx="3043646" cy="400594"/>
          </a:xfrm>
          <a:prstGeom prst="round1Rect">
            <a:avLst/>
          </a:prstGeom>
          <a:solidFill>
            <a:srgbClr val="4A6A5C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 2016: </a:t>
            </a:r>
            <a:r>
              <a:rPr lang="pt-BR" b="1" dirty="0">
                <a:solidFill>
                  <a:srgbClr val="FFFF00"/>
                </a:solidFill>
              </a:rPr>
              <a:t>7,5</a:t>
            </a:r>
          </a:p>
        </p:txBody>
      </p:sp>
      <p:sp>
        <p:nvSpPr>
          <p:cNvPr id="32" name="Arredondar Retângulo em um Canto Único 31"/>
          <p:cNvSpPr/>
          <p:nvPr/>
        </p:nvSpPr>
        <p:spPr>
          <a:xfrm>
            <a:off x="-139338" y="2146663"/>
            <a:ext cx="3043646" cy="400594"/>
          </a:xfrm>
          <a:prstGeom prst="round1Rect">
            <a:avLst/>
          </a:prstGeom>
          <a:solidFill>
            <a:srgbClr val="4A6A5C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 2017: </a:t>
            </a:r>
            <a:r>
              <a:rPr lang="pt-BR" b="1" dirty="0">
                <a:solidFill>
                  <a:srgbClr val="FFFF00"/>
                </a:solidFill>
              </a:rPr>
              <a:t>7,2</a:t>
            </a:r>
          </a:p>
        </p:txBody>
      </p:sp>
    </p:spTree>
    <p:extLst>
      <p:ext uri="{BB962C8B-B14F-4D97-AF65-F5344CB8AC3E}">
        <p14:creationId xmlns:p14="http://schemas.microsoft.com/office/powerpoint/2010/main" val="19132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" y="0"/>
            <a:ext cx="2177142" cy="6858000"/>
          </a:xfrm>
          <a:prstGeom prst="rect">
            <a:avLst/>
          </a:prstGeom>
          <a:solidFill>
            <a:srgbClr val="FEC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29" t="5778" r="27288"/>
          <a:stretch>
            <a:fillRect/>
          </a:stretch>
        </p:blipFill>
        <p:spPr bwMode="auto">
          <a:xfrm>
            <a:off x="-188685" y="4693126"/>
            <a:ext cx="2264229" cy="2237448"/>
          </a:xfrm>
          <a:prstGeom prst="ellipse">
            <a:avLst/>
          </a:prstGeom>
          <a:noFill/>
        </p:spPr>
      </p:pic>
      <p:sp>
        <p:nvSpPr>
          <p:cNvPr id="28" name="Retângulo 27"/>
          <p:cNvSpPr/>
          <p:nvPr/>
        </p:nvSpPr>
        <p:spPr>
          <a:xfrm>
            <a:off x="-5880" y="-6868"/>
            <a:ext cx="12195678" cy="95029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27" name="Conector reto 26"/>
          <p:cNvCxnSpPr/>
          <p:nvPr/>
        </p:nvCxnSpPr>
        <p:spPr>
          <a:xfrm>
            <a:off x="2205" y="793765"/>
            <a:ext cx="12187592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2554514" y="1295435"/>
            <a:ext cx="86177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Avaliar a satisfação e principais impactos (resultados) gerados pelo atendimento Começar Bem durante o ano de 2017.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05" y="170594"/>
            <a:ext cx="12187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cs typeface="Aparajita" panose="020B0604020202020204" pitchFamily="34" charset="0"/>
              </a:rPr>
              <a:t>A PESQUISA</a:t>
            </a:r>
          </a:p>
        </p:txBody>
      </p:sp>
      <p:pic>
        <p:nvPicPr>
          <p:cNvPr id="11" name="Imagem 10"/>
          <p:cNvPicPr preferRelativeResize="0">
            <a:picLocks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-3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713" y="1348169"/>
            <a:ext cx="1015232" cy="901545"/>
          </a:xfrm>
          <a:prstGeom prst="rect">
            <a:avLst/>
          </a:prstGeom>
        </p:spPr>
      </p:pic>
      <p:pic>
        <p:nvPicPr>
          <p:cNvPr id="12" name="Imagem 11"/>
          <p:cNvPicPr preferRelativeResize="0">
            <a:picLocks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-3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43" y="3006722"/>
            <a:ext cx="986973" cy="85407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569029" y="3035751"/>
            <a:ext cx="8603276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METODOLOGIA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pt-B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Tipo de pesquisa: </a:t>
            </a:r>
            <a:r>
              <a:rPr lang="pt-BR" b="1" dirty="0">
                <a:solidFill>
                  <a:srgbClr val="43956A"/>
                </a:solidFill>
              </a:rPr>
              <a:t>Quantitativa</a:t>
            </a:r>
          </a:p>
          <a:p>
            <a:pPr lvl="0"/>
            <a:endParaRPr lang="pt-BR" sz="1000" b="1" dirty="0">
              <a:solidFill>
                <a:srgbClr val="43956A"/>
              </a:solidFill>
            </a:endParaRPr>
          </a:p>
          <a:p>
            <a:r>
              <a:rPr lang="pt-B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Público alvo da pesquisa: </a:t>
            </a:r>
            <a:r>
              <a:rPr lang="pt-BR" sz="1600" b="1" dirty="0">
                <a:solidFill>
                  <a:srgbClr val="43956A"/>
                </a:solidFill>
              </a:rPr>
              <a:t>Participantes de cursos, oficinas e palestras do Começar Bem do SEBRAE em 2017.</a:t>
            </a:r>
          </a:p>
          <a:p>
            <a:endParaRPr lang="pt-BR" sz="1000" b="1" dirty="0">
              <a:solidFill>
                <a:srgbClr val="43956A"/>
              </a:solidFill>
            </a:endParaRPr>
          </a:p>
          <a:p>
            <a:pPr lvl="0"/>
            <a:r>
              <a:rPr lang="pt-BR" sz="1900" b="1" dirty="0">
                <a:solidFill>
                  <a:srgbClr val="43956A"/>
                </a:solidFill>
              </a:rPr>
              <a:t>5.354</a:t>
            </a:r>
            <a:r>
              <a:rPr lang="pt-BR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pt-B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entrevistas telefônicas realizadas entre 05 e 23 de fevereiro de 2018.</a:t>
            </a:r>
          </a:p>
          <a:p>
            <a:pPr lvl="0"/>
            <a:endParaRPr lang="pt-BR" sz="10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Erro amostral máximo: </a:t>
            </a:r>
            <a:r>
              <a:rPr lang="pt-BR" sz="1600" b="1" dirty="0">
                <a:solidFill>
                  <a:srgbClr val="43956A"/>
                </a:solidFill>
              </a:rPr>
              <a:t>1,3% para resultados nacionais e cerca de 5,8% para resultados por UF.</a:t>
            </a:r>
          </a:p>
          <a:p>
            <a:r>
              <a:rPr lang="pt-B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OBS: apenas os principais resultados foram tabulados por UF e Curso.</a:t>
            </a:r>
          </a:p>
          <a:p>
            <a:endParaRPr lang="pt-BR" sz="1000" b="1" dirty="0">
              <a:solidFill>
                <a:srgbClr val="43956A"/>
              </a:solidFill>
            </a:endParaRPr>
          </a:p>
          <a:p>
            <a:pPr lvl="0"/>
            <a:r>
              <a:rPr lang="pt-B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Intervalo de confiança: </a:t>
            </a:r>
            <a:r>
              <a:rPr lang="pt-BR" sz="1600" b="1" dirty="0">
                <a:solidFill>
                  <a:srgbClr val="43956A"/>
                </a:solidFill>
              </a:rPr>
              <a:t>95%</a:t>
            </a:r>
          </a:p>
          <a:p>
            <a:pPr lvl="0"/>
            <a:endParaRPr lang="pt-BR" sz="1600" b="1" dirty="0">
              <a:solidFill>
                <a:srgbClr val="43956A"/>
              </a:solidFill>
            </a:endParaRPr>
          </a:p>
          <a:p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9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Q6. Você pensa em abrir um negócio no futuro?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solidFill>
                  <a:schemeClr val="bg1"/>
                </a:solidFill>
              </a:rPr>
              <a:t>PERSPECTIVA DE ABRIR UM NEGÓCIO NO FUTURO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1330062023"/>
              </p:ext>
            </p:extLst>
          </p:nvPr>
        </p:nvGraphicFramePr>
        <p:xfrm>
          <a:off x="746496" y="2040918"/>
          <a:ext cx="10657748" cy="434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 descr="search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aixaDeTexto 11"/>
          <p:cNvSpPr txBox="1"/>
          <p:nvPr/>
        </p:nvSpPr>
        <p:spPr>
          <a:xfrm>
            <a:off x="731520" y="1227908"/>
            <a:ext cx="1062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A6A5C"/>
                </a:solidFill>
              </a:rPr>
              <a:t>Quase 1/3 dos entrevistados pretende abrir um negócio ainda neste ano ou em até dois anos.  Outros 22% pretendem abrir um negócio, mas em prazo ainda não definido. Já 35,0% dos entrevistados já possuem um negócio próprio.</a:t>
            </a:r>
          </a:p>
        </p:txBody>
      </p:sp>
      <p:sp>
        <p:nvSpPr>
          <p:cNvPr id="13" name="Chave esquerda 12"/>
          <p:cNvSpPr/>
          <p:nvPr/>
        </p:nvSpPr>
        <p:spPr>
          <a:xfrm rot="5400000">
            <a:off x="2429691" y="2103121"/>
            <a:ext cx="287382" cy="2795451"/>
          </a:xfrm>
          <a:prstGeom prst="leftBrac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50290" y="2948399"/>
            <a:ext cx="1925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31,3%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702858" y="6581001"/>
            <a:ext cx="1053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5.354</a:t>
            </a:r>
          </a:p>
        </p:txBody>
      </p:sp>
    </p:spTree>
    <p:extLst>
      <p:ext uri="{BB962C8B-B14F-4D97-AF65-F5344CB8AC3E}">
        <p14:creationId xmlns:p14="http://schemas.microsoft.com/office/powerpoint/2010/main" val="34549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Q7. Que tipo de auxílio você espera do Sebrae para abertura da sua empresa?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solidFill>
                  <a:schemeClr val="bg1"/>
                </a:solidFill>
              </a:rPr>
              <a:t>AUXILIO ESPERADO DO SEBRAE PRA ABERTURA DA EMPRESA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4000147787"/>
              </p:ext>
            </p:extLst>
          </p:nvPr>
        </p:nvGraphicFramePr>
        <p:xfrm>
          <a:off x="345573" y="1907177"/>
          <a:ext cx="11196426" cy="474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 descr="search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aixaDeTexto 11"/>
          <p:cNvSpPr txBox="1"/>
          <p:nvPr/>
        </p:nvSpPr>
        <p:spPr>
          <a:xfrm>
            <a:off x="496389" y="1162593"/>
            <a:ext cx="1124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A6A5C"/>
                </a:solidFill>
              </a:rPr>
              <a:t>Dentre os entrevistados que ainda não têm uma empresa, grande parte espera que o SEBRAE auxilie na elaboração de um plano de negócios e de um plano de marketing.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702858" y="6581001"/>
            <a:ext cx="1053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3.840</a:t>
            </a:r>
          </a:p>
        </p:txBody>
      </p:sp>
    </p:spTree>
    <p:extLst>
      <p:ext uri="{BB962C8B-B14F-4D97-AF65-F5344CB8AC3E}">
        <p14:creationId xmlns:p14="http://schemas.microsoft.com/office/powerpoint/2010/main" val="1414919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/>
          <p:cNvGrpSpPr/>
          <p:nvPr/>
        </p:nvGrpSpPr>
        <p:grpSpPr>
          <a:xfrm>
            <a:off x="1837468" y="2825496"/>
            <a:ext cx="4334732" cy="773838"/>
            <a:chOff x="1837468" y="2825496"/>
            <a:chExt cx="4334732" cy="773838"/>
          </a:xfrm>
        </p:grpSpPr>
        <p:cxnSp>
          <p:nvCxnSpPr>
            <p:cNvPr id="14" name="Conector reto 13"/>
            <p:cNvCxnSpPr/>
            <p:nvPr/>
          </p:nvCxnSpPr>
          <p:spPr>
            <a:xfrm flipH="1">
              <a:off x="1837468" y="3598414"/>
              <a:ext cx="1886634" cy="92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3724102" y="2840956"/>
              <a:ext cx="958554" cy="75791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4672584" y="2825496"/>
              <a:ext cx="1499616" cy="1408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11"/>
          <p:cNvSpPr/>
          <p:nvPr/>
        </p:nvSpPr>
        <p:spPr>
          <a:xfrm>
            <a:off x="6111377" y="1235213"/>
            <a:ext cx="4966198" cy="43559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Q8. Ter participado do Começar Bem ajudou você formalizar um negócio?    (pra quem já tem um negócio próprio na Q6)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solidFill>
                  <a:schemeClr val="bg1"/>
                </a:solidFill>
              </a:rPr>
              <a:t>O COMEÇAR BEM AJUDOU A FORMALIZAR SEU NEGÓCIO?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349509440"/>
              </p:ext>
            </p:extLst>
          </p:nvPr>
        </p:nvGraphicFramePr>
        <p:xfrm>
          <a:off x="465513" y="1313412"/>
          <a:ext cx="4696691" cy="445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ângulo 14"/>
          <p:cNvSpPr/>
          <p:nvPr/>
        </p:nvSpPr>
        <p:spPr>
          <a:xfrm>
            <a:off x="1837468" y="2741796"/>
            <a:ext cx="195277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500" b="1" dirty="0">
                <a:solidFill>
                  <a:schemeClr val="accent6">
                    <a:lumMod val="50000"/>
                  </a:schemeClr>
                </a:solidFill>
              </a:rPr>
              <a:t>81,0%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453874" y="3593959"/>
            <a:ext cx="2608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Sim</a:t>
            </a:r>
            <a:r>
              <a:rPr lang="pt-BR" sz="4000" b="1" dirty="0">
                <a:solidFill>
                  <a:srgbClr val="F43C75"/>
                </a:solidFill>
              </a:rPr>
              <a:t>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425511" y="1641028"/>
            <a:ext cx="4347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Dentre aqueles entrevistados que já abriram sua empresa, a grande maioria – 81,0% - afirmou que ter participado do Programa Começar Bem auxiliou na formalização do negócio.</a:t>
            </a:r>
          </a:p>
          <a:p>
            <a:pPr algn="ctr"/>
            <a:endParaRPr lang="pt-BR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Apenas 19% disseram que o Programa não ajudou na formalização de seu negócio.</a:t>
            </a:r>
          </a:p>
        </p:txBody>
      </p:sp>
      <p:grpSp>
        <p:nvGrpSpPr>
          <p:cNvPr id="24" name="Agrupar 23"/>
          <p:cNvGrpSpPr/>
          <p:nvPr/>
        </p:nvGrpSpPr>
        <p:grpSpPr>
          <a:xfrm>
            <a:off x="6252568" y="4108946"/>
            <a:ext cx="4683815" cy="957733"/>
            <a:chOff x="6278826" y="3869326"/>
            <a:chExt cx="4683815" cy="957733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26475"/>
            <a:stretch/>
          </p:blipFill>
          <p:spPr>
            <a:xfrm>
              <a:off x="6278826" y="3869327"/>
              <a:ext cx="3785289" cy="957732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79952"/>
            <a:stretch/>
          </p:blipFill>
          <p:spPr>
            <a:xfrm>
              <a:off x="9930517" y="3869326"/>
              <a:ext cx="1032124" cy="957732"/>
            </a:xfrm>
            <a:prstGeom prst="rect">
              <a:avLst/>
            </a:prstGeom>
          </p:spPr>
        </p:pic>
      </p:grpSp>
      <p:pic>
        <p:nvPicPr>
          <p:cNvPr id="23" name="Imagem 22" descr="search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CaixaDeTexto 26"/>
          <p:cNvSpPr txBox="1"/>
          <p:nvPr/>
        </p:nvSpPr>
        <p:spPr>
          <a:xfrm>
            <a:off x="10702858" y="6581001"/>
            <a:ext cx="1053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1.874</a:t>
            </a:r>
          </a:p>
        </p:txBody>
      </p:sp>
    </p:spTree>
    <p:extLst>
      <p:ext uri="{BB962C8B-B14F-4D97-AF65-F5344CB8AC3E}">
        <p14:creationId xmlns:p14="http://schemas.microsoft.com/office/powerpoint/2010/main" val="32305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5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1" grpId="0">
        <p:bldAsOne/>
      </p:bldGraphic>
      <p:bldGraphic spid="11" grpId="1">
        <p:bldAsOne/>
      </p:bldGraphic>
      <p:bldP spid="15" grpId="0"/>
      <p:bldP spid="16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9579448" y="2157984"/>
            <a:ext cx="1925921" cy="3923871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7653527" y="3396343"/>
            <a:ext cx="1925921" cy="2685512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881298" y="4924697"/>
            <a:ext cx="6772230" cy="1151374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Q9. O curso que você fez deu resultados para sua empresa? Melhorou o seu negócio? Dê uma nota de 0 a 10, sendo 0 "NÃO DEU RESULTADO ALGUM" e dez “DEU MUITOS RESULTADOS"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EFETIVIDADE DO CURSO DO COMEÇAR BEM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69819472"/>
              </p:ext>
            </p:extLst>
          </p:nvPr>
        </p:nvGraphicFramePr>
        <p:xfrm>
          <a:off x="301737" y="2157985"/>
          <a:ext cx="11449050" cy="426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" name="Agrupar 29"/>
          <p:cNvGrpSpPr/>
          <p:nvPr/>
        </p:nvGrpSpPr>
        <p:grpSpPr>
          <a:xfrm>
            <a:off x="649209" y="1120431"/>
            <a:ext cx="2606055" cy="939973"/>
            <a:chOff x="384033" y="1244363"/>
            <a:chExt cx="2606055" cy="939973"/>
          </a:xfrm>
        </p:grpSpPr>
        <p:sp>
          <p:nvSpPr>
            <p:cNvPr id="31" name="Retângulo Arredondado 30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MÉDIA: </a:t>
              </a:r>
              <a:r>
                <a:rPr lang="pt-BR" sz="2500" b="1" dirty="0"/>
                <a:t>8,1</a:t>
              </a:r>
              <a:endParaRPr lang="pt-BR" sz="2000" b="1" dirty="0"/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3" name="CaixaDeTexto 2"/>
          <p:cNvSpPr txBox="1"/>
          <p:nvPr/>
        </p:nvSpPr>
        <p:spPr>
          <a:xfrm>
            <a:off x="3028394" y="4518622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17,0%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666586" y="3002532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32,3%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9579447" y="1781189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50,7%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6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7" action="ppaction://hlinksldjump"/>
          </p:cNvPr>
          <p:cNvSpPr/>
          <p:nvPr/>
        </p:nvSpPr>
        <p:spPr>
          <a:xfrm>
            <a:off x="4799862" y="613873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6470408" y="62133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 descr="search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CaixaDeTexto 27"/>
          <p:cNvSpPr txBox="1"/>
          <p:nvPr/>
        </p:nvSpPr>
        <p:spPr>
          <a:xfrm>
            <a:off x="3396343" y="1293222"/>
            <a:ext cx="787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A6A5C"/>
                </a:solidFill>
              </a:rPr>
              <a:t>A nota média para a efetividade do curso foi de 8,1. Metade dos entrevistados atribuíram notas altas para este aspecto da avaliação.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9943044" y="6567938"/>
            <a:ext cx="1857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1.839| NS/NR: 35</a:t>
            </a:r>
          </a:p>
        </p:txBody>
      </p:sp>
    </p:spTree>
    <p:extLst>
      <p:ext uri="{BB962C8B-B14F-4D97-AF65-F5344CB8AC3E}">
        <p14:creationId xmlns:p14="http://schemas.microsoft.com/office/powerpoint/2010/main" val="2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" grpId="0" animBg="1"/>
      <p:bldP spid="3" grpId="0"/>
      <p:bldP spid="32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Q9. O curso que você fez deu resultados para sua empresa? Melhorou o seu negócio? Dê uma nota de 0 a 10, sendo 0 "NÃO DEU RESULTADO ALGUM" e dez “DEU MUITOS RESULTADOS"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EFETIVIDADE DO CURSO DO COMEÇAR BEM (Nota média)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639790342"/>
              </p:ext>
            </p:extLst>
          </p:nvPr>
        </p:nvGraphicFramePr>
        <p:xfrm>
          <a:off x="192711" y="1701208"/>
          <a:ext cx="11806579" cy="472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4799862" y="613873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6470408" y="62133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1407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Q9. O curso que você fez deu resultados para sua empresa? Melhorou o seu negócio? Dê uma nota de 0 a 10, sendo 0 "NÃO DEU RESULTADO ALGUM" e dez “DEU MUITOS RESULTADOS"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EFETIVIDADE DO CURSO DO COMEÇAR BEM (Nota média)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34294692"/>
              </p:ext>
            </p:extLst>
          </p:nvPr>
        </p:nvGraphicFramePr>
        <p:xfrm>
          <a:off x="630936" y="1057003"/>
          <a:ext cx="10341864" cy="550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4799862" y="613873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6470408" y="62133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6249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Q9. O curso que você fez deu resultados para sua empresa? Melhorou o seu negócio? Dê uma nota de 0 a 10, sendo 0 "NÃO DEU RESULTADO ALGUM" e dez “DEU MUITOS RESULTADOS"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EFETIVIDADE DO CURSO DO COMEÇAR BEM - SÉRIE HISTÓRICA</a:t>
            </a:r>
          </a:p>
        </p:txBody>
      </p:sp>
      <p:sp>
        <p:nvSpPr>
          <p:cNvPr id="16" name="Retângulo 15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4799862" y="613873"/>
            <a:ext cx="1670546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6470408" y="62133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603679777"/>
              </p:ext>
            </p:extLst>
          </p:nvPr>
        </p:nvGraphicFramePr>
        <p:xfrm>
          <a:off x="1306286" y="2573384"/>
          <a:ext cx="10398034" cy="389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Arredondar Retângulo em um Canto Único 24"/>
          <p:cNvSpPr/>
          <p:nvPr/>
        </p:nvSpPr>
        <p:spPr>
          <a:xfrm>
            <a:off x="-156755" y="1240973"/>
            <a:ext cx="3043646" cy="400594"/>
          </a:xfrm>
          <a:prstGeom prst="round1Rect">
            <a:avLst/>
          </a:prstGeom>
          <a:solidFill>
            <a:srgbClr val="4A6A5C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 2015: </a:t>
            </a:r>
            <a:r>
              <a:rPr lang="pt-BR" b="1" dirty="0">
                <a:solidFill>
                  <a:srgbClr val="FFFF00"/>
                </a:solidFill>
              </a:rPr>
              <a:t>8,0</a:t>
            </a:r>
          </a:p>
        </p:txBody>
      </p:sp>
      <p:sp>
        <p:nvSpPr>
          <p:cNvPr id="26" name="Arredondar Retângulo em um Canto Único 25"/>
          <p:cNvSpPr/>
          <p:nvPr/>
        </p:nvSpPr>
        <p:spPr>
          <a:xfrm>
            <a:off x="-148047" y="1693818"/>
            <a:ext cx="3043646" cy="400594"/>
          </a:xfrm>
          <a:prstGeom prst="round1Rect">
            <a:avLst/>
          </a:prstGeom>
          <a:solidFill>
            <a:srgbClr val="4A6A5C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 2016: </a:t>
            </a:r>
            <a:r>
              <a:rPr lang="pt-BR" b="1" dirty="0">
                <a:solidFill>
                  <a:srgbClr val="FFFF00"/>
                </a:solidFill>
              </a:rPr>
              <a:t>8,4</a:t>
            </a:r>
          </a:p>
        </p:txBody>
      </p:sp>
      <p:sp>
        <p:nvSpPr>
          <p:cNvPr id="28" name="Arredondar Retângulo em um Canto Único 27"/>
          <p:cNvSpPr/>
          <p:nvPr/>
        </p:nvSpPr>
        <p:spPr>
          <a:xfrm>
            <a:off x="-139338" y="2146663"/>
            <a:ext cx="3043646" cy="400594"/>
          </a:xfrm>
          <a:prstGeom prst="round1Rect">
            <a:avLst/>
          </a:prstGeom>
          <a:solidFill>
            <a:srgbClr val="4A6A5C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 2017: </a:t>
            </a:r>
            <a:r>
              <a:rPr lang="pt-BR" b="1" dirty="0">
                <a:solidFill>
                  <a:srgbClr val="FFFF00"/>
                </a:solidFill>
              </a:rPr>
              <a:t>8,1</a:t>
            </a:r>
          </a:p>
        </p:txBody>
      </p:sp>
    </p:spTree>
    <p:extLst>
      <p:ext uri="{BB962C8B-B14F-4D97-AF65-F5344CB8AC3E}">
        <p14:creationId xmlns:p14="http://schemas.microsoft.com/office/powerpoint/2010/main" val="1882347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9579448" y="2189095"/>
            <a:ext cx="1925921" cy="3788256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7653527" y="5006992"/>
            <a:ext cx="1925921" cy="970359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881298" y="5376324"/>
            <a:ext cx="6772230" cy="595243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Q10. O(A) Sr.(a) recomendaria o curso Começar Bem para um amigo ou familiar? Atribua uma nota de 0 a 10, onde 0 significa “NÃO RECOMENDARIA DE FORMA ALGUMA” e nota 10 “COM CERTEZA RECOMENDARIA”.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RECOMENDAÇÃO DO CURSO DO COMEÇAR BEM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986985218"/>
              </p:ext>
            </p:extLst>
          </p:nvPr>
        </p:nvGraphicFramePr>
        <p:xfrm>
          <a:off x="301737" y="2053481"/>
          <a:ext cx="11449050" cy="426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" name="Agrupar 29"/>
          <p:cNvGrpSpPr/>
          <p:nvPr/>
        </p:nvGrpSpPr>
        <p:grpSpPr>
          <a:xfrm>
            <a:off x="649209" y="1120431"/>
            <a:ext cx="2606055" cy="939973"/>
            <a:chOff x="384033" y="1244363"/>
            <a:chExt cx="2606055" cy="939973"/>
          </a:xfrm>
        </p:grpSpPr>
        <p:sp>
          <p:nvSpPr>
            <p:cNvPr id="31" name="Retângulo Arredondado 30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2500" b="1" dirty="0"/>
                <a:t>NPS</a:t>
              </a:r>
              <a:r>
                <a:rPr lang="pt-BR" sz="2000" b="1" dirty="0"/>
                <a:t>: </a:t>
              </a:r>
              <a:r>
                <a:rPr lang="pt-BR" sz="2500" b="1" dirty="0"/>
                <a:t>78,4%</a:t>
              </a:r>
              <a:endParaRPr lang="pt-BR" sz="2000" b="1" dirty="0"/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3" name="CaixaDeTexto 2"/>
          <p:cNvSpPr txBox="1"/>
          <p:nvPr/>
        </p:nvSpPr>
        <p:spPr>
          <a:xfrm>
            <a:off x="3028395" y="5006992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DETRATORES: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4,8%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653527" y="4652780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NEUTROS: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12,0%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9579447" y="1834883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PROMOTORES: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83,2%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 - NPS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3140505" y="618756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 - NOTAS</a:t>
            </a:r>
          </a:p>
        </p:txBody>
      </p:sp>
      <p:sp>
        <p:nvSpPr>
          <p:cNvPr id="28" name="Retângulo 27">
            <a:hlinkClick r:id="rId7" action="ppaction://hlinksldjump"/>
          </p:cNvPr>
          <p:cNvSpPr/>
          <p:nvPr/>
        </p:nvSpPr>
        <p:spPr>
          <a:xfrm>
            <a:off x="4677568" y="614401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6250762" y="63004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713699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 descr="search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CaixaDeTexto 35"/>
          <p:cNvSpPr txBox="1"/>
          <p:nvPr/>
        </p:nvSpPr>
        <p:spPr>
          <a:xfrm>
            <a:off x="3317966" y="1280160"/>
            <a:ext cx="8059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A6A5C"/>
                </a:solidFill>
              </a:rPr>
              <a:t>O NPS do curso do Começar Bem foi de 78,4%. A grande maioria dos entrevistados (83,2%) mostraram-se promotores do curso.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10047548" y="6306678"/>
            <a:ext cx="1857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5.343| NS/NR: 10</a:t>
            </a:r>
          </a:p>
        </p:txBody>
      </p:sp>
    </p:spTree>
    <p:extLst>
      <p:ext uri="{BB962C8B-B14F-4D97-AF65-F5344CB8AC3E}">
        <p14:creationId xmlns:p14="http://schemas.microsoft.com/office/powerpoint/2010/main" val="39126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" grpId="0" animBg="1"/>
      <p:bldP spid="3" grpId="0"/>
      <p:bldP spid="32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Q10. O(A) Sr.(a) recomendaria o curso Começar Bem para um amigo ou familiar? Atribua uma nota de 0 a 10, onde 0 significa “NÃO RECOMENDARIA DE FORMA ALGUMA” e nota 10 “COM CERTEZA RECOMENDARIA”.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RECOMENDAÇÃO DO CURSO DO COMEÇAR BEM (NPS)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458844261"/>
              </p:ext>
            </p:extLst>
          </p:nvPr>
        </p:nvGraphicFramePr>
        <p:xfrm>
          <a:off x="192711" y="1479139"/>
          <a:ext cx="11806579" cy="472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3" name="Retângulo 22">
            <a:hlinkClick r:id="rId4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 - NPS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tângulo 12">
            <a:hlinkClick r:id="rId5" action="ppaction://hlinksldjump"/>
          </p:cNvPr>
          <p:cNvSpPr/>
          <p:nvPr/>
        </p:nvSpPr>
        <p:spPr>
          <a:xfrm>
            <a:off x="3140505" y="618756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 - NOTAS</a:t>
            </a:r>
          </a:p>
        </p:txBody>
      </p:sp>
      <p:sp>
        <p:nvSpPr>
          <p:cNvPr id="15" name="Retângulo 14">
            <a:hlinkClick r:id="rId6" action="ppaction://hlinksldjump"/>
          </p:cNvPr>
          <p:cNvSpPr/>
          <p:nvPr/>
        </p:nvSpPr>
        <p:spPr>
          <a:xfrm>
            <a:off x="4677568" y="614401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6250762" y="63004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4713699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0504753" y="6306678"/>
            <a:ext cx="1857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5.343| NS/NR: 10</a:t>
            </a:r>
          </a:p>
        </p:txBody>
      </p:sp>
    </p:spTree>
    <p:extLst>
      <p:ext uri="{BB962C8B-B14F-4D97-AF65-F5344CB8AC3E}">
        <p14:creationId xmlns:p14="http://schemas.microsoft.com/office/powerpoint/2010/main" val="56770579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Q10. O(A) Sr.(a) recomendaria o curso Começar Bem para um amigo ou familiar? Atribua uma nota de 0 a 10, onde 0 significa “NÃO RECOMENDARIA DE FORMA ALGUMA” e nota 10 “COM CERTEZA RECOMENDARIA”.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RECOMENDAÇÃO DO CURSO DO COMEÇAR BEM (Média)</a:t>
            </a:r>
          </a:p>
        </p:txBody>
      </p:sp>
      <p:sp>
        <p:nvSpPr>
          <p:cNvPr id="22" name="Retângulo 21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 - NPS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08363825"/>
              </p:ext>
            </p:extLst>
          </p:nvPr>
        </p:nvGraphicFramePr>
        <p:xfrm>
          <a:off x="155448" y="1946725"/>
          <a:ext cx="11841480" cy="437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3140505" y="618756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 - NOTAS</a:t>
            </a:r>
          </a:p>
        </p:txBody>
      </p:sp>
      <p:sp>
        <p:nvSpPr>
          <p:cNvPr id="7" name="Seta para a Direita 6">
            <a:hlinkClick r:id="rId6" action="ppaction://hlinksldjump"/>
          </p:cNvPr>
          <p:cNvSpPr/>
          <p:nvPr/>
        </p:nvSpPr>
        <p:spPr>
          <a:xfrm>
            <a:off x="10963656" y="1188720"/>
            <a:ext cx="896112" cy="5118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Ver +</a:t>
            </a:r>
          </a:p>
        </p:txBody>
      </p:sp>
      <p:sp>
        <p:nvSpPr>
          <p:cNvPr id="19" name="Retângulo 18">
            <a:hlinkClick r:id="rId7" action="ppaction://hlinksldjump"/>
          </p:cNvPr>
          <p:cNvSpPr/>
          <p:nvPr/>
        </p:nvSpPr>
        <p:spPr>
          <a:xfrm>
            <a:off x="4677568" y="614401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6250762" y="63004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4674510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504753" y="6306678"/>
            <a:ext cx="1857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5.343| NS/NR: 10</a:t>
            </a:r>
          </a:p>
        </p:txBody>
      </p:sp>
    </p:spTree>
    <p:extLst>
      <p:ext uri="{BB962C8B-B14F-4D97-AF65-F5344CB8AC3E}">
        <p14:creationId xmlns:p14="http://schemas.microsoft.com/office/powerpoint/2010/main" val="40865029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3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/>
          <p:cNvSpPr/>
          <p:nvPr/>
        </p:nvSpPr>
        <p:spPr>
          <a:xfrm>
            <a:off x="246743" y="0"/>
            <a:ext cx="5471886" cy="6633029"/>
          </a:xfrm>
          <a:prstGeom prst="rect">
            <a:avLst/>
          </a:prstGeom>
          <a:solidFill>
            <a:srgbClr val="FEC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-14230" y="0"/>
            <a:ext cx="12206230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28" name="Conector reto 27"/>
          <p:cNvCxnSpPr/>
          <p:nvPr/>
        </p:nvCxnSpPr>
        <p:spPr>
          <a:xfrm>
            <a:off x="-6143" y="800446"/>
            <a:ext cx="1218917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/>
          <p:cNvGrpSpPr/>
          <p:nvPr/>
        </p:nvGrpSpPr>
        <p:grpSpPr>
          <a:xfrm>
            <a:off x="6309728" y="1418353"/>
            <a:ext cx="5477144" cy="5081575"/>
            <a:chOff x="6501752" y="1750522"/>
            <a:chExt cx="5477144" cy="5081575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46" b="69855" l="20521" r="84625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9536" t="9455" r="15010" b="29818"/>
            <a:stretch/>
          </p:blipFill>
          <p:spPr>
            <a:xfrm>
              <a:off x="6501752" y="1750522"/>
              <a:ext cx="5477144" cy="508157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6848856" y="3557016"/>
              <a:ext cx="68053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101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1183398" y="3566160"/>
              <a:ext cx="68053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08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529395" y="3010489"/>
              <a:ext cx="68053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211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9132201" y="2218944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125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10400169" y="3925824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205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0686967" y="3010489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201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9648337" y="4218212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159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9789361" y="4443984"/>
              <a:ext cx="141023" cy="6661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10630097" y="4775099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276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9329505" y="4473237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267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9945594" y="2979184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160</a:t>
              </a: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10108193" y="4624107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262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8780468" y="4921293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221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8672345" y="4046297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216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9012614" y="2974579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245</a:t>
              </a: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11293739" y="3264628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67</a:t>
              </a: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11293739" y="3410822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224</a:t>
              </a: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10227111" y="3379407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232</a:t>
              </a: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9188481" y="5424482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287</a:t>
              </a: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10371955" y="5180994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261</a:t>
              </a: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11160091" y="3049909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224</a:t>
              </a:r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7723738" y="3712574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131</a:t>
              </a:r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7980006" y="2126475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168</a:t>
              </a: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8958553" y="6014127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257</a:t>
              </a: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9362129" y="5734657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176</a:t>
              </a:r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11048268" y="3746600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137</a:t>
              </a:r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9504086" y="5103947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315</a:t>
              </a:r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9559433" y="3674230"/>
              <a:ext cx="4598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218</a:t>
              </a:r>
            </a:p>
          </p:txBody>
        </p:sp>
      </p:grpSp>
      <p:sp>
        <p:nvSpPr>
          <p:cNvPr id="66" name="CaixaDeTexto 65"/>
          <p:cNvSpPr txBox="1"/>
          <p:nvPr/>
        </p:nvSpPr>
        <p:spPr>
          <a:xfrm>
            <a:off x="2205" y="228650"/>
            <a:ext cx="12187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cs typeface="Aparajita" panose="020B0604020202020204" pitchFamily="34" charset="0"/>
              </a:rPr>
              <a:t>A PESQUISA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274286" y="1027902"/>
            <a:ext cx="542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NÚMERO DE ENTREVISTAS POR CURSO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82959"/>
              </p:ext>
            </p:extLst>
          </p:nvPr>
        </p:nvGraphicFramePr>
        <p:xfrm>
          <a:off x="264215" y="1418353"/>
          <a:ext cx="5432462" cy="4843680"/>
        </p:xfrm>
        <a:graphic>
          <a:graphicData uri="http://schemas.openxmlformats.org/drawingml/2006/table">
            <a:tbl>
              <a:tblPr bandRow="1">
                <a:solidFill>
                  <a:srgbClr val="FFC000"/>
                </a:solidFill>
                <a:tableStyleId>{93296810-A885-4BE3-A3E7-6D5BEEA58F35}</a:tableStyleId>
              </a:tblPr>
              <a:tblGrid>
                <a:gridCol w="4682655">
                  <a:extLst>
                    <a:ext uri="{9D8B030D-6E8A-4147-A177-3AD203B41FA5}">
                      <a16:colId xmlns:a16="http://schemas.microsoft.com/office/drawing/2014/main" val="1576828487"/>
                    </a:ext>
                  </a:extLst>
                </a:gridCol>
                <a:gridCol w="749807">
                  <a:extLst>
                    <a:ext uri="{9D8B030D-6E8A-4147-A177-3AD203B41FA5}">
                      <a16:colId xmlns:a16="http://schemas.microsoft.com/office/drawing/2014/main" val="322776303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Análise de Mercado para Começar Bem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/>
                        <a:t>533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1937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Análise de Negócio para Começar Bem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/>
                        <a:t>150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0845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Como Validar seu Modelo de Negócios para Começar Bem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/>
                        <a:t>63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Empreendedorismo para Começar Bem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/>
                        <a:t>801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257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Empreender com Sustentabilidade para Começar Bem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/>
                        <a:t>33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7287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Entendendo sobre Franquia para Começar Bem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/>
                        <a:t>82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79967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Formalização para Começar Bem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/>
                        <a:t>358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93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Gestão Empresarial Integrada para Começar Bem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/>
                        <a:t>195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38665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O Microempreendedor Individual - Passo-a-passo para a Formalização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/>
                        <a:t>1213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8072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Orientação sobre Acesso a Financiamento para Começar Bem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/>
                        <a:t>140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65754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Transforme sua Ideia em Modelo de Negócios para Começar Bem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/>
                        <a:t>661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85188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u="none" strike="noStrike" dirty="0">
                          <a:effectLst/>
                        </a:rPr>
                        <a:t>Plano de Negócios para Começar Bem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/>
                        <a:t>1125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94472"/>
                  </a:ext>
                </a:extLst>
              </a:tr>
            </a:tbl>
          </a:graphicData>
        </a:graphic>
      </p:graphicFrame>
      <p:sp>
        <p:nvSpPr>
          <p:cNvPr id="42" name="Retângulo 41"/>
          <p:cNvSpPr/>
          <p:nvPr/>
        </p:nvSpPr>
        <p:spPr>
          <a:xfrm>
            <a:off x="7283753" y="1081705"/>
            <a:ext cx="348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NÚMERO DE ENTREVISTAS POR UF</a:t>
            </a:r>
          </a:p>
        </p:txBody>
      </p:sp>
    </p:spTree>
    <p:extLst>
      <p:ext uri="{BB962C8B-B14F-4D97-AF65-F5344CB8AC3E}">
        <p14:creationId xmlns:p14="http://schemas.microsoft.com/office/powerpoint/2010/main" val="397556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Q10. O(A) Sr.(a) recomendaria o curso Começar Bem para um amigo ou familiar? Atribua uma nota de 0 a 10, onde 0 significa “NÃO RECOMENDARIA DE FORMA ALGUMA” e nota 10 “COM CERTEZA RECOMENDARIA”.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RECOMENDAÇÃO DO CURSO DO COMEÇAR BEM (Média)</a:t>
            </a:r>
          </a:p>
        </p:txBody>
      </p:sp>
      <p:sp>
        <p:nvSpPr>
          <p:cNvPr id="22" name="Retângulo 21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 - NPS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097920850"/>
              </p:ext>
            </p:extLst>
          </p:nvPr>
        </p:nvGraphicFramePr>
        <p:xfrm>
          <a:off x="155448" y="1764793"/>
          <a:ext cx="11841480" cy="455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3140505" y="618756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 - NOTAS</a:t>
            </a:r>
          </a:p>
        </p:txBody>
      </p:sp>
      <p:sp>
        <p:nvSpPr>
          <p:cNvPr id="19" name="Retângulo 18">
            <a:hlinkClick r:id="rId6" action="ppaction://hlinksldjump"/>
          </p:cNvPr>
          <p:cNvSpPr/>
          <p:nvPr/>
        </p:nvSpPr>
        <p:spPr>
          <a:xfrm>
            <a:off x="4677568" y="614401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6250762" y="63004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4674510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504753" y="6306678"/>
            <a:ext cx="1857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5.343| NS/NR: 10</a:t>
            </a:r>
          </a:p>
        </p:txBody>
      </p:sp>
    </p:spTree>
    <p:extLst>
      <p:ext uri="{BB962C8B-B14F-4D97-AF65-F5344CB8AC3E}">
        <p14:creationId xmlns:p14="http://schemas.microsoft.com/office/powerpoint/2010/main" val="99130222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Q10. O(A) Sr.(a) recomendaria o curso Começar Bem para um amigo ou familiar? Atribua uma nota de 0 a 10, onde 0 significa “NÃO RECOMENDARIA DE FORMA ALGUMA” e nota 10 “COM CERTEZA RECOMENDARIA”.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RECOMENDAÇÃO DO CURSO DO COMEÇAR BEM - SÉRIE HISTÓRICA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603679777"/>
              </p:ext>
            </p:extLst>
          </p:nvPr>
        </p:nvGraphicFramePr>
        <p:xfrm>
          <a:off x="1123406" y="2769325"/>
          <a:ext cx="10398034" cy="3828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Arredondar Retângulo em um Canto Único 24"/>
          <p:cNvSpPr/>
          <p:nvPr/>
        </p:nvSpPr>
        <p:spPr>
          <a:xfrm>
            <a:off x="-156755" y="1240973"/>
            <a:ext cx="3043646" cy="400594"/>
          </a:xfrm>
          <a:prstGeom prst="round1Rect">
            <a:avLst/>
          </a:prstGeom>
          <a:solidFill>
            <a:srgbClr val="4A6A5C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 2015: </a:t>
            </a:r>
            <a:r>
              <a:rPr lang="pt-BR" b="1" dirty="0">
                <a:solidFill>
                  <a:srgbClr val="FFFF00"/>
                </a:solidFill>
              </a:rPr>
              <a:t>78,9%</a:t>
            </a:r>
          </a:p>
        </p:txBody>
      </p:sp>
      <p:sp>
        <p:nvSpPr>
          <p:cNvPr id="26" name="Arredondar Retângulo em um Canto Único 25"/>
          <p:cNvSpPr/>
          <p:nvPr/>
        </p:nvSpPr>
        <p:spPr>
          <a:xfrm>
            <a:off x="-148047" y="1693818"/>
            <a:ext cx="3043646" cy="400594"/>
          </a:xfrm>
          <a:prstGeom prst="round1Rect">
            <a:avLst/>
          </a:prstGeom>
          <a:solidFill>
            <a:srgbClr val="4A6A5C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 2016: </a:t>
            </a:r>
            <a:r>
              <a:rPr lang="pt-BR" b="1" dirty="0">
                <a:solidFill>
                  <a:srgbClr val="FFFF00"/>
                </a:solidFill>
              </a:rPr>
              <a:t>79,2%</a:t>
            </a:r>
          </a:p>
        </p:txBody>
      </p:sp>
      <p:sp>
        <p:nvSpPr>
          <p:cNvPr id="28" name="Arredondar Retângulo em um Canto Único 27"/>
          <p:cNvSpPr/>
          <p:nvPr/>
        </p:nvSpPr>
        <p:spPr>
          <a:xfrm>
            <a:off x="-139338" y="2146663"/>
            <a:ext cx="3043646" cy="400594"/>
          </a:xfrm>
          <a:prstGeom prst="round1Rect">
            <a:avLst/>
          </a:prstGeom>
          <a:solidFill>
            <a:srgbClr val="4A6A5C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 2017: </a:t>
            </a:r>
            <a:r>
              <a:rPr lang="pt-BR" b="1" dirty="0">
                <a:solidFill>
                  <a:srgbClr val="FFFF00"/>
                </a:solidFill>
              </a:rPr>
              <a:t>78,4%</a:t>
            </a:r>
          </a:p>
        </p:txBody>
      </p:sp>
      <p:sp>
        <p:nvSpPr>
          <p:cNvPr id="43" name="Retângulo 42">
            <a:hlinkClick r:id="rId3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4" name="Retângulo 43">
            <a:hlinkClick r:id="rId4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 - NPS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3140505" y="618756"/>
            <a:ext cx="1573194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 - NOTAS</a:t>
            </a:r>
          </a:p>
        </p:txBody>
      </p:sp>
      <p:sp>
        <p:nvSpPr>
          <p:cNvPr id="49" name="Retângulo 48">
            <a:hlinkClick r:id="rId6" action="ppaction://hlinksldjump"/>
          </p:cNvPr>
          <p:cNvSpPr/>
          <p:nvPr/>
        </p:nvSpPr>
        <p:spPr>
          <a:xfrm>
            <a:off x="4677568" y="614401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6250762" y="63004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4674510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347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Q11_Que outro tipo de serviços você possui interesse?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solidFill>
                  <a:schemeClr val="bg1"/>
                </a:solidFill>
              </a:rPr>
              <a:t>SERVIÇOS EM QUE POSSUI INTERESSE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3564657222"/>
              </p:ext>
            </p:extLst>
          </p:nvPr>
        </p:nvGraphicFramePr>
        <p:xfrm>
          <a:off x="457200" y="1984248"/>
          <a:ext cx="11356848" cy="440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 descr="search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aixaDeTexto 11"/>
          <p:cNvSpPr txBox="1"/>
          <p:nvPr/>
        </p:nvSpPr>
        <p:spPr>
          <a:xfrm>
            <a:off x="287383" y="1136468"/>
            <a:ext cx="1170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A6A5C"/>
                </a:solidFill>
              </a:rPr>
              <a:t>Os serviços na modalidade presencial oferecidos pelo SEBRAE são aqueles que mais despertam interesse dos entrevistados: 37% têm interesse em outros cursos presenciais, enquanto 30% têm interesse em consultorias presenciais.</a:t>
            </a:r>
          </a:p>
        </p:txBody>
      </p:sp>
    </p:spTree>
    <p:extLst>
      <p:ext uri="{BB962C8B-B14F-4D97-AF65-F5344CB8AC3E}">
        <p14:creationId xmlns:p14="http://schemas.microsoft.com/office/powerpoint/2010/main" val="546117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 12_ Qual meio usa para obter informações sobre produtos e serviços Sebrae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solidFill>
                  <a:schemeClr val="bg1"/>
                </a:solidFill>
              </a:rPr>
              <a:t>MEIO UTILIZADO PARA OBTER INFORMAÇÕES SOBRE PRODUTOS E SERVIÇOS DO SEBRAE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2748529853"/>
              </p:ext>
            </p:extLst>
          </p:nvPr>
        </p:nvGraphicFramePr>
        <p:xfrm>
          <a:off x="457200" y="1984248"/>
          <a:ext cx="11356848" cy="440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 descr="search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aixaDeTexto 11"/>
          <p:cNvSpPr txBox="1"/>
          <p:nvPr/>
        </p:nvSpPr>
        <p:spPr>
          <a:xfrm>
            <a:off x="1254035" y="1162594"/>
            <a:ext cx="982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A6A5C"/>
                </a:solidFill>
              </a:rPr>
              <a:t>A maioria dos entrevistados (60%) recorre ao site do SEBRAE quando busca informações sobre produtos e serviços da instituição. Por outro lado, uma parcela expressiva (18%) ainda prefere ir presencialmente à uma agência do SEBRAE. </a:t>
            </a:r>
          </a:p>
        </p:txBody>
      </p:sp>
    </p:spTree>
    <p:extLst>
      <p:ext uri="{BB962C8B-B14F-4D97-AF65-F5344CB8AC3E}">
        <p14:creationId xmlns:p14="http://schemas.microsoft.com/office/powerpoint/2010/main" val="542418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b="1" dirty="0"/>
              <a:t>Q13_Para encerrar, o que você gostaria de ter visto no curso e não viu? Ou seja, o que faltou?</a:t>
            </a:r>
            <a:endParaRPr lang="pt-BR" sz="1000" dirty="0"/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solidFill>
                  <a:schemeClr val="bg1"/>
                </a:solidFill>
              </a:rPr>
              <a:t>O QUE GOSTARIA DE TER VISTO NO CURSO E NÃO VIU? 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8A7B0F0A-9CCA-40C5-9D0C-A5A106D060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1422" t="32518" r="4030" b="18052"/>
          <a:stretch/>
        </p:blipFill>
        <p:spPr>
          <a:xfrm>
            <a:off x="901337" y="992778"/>
            <a:ext cx="10554789" cy="5564776"/>
          </a:xfrm>
          <a:prstGeom prst="rect">
            <a:avLst/>
          </a:prstGeom>
        </p:spPr>
      </p:pic>
      <p:pic>
        <p:nvPicPr>
          <p:cNvPr id="12" name="Imagem 11" descr="search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42418809"/>
      </p:ext>
    </p:extLst>
  </p:cSld>
  <p:clrMapOvr>
    <a:masterClrMapping/>
  </p:clrMapOvr>
  <p:transition advClick="0" advTm="2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Equipe confiável do negócio com o líder Foto gratuit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9051"/>
          <a:stretch>
            <a:fillRect/>
          </a:stretch>
        </p:blipFill>
        <p:spPr bwMode="auto">
          <a:xfrm>
            <a:off x="2824238" y="0"/>
            <a:ext cx="9363405" cy="6858000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" y="0"/>
            <a:ext cx="4232365" cy="6858000"/>
          </a:xfrm>
          <a:prstGeom prst="rect">
            <a:avLst/>
          </a:prstGeom>
          <a:solidFill>
            <a:srgbClr val="FEC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29" t="5778" r="27288"/>
          <a:stretch>
            <a:fillRect/>
          </a:stretch>
        </p:blipFill>
        <p:spPr bwMode="auto">
          <a:xfrm>
            <a:off x="-306250" y="4703717"/>
            <a:ext cx="2463917" cy="2434774"/>
          </a:xfrm>
          <a:prstGeom prst="ellipse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0" y="2959100"/>
            <a:ext cx="4245429" cy="9271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0" y="3057069"/>
            <a:ext cx="4232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haroni" pitchFamily="2" charset="-79"/>
              </a:rPr>
              <a:t>PERFIL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237640" y="-27577"/>
            <a:ext cx="0" cy="69437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search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85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" y="0"/>
            <a:ext cx="453281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7592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PERFIL</a:t>
            </a:r>
            <a:r>
              <a:rPr lang="pt-BR" sz="2400" b="1" dirty="0">
                <a:solidFill>
                  <a:schemeClr val="bg1"/>
                </a:solidFill>
              </a:rPr>
              <a:t> – FAIXA ETÁRIA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143581582"/>
              </p:ext>
            </p:extLst>
          </p:nvPr>
        </p:nvGraphicFramePr>
        <p:xfrm>
          <a:off x="410432" y="1531746"/>
          <a:ext cx="3848059" cy="467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4728754" y="1214846"/>
            <a:ext cx="6492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143581582"/>
              </p:ext>
            </p:extLst>
          </p:nvPr>
        </p:nvGraphicFramePr>
        <p:xfrm>
          <a:off x="4637314" y="1580606"/>
          <a:ext cx="7554686" cy="506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08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2" y="0"/>
            <a:ext cx="453281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7592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PERFIL</a:t>
            </a:r>
            <a:r>
              <a:rPr lang="pt-BR" sz="2400" b="1" dirty="0">
                <a:solidFill>
                  <a:schemeClr val="bg1"/>
                </a:solidFill>
              </a:rPr>
              <a:t> – OCUPAÇÃO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143581582"/>
              </p:ext>
            </p:extLst>
          </p:nvPr>
        </p:nvGraphicFramePr>
        <p:xfrm>
          <a:off x="195943" y="1531746"/>
          <a:ext cx="4167051" cy="467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571999" y="1227909"/>
            <a:ext cx="6492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143581582"/>
              </p:ext>
            </p:extLst>
          </p:nvPr>
        </p:nvGraphicFramePr>
        <p:xfrm>
          <a:off x="4637314" y="1580606"/>
          <a:ext cx="7554686" cy="506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08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2" y="0"/>
            <a:ext cx="4258489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7592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PERFIL</a:t>
            </a:r>
            <a:r>
              <a:rPr lang="pt-BR" sz="2400" b="1" dirty="0">
                <a:solidFill>
                  <a:schemeClr val="bg1"/>
                </a:solidFill>
              </a:rPr>
              <a:t> – ESCOLARIDADE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2732393282"/>
              </p:ext>
            </p:extLst>
          </p:nvPr>
        </p:nvGraphicFramePr>
        <p:xfrm>
          <a:off x="4245429" y="1828800"/>
          <a:ext cx="7946571" cy="46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143581582"/>
              </p:ext>
            </p:extLst>
          </p:nvPr>
        </p:nvGraphicFramePr>
        <p:xfrm>
          <a:off x="195944" y="1345474"/>
          <a:ext cx="3931920" cy="485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389119" y="1397726"/>
            <a:ext cx="6492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</p:spTree>
    <p:extLst>
      <p:ext uri="{BB962C8B-B14F-4D97-AF65-F5344CB8AC3E}">
        <p14:creationId xmlns:p14="http://schemas.microsoft.com/office/powerpoint/2010/main" val="10408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8804"/>
          <a:stretch>
            <a:fillRect/>
          </a:stretch>
        </p:blipFill>
        <p:spPr bwMode="auto">
          <a:xfrm>
            <a:off x="48768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1" y="0"/>
            <a:ext cx="5146765" cy="6858000"/>
          </a:xfrm>
          <a:prstGeom prst="rect">
            <a:avLst/>
          </a:prstGeom>
          <a:solidFill>
            <a:srgbClr val="FEC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29" t="5778" r="27288"/>
          <a:stretch>
            <a:fillRect/>
          </a:stretch>
        </p:blipFill>
        <p:spPr bwMode="auto">
          <a:xfrm>
            <a:off x="-306250" y="4703717"/>
            <a:ext cx="2463917" cy="2434774"/>
          </a:xfrm>
          <a:prstGeom prst="ellipse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0" y="2959100"/>
            <a:ext cx="5185954" cy="9271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" y="3057069"/>
            <a:ext cx="513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haroni" pitchFamily="2" charset="-79"/>
              </a:rPr>
              <a:t>CONSIDERAÇÕES FINAIS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5138987" y="-27577"/>
            <a:ext cx="0" cy="69437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search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1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" y="0"/>
            <a:ext cx="2177142" cy="6858000"/>
          </a:xfrm>
          <a:prstGeom prst="rect">
            <a:avLst/>
          </a:prstGeom>
          <a:solidFill>
            <a:srgbClr val="FEC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640808" y="0"/>
            <a:ext cx="2510664" cy="1634864"/>
          </a:xfrm>
          <a:prstGeom prst="rect">
            <a:avLst/>
          </a:prstGeom>
          <a:solidFill>
            <a:srgbClr val="4A6A5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sz="4499" dirty="0"/>
              <a:t>SUMÁRIO</a:t>
            </a:r>
          </a:p>
        </p:txBody>
      </p:sp>
      <p:sp>
        <p:nvSpPr>
          <p:cNvPr id="6" name="Retângulo com Canto Diagonal Aparado 5">
            <a:hlinkClick r:id="" action="ppaction://noaction"/>
          </p:cNvPr>
          <p:cNvSpPr/>
          <p:nvPr/>
        </p:nvSpPr>
        <p:spPr>
          <a:xfrm>
            <a:off x="3385932" y="557982"/>
            <a:ext cx="7396807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1. Como tomou conhecimento do curso que realizou...................................................</a:t>
            </a:r>
          </a:p>
        </p:txBody>
      </p:sp>
      <p:sp>
        <p:nvSpPr>
          <p:cNvPr id="14" name="Retângulo com Canto Diagonal Aparado 13">
            <a:hlinkClick r:id="" action="ppaction://noaction"/>
          </p:cNvPr>
          <p:cNvSpPr/>
          <p:nvPr/>
        </p:nvSpPr>
        <p:spPr>
          <a:xfrm>
            <a:off x="3384104" y="962485"/>
            <a:ext cx="7452129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2. Expectativa inicial com o Começar Bem....................................................................</a:t>
            </a:r>
          </a:p>
        </p:txBody>
      </p:sp>
      <p:sp>
        <p:nvSpPr>
          <p:cNvPr id="16" name="Retângulo 15">
            <a:hlinkClick r:id="rId3" action="ppaction://hlinksldjump"/>
          </p:cNvPr>
          <p:cNvSpPr/>
          <p:nvPr/>
        </p:nvSpPr>
        <p:spPr>
          <a:xfrm>
            <a:off x="10686421" y="557981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10697657" y="962484"/>
            <a:ext cx="347582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39" name="Retângulo com Canto Diagonal Aparado 38">
            <a:hlinkClick r:id="" action="ppaction://noaction"/>
          </p:cNvPr>
          <p:cNvSpPr/>
          <p:nvPr/>
        </p:nvSpPr>
        <p:spPr>
          <a:xfrm>
            <a:off x="3394566" y="1366277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3. Qualidade da conteúdo do curso..............................................................................</a:t>
            </a:r>
          </a:p>
        </p:txBody>
      </p: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10684593" y="1366275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45" name="Retângulo com Canto Diagonal Aparado 44">
            <a:hlinkClick r:id="" action="ppaction://noaction"/>
          </p:cNvPr>
          <p:cNvSpPr/>
          <p:nvPr/>
        </p:nvSpPr>
        <p:spPr>
          <a:xfrm>
            <a:off x="3394566" y="1774884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4. Satisfação Geral........................................................................................................</a:t>
            </a:r>
          </a:p>
        </p:txBody>
      </p:sp>
      <p:sp>
        <p:nvSpPr>
          <p:cNvPr id="46" name="Retângulo 45">
            <a:hlinkClick r:id="rId6" action="ppaction://hlinksldjump"/>
          </p:cNvPr>
          <p:cNvSpPr/>
          <p:nvPr/>
        </p:nvSpPr>
        <p:spPr>
          <a:xfrm>
            <a:off x="10684593" y="1774884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49" name="Retângulo com Canto Diagonal Aparado 48">
            <a:hlinkClick r:id="" action="ppaction://noaction"/>
          </p:cNvPr>
          <p:cNvSpPr/>
          <p:nvPr/>
        </p:nvSpPr>
        <p:spPr>
          <a:xfrm>
            <a:off x="3391965" y="2179041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5. Aplicabilidade...........................................................................................................</a:t>
            </a:r>
          </a:p>
        </p:txBody>
      </p:sp>
      <p:sp>
        <p:nvSpPr>
          <p:cNvPr id="50" name="Retângulo 49">
            <a:hlinkClick r:id="rId7" action="ppaction://hlinksldjump"/>
          </p:cNvPr>
          <p:cNvSpPr/>
          <p:nvPr/>
        </p:nvSpPr>
        <p:spPr>
          <a:xfrm>
            <a:off x="10684899" y="2179040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31" name="Retângulo com Canto Diagonal Aparado 30">
            <a:hlinkClick r:id="" action="ppaction://noaction"/>
          </p:cNvPr>
          <p:cNvSpPr/>
          <p:nvPr/>
        </p:nvSpPr>
        <p:spPr>
          <a:xfrm>
            <a:off x="3391965" y="2590538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6. Perspectiva de abrir um negócio no futuro................................................................</a:t>
            </a:r>
          </a:p>
        </p:txBody>
      </p:sp>
      <p:sp>
        <p:nvSpPr>
          <p:cNvPr id="32" name="Retângulo 31">
            <a:hlinkClick r:id="rId8" action="ppaction://hlinksldjump"/>
          </p:cNvPr>
          <p:cNvSpPr/>
          <p:nvPr/>
        </p:nvSpPr>
        <p:spPr>
          <a:xfrm>
            <a:off x="10684899" y="2590537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pic>
        <p:nvPicPr>
          <p:cNvPr id="25" name="Picture 2" descr="Imagem relacionada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29" t="5778" r="27288"/>
          <a:stretch>
            <a:fillRect/>
          </a:stretch>
        </p:blipFill>
        <p:spPr bwMode="auto">
          <a:xfrm>
            <a:off x="-188685" y="4693126"/>
            <a:ext cx="2264229" cy="2237448"/>
          </a:xfrm>
          <a:prstGeom prst="ellipse">
            <a:avLst/>
          </a:prstGeom>
          <a:noFill/>
        </p:spPr>
      </p:pic>
      <p:sp>
        <p:nvSpPr>
          <p:cNvPr id="37" name="Retângulo com Canto Diagonal Aparado 36">
            <a:hlinkClick r:id="" action="ppaction://noaction"/>
          </p:cNvPr>
          <p:cNvSpPr/>
          <p:nvPr/>
        </p:nvSpPr>
        <p:spPr>
          <a:xfrm>
            <a:off x="3391602" y="2982786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7. Auxílio que espera do SEBRAE...................................................................................</a:t>
            </a:r>
          </a:p>
        </p:txBody>
      </p:sp>
      <p:sp>
        <p:nvSpPr>
          <p:cNvPr id="38" name="Retângulo 37">
            <a:hlinkClick r:id="rId10" action="ppaction://hlinksldjump"/>
          </p:cNvPr>
          <p:cNvSpPr/>
          <p:nvPr/>
        </p:nvSpPr>
        <p:spPr>
          <a:xfrm>
            <a:off x="10684536" y="2982785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40" name="Retângulo com Canto Diagonal Aparado 39">
            <a:hlinkClick r:id="" action="ppaction://noaction"/>
          </p:cNvPr>
          <p:cNvSpPr/>
          <p:nvPr/>
        </p:nvSpPr>
        <p:spPr>
          <a:xfrm>
            <a:off x="3391239" y="3375034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8. Contribuição do Começar Bem para a formalização do negócio...............................</a:t>
            </a:r>
          </a:p>
        </p:txBody>
      </p:sp>
      <p:sp>
        <p:nvSpPr>
          <p:cNvPr id="41" name="Retângulo 40">
            <a:hlinkClick r:id="rId11" action="ppaction://hlinksldjump"/>
          </p:cNvPr>
          <p:cNvSpPr/>
          <p:nvPr/>
        </p:nvSpPr>
        <p:spPr>
          <a:xfrm>
            <a:off x="10684173" y="3375033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43" name="Retângulo com Canto Diagonal Aparado 42">
            <a:hlinkClick r:id="" action="ppaction://noaction"/>
          </p:cNvPr>
          <p:cNvSpPr/>
          <p:nvPr/>
        </p:nvSpPr>
        <p:spPr>
          <a:xfrm>
            <a:off x="3403939" y="3767645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9. Efetividade................................................................................................................</a:t>
            </a:r>
          </a:p>
        </p:txBody>
      </p:sp>
      <p:sp>
        <p:nvSpPr>
          <p:cNvPr id="44" name="Retângulo 43">
            <a:hlinkClick r:id="rId12" action="ppaction://hlinksldjump"/>
          </p:cNvPr>
          <p:cNvSpPr/>
          <p:nvPr/>
        </p:nvSpPr>
        <p:spPr>
          <a:xfrm>
            <a:off x="10683810" y="3767644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47" name="Retângulo com Canto Diagonal Aparado 46">
            <a:hlinkClick r:id="" action="ppaction://noaction"/>
          </p:cNvPr>
          <p:cNvSpPr/>
          <p:nvPr/>
        </p:nvSpPr>
        <p:spPr>
          <a:xfrm>
            <a:off x="3390876" y="4159893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10. Recomendação do Começar Bem ...........................................................................</a:t>
            </a:r>
          </a:p>
        </p:txBody>
      </p:sp>
      <p:sp>
        <p:nvSpPr>
          <p:cNvPr id="48" name="Retângulo 47">
            <a:hlinkClick r:id="rId13" action="ppaction://hlinksldjump"/>
          </p:cNvPr>
          <p:cNvSpPr/>
          <p:nvPr/>
        </p:nvSpPr>
        <p:spPr>
          <a:xfrm>
            <a:off x="10683810" y="4159892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51" name="Retângulo com Canto Diagonal Aparado 50">
            <a:hlinkClick r:id="" action="ppaction://noaction"/>
          </p:cNvPr>
          <p:cNvSpPr/>
          <p:nvPr/>
        </p:nvSpPr>
        <p:spPr>
          <a:xfrm>
            <a:off x="3390513" y="4565567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11. Serviço em que possui interesse.............................................................................</a:t>
            </a:r>
          </a:p>
        </p:txBody>
      </p:sp>
      <p:sp>
        <p:nvSpPr>
          <p:cNvPr id="52" name="Retângulo 51">
            <a:hlinkClick r:id="rId14" action="ppaction://hlinksldjump"/>
          </p:cNvPr>
          <p:cNvSpPr/>
          <p:nvPr/>
        </p:nvSpPr>
        <p:spPr>
          <a:xfrm>
            <a:off x="10683447" y="4565566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53" name="Retângulo com Canto Diagonal Aparado 52">
            <a:hlinkClick r:id="" action="ppaction://noaction"/>
          </p:cNvPr>
          <p:cNvSpPr/>
          <p:nvPr/>
        </p:nvSpPr>
        <p:spPr>
          <a:xfrm>
            <a:off x="3403213" y="4957815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12. Meio pelo qual obtêm informações sobre produtos e serviços do SEBRAE............</a:t>
            </a:r>
          </a:p>
        </p:txBody>
      </p:sp>
      <p:sp>
        <p:nvSpPr>
          <p:cNvPr id="54" name="Retângulo 53">
            <a:hlinkClick r:id="rId15" action="ppaction://hlinksldjump"/>
          </p:cNvPr>
          <p:cNvSpPr/>
          <p:nvPr/>
        </p:nvSpPr>
        <p:spPr>
          <a:xfrm>
            <a:off x="10683084" y="4957814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30" name="Retângulo com Canto Diagonal Aparado 29">
            <a:hlinkClick r:id="" action="ppaction://noaction"/>
          </p:cNvPr>
          <p:cNvSpPr/>
          <p:nvPr/>
        </p:nvSpPr>
        <p:spPr>
          <a:xfrm>
            <a:off x="3411920" y="5371475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13. O que gostaria de ter visto no curso e não viu?.......................................................</a:t>
            </a:r>
          </a:p>
        </p:txBody>
      </p:sp>
      <p:sp>
        <p:nvSpPr>
          <p:cNvPr id="33" name="Retângulo 32">
            <a:hlinkClick r:id="rId16" action="ppaction://hlinksldjump"/>
          </p:cNvPr>
          <p:cNvSpPr/>
          <p:nvPr/>
        </p:nvSpPr>
        <p:spPr>
          <a:xfrm>
            <a:off x="10678728" y="5358411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34" name="Retângulo com Canto Diagonal Aparado 33">
            <a:hlinkClick r:id="" action="ppaction://noaction"/>
          </p:cNvPr>
          <p:cNvSpPr/>
          <p:nvPr/>
        </p:nvSpPr>
        <p:spPr>
          <a:xfrm>
            <a:off x="3420616" y="5745943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Perfil............................................................................................................................</a:t>
            </a:r>
          </a:p>
        </p:txBody>
      </p:sp>
      <p:sp>
        <p:nvSpPr>
          <p:cNvPr id="35" name="Retângulo 34">
            <a:hlinkClick r:id="rId17" action="ppaction://hlinksldjump"/>
          </p:cNvPr>
          <p:cNvSpPr/>
          <p:nvPr/>
        </p:nvSpPr>
        <p:spPr>
          <a:xfrm>
            <a:off x="10674361" y="5745942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  <p:sp>
        <p:nvSpPr>
          <p:cNvPr id="36" name="Retângulo com Canto Diagonal Aparado 35">
            <a:hlinkClick r:id="" action="ppaction://noaction"/>
          </p:cNvPr>
          <p:cNvSpPr/>
          <p:nvPr/>
        </p:nvSpPr>
        <p:spPr>
          <a:xfrm>
            <a:off x="3411920" y="6133473"/>
            <a:ext cx="7510671" cy="3523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defRPr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CONSIDERAÇÕES FINAIS..............................................................................................</a:t>
            </a:r>
          </a:p>
        </p:txBody>
      </p:sp>
      <p:sp>
        <p:nvSpPr>
          <p:cNvPr id="55" name="Retângulo 54">
            <a:hlinkClick r:id="rId18" action="ppaction://hlinksldjump"/>
          </p:cNvPr>
          <p:cNvSpPr/>
          <p:nvPr/>
        </p:nvSpPr>
        <p:spPr>
          <a:xfrm>
            <a:off x="10665665" y="6133472"/>
            <a:ext cx="361677" cy="3523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pt-BR" sz="1500" b="1" dirty="0">
                <a:solidFill>
                  <a:prstClr val="white"/>
                </a:solidFill>
                <a:latin typeface="Calibri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2589151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" y="0"/>
            <a:ext cx="1654232" cy="6858000"/>
          </a:xfrm>
          <a:prstGeom prst="rect">
            <a:avLst/>
          </a:prstGeom>
          <a:solidFill>
            <a:srgbClr val="FEC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7592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CONSIDERAÇÕES FINAIS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438102" y="1107313"/>
            <a:ext cx="10457411" cy="532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4A6A5C"/>
                </a:solidFill>
              </a:rPr>
              <a:t>A maior parcela dos entrevistados (36,0%) tomou conhecimento do curso do Começar Bem através de </a:t>
            </a:r>
            <a:r>
              <a:rPr lang="pt-BR" sz="2100" b="1" dirty="0">
                <a:solidFill>
                  <a:srgbClr val="4A6A5C"/>
                </a:solidFill>
              </a:rPr>
              <a:t>indicação</a:t>
            </a:r>
            <a:r>
              <a:rPr lang="pt-BR" sz="2000" dirty="0">
                <a:solidFill>
                  <a:srgbClr val="4A6A5C"/>
                </a:solidFill>
              </a:rPr>
              <a:t> de </a:t>
            </a:r>
            <a:r>
              <a:rPr lang="pt-BR" sz="2100" b="1" dirty="0">
                <a:solidFill>
                  <a:srgbClr val="4A6A5C"/>
                </a:solidFill>
              </a:rPr>
              <a:t>empresários</a:t>
            </a:r>
            <a:r>
              <a:rPr lang="pt-BR" sz="2000" dirty="0">
                <a:solidFill>
                  <a:srgbClr val="4A6A5C"/>
                </a:solidFill>
              </a:rPr>
              <a:t>, </a:t>
            </a:r>
            <a:r>
              <a:rPr lang="pt-BR" sz="2100" b="1" dirty="0">
                <a:solidFill>
                  <a:srgbClr val="4A6A5C"/>
                </a:solidFill>
              </a:rPr>
              <a:t>amigos</a:t>
            </a:r>
            <a:r>
              <a:rPr lang="pt-BR" sz="2000" dirty="0">
                <a:solidFill>
                  <a:srgbClr val="4A6A5C"/>
                </a:solidFill>
              </a:rPr>
              <a:t>, </a:t>
            </a:r>
            <a:r>
              <a:rPr lang="pt-BR" sz="2100" b="1" dirty="0">
                <a:solidFill>
                  <a:srgbClr val="4A6A5C"/>
                </a:solidFill>
              </a:rPr>
              <a:t>parentes</a:t>
            </a:r>
            <a:r>
              <a:rPr lang="pt-BR" sz="2000" dirty="0">
                <a:solidFill>
                  <a:srgbClr val="4A6A5C"/>
                </a:solidFill>
              </a:rPr>
              <a:t> ou mesmo </a:t>
            </a:r>
            <a:r>
              <a:rPr lang="pt-BR" sz="2100" b="1" dirty="0">
                <a:solidFill>
                  <a:srgbClr val="4A6A5C"/>
                </a:solidFill>
              </a:rPr>
              <a:t>outras instituições</a:t>
            </a:r>
            <a:r>
              <a:rPr lang="pt-BR" sz="2000" dirty="0">
                <a:solidFill>
                  <a:srgbClr val="4A6A5C"/>
                </a:solidFill>
              </a:rPr>
              <a:t>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BR" sz="1000" dirty="0">
              <a:solidFill>
                <a:srgbClr val="4A6A5C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4A6A5C"/>
                </a:solidFill>
              </a:rPr>
              <a:t>Quanto às </a:t>
            </a:r>
            <a:r>
              <a:rPr lang="pt-BR" sz="2100" b="1" dirty="0">
                <a:solidFill>
                  <a:srgbClr val="4A6A5C"/>
                </a:solidFill>
              </a:rPr>
              <a:t>expectativas iniciais </a:t>
            </a:r>
            <a:r>
              <a:rPr lang="pt-BR" sz="2000" dirty="0">
                <a:solidFill>
                  <a:srgbClr val="4A6A5C"/>
                </a:solidFill>
              </a:rPr>
              <a:t>em relação ao curso do Começar Bem, a grande maioria dos entrevistados esperava </a:t>
            </a:r>
            <a:r>
              <a:rPr lang="pt-BR" sz="2000" b="1" dirty="0">
                <a:solidFill>
                  <a:srgbClr val="4A6A5C"/>
                </a:solidFill>
              </a:rPr>
              <a:t>saber como abrir uma empresa </a:t>
            </a:r>
            <a:r>
              <a:rPr lang="pt-BR" sz="2000" dirty="0">
                <a:solidFill>
                  <a:srgbClr val="4A6A5C"/>
                </a:solidFill>
              </a:rPr>
              <a:t>(48%).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BR" sz="1000" dirty="0">
              <a:solidFill>
                <a:srgbClr val="4A6A5C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4A6A5C"/>
                </a:solidFill>
              </a:rPr>
              <a:t>A avaliação da </a:t>
            </a:r>
            <a:r>
              <a:rPr lang="pt-BR" sz="2100" b="1" dirty="0">
                <a:solidFill>
                  <a:srgbClr val="4A6A5C"/>
                </a:solidFill>
              </a:rPr>
              <a:t>qualidade do conteúdo do curso </a:t>
            </a:r>
            <a:r>
              <a:rPr lang="pt-BR" sz="2000" dirty="0">
                <a:solidFill>
                  <a:srgbClr val="4A6A5C"/>
                </a:solidFill>
              </a:rPr>
              <a:t>do Começar Bem foi de 8,9. Cerca de 2/3 dos entrevistados atribuíram notas altas a este aspecto do curso. Dentre aqueles que atribuíram notas baixas, citaram o conteúdo superficial do curso como principal motivo.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BR" sz="1000" dirty="0">
              <a:solidFill>
                <a:srgbClr val="4A6A5C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4A6A5C"/>
                </a:solidFill>
              </a:rPr>
              <a:t>A nota média para a </a:t>
            </a:r>
            <a:r>
              <a:rPr lang="pt-BR" sz="2100" b="1" dirty="0">
                <a:solidFill>
                  <a:srgbClr val="4A6A5C"/>
                </a:solidFill>
              </a:rPr>
              <a:t>satisfação geral do curso </a:t>
            </a:r>
            <a:r>
              <a:rPr lang="pt-BR" sz="2000" dirty="0">
                <a:solidFill>
                  <a:srgbClr val="4A6A5C"/>
                </a:solidFill>
              </a:rPr>
              <a:t>foi de 9,1. 75% dos entrevistados atribuíram notas altas (9 e 10) para a satisfação geral. Com relação a avaliação do curso do Começar Bem nas edições anteriores da pesquisa, porém, houve ligeira queda na média: em 2015 e 2016 a média para a satisfação geral foi de 9,2.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BR" sz="2000" dirty="0">
              <a:solidFill>
                <a:srgbClr val="4A6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" y="0"/>
            <a:ext cx="1654232" cy="6858000"/>
          </a:xfrm>
          <a:prstGeom prst="rect">
            <a:avLst/>
          </a:prstGeom>
          <a:solidFill>
            <a:srgbClr val="FEC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7592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CONSIDERAÇÕES FINAIS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454728" y="1393424"/>
            <a:ext cx="10124902" cy="483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4A6A5C"/>
                </a:solidFill>
              </a:rPr>
              <a:t>A nota média para a </a:t>
            </a:r>
            <a:r>
              <a:rPr lang="pt-BR" sz="2100" b="1" dirty="0">
                <a:solidFill>
                  <a:srgbClr val="4A6A5C"/>
                </a:solidFill>
              </a:rPr>
              <a:t>aplicabilidade do curso </a:t>
            </a:r>
            <a:r>
              <a:rPr lang="pt-BR" sz="2000" dirty="0">
                <a:solidFill>
                  <a:srgbClr val="4A6A5C"/>
                </a:solidFill>
              </a:rPr>
              <a:t>foi de 7,2. Uma parcela significativa – 28,4% - atribuiu notas baixas para este aspecto da avaliação. Em relação à série histórica, houve uma queda em relação à média de 2016 (7,5), embora a média atual seja maior em relação àquela registrada em 2015 (7,1).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BR" sz="1000" dirty="0">
              <a:solidFill>
                <a:srgbClr val="4A6A5C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4A6A5C"/>
                </a:solidFill>
              </a:rPr>
              <a:t>A nota média para a </a:t>
            </a:r>
            <a:r>
              <a:rPr lang="pt-BR" sz="2100" b="1" dirty="0">
                <a:solidFill>
                  <a:srgbClr val="4A6A5C"/>
                </a:solidFill>
              </a:rPr>
              <a:t>efetividade do curso </a:t>
            </a:r>
            <a:r>
              <a:rPr lang="pt-BR" sz="2000" dirty="0">
                <a:solidFill>
                  <a:srgbClr val="4A6A5C"/>
                </a:solidFill>
              </a:rPr>
              <a:t>do Começar Bem foi de 8,1. Metade dos entrevistados atribuíram notas altas para este aspecto da avaliação. Em relação à série histórica, houve uma queda em relação à média de 2016 (8,4), embora a média atual seja maior em relação àquela registrada em 2015 (8,0).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BR" sz="1000" dirty="0">
              <a:solidFill>
                <a:srgbClr val="4A6A5C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4A6A5C"/>
                </a:solidFill>
              </a:rPr>
              <a:t>Quanto à </a:t>
            </a:r>
            <a:r>
              <a:rPr lang="pt-BR" sz="2100" b="1" dirty="0">
                <a:solidFill>
                  <a:srgbClr val="4A6A5C"/>
                </a:solidFill>
              </a:rPr>
              <a:t>recomendação do curso</a:t>
            </a:r>
            <a:r>
              <a:rPr lang="pt-BR" sz="2000" dirty="0">
                <a:solidFill>
                  <a:srgbClr val="4A6A5C"/>
                </a:solidFill>
              </a:rPr>
              <a:t> do Começar Bem para amigos e/ou familiares, a grande maioria dos entrevistados (83,2%) mostraram-se promotores do curso. O NPS alcançou 78,4%. Em relação à série histórica, houve uma ligeira queda no NPS do Começar Bem: em 2015 foi de 78,9%; em 2016 foi de 79,2%.</a:t>
            </a:r>
          </a:p>
        </p:txBody>
      </p:sp>
    </p:spTree>
    <p:extLst>
      <p:ext uri="{BB962C8B-B14F-4D97-AF65-F5344CB8AC3E}">
        <p14:creationId xmlns:p14="http://schemas.microsoft.com/office/powerpoint/2010/main" val="100270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8089" y="0"/>
            <a:ext cx="1654232" cy="6858000"/>
          </a:xfrm>
          <a:prstGeom prst="rect">
            <a:avLst/>
          </a:prstGeom>
          <a:solidFill>
            <a:srgbClr val="FEC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7592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CONSIDERAÇÕES FINAIS</a:t>
            </a:r>
            <a:endParaRPr lang="pt-BR" sz="2200" b="1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454727" y="1311109"/>
            <a:ext cx="10465724" cy="5260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4A6A5C"/>
                </a:solidFill>
              </a:rPr>
              <a:t>Quase 1/3 dos entrevistados </a:t>
            </a:r>
            <a:r>
              <a:rPr lang="pt-BR" sz="2100" b="1" dirty="0">
                <a:solidFill>
                  <a:srgbClr val="4A6A5C"/>
                </a:solidFill>
              </a:rPr>
              <a:t>pretende abrir um negócio </a:t>
            </a:r>
            <a:r>
              <a:rPr lang="pt-BR" sz="2000" dirty="0">
                <a:solidFill>
                  <a:srgbClr val="4A6A5C"/>
                </a:solidFill>
              </a:rPr>
              <a:t>ainda neste ano ou em até dois anos.  Outros 22% pretendem abrir um negócio, mas em prazo ainda não definido.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BR" sz="1000" dirty="0">
              <a:solidFill>
                <a:srgbClr val="4A6A5C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4A6A5C"/>
                </a:solidFill>
              </a:rPr>
              <a:t>Dentre os entrevistados que ainda não têm uma empresa, grande parte espera que o SEBRAE auxilie na </a:t>
            </a:r>
            <a:r>
              <a:rPr lang="pt-BR" sz="2100" b="1" dirty="0">
                <a:solidFill>
                  <a:srgbClr val="4A6A5C"/>
                </a:solidFill>
              </a:rPr>
              <a:t>elaboração de um plano de negócios </a:t>
            </a:r>
            <a:r>
              <a:rPr lang="pt-BR" sz="2000" dirty="0">
                <a:solidFill>
                  <a:srgbClr val="4A6A5C"/>
                </a:solidFill>
              </a:rPr>
              <a:t>e de um </a:t>
            </a:r>
            <a:r>
              <a:rPr lang="pt-BR" sz="2100" b="1" dirty="0">
                <a:solidFill>
                  <a:srgbClr val="4A6A5C"/>
                </a:solidFill>
              </a:rPr>
              <a:t>plano de marketing</a:t>
            </a:r>
            <a:r>
              <a:rPr lang="pt-BR" sz="2000" dirty="0">
                <a:solidFill>
                  <a:srgbClr val="4A6A5C"/>
                </a:solidFill>
              </a:rPr>
              <a:t>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BR" sz="1000" dirty="0">
              <a:solidFill>
                <a:srgbClr val="4A6A5C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4A6A5C"/>
                </a:solidFill>
              </a:rPr>
              <a:t>Dentre aqueles entrevistados que </a:t>
            </a:r>
            <a:r>
              <a:rPr lang="pt-BR" sz="2100" b="1" dirty="0">
                <a:solidFill>
                  <a:srgbClr val="4A6A5C"/>
                </a:solidFill>
              </a:rPr>
              <a:t>já abriram sua empresa</a:t>
            </a:r>
            <a:r>
              <a:rPr lang="pt-BR" sz="2000" dirty="0">
                <a:solidFill>
                  <a:srgbClr val="4A6A5C"/>
                </a:solidFill>
              </a:rPr>
              <a:t>, a grande maioria – 81,0% - afirmou que ter participado do Programa Começar Bem </a:t>
            </a:r>
            <a:r>
              <a:rPr lang="pt-BR" sz="2100" b="1" dirty="0">
                <a:solidFill>
                  <a:srgbClr val="4A6A5C"/>
                </a:solidFill>
              </a:rPr>
              <a:t>auxiliou na formalização do negócio</a:t>
            </a:r>
            <a:r>
              <a:rPr lang="pt-BR" sz="2000" dirty="0">
                <a:solidFill>
                  <a:srgbClr val="4A6A5C"/>
                </a:solidFill>
              </a:rPr>
              <a:t>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BR" sz="1000" dirty="0">
              <a:solidFill>
                <a:srgbClr val="4A6A5C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4A6A5C"/>
                </a:solidFill>
              </a:rPr>
              <a:t>Os serviços na </a:t>
            </a:r>
            <a:r>
              <a:rPr lang="pt-BR" sz="2100" b="1" dirty="0">
                <a:solidFill>
                  <a:srgbClr val="4A6A5C"/>
                </a:solidFill>
              </a:rPr>
              <a:t>modalidade presencial </a:t>
            </a:r>
            <a:r>
              <a:rPr lang="pt-BR" sz="2000" dirty="0">
                <a:solidFill>
                  <a:srgbClr val="4A6A5C"/>
                </a:solidFill>
              </a:rPr>
              <a:t>oferecidos pelo SEBRAE são aqueles que mais despertam interesse dos entrevistados, especialmente cursos e consultorias.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BR" sz="1000" dirty="0">
              <a:solidFill>
                <a:srgbClr val="4A6A5C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4A6A5C"/>
                </a:solidFill>
              </a:rPr>
              <a:t>A maioria dos entrevistados (60%) recorre ao </a:t>
            </a:r>
            <a:r>
              <a:rPr lang="pt-BR" sz="2100" b="1" dirty="0">
                <a:solidFill>
                  <a:srgbClr val="4A6A5C"/>
                </a:solidFill>
              </a:rPr>
              <a:t>site do SEBRAE </a:t>
            </a:r>
            <a:r>
              <a:rPr lang="pt-BR" sz="2000" dirty="0">
                <a:solidFill>
                  <a:srgbClr val="4A6A5C"/>
                </a:solidFill>
              </a:rPr>
              <a:t>quando busca informações sobre produtos e serviços da instituição. Por outro lado, uma parcela expressiva (18%) ainda prefere ir </a:t>
            </a:r>
            <a:r>
              <a:rPr lang="pt-BR" sz="2100" b="1" dirty="0">
                <a:solidFill>
                  <a:srgbClr val="4A6A5C"/>
                </a:solidFill>
              </a:rPr>
              <a:t>presencialmente</a:t>
            </a:r>
            <a:r>
              <a:rPr lang="pt-BR" sz="2000" dirty="0">
                <a:solidFill>
                  <a:srgbClr val="4A6A5C"/>
                </a:solidFill>
              </a:rPr>
              <a:t> à uma agência do SEBRAE. </a:t>
            </a:r>
          </a:p>
        </p:txBody>
      </p:sp>
    </p:spTree>
    <p:extLst>
      <p:ext uri="{BB962C8B-B14F-4D97-AF65-F5344CB8AC3E}">
        <p14:creationId xmlns:p14="http://schemas.microsoft.com/office/powerpoint/2010/main" val="8301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4" y="5672174"/>
            <a:ext cx="1430481" cy="7152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6552" y="2147322"/>
            <a:ext cx="38576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solidFill>
                  <a:schemeClr val="bg1"/>
                </a:solidFill>
              </a:rPr>
              <a:t>A pesquisa </a:t>
            </a:r>
            <a:r>
              <a:rPr lang="pt-BR" sz="1700" b="1" dirty="0">
                <a:solidFill>
                  <a:schemeClr val="bg1"/>
                </a:solidFill>
              </a:rPr>
              <a:t>satisfação e impacto do Começar Bem 2018 </a:t>
            </a:r>
            <a:r>
              <a:rPr lang="pt-BR" sz="1700" dirty="0">
                <a:solidFill>
                  <a:schemeClr val="bg1"/>
                </a:solidFill>
              </a:rPr>
              <a:t>é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com apoio das </a:t>
            </a:r>
            <a:r>
              <a:rPr lang="pt-BR" sz="1700" b="1" dirty="0">
                <a:solidFill>
                  <a:schemeClr val="bg1"/>
                </a:solidFill>
              </a:rPr>
              <a:t>Unidades de Gestão de Marketing e Atendimento Individual. </a:t>
            </a:r>
            <a:endParaRPr lang="pt-BR" sz="17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6789" y="1986243"/>
            <a:ext cx="3047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Nunes (Coordenação)</a:t>
            </a:r>
          </a:p>
          <a:p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UGM</a:t>
            </a:r>
          </a:p>
          <a:p>
            <a:r>
              <a:rPr lang="pt-BR" sz="1600" dirty="0">
                <a:solidFill>
                  <a:schemeClr val="bg1"/>
                </a:solidFill>
              </a:rPr>
              <a:t>Fausto Cassemiro</a:t>
            </a:r>
          </a:p>
          <a:p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UAI</a:t>
            </a:r>
          </a:p>
          <a:p>
            <a:r>
              <a:rPr lang="pt-BR" sz="1600" dirty="0">
                <a:solidFill>
                  <a:schemeClr val="bg1"/>
                </a:solidFill>
              </a:rPr>
              <a:t>Carlos Eduardo </a:t>
            </a:r>
          </a:p>
          <a:p>
            <a:r>
              <a:rPr lang="pt-BR" sz="1600" dirty="0">
                <a:solidFill>
                  <a:schemeClr val="bg1"/>
                </a:solidFill>
              </a:rPr>
              <a:t>Sabrina Carvalho</a:t>
            </a:r>
          </a:p>
        </p:txBody>
      </p:sp>
      <p:cxnSp>
        <p:nvCxnSpPr>
          <p:cNvPr id="9" name="Conector reto 8"/>
          <p:cNvCxnSpPr>
            <a:cxnSpLocks/>
          </p:cNvCxnSpPr>
          <p:nvPr/>
        </p:nvCxnSpPr>
        <p:spPr>
          <a:xfrm flipV="1">
            <a:off x="4334176" y="2054555"/>
            <a:ext cx="329711" cy="17547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795"/>
          <a:stretch>
            <a:fillRect/>
          </a:stretch>
        </p:blipFill>
        <p:spPr bwMode="auto">
          <a:xfrm>
            <a:off x="3438706" y="0"/>
            <a:ext cx="87532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1" y="0"/>
            <a:ext cx="5143499" cy="6858000"/>
          </a:xfrm>
          <a:prstGeom prst="rect">
            <a:avLst/>
          </a:prstGeom>
          <a:solidFill>
            <a:srgbClr val="FEC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29" t="5778" r="27288"/>
          <a:stretch>
            <a:fillRect/>
          </a:stretch>
        </p:blipFill>
        <p:spPr bwMode="auto">
          <a:xfrm>
            <a:off x="-306250" y="4703717"/>
            <a:ext cx="2463917" cy="2434774"/>
          </a:xfrm>
          <a:prstGeom prst="ellipse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0" y="2959100"/>
            <a:ext cx="5105400" cy="9271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0" y="3057069"/>
            <a:ext cx="514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haroni" pitchFamily="2" charset="-79"/>
              </a:rPr>
              <a:t>RESULTADOS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5152050" y="-14514"/>
            <a:ext cx="0" cy="69437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5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Q1. Como o(a) </a:t>
            </a:r>
            <a:r>
              <a:rPr lang="pt-BR" sz="1000" dirty="0" err="1"/>
              <a:t>Sr</a:t>
            </a:r>
            <a:r>
              <a:rPr lang="pt-BR" sz="1000" dirty="0"/>
              <a:t>(a) tomou conhecimento das palestras, oficinas e cursos do Começar Bem? (ESP– RM)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COMO TOMOU CONHECIMENTO DO CURSO QUE REALIZOU?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1730532178"/>
              </p:ext>
            </p:extLst>
          </p:nvPr>
        </p:nvGraphicFramePr>
        <p:xfrm>
          <a:off x="630936" y="2011679"/>
          <a:ext cx="10341864" cy="454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 descr="search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aixaDeTexto 11"/>
          <p:cNvSpPr txBox="1"/>
          <p:nvPr/>
        </p:nvSpPr>
        <p:spPr>
          <a:xfrm>
            <a:off x="535577" y="1214846"/>
            <a:ext cx="1133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A6A5C"/>
                </a:solidFill>
              </a:rPr>
              <a:t>Quase 4 em cada 10 entrevistados tomou conhecimento do curso do Começar Bem através de indicação de empresários, amigos, parentes ou mesmo outras instituições.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724606" y="6596619"/>
            <a:ext cx="95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5.354</a:t>
            </a:r>
          </a:p>
        </p:txBody>
      </p:sp>
    </p:spTree>
    <p:extLst>
      <p:ext uri="{BB962C8B-B14F-4D97-AF65-F5344CB8AC3E}">
        <p14:creationId xmlns:p14="http://schemas.microsoft.com/office/powerpoint/2010/main" val="231889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Q2. Quando o(a) </a:t>
            </a:r>
            <a:r>
              <a:rPr lang="pt-BR" sz="1000" dirty="0" err="1"/>
              <a:t>Sr</a:t>
            </a:r>
            <a:r>
              <a:rPr lang="pt-BR" sz="1000" dirty="0"/>
              <a:t>(a) decidiu participar do Começar Bem, qual era a sua expectativa inicial? RM -EST)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000" b="1" dirty="0">
                <a:solidFill>
                  <a:schemeClr val="bg1"/>
                </a:solidFill>
              </a:rPr>
              <a:t>QUAL ERA SUA EXPECTATIVA INICIAL COM O COMEÇAR BEM?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978112039"/>
              </p:ext>
            </p:extLst>
          </p:nvPr>
        </p:nvGraphicFramePr>
        <p:xfrm>
          <a:off x="630936" y="1959428"/>
          <a:ext cx="10341864" cy="459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 descr="search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aixaDeTexto 11"/>
          <p:cNvSpPr txBox="1"/>
          <p:nvPr/>
        </p:nvSpPr>
        <p:spPr>
          <a:xfrm>
            <a:off x="535577" y="1214846"/>
            <a:ext cx="1133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A6A5C"/>
                </a:solidFill>
              </a:rPr>
              <a:t>A grande maioria dos entrevistados esperava encontrar orientações sobre como abrir uma empresa e como colocar ideia de negócios em prática.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659291" y="6596619"/>
            <a:ext cx="95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5.354</a:t>
            </a:r>
          </a:p>
        </p:txBody>
      </p:sp>
    </p:spTree>
    <p:extLst>
      <p:ext uri="{BB962C8B-B14F-4D97-AF65-F5344CB8AC3E}">
        <p14:creationId xmlns:p14="http://schemas.microsoft.com/office/powerpoint/2010/main" val="193407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9579448" y="2418471"/>
            <a:ext cx="1925921" cy="3224472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7653527" y="3863223"/>
            <a:ext cx="1925921" cy="1779720"/>
          </a:xfrm>
          <a:prstGeom prst="rect">
            <a:avLst/>
          </a:prstGeom>
          <a:solidFill>
            <a:srgbClr val="FFF2C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881298" y="4951359"/>
            <a:ext cx="6772230" cy="685800"/>
          </a:xfrm>
          <a:prstGeom prst="rect">
            <a:avLst/>
          </a:prstGeom>
          <a:solidFill>
            <a:srgbClr val="FBE5D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Q3. Em relação à qualidade do conteúdo do curso que o(a) Sr.(a) fez, dê uma nota de 0 a 10, sendo 0 “PÉSSIMO” e 10 “EXCELENTE”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DA QUALIDADE DO CONTEÚDO DO CURSO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7312" y="613874"/>
            <a:ext cx="1573195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11936" y="613874"/>
            <a:ext cx="1670546" cy="336202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CURSO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937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782482" y="62133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4263684997"/>
              </p:ext>
            </p:extLst>
          </p:nvPr>
        </p:nvGraphicFramePr>
        <p:xfrm>
          <a:off x="301737" y="1966799"/>
          <a:ext cx="11449050" cy="401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0" name="Agrupar 29"/>
          <p:cNvGrpSpPr/>
          <p:nvPr/>
        </p:nvGrpSpPr>
        <p:grpSpPr>
          <a:xfrm>
            <a:off x="1232575" y="1006141"/>
            <a:ext cx="2066193" cy="553744"/>
            <a:chOff x="384033" y="1244363"/>
            <a:chExt cx="2606055" cy="939973"/>
          </a:xfrm>
        </p:grpSpPr>
        <p:sp>
          <p:nvSpPr>
            <p:cNvPr id="31" name="Retângulo Arredondado 30"/>
            <p:cNvSpPr/>
            <p:nvPr/>
          </p:nvSpPr>
          <p:spPr>
            <a:xfrm>
              <a:off x="978408" y="1410731"/>
              <a:ext cx="2011680" cy="63154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MÉDIA: </a:t>
              </a:r>
              <a:r>
                <a:rPr lang="pt-BR" sz="2000" b="1" dirty="0"/>
                <a:t>8,9</a:t>
              </a:r>
              <a:r>
                <a:rPr lang="pt-BR" b="1" dirty="0"/>
                <a:t> </a:t>
              </a:r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33" y="1244363"/>
              <a:ext cx="939973" cy="939973"/>
            </a:xfrm>
            <a:prstGeom prst="rect">
              <a:avLst/>
            </a:prstGeom>
          </p:spPr>
        </p:pic>
      </p:grpSp>
      <p:sp>
        <p:nvSpPr>
          <p:cNvPr id="3" name="CaixaDeTexto 2"/>
          <p:cNvSpPr txBox="1"/>
          <p:nvPr/>
        </p:nvSpPr>
        <p:spPr>
          <a:xfrm>
            <a:off x="2991989" y="4612527"/>
            <a:ext cx="24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baixas: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4,1%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653526" y="3521728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médias: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28,7%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9579448" y="2077906"/>
            <a:ext cx="19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Notas altas: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67,1%</a:t>
            </a:r>
          </a:p>
        </p:txBody>
      </p:sp>
      <p:sp>
        <p:nvSpPr>
          <p:cNvPr id="6" name="Retângulo 5">
            <a:hlinkClick r:id="rId7" action="ppaction://hlinksldjump"/>
          </p:cNvPr>
          <p:cNvSpPr/>
          <p:nvPr/>
        </p:nvSpPr>
        <p:spPr>
          <a:xfrm>
            <a:off x="881298" y="6007129"/>
            <a:ext cx="6772228" cy="325285"/>
          </a:xfrm>
          <a:prstGeom prst="rect">
            <a:avLst/>
          </a:prstGeom>
          <a:solidFill>
            <a:srgbClr val="FF8282"/>
          </a:solidFill>
          <a:ln>
            <a:solidFill>
              <a:srgbClr val="FF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Por qual motivo atribuiu nota baixa?</a:t>
            </a:r>
          </a:p>
        </p:txBody>
      </p:sp>
      <p:pic>
        <p:nvPicPr>
          <p:cNvPr id="37" name="Imagem 36" descr="pointer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811" y="6167845"/>
            <a:ext cx="380331" cy="380331"/>
          </a:xfrm>
          <a:prstGeom prst="rect">
            <a:avLst/>
          </a:prstGeom>
        </p:spPr>
      </p:pic>
      <p:pic>
        <p:nvPicPr>
          <p:cNvPr id="38" name="Imagem 37" descr="search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259" y="6359436"/>
            <a:ext cx="477547" cy="477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CaixaDeTexto 38"/>
          <p:cNvSpPr txBox="1"/>
          <p:nvPr/>
        </p:nvSpPr>
        <p:spPr>
          <a:xfrm>
            <a:off x="3393333" y="1103454"/>
            <a:ext cx="811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A6A5C"/>
                </a:solidFill>
              </a:rPr>
              <a:t>A média da avaliação da qualidade do conteúdo do curso do Começar Bem foi de 8,9. Cerca de 2/3 dos entrevistados atribuíram notas altas a este aspecto do curso.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9932150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5.336 | NS/NR: 18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F24DC23-543E-463A-A346-DB27AFA5200C}"/>
              </a:ext>
            </a:extLst>
          </p:cNvPr>
          <p:cNvSpPr/>
          <p:nvPr/>
        </p:nvSpPr>
        <p:spPr>
          <a:xfrm>
            <a:off x="90089" y="1807958"/>
            <a:ext cx="1381250" cy="200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2015: média 9,1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2E300040-322D-40F8-A503-EBF7E18F3486}"/>
              </a:ext>
            </a:extLst>
          </p:cNvPr>
          <p:cNvSpPr/>
          <p:nvPr/>
        </p:nvSpPr>
        <p:spPr>
          <a:xfrm>
            <a:off x="90089" y="1533865"/>
            <a:ext cx="1381250" cy="2009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2016: média 9,2</a:t>
            </a:r>
          </a:p>
        </p:txBody>
      </p:sp>
    </p:spTree>
    <p:extLst>
      <p:ext uri="{BB962C8B-B14F-4D97-AF65-F5344CB8AC3E}">
        <p14:creationId xmlns:p14="http://schemas.microsoft.com/office/powerpoint/2010/main" val="212011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" grpId="0" animBg="1"/>
      <p:bldP spid="3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09500137"/>
              </p:ext>
            </p:extLst>
          </p:nvPr>
        </p:nvGraphicFramePr>
        <p:xfrm>
          <a:off x="111932" y="1057002"/>
          <a:ext cx="4005072" cy="539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2205" y="6566429"/>
            <a:ext cx="12187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205" y="6566429"/>
            <a:ext cx="1218759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dirty="0"/>
              <a:t>Q3. Em relação à qualidade do conteúdo do curso que o(a) Sr.(a) fez, dê uma nota de 0 a 10, sendo 0 “PÉSSIMO” e 10 “EXCELENTE”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5883" y="0"/>
            <a:ext cx="12197266" cy="950076"/>
          </a:xfrm>
          <a:prstGeom prst="rect">
            <a:avLst/>
          </a:prstGeom>
          <a:solidFill>
            <a:srgbClr val="4A6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04" y="106929"/>
            <a:ext cx="12189178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MOTIVOS PARA ATRIBUIR NOTAS BAIXAS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-5883" y="613874"/>
            <a:ext cx="1573194" cy="336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61387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5883" y="613875"/>
            <a:ext cx="12197266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3263" y="621338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167" y="72198"/>
            <a:ext cx="469477" cy="46947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E5031C1-6D39-4CCA-8F0A-D87BD747C0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2770" t="32746" r="4048" b="19227"/>
          <a:stretch/>
        </p:blipFill>
        <p:spPr>
          <a:xfrm>
            <a:off x="4069080" y="984807"/>
            <a:ext cx="8033868" cy="53354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1133946" y="6596619"/>
            <a:ext cx="102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222</a:t>
            </a:r>
          </a:p>
        </p:txBody>
      </p:sp>
    </p:spTree>
    <p:extLst>
      <p:ext uri="{BB962C8B-B14F-4D97-AF65-F5344CB8AC3E}">
        <p14:creationId xmlns:p14="http://schemas.microsoft.com/office/powerpoint/2010/main" val="368753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10890</TotalTime>
  <Words>3076</Words>
  <Application>Microsoft Office PowerPoint</Application>
  <PresentationFormat>Widescreen</PresentationFormat>
  <Paragraphs>368</Paragraphs>
  <Slides>43</Slides>
  <Notes>2</Notes>
  <HiddenSlides>17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53" baseType="lpstr">
      <vt:lpstr>Aharoni</vt:lpstr>
      <vt:lpstr>Aparajita</vt:lpstr>
      <vt:lpstr>Arial</vt:lpstr>
      <vt:lpstr>Calibri</vt:lpstr>
      <vt:lpstr>Calibri Light</vt:lpstr>
      <vt:lpstr>Century Gothic</vt:lpstr>
      <vt:lpstr>Lucida Sans Unicode</vt:lpstr>
      <vt:lpstr>Wingdings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Meta</dc:creator>
  <cp:lastModifiedBy>Karina Santos de Souza</cp:lastModifiedBy>
  <cp:revision>1657</cp:revision>
  <cp:lastPrinted>2018-03-15T19:09:01Z</cp:lastPrinted>
  <dcterms:created xsi:type="dcterms:W3CDTF">2016-11-23T16:28:20Z</dcterms:created>
  <dcterms:modified xsi:type="dcterms:W3CDTF">2018-05-04T14:34:38Z</dcterms:modified>
</cp:coreProperties>
</file>