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617" r:id="rId3"/>
    <p:sldId id="618" r:id="rId4"/>
    <p:sldId id="619" r:id="rId5"/>
    <p:sldId id="620" r:id="rId6"/>
    <p:sldId id="621" r:id="rId7"/>
    <p:sldId id="616" r:id="rId8"/>
    <p:sldId id="388" r:id="rId9"/>
    <p:sldId id="666" r:id="rId10"/>
    <p:sldId id="533" r:id="rId11"/>
    <p:sldId id="667" r:id="rId12"/>
    <p:sldId id="534" r:id="rId13"/>
    <p:sldId id="668" r:id="rId14"/>
    <p:sldId id="535" r:id="rId15"/>
    <p:sldId id="669" r:id="rId16"/>
    <p:sldId id="536" r:id="rId17"/>
    <p:sldId id="670" r:id="rId18"/>
    <p:sldId id="537" r:id="rId19"/>
    <p:sldId id="671" r:id="rId20"/>
    <p:sldId id="607" r:id="rId21"/>
    <p:sldId id="672" r:id="rId22"/>
    <p:sldId id="608" r:id="rId23"/>
    <p:sldId id="675" r:id="rId24"/>
    <p:sldId id="609" r:id="rId25"/>
    <p:sldId id="678" r:id="rId26"/>
    <p:sldId id="610" r:id="rId27"/>
    <p:sldId id="681" r:id="rId28"/>
    <p:sldId id="611" r:id="rId29"/>
    <p:sldId id="684" r:id="rId30"/>
    <p:sldId id="612" r:id="rId31"/>
    <p:sldId id="687" r:id="rId32"/>
    <p:sldId id="544" r:id="rId33"/>
    <p:sldId id="673" r:id="rId34"/>
    <p:sldId id="545" r:id="rId35"/>
    <p:sldId id="676" r:id="rId36"/>
    <p:sldId id="547" r:id="rId37"/>
    <p:sldId id="679" r:id="rId38"/>
    <p:sldId id="548" r:id="rId39"/>
    <p:sldId id="682" r:id="rId40"/>
    <p:sldId id="549" r:id="rId41"/>
    <p:sldId id="685" r:id="rId42"/>
    <p:sldId id="606" r:id="rId43"/>
    <p:sldId id="688" r:id="rId44"/>
    <p:sldId id="660" r:id="rId45"/>
    <p:sldId id="674" r:id="rId46"/>
    <p:sldId id="661" r:id="rId47"/>
    <p:sldId id="677" r:id="rId48"/>
    <p:sldId id="662" r:id="rId49"/>
    <p:sldId id="680" r:id="rId50"/>
    <p:sldId id="663" r:id="rId51"/>
    <p:sldId id="683" r:id="rId52"/>
    <p:sldId id="664" r:id="rId53"/>
    <p:sldId id="686" r:id="rId54"/>
    <p:sldId id="665" r:id="rId55"/>
    <p:sldId id="689" r:id="rId56"/>
    <p:sldId id="613" r:id="rId57"/>
    <p:sldId id="614" r:id="rId58"/>
    <p:sldId id="654" r:id="rId59"/>
    <p:sldId id="655" r:id="rId60"/>
    <p:sldId id="656" r:id="rId61"/>
    <p:sldId id="690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00"/>
    <a:srgbClr val="FF3300"/>
    <a:srgbClr val="009999"/>
    <a:srgbClr val="008080"/>
    <a:srgbClr val="FFFFFF"/>
    <a:srgbClr val="F68508"/>
    <a:srgbClr val="CC3300"/>
    <a:srgbClr val="267692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0.35699999999999998</c:v>
                </c:pt>
                <c:pt idx="1">
                  <c:v>0.3</c:v>
                </c:pt>
                <c:pt idx="2">
                  <c:v>0.32400000000000001</c:v>
                </c:pt>
                <c:pt idx="3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153206184"/>
        <c:axId val="153206576"/>
      </c:barChart>
      <c:catAx>
        <c:axId val="153206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53206576"/>
        <c:crosses val="autoZero"/>
        <c:auto val="1"/>
        <c:lblAlgn val="ctr"/>
        <c:lblOffset val="100"/>
        <c:noMultiLvlLbl val="0"/>
      </c:catAx>
      <c:valAx>
        <c:axId val="15320657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53206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93733205129514E-2"/>
          <c:y val="3.0774388302231635E-2"/>
          <c:w val="0.94254353096922328"/>
          <c:h val="0.7827631822186796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0.34211775878442546</c:v>
                </c:pt>
                <c:pt idx="1">
                  <c:v>0.4890194681861349</c:v>
                </c:pt>
                <c:pt idx="2">
                  <c:v>0.16536087369420702</c:v>
                </c:pt>
                <c:pt idx="3">
                  <c:v>3.501899335232669E-3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7-467D-BD89-496D5DC04AC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0.40506711955889535</c:v>
                </c:pt>
                <c:pt idx="1">
                  <c:v>0.33403903868971452</c:v>
                </c:pt>
                <c:pt idx="2">
                  <c:v>0.24951725100621175</c:v>
                </c:pt>
                <c:pt idx="3">
                  <c:v>1.1376590745178326E-2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07-467D-BD89-496D5DC04AC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0.39812291855888587</c:v>
                </c:pt>
                <c:pt idx="1">
                  <c:v>0.32228277323645171</c:v>
                </c:pt>
                <c:pt idx="2">
                  <c:v>0.24833484710868906</c:v>
                </c:pt>
                <c:pt idx="3">
                  <c:v>3.1259461095973357E-2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07-467D-BD89-496D5DC04AC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0.39213411218692484</c:v>
                </c:pt>
                <c:pt idx="1">
                  <c:v>0.35228454829159001</c:v>
                </c:pt>
                <c:pt idx="2">
                  <c:v>0.22901496359126192</c:v>
                </c:pt>
                <c:pt idx="3">
                  <c:v>2.6566375930223252E-2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7-467D-BD89-496D5DC04AC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Plan1!$F$2:$F$5</c:f>
              <c:numCache>
                <c:formatCode>###0%</c:formatCode>
                <c:ptCount val="4"/>
                <c:pt idx="0">
                  <c:v>0.48969157182912754</c:v>
                </c:pt>
                <c:pt idx="1">
                  <c:v>0.28335807356094345</c:v>
                </c:pt>
                <c:pt idx="2">
                  <c:v>0.20996206498433118</c:v>
                </c:pt>
                <c:pt idx="3">
                  <c:v>1.698828962559789E-2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07-467D-BD89-496D5DC0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-11"/>
        <c:axId val="447538704"/>
        <c:axId val="447539096"/>
      </c:barChart>
      <c:catAx>
        <c:axId val="44753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47539096"/>
        <c:crosses val="autoZero"/>
        <c:auto val="1"/>
        <c:lblAlgn val="ctr"/>
        <c:lblOffset val="100"/>
        <c:noMultiLvlLbl val="0"/>
      </c:catAx>
      <c:valAx>
        <c:axId val="44753909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7538704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517350229086E-2"/>
          <c:y val="3.1655162086723587E-2"/>
          <c:w val="0.92158342360093592"/>
          <c:h val="0.793652803473846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0.44721321927634022</c:v>
                </c:pt>
                <c:pt idx="1">
                  <c:v>0.36177673874926947</c:v>
                </c:pt>
                <c:pt idx="2">
                  <c:v>0.1828808246108071</c:v>
                </c:pt>
                <c:pt idx="3">
                  <c:v>8.1292173635832306E-3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13-4B71-B64A-492AD666011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0.37775573909084997</c:v>
                </c:pt>
                <c:pt idx="1">
                  <c:v>0.35717305066007676</c:v>
                </c:pt>
                <c:pt idx="2">
                  <c:v>0.25564154256356897</c:v>
                </c:pt>
                <c:pt idx="3">
                  <c:v>9.4296676855043244E-3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13-4B71-B64A-492AD666011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0.34584421235857271</c:v>
                </c:pt>
                <c:pt idx="1">
                  <c:v>0.38246301131418625</c:v>
                </c:pt>
                <c:pt idx="2">
                  <c:v>0.2447780678851175</c:v>
                </c:pt>
                <c:pt idx="3">
                  <c:v>2.6914708442123583E-2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13-4B71-B64A-492AD6660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353641064"/>
        <c:axId val="353641456"/>
      </c:barChart>
      <c:catAx>
        <c:axId val="353641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53641456"/>
        <c:crosses val="autoZero"/>
        <c:auto val="1"/>
        <c:lblAlgn val="ctr"/>
        <c:lblOffset val="100"/>
        <c:noMultiLvlLbl val="0"/>
      </c:catAx>
      <c:valAx>
        <c:axId val="35364145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536410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26773127791211E-2"/>
          <c:y val="3.1655162086723587E-2"/>
          <c:w val="0.93683181313979269"/>
          <c:h val="0.782248126703264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0.36630349476016805</c:v>
                </c:pt>
                <c:pt idx="1">
                  <c:v>0.39432620839296434</c:v>
                </c:pt>
                <c:pt idx="2">
                  <c:v>0.22272748257236508</c:v>
                </c:pt>
                <c:pt idx="3">
                  <c:v>1.6642814274502562E-2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A6-4536-946B-51D3D548DBC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0.44862586316869574</c:v>
                </c:pt>
                <c:pt idx="1">
                  <c:v>0.29168862142599628</c:v>
                </c:pt>
                <c:pt idx="2">
                  <c:v>0.25153221109847751</c:v>
                </c:pt>
                <c:pt idx="3">
                  <c:v>8.1533043068304726E-3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A6-4536-946B-51D3D548DBC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0.37933557734523637</c:v>
                </c:pt>
                <c:pt idx="1">
                  <c:v>0.34516317869164348</c:v>
                </c:pt>
                <c:pt idx="2">
                  <c:v>0.25954924630469778</c:v>
                </c:pt>
                <c:pt idx="3">
                  <c:v>1.5951997658422361E-2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A6-4536-946B-51D3D548DBC7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0.38536428555027441</c:v>
                </c:pt>
                <c:pt idx="1">
                  <c:v>0.41840600675070605</c:v>
                </c:pt>
                <c:pt idx="2">
                  <c:v>0.18229202544143647</c:v>
                </c:pt>
                <c:pt idx="3">
                  <c:v>1.3937682257583064E-2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A6-4536-946B-51D3D548D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353643024"/>
        <c:axId val="353643416"/>
      </c:barChart>
      <c:catAx>
        <c:axId val="35364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53643416"/>
        <c:crosses val="autoZero"/>
        <c:auto val="1"/>
        <c:lblAlgn val="ctr"/>
        <c:lblOffset val="100"/>
        <c:noMultiLvlLbl val="0"/>
      </c:catAx>
      <c:valAx>
        <c:axId val="35364341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536430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16229103225654E-2"/>
          <c:y val="3.1655162086723587E-2"/>
          <c:w val="0.94109725934828803"/>
          <c:h val="0.7850992958959103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0.3769821792645171</c:v>
                </c:pt>
                <c:pt idx="1">
                  <c:v>0.38029525032092432</c:v>
                </c:pt>
                <c:pt idx="2">
                  <c:v>0.2242411085101563</c:v>
                </c:pt>
                <c:pt idx="3">
                  <c:v>1.8481461904402325E-2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1B-4807-B2A3-C678A87430F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0.42150826909479711</c:v>
                </c:pt>
                <c:pt idx="1">
                  <c:v>0.33945539517478052</c:v>
                </c:pt>
                <c:pt idx="2">
                  <c:v>0.23355234794005553</c:v>
                </c:pt>
                <c:pt idx="3">
                  <c:v>5.4839877903668068E-3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1B-4807-B2A3-C678A8743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"/>
        <c:axId val="448734312"/>
        <c:axId val="448734704"/>
      </c:barChart>
      <c:catAx>
        <c:axId val="448734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48734704"/>
        <c:crosses val="autoZero"/>
        <c:auto val="1"/>
        <c:lblAlgn val="ctr"/>
        <c:lblOffset val="100"/>
        <c:noMultiLvlLbl val="0"/>
      </c:catAx>
      <c:valAx>
        <c:axId val="44873470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8734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73803095094966E-2"/>
          <c:y val="3.1655162086723587E-2"/>
          <c:w val="0.93986348014986498"/>
          <c:h val="0.76228994235474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0.34142503933468199</c:v>
                </c:pt>
                <c:pt idx="1">
                  <c:v>0.40161334632002194</c:v>
                </c:pt>
                <c:pt idx="2">
                  <c:v>0.24476161934017632</c:v>
                </c:pt>
                <c:pt idx="3">
                  <c:v>1.2199995005119752E-2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B4-4D99-B223-440E086A85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0.44173981490315811</c:v>
                </c:pt>
                <c:pt idx="1">
                  <c:v>0.33169544890754699</c:v>
                </c:pt>
                <c:pt idx="2">
                  <c:v>0.21107241675412652</c:v>
                </c:pt>
                <c:pt idx="3">
                  <c:v>1.5492319435168401E-2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B4-4D99-B223-440E086A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48736272"/>
        <c:axId val="448736664"/>
      </c:barChart>
      <c:catAx>
        <c:axId val="44873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48736664"/>
        <c:crosses val="autoZero"/>
        <c:auto val="1"/>
        <c:lblAlgn val="ctr"/>
        <c:lblOffset val="100"/>
        <c:noMultiLvlLbl val="0"/>
      </c:catAx>
      <c:valAx>
        <c:axId val="44873666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8736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87-43DD-97E5-39551469F37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87-43DD-97E5-39551469F37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87-43DD-97E5-39551469F37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87-43DD-97E5-39551469F37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87-43DD-97E5-39551469F37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87-43DD-97E5-39551469F3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0.20899999999999999</c:v>
                </c:pt>
                <c:pt idx="1">
                  <c:v>0.11700000000000001</c:v>
                </c:pt>
                <c:pt idx="2">
                  <c:v>0.48499999999999999</c:v>
                </c:pt>
                <c:pt idx="3">
                  <c:v>2.1999999999999999E-2</c:v>
                </c:pt>
                <c:pt idx="4">
                  <c:v>0.157</c:v>
                </c:pt>
                <c:pt idx="5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87-43DD-97E5-39551469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49345584"/>
        <c:axId val="449346368"/>
      </c:barChart>
      <c:catAx>
        <c:axId val="44934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49346368"/>
        <c:crosses val="autoZero"/>
        <c:auto val="1"/>
        <c:lblAlgn val="ctr"/>
        <c:lblOffset val="100"/>
        <c:noMultiLvlLbl val="0"/>
      </c:catAx>
      <c:valAx>
        <c:axId val="449346368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934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091433117996159E-2"/>
          <c:y val="2.9733206248523904E-2"/>
          <c:w val="0.94390602076406194"/>
          <c:h val="0.6982550440298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Junho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 / Não quis se manifestar  (Não citar)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0.127</c:v>
                </c:pt>
                <c:pt idx="1">
                  <c:v>9.8000000000000004E-2</c:v>
                </c:pt>
                <c:pt idx="2">
                  <c:v>0.27300000000000002</c:v>
                </c:pt>
                <c:pt idx="3">
                  <c:v>2.1000000000000001E-2</c:v>
                </c:pt>
                <c:pt idx="4">
                  <c:v>0.46400000000000002</c:v>
                </c:pt>
                <c:pt idx="5">
                  <c:v>1.6E-2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Setembro 2017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 / Não quis se manifestar  (Não citar)</c:v>
                </c:pt>
              </c:strCache>
            </c:strRef>
          </c:cat>
          <c:val>
            <c:numRef>
              <c:f>Plan1!$C$2:$C$7</c:f>
              <c:numCache>
                <c:formatCode>0.0%</c:formatCode>
                <c:ptCount val="6"/>
                <c:pt idx="0">
                  <c:v>0.20899999999999999</c:v>
                </c:pt>
                <c:pt idx="1">
                  <c:v>0.11700000000000001</c:v>
                </c:pt>
                <c:pt idx="2">
                  <c:v>0.48499999999999999</c:v>
                </c:pt>
                <c:pt idx="3">
                  <c:v>2.1999999999999999E-2</c:v>
                </c:pt>
                <c:pt idx="4">
                  <c:v>0.157</c:v>
                </c:pt>
                <c:pt idx="5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49117400"/>
        <c:axId val="449117792"/>
      </c:barChart>
      <c:catAx>
        <c:axId val="449117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49117792"/>
        <c:crosses val="autoZero"/>
        <c:auto val="1"/>
        <c:lblAlgn val="ctr"/>
        <c:lblOffset val="100"/>
        <c:noMultiLvlLbl val="0"/>
      </c:catAx>
      <c:valAx>
        <c:axId val="449117792"/>
        <c:scaling>
          <c:orientation val="minMax"/>
          <c:max val="0.70000000000000007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49117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3140857392827E-2"/>
          <c:y val="3.1655162086723587E-2"/>
          <c:w val="0.9454046369203849"/>
          <c:h val="0.681601405199859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0.22180674264007597</c:v>
                </c:pt>
                <c:pt idx="1">
                  <c:v>0.13719729344729345</c:v>
                </c:pt>
                <c:pt idx="2">
                  <c:v>0.48792141500474834</c:v>
                </c:pt>
                <c:pt idx="3">
                  <c:v>2.5284900284900286E-2</c:v>
                </c:pt>
                <c:pt idx="4">
                  <c:v>0.12594966761633428</c:v>
                </c:pt>
                <c:pt idx="5">
                  <c:v>1.8399810066476732E-3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BA-4C15-BFC8-F8CD53C1C84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0.20289416746155456</c:v>
                </c:pt>
                <c:pt idx="1">
                  <c:v>9.7713049345089911E-2</c:v>
                </c:pt>
                <c:pt idx="2">
                  <c:v>0.50995742502849961</c:v>
                </c:pt>
                <c:pt idx="3">
                  <c:v>1.9356489775027338E-2</c:v>
                </c:pt>
                <c:pt idx="4">
                  <c:v>0.15850452504478516</c:v>
                </c:pt>
                <c:pt idx="5">
                  <c:v>1.1574343345043391E-2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BA-4C15-BFC8-F8CD53C1C84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###0%</c:formatCode>
                <c:ptCount val="6"/>
                <c:pt idx="0">
                  <c:v>0.17918243754731264</c:v>
                </c:pt>
                <c:pt idx="1">
                  <c:v>0.12944738834216504</c:v>
                </c:pt>
                <c:pt idx="2">
                  <c:v>0.48682816048448146</c:v>
                </c:pt>
                <c:pt idx="3">
                  <c:v>1.3096139288417866E-2</c:v>
                </c:pt>
                <c:pt idx="4">
                  <c:v>0.17395912187736562</c:v>
                </c:pt>
                <c:pt idx="5">
                  <c:v>1.7486752460257379E-2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BA-4C15-BFC8-F8CD53C1C84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###0%</c:formatCode>
                <c:ptCount val="6"/>
                <c:pt idx="0">
                  <c:v>0.22889493478434825</c:v>
                </c:pt>
                <c:pt idx="1">
                  <c:v>0.14939585500520125</c:v>
                </c:pt>
                <c:pt idx="2">
                  <c:v>0.39581499559894373</c:v>
                </c:pt>
                <c:pt idx="3">
                  <c:v>3.4488277186524766E-2</c:v>
                </c:pt>
                <c:pt idx="4">
                  <c:v>0.17484196207089703</c:v>
                </c:pt>
                <c:pt idx="5">
                  <c:v>1.6563975354084982E-2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BA-4C15-BFC8-F8CD53C1C84E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Plan1!$F$2:$F$7</c:f>
              <c:numCache>
                <c:formatCode>###0%</c:formatCode>
                <c:ptCount val="6"/>
                <c:pt idx="0">
                  <c:v>0.19409630606860159</c:v>
                </c:pt>
                <c:pt idx="1">
                  <c:v>0.12071240105540897</c:v>
                </c:pt>
                <c:pt idx="2">
                  <c:v>0.46883245382585748</c:v>
                </c:pt>
                <c:pt idx="3">
                  <c:v>1.550131926121372E-2</c:v>
                </c:pt>
                <c:pt idx="4">
                  <c:v>0.18552110817941952</c:v>
                </c:pt>
                <c:pt idx="5">
                  <c:v>1.5336411609498682E-2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BA-4C15-BFC8-F8CD53C1C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8"/>
        <c:axId val="449118968"/>
        <c:axId val="449119360"/>
      </c:barChart>
      <c:catAx>
        <c:axId val="449118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49119360"/>
        <c:crosses val="autoZero"/>
        <c:auto val="1"/>
        <c:lblAlgn val="ctr"/>
        <c:lblOffset val="100"/>
        <c:noMultiLvlLbl val="0"/>
      </c:catAx>
      <c:valAx>
        <c:axId val="449119360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9118968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34777255126553E-2"/>
          <c:y val="3.552087602810694E-2"/>
          <c:w val="0.94403677927707563"/>
          <c:h val="0.6587154775361356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0.29989019552281099</c:v>
                </c:pt>
                <c:pt idx="1">
                  <c:v>0.14694318503825446</c:v>
                </c:pt>
                <c:pt idx="2">
                  <c:v>0.4942972513459904</c:v>
                </c:pt>
                <c:pt idx="3">
                  <c:v>2.7380277699064891E-2</c:v>
                </c:pt>
                <c:pt idx="4">
                  <c:v>2.3236044205157267E-2</c:v>
                </c:pt>
                <c:pt idx="5">
                  <c:v>8.2530461887220172E-3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BB-42E2-A4AD-8CE8AFA0D8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0.19361709045977757</c:v>
                </c:pt>
                <c:pt idx="1">
                  <c:v>0.13622618196007022</c:v>
                </c:pt>
                <c:pt idx="2">
                  <c:v>0.51443714638746174</c:v>
                </c:pt>
                <c:pt idx="3">
                  <c:v>2.62242309943422E-2</c:v>
                </c:pt>
                <c:pt idx="4">
                  <c:v>0.12204916433634649</c:v>
                </c:pt>
                <c:pt idx="5">
                  <c:v>7.4461858620016906E-3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BB-42E2-A4AD-8CE8AFA0D87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###0%</c:formatCode>
                <c:ptCount val="6"/>
                <c:pt idx="0">
                  <c:v>0.11616370400992146</c:v>
                </c:pt>
                <c:pt idx="1">
                  <c:v>5.4916124540371182E-2</c:v>
                </c:pt>
                <c:pt idx="2">
                  <c:v>0.43286699593133304</c:v>
                </c:pt>
                <c:pt idx="3">
                  <c:v>1.0595940036117578E-2</c:v>
                </c:pt>
                <c:pt idx="4">
                  <c:v>0.36648462827179562</c:v>
                </c:pt>
                <c:pt idx="5">
                  <c:v>1.8972607210461043E-2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BB-42E2-A4AD-8CE8AFA0D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49400776"/>
        <c:axId val="449401168"/>
      </c:barChart>
      <c:catAx>
        <c:axId val="449400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49401168"/>
        <c:crosses val="autoZero"/>
        <c:auto val="1"/>
        <c:lblAlgn val="ctr"/>
        <c:lblOffset val="100"/>
        <c:noMultiLvlLbl val="0"/>
      </c:catAx>
      <c:valAx>
        <c:axId val="449401168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94007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65385231958293E-2"/>
          <c:y val="3.5142594663086994E-2"/>
          <c:w val="0.94348196558225828"/>
          <c:h val="0.6528541612977353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0.16910576612344766</c:v>
                </c:pt>
                <c:pt idx="1">
                  <c:v>0.11788467753104659</c:v>
                </c:pt>
                <c:pt idx="2">
                  <c:v>0.49965375559761782</c:v>
                </c:pt>
                <c:pt idx="3">
                  <c:v>2.5529753935644706E-2</c:v>
                </c:pt>
                <c:pt idx="4">
                  <c:v>0.17402243663727435</c:v>
                </c:pt>
                <c:pt idx="5">
                  <c:v>1.3803610174968839E-2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5D-4C7D-AFDE-53B2370D604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0.2661194154025347</c:v>
                </c:pt>
                <c:pt idx="1">
                  <c:v>9.8061510302559704E-2</c:v>
                </c:pt>
                <c:pt idx="2">
                  <c:v>0.50281483124878668</c:v>
                </c:pt>
                <c:pt idx="3">
                  <c:v>1.7887351285393382E-2</c:v>
                </c:pt>
                <c:pt idx="4">
                  <c:v>0.10427355167919243</c:v>
                </c:pt>
                <c:pt idx="5">
                  <c:v>1.0843340081533044E-2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5D-4C7D-AFDE-53B2370D604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Plan1!$D$2:$D$7</c:f>
              <c:numCache>
                <c:formatCode>###0%</c:formatCode>
                <c:ptCount val="6"/>
                <c:pt idx="0">
                  <c:v>0.22710863944582663</c:v>
                </c:pt>
                <c:pt idx="1">
                  <c:v>0.16537392067905754</c:v>
                </c:pt>
                <c:pt idx="2">
                  <c:v>0.43880189277525727</c:v>
                </c:pt>
                <c:pt idx="3">
                  <c:v>1.4366554466071515E-2</c:v>
                </c:pt>
                <c:pt idx="4">
                  <c:v>0.14559246792526465</c:v>
                </c:pt>
                <c:pt idx="5">
                  <c:v>8.7565247085223674E-3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5D-4C7D-AFDE-53B2370D604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Plan1!$E$2:$E$7</c:f>
              <c:numCache>
                <c:formatCode>###0%</c:formatCode>
                <c:ptCount val="6"/>
                <c:pt idx="0">
                  <c:v>0.18249448934606907</c:v>
                </c:pt>
                <c:pt idx="1">
                  <c:v>8.6700955180014694E-2</c:v>
                </c:pt>
                <c:pt idx="2">
                  <c:v>0.49779573842762675</c:v>
                </c:pt>
                <c:pt idx="3">
                  <c:v>2.9964180749448937E-2</c:v>
                </c:pt>
                <c:pt idx="4">
                  <c:v>0.19278104335047758</c:v>
                </c:pt>
                <c:pt idx="5">
                  <c:v>1.0263592946362969E-2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5D-4C7D-AFDE-53B2370D6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49402736"/>
        <c:axId val="450930616"/>
      </c:barChart>
      <c:catAx>
        <c:axId val="44940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0930616"/>
        <c:crosses val="autoZero"/>
        <c:auto val="1"/>
        <c:lblAlgn val="ctr"/>
        <c:lblOffset val="100"/>
        <c:noMultiLvlLbl val="0"/>
      </c:catAx>
      <c:valAx>
        <c:axId val="45093061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9402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Junho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 / Não quis se manifestar  (Não citar)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0.309</c:v>
                </c:pt>
                <c:pt idx="1">
                  <c:v>0.23699999999999999</c:v>
                </c:pt>
                <c:pt idx="2">
                  <c:v>0.36799999999999999</c:v>
                </c:pt>
                <c:pt idx="3">
                  <c:v>8.5999999999999993E-2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Setembro 2017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 / Não quis se manifestar  (Não citar)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0.35699999999999998</c:v>
                </c:pt>
                <c:pt idx="1">
                  <c:v>0.3</c:v>
                </c:pt>
                <c:pt idx="2">
                  <c:v>0.32400000000000001</c:v>
                </c:pt>
                <c:pt idx="3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153207360"/>
        <c:axId val="153207752"/>
      </c:barChart>
      <c:catAx>
        <c:axId val="15320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53207752"/>
        <c:crosses val="autoZero"/>
        <c:auto val="1"/>
        <c:lblAlgn val="ctr"/>
        <c:lblOffset val="100"/>
        <c:noMultiLvlLbl val="0"/>
      </c:catAx>
      <c:valAx>
        <c:axId val="153207752"/>
        <c:scaling>
          <c:orientation val="minMax"/>
          <c:max val="0.70000000000000007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153207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18324779673579E-2"/>
          <c:y val="3.1655162086723587E-2"/>
          <c:w val="0.94083687065372257"/>
          <c:h val="0.6844525743925045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 (Não citar)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0.17809576847927658</c:v>
                </c:pt>
                <c:pt idx="1">
                  <c:v>0.111182428286909</c:v>
                </c:pt>
                <c:pt idx="2">
                  <c:v>0.46982811511850714</c:v>
                </c:pt>
                <c:pt idx="3">
                  <c:v>1.8868636908526283E-2</c:v>
                </c:pt>
                <c:pt idx="4">
                  <c:v>0.20858386113287333</c:v>
                </c:pt>
                <c:pt idx="5">
                  <c:v>1.3441190073907667E-2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2-4679-A4E4-3A6CB97A213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 (Não citar)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0.26409367616879648</c:v>
                </c:pt>
                <c:pt idx="1">
                  <c:v>0.12795971510855883</c:v>
                </c:pt>
                <c:pt idx="2">
                  <c:v>0.51168365323262111</c:v>
                </c:pt>
                <c:pt idx="3">
                  <c:v>2.8385672650766552E-2</c:v>
                </c:pt>
                <c:pt idx="4">
                  <c:v>6.1479297083829133E-2</c:v>
                </c:pt>
                <c:pt idx="5">
                  <c:v>6.3979857554279408E-3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E2-4679-A4E4-3A6CB97A2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450694872"/>
        <c:axId val="450695264"/>
      </c:barChart>
      <c:catAx>
        <c:axId val="450694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0695264"/>
        <c:crosses val="autoZero"/>
        <c:auto val="1"/>
        <c:lblAlgn val="ctr"/>
        <c:lblOffset val="100"/>
        <c:noMultiLvlLbl val="0"/>
      </c:catAx>
      <c:valAx>
        <c:axId val="45069526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506948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45365292614689E-2"/>
          <c:y val="3.1655162086723587E-2"/>
          <c:w val="0.93874052221808935"/>
          <c:h val="0.695857251163086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0.18559494524430903</c:v>
                </c:pt>
                <c:pt idx="1">
                  <c:v>0.12580697526316448</c:v>
                </c:pt>
                <c:pt idx="2">
                  <c:v>0.49333816165728062</c:v>
                </c:pt>
                <c:pt idx="3">
                  <c:v>1.2187355618545758E-2</c:v>
                </c:pt>
                <c:pt idx="4">
                  <c:v>0.17160945519024012</c:v>
                </c:pt>
                <c:pt idx="5">
                  <c:v>1.146310702646005E-2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1F-48E6-86AC-D4FFE640FD7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Não sabe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0.23039309226218874</c:v>
                </c:pt>
                <c:pt idx="1">
                  <c:v>0.10882787901917755</c:v>
                </c:pt>
                <c:pt idx="2">
                  <c:v>0.47632620933117065</c:v>
                </c:pt>
                <c:pt idx="3">
                  <c:v>3.1831409216677799E-2</c:v>
                </c:pt>
                <c:pt idx="4">
                  <c:v>0.14216200744203797</c:v>
                </c:pt>
                <c:pt idx="5">
                  <c:v>1.0459402728747258E-2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1F-48E6-86AC-D4FFE640F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49346760"/>
        <c:axId val="449345976"/>
      </c:barChart>
      <c:catAx>
        <c:axId val="449346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49345976"/>
        <c:crosses val="autoZero"/>
        <c:auto val="1"/>
        <c:lblAlgn val="ctr"/>
        <c:lblOffset val="100"/>
        <c:noMultiLvlLbl val="0"/>
      </c:catAx>
      <c:valAx>
        <c:axId val="44934597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49346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A7-4A6C-AA64-5BED7A80A7F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A7-4A6C-AA64-5BED7A80A7F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A7-4A6C-AA64-5BED7A80A7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0.46400000000000002</c:v>
                </c:pt>
                <c:pt idx="1">
                  <c:v>0.375</c:v>
                </c:pt>
                <c:pt idx="2">
                  <c:v>0.13200000000000001</c:v>
                </c:pt>
                <c:pt idx="3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A7-4A6C-AA64-5BED7A80A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451252552"/>
        <c:axId val="451252944"/>
      </c:barChart>
      <c:catAx>
        <c:axId val="451252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1252944"/>
        <c:crosses val="autoZero"/>
        <c:auto val="1"/>
        <c:lblAlgn val="ctr"/>
        <c:lblOffset val="100"/>
        <c:noMultiLvlLbl val="0"/>
      </c:catAx>
      <c:valAx>
        <c:axId val="45125294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51252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Junho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 / Não quis se manifestar  (Não citar)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0.40699999999999997</c:v>
                </c:pt>
                <c:pt idx="2">
                  <c:v>0.129</c:v>
                </c:pt>
                <c:pt idx="3">
                  <c:v>4.2999999999999997E-2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Setembro 2017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 / Não quis se manifestar  (Não citar)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0.46400000000000002</c:v>
                </c:pt>
                <c:pt idx="1">
                  <c:v>0.375</c:v>
                </c:pt>
                <c:pt idx="2">
                  <c:v>0.13200000000000001</c:v>
                </c:pt>
                <c:pt idx="3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53289608"/>
        <c:axId val="453290000"/>
      </c:barChart>
      <c:catAx>
        <c:axId val="45328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53290000"/>
        <c:crosses val="autoZero"/>
        <c:auto val="1"/>
        <c:lblAlgn val="ctr"/>
        <c:lblOffset val="100"/>
        <c:noMultiLvlLbl val="0"/>
      </c:catAx>
      <c:valAx>
        <c:axId val="453290000"/>
        <c:scaling>
          <c:orientation val="minMax"/>
          <c:max val="0.70000000000000007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53289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93733205129514E-2"/>
          <c:y val="3.0774388302231635E-2"/>
          <c:w val="0.94254353096922328"/>
          <c:h val="0.7827631822186796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0.38186674580798341</c:v>
                </c:pt>
                <c:pt idx="1">
                  <c:v>0.48039768511648612</c:v>
                </c:pt>
                <c:pt idx="2">
                  <c:v>0.12004748479002819</c:v>
                </c:pt>
                <c:pt idx="3">
                  <c:v>1.7688084285502299E-2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7-467D-BD89-496D5DC04AC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0.47629295302794128</c:v>
                </c:pt>
                <c:pt idx="1">
                  <c:v>0.35467510411092762</c:v>
                </c:pt>
                <c:pt idx="2">
                  <c:v>0.14164902403275714</c:v>
                </c:pt>
                <c:pt idx="3">
                  <c:v>2.7382918828374007E-2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07-467D-BD89-496D5DC04AC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0.49803209203754162</c:v>
                </c:pt>
                <c:pt idx="1">
                  <c:v>0.36777172267635483</c:v>
                </c:pt>
                <c:pt idx="2">
                  <c:v>0.11217075386012716</c:v>
                </c:pt>
                <c:pt idx="3">
                  <c:v>2.2025431425976384E-2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07-467D-BD89-496D5DC04AC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0.49097747369263395</c:v>
                </c:pt>
                <c:pt idx="1">
                  <c:v>0.32357059976793501</c:v>
                </c:pt>
                <c:pt idx="2">
                  <c:v>0.12955627575721201</c:v>
                </c:pt>
                <c:pt idx="3">
                  <c:v>5.5895650782219024E-2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7-467D-BD89-496D5DC04AC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Plan1!$F$2:$F$5</c:f>
              <c:numCache>
                <c:formatCode>###0%</c:formatCode>
                <c:ptCount val="4"/>
                <c:pt idx="0">
                  <c:v>0.57048639736191264</c:v>
                </c:pt>
                <c:pt idx="1">
                  <c:v>0.30717230008244023</c:v>
                </c:pt>
                <c:pt idx="2">
                  <c:v>0.11574608408903546</c:v>
                </c:pt>
                <c:pt idx="3">
                  <c:v>6.5952184666117067E-3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07-467D-BD89-496D5DC0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-11"/>
        <c:axId val="453291176"/>
        <c:axId val="453291568"/>
      </c:barChart>
      <c:catAx>
        <c:axId val="453291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3291568"/>
        <c:crosses val="autoZero"/>
        <c:auto val="1"/>
        <c:lblAlgn val="ctr"/>
        <c:lblOffset val="100"/>
        <c:noMultiLvlLbl val="0"/>
      </c:catAx>
      <c:valAx>
        <c:axId val="453291568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53291176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517350229086E-2"/>
          <c:y val="3.1655162086723587E-2"/>
          <c:w val="0.92158342360093592"/>
          <c:h val="0.793652803473846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0.50074386312918417</c:v>
                </c:pt>
                <c:pt idx="1">
                  <c:v>0.35896709291204698</c:v>
                </c:pt>
                <c:pt idx="2">
                  <c:v>0.10013814600970564</c:v>
                </c:pt>
                <c:pt idx="3">
                  <c:v>4.0150897949063083E-2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13-4B71-B64A-492AD666011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0.45982636405020488</c:v>
                </c:pt>
                <c:pt idx="1">
                  <c:v>0.37751186837484552</c:v>
                </c:pt>
                <c:pt idx="2">
                  <c:v>0.14389998049034272</c:v>
                </c:pt>
                <c:pt idx="3">
                  <c:v>1.8761787084606879E-2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13-4B71-B64A-492AD666011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0.42571801566579637</c:v>
                </c:pt>
                <c:pt idx="1">
                  <c:v>0.39160139251523063</c:v>
                </c:pt>
                <c:pt idx="2">
                  <c:v>0.15533072236727588</c:v>
                </c:pt>
                <c:pt idx="3">
                  <c:v>2.734986945169713E-2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13-4B71-B64A-492AD6660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53293136"/>
        <c:axId val="453774944"/>
      </c:barChart>
      <c:catAx>
        <c:axId val="45329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3774944"/>
        <c:crosses val="autoZero"/>
        <c:auto val="1"/>
        <c:lblAlgn val="ctr"/>
        <c:lblOffset val="100"/>
        <c:noMultiLvlLbl val="0"/>
      </c:catAx>
      <c:valAx>
        <c:axId val="45377494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53293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26773127791211E-2"/>
          <c:y val="3.1655162086723587E-2"/>
          <c:w val="0.93683181313979269"/>
          <c:h val="0.782248126703264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0.46290568302479107</c:v>
                </c:pt>
                <c:pt idx="1">
                  <c:v>0.39444162319375836</c:v>
                </c:pt>
                <c:pt idx="2">
                  <c:v>0.11594570887770647</c:v>
                </c:pt>
                <c:pt idx="3">
                  <c:v>2.6706984903744058E-2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A6-4536-946B-51D3D548DBC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0.5699270639784797</c:v>
                </c:pt>
                <c:pt idx="1">
                  <c:v>0.29889902659530215</c:v>
                </c:pt>
                <c:pt idx="2">
                  <c:v>0.11348068443384454</c:v>
                </c:pt>
                <c:pt idx="3">
                  <c:v>1.7693224992373611E-2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A6-4536-946B-51D3D548DBC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0.41060539538514074</c:v>
                </c:pt>
                <c:pt idx="1">
                  <c:v>0.39426313478706276</c:v>
                </c:pt>
                <c:pt idx="2">
                  <c:v>0.16132494268013073</c:v>
                </c:pt>
                <c:pt idx="3">
                  <c:v>3.3806527147665737E-2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A6-4536-946B-51D3D548DBC7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0.42900440852314475</c:v>
                </c:pt>
                <c:pt idx="1">
                  <c:v>0.40080822924320353</c:v>
                </c:pt>
                <c:pt idx="2">
                  <c:v>0.13581465833945627</c:v>
                </c:pt>
                <c:pt idx="3">
                  <c:v>3.4372703894195444E-2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A6-4536-946B-51D3D548D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53776512"/>
        <c:axId val="453776904"/>
      </c:barChart>
      <c:catAx>
        <c:axId val="45377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3776904"/>
        <c:crosses val="autoZero"/>
        <c:auto val="1"/>
        <c:lblAlgn val="ctr"/>
        <c:lblOffset val="100"/>
        <c:noMultiLvlLbl val="0"/>
      </c:catAx>
      <c:valAx>
        <c:axId val="45377690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537765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16229103225654E-2"/>
          <c:y val="3.1655162086723587E-2"/>
          <c:w val="0.94109725934828803"/>
          <c:h val="0.7850992958959103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0.46028090311862868</c:v>
                </c:pt>
                <c:pt idx="1">
                  <c:v>0.37538699690402472</c:v>
                </c:pt>
                <c:pt idx="2">
                  <c:v>0.14445367363890357</c:v>
                </c:pt>
                <c:pt idx="3">
                  <c:v>1.9878426338442952E-2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1B-4807-B2A3-C678A87430F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0.47180353878522402</c:v>
                </c:pt>
                <c:pt idx="1">
                  <c:v>0.37450419066671264</c:v>
                </c:pt>
                <c:pt idx="2">
                  <c:v>0.10933673645362674</c:v>
                </c:pt>
                <c:pt idx="3">
                  <c:v>4.4355534094436593E-2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1B-4807-B2A3-C678A8743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"/>
        <c:axId val="454080576"/>
        <c:axId val="454080968"/>
      </c:barChart>
      <c:catAx>
        <c:axId val="4540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4080968"/>
        <c:crosses val="autoZero"/>
        <c:auto val="1"/>
        <c:lblAlgn val="ctr"/>
        <c:lblOffset val="100"/>
        <c:noMultiLvlLbl val="0"/>
      </c:catAx>
      <c:valAx>
        <c:axId val="454080968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54080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73803095094966E-2"/>
          <c:y val="3.1655162086723587E-2"/>
          <c:w val="0.93986348014986498"/>
          <c:h val="0.76228994235474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0.43243884469862515</c:v>
                </c:pt>
                <c:pt idx="1">
                  <c:v>0.38601201253699285</c:v>
                </c:pt>
                <c:pt idx="2">
                  <c:v>0.15588826592410374</c:v>
                </c:pt>
                <c:pt idx="3">
                  <c:v>2.5660876840278211E-2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B4-4D99-B223-440E086A85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0.49483589352161056</c:v>
                </c:pt>
                <c:pt idx="1">
                  <c:v>0.36463600801450241</c:v>
                </c:pt>
                <c:pt idx="2">
                  <c:v>0.10924530102089496</c:v>
                </c:pt>
                <c:pt idx="3">
                  <c:v>3.1282797442992082E-2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B4-4D99-B223-440E086A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54084104"/>
        <c:axId val="454084496"/>
      </c:barChart>
      <c:catAx>
        <c:axId val="454084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454084496"/>
        <c:crosses val="autoZero"/>
        <c:auto val="1"/>
        <c:lblAlgn val="ctr"/>
        <c:lblOffset val="100"/>
        <c:noMultiLvlLbl val="0"/>
      </c:catAx>
      <c:valAx>
        <c:axId val="45408449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4540841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42801337987234E-2"/>
          <c:y val="3.1655208975194311E-2"/>
          <c:w val="0.94389757257938289"/>
          <c:h val="0.7178705223454211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0.29437602018103576</c:v>
                </c:pt>
                <c:pt idx="1">
                  <c:v>0.35263392194687637</c:v>
                </c:pt>
                <c:pt idx="2">
                  <c:v>0.3443240836919424</c:v>
                </c:pt>
                <c:pt idx="3">
                  <c:v>8.6659741801454228E-3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E5-4EC7-9A0B-CFDAE9019E6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0.38490798687853334</c:v>
                </c:pt>
                <c:pt idx="1">
                  <c:v>0.30752855780192173</c:v>
                </c:pt>
                <c:pt idx="2">
                  <c:v>0.29180140985971198</c:v>
                </c:pt>
                <c:pt idx="3">
                  <c:v>1.5762045459832955E-2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E5-4EC7-9A0B-CFDAE9019E6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0.3122161671207993</c:v>
                </c:pt>
                <c:pt idx="1">
                  <c:v>0.36845292158643661</c:v>
                </c:pt>
                <c:pt idx="2">
                  <c:v>0.30411746896760516</c:v>
                </c:pt>
                <c:pt idx="3">
                  <c:v>1.5213442325158946E-2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E5-4EC7-9A0B-CFDAE9019E6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0.35487097419483893</c:v>
                </c:pt>
                <c:pt idx="1">
                  <c:v>0.18127625525105021</c:v>
                </c:pt>
                <c:pt idx="2">
                  <c:v>0.42276455291058213</c:v>
                </c:pt>
                <c:pt idx="3">
                  <c:v>4.1088217643528706E-2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E5-4EC7-9A0B-CFDAE9019E6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Plan1!$F$2:$F$5</c:f>
              <c:numCache>
                <c:formatCode>###0%</c:formatCode>
                <c:ptCount val="4"/>
                <c:pt idx="0">
                  <c:v>0.40286939313984171</c:v>
                </c:pt>
                <c:pt idx="1">
                  <c:v>0.25214379947229554</c:v>
                </c:pt>
                <c:pt idx="2">
                  <c:v>0.30343007915567283</c:v>
                </c:pt>
                <c:pt idx="3">
                  <c:v>4.155672823218997E-2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E5-4EC7-9A0B-CFDAE9019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11"/>
        <c:axId val="153208928"/>
        <c:axId val="153209320"/>
      </c:barChart>
      <c:catAx>
        <c:axId val="15320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53209320"/>
        <c:crosses val="autoZero"/>
        <c:auto val="1"/>
        <c:lblAlgn val="ctr"/>
        <c:lblOffset val="100"/>
        <c:noMultiLvlLbl val="0"/>
      </c:catAx>
      <c:valAx>
        <c:axId val="153209320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53208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6035981073022"/>
          <c:y val="0.85720514027640182"/>
          <c:w val="0.78991201891511065"/>
          <c:h val="0.105729660219207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517350229086E-2"/>
          <c:y val="3.1655162086723587E-2"/>
          <c:w val="0.92158342360093592"/>
          <c:h val="0.79080163428120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0.41793741033951437</c:v>
                </c:pt>
                <c:pt idx="1">
                  <c:v>0.33087154419708481</c:v>
                </c:pt>
                <c:pt idx="2">
                  <c:v>0.23642031064590971</c:v>
                </c:pt>
                <c:pt idx="3">
                  <c:v>1.47707348174911E-2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C2-482E-AA48-2498FB4F202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0.3286292617100493</c:v>
                </c:pt>
                <c:pt idx="1">
                  <c:v>0.29147901864828396</c:v>
                </c:pt>
                <c:pt idx="2">
                  <c:v>0.36543808021851171</c:v>
                </c:pt>
                <c:pt idx="3">
                  <c:v>1.445363942315509E-2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C2-482E-AA48-2498FB4F202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0.31841423877804131</c:v>
                </c:pt>
                <c:pt idx="1">
                  <c:v>0.27496246654626949</c:v>
                </c:pt>
                <c:pt idx="2">
                  <c:v>0.37609608564155012</c:v>
                </c:pt>
                <c:pt idx="3">
                  <c:v>3.0527209034139125E-2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C2-482E-AA48-2498FB4F2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351091160"/>
        <c:axId val="351091552"/>
      </c:barChart>
      <c:catAx>
        <c:axId val="351091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51091552"/>
        <c:crosses val="autoZero"/>
        <c:auto val="1"/>
        <c:lblAlgn val="ctr"/>
        <c:lblOffset val="100"/>
        <c:noMultiLvlLbl val="0"/>
      </c:catAx>
      <c:valAx>
        <c:axId val="351091552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51091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7785951428908E-2"/>
          <c:y val="3.1655162086723587E-2"/>
          <c:w val="0.92158342360093592"/>
          <c:h val="0.7732027717954965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0.33218687964544569</c:v>
                </c:pt>
                <c:pt idx="1">
                  <c:v>0.32032223812381699</c:v>
                </c:pt>
                <c:pt idx="2">
                  <c:v>0.32443100503208533</c:v>
                </c:pt>
                <c:pt idx="3">
                  <c:v>2.3059877198651955E-2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E7-4A9C-A790-B8B70994D4C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0.40291181364392675</c:v>
                </c:pt>
                <c:pt idx="1">
                  <c:v>0.29254021075984471</c:v>
                </c:pt>
                <c:pt idx="2">
                  <c:v>0.2945368829728231</c:v>
                </c:pt>
                <c:pt idx="3">
                  <c:v>1.0011092623405436E-2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E7-4A9C-A790-B8B70994D4C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0.35148056002731842</c:v>
                </c:pt>
                <c:pt idx="1">
                  <c:v>0.26330552709888289</c:v>
                </c:pt>
                <c:pt idx="2">
                  <c:v>0.37245719303380653</c:v>
                </c:pt>
                <c:pt idx="3">
                  <c:v>1.2756719839992194E-2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E7-4A9C-A790-B8B70994D4C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0.34709434482125223</c:v>
                </c:pt>
                <c:pt idx="1">
                  <c:v>0.32206736619750648</c:v>
                </c:pt>
                <c:pt idx="2">
                  <c:v>0.30227538860698461</c:v>
                </c:pt>
                <c:pt idx="3">
                  <c:v>2.8562900374256652E-2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E7-4A9C-A790-B8B70994D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352643664"/>
        <c:axId val="352644840"/>
      </c:barChart>
      <c:catAx>
        <c:axId val="35264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52644840"/>
        <c:crosses val="autoZero"/>
        <c:auto val="1"/>
        <c:lblAlgn val="ctr"/>
        <c:lblOffset val="100"/>
        <c:noMultiLvlLbl val="0"/>
      </c:catAx>
      <c:valAx>
        <c:axId val="352644840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526436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97753444532039E-2"/>
          <c:y val="3.1655162086723587E-2"/>
          <c:w val="0.93132889982300293"/>
          <c:h val="0.770843449932683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0.357924941478517</c:v>
                </c:pt>
                <c:pt idx="1">
                  <c:v>0.2757211356943291</c:v>
                </c:pt>
                <c:pt idx="2">
                  <c:v>0.34349278864305677</c:v>
                </c:pt>
                <c:pt idx="3">
                  <c:v>2.2861134184097257E-2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42-4574-9EB1-26A11FA9AB0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0.35397589114801592</c:v>
                </c:pt>
                <c:pt idx="1">
                  <c:v>0.34554296652698019</c:v>
                </c:pt>
                <c:pt idx="2">
                  <c:v>0.28834049010985224</c:v>
                </c:pt>
                <c:pt idx="3">
                  <c:v>1.2140652215151673E-2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42-4574-9EB1-26A11FA9A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"/>
        <c:axId val="352646408"/>
        <c:axId val="352646800"/>
      </c:barChart>
      <c:catAx>
        <c:axId val="352646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52646800"/>
        <c:crosses val="autoZero"/>
        <c:auto val="1"/>
        <c:lblAlgn val="ctr"/>
        <c:lblOffset val="100"/>
        <c:noMultiLvlLbl val="0"/>
      </c:catAx>
      <c:valAx>
        <c:axId val="352646800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526464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6426071741034E-2"/>
          <c:y val="3.1655162086723587E-2"/>
          <c:w val="0.93175579615048121"/>
          <c:h val="0.767992280740037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0.3421824856711162</c:v>
                </c:pt>
                <c:pt idx="1">
                  <c:v>0.27606358403156728</c:v>
                </c:pt>
                <c:pt idx="2">
                  <c:v>0.36141253449546101</c:v>
                </c:pt>
                <c:pt idx="3">
                  <c:v>2.0341395801855577E-2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7D-4CDD-BE0B-5285F9C84D8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0.37022946283751551</c:v>
                </c:pt>
                <c:pt idx="1">
                  <c:v>0.32368094647457307</c:v>
                </c:pt>
                <c:pt idx="2">
                  <c:v>0.28823585535731322</c:v>
                </c:pt>
                <c:pt idx="3">
                  <c:v>1.7853735330598225E-2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7D-4CDD-BE0B-5285F9C84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"/>
        <c:axId val="352560352"/>
        <c:axId val="352560744"/>
      </c:barChart>
      <c:catAx>
        <c:axId val="35256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52560744"/>
        <c:crosses val="autoZero"/>
        <c:auto val="1"/>
        <c:lblAlgn val="ctr"/>
        <c:lblOffset val="100"/>
        <c:noMultiLvlLbl val="0"/>
      </c:catAx>
      <c:valAx>
        <c:axId val="35256074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52560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A7-4A6C-AA64-5BED7A80A7F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A7-4A6C-AA64-5BED7A80A7F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A7-4A6C-AA64-5BED7A80A7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0.39300000000000002</c:v>
                </c:pt>
                <c:pt idx="1">
                  <c:v>0.36599999999999999</c:v>
                </c:pt>
                <c:pt idx="2">
                  <c:v>0.22800000000000001</c:v>
                </c:pt>
                <c:pt idx="3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A7-4A6C-AA64-5BED7A80A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52562312"/>
        <c:axId val="352562704"/>
      </c:barChart>
      <c:catAx>
        <c:axId val="352562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52562704"/>
        <c:crosses val="autoZero"/>
        <c:auto val="1"/>
        <c:lblAlgn val="ctr"/>
        <c:lblOffset val="100"/>
        <c:noMultiLvlLbl val="0"/>
      </c:catAx>
      <c:valAx>
        <c:axId val="352562704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52562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Junho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 / Não quis se manifestar  (Não citar)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0.33500000000000002</c:v>
                </c:pt>
                <c:pt idx="1">
                  <c:v>0.374</c:v>
                </c:pt>
                <c:pt idx="2">
                  <c:v>0.251</c:v>
                </c:pt>
                <c:pt idx="3">
                  <c:v>3.9E-2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Setembro 2017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 / Não quis se manifestar  (Não citar)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0.39300000000000002</c:v>
                </c:pt>
                <c:pt idx="1">
                  <c:v>0.36599999999999999</c:v>
                </c:pt>
                <c:pt idx="2">
                  <c:v>0.22800000000000001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447536744"/>
        <c:axId val="447537136"/>
      </c:barChart>
      <c:catAx>
        <c:axId val="447536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47537136"/>
        <c:crosses val="autoZero"/>
        <c:auto val="1"/>
        <c:lblAlgn val="ctr"/>
        <c:lblOffset val="100"/>
        <c:noMultiLvlLbl val="0"/>
      </c:catAx>
      <c:valAx>
        <c:axId val="447537136"/>
        <c:scaling>
          <c:orientation val="minMax"/>
          <c:max val="0.70000000000000007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475367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05D9-A660-4830-9FE6-0E9729FFC6FE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CD0F-6D16-4963-BC39-9E4D74303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17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CEC9-2132-43BF-B3D0-41D0BFA65BB9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26FD-D063-49F9-B6D9-6819F9B9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2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0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0475D-A952-4CEB-A49C-BDC28CFD1443}" type="datetime1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A2463-8D6D-463E-8AFA-00DF02DC313C}" type="datetime1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6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7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2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75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1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68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43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826D5-477D-4C97-B8C8-0B25B2B44D62}" type="datetime1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2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46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80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36817-0C91-41EA-8B8D-768A37857B2A}" type="datetime1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9A006-8FE6-4AAB-A1E1-A2A7FEA0FAF8}" type="datetime1">
              <a:rPr lang="pt-BR" smtClean="0"/>
              <a:t>30/08/2017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8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CACAA-E56E-49F1-BA57-E773272D2BDD}" type="datetime1">
              <a:rPr lang="pt-BR" smtClean="0"/>
              <a:t>30/08/2017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C9B699-35C8-49FF-ABE2-BA23BE547D64}" type="datetime1">
              <a:rPr lang="pt-BR" smtClean="0"/>
              <a:t>30/08/2017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2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09817F-64CE-4378-96AB-E498C8639164}" type="datetime1">
              <a:rPr lang="pt-BR" smtClean="0"/>
              <a:t>30/08/2017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0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A784A-01A8-4BF3-9316-2DD18FDB9F83}" type="datetime1">
              <a:rPr lang="pt-BR" smtClean="0"/>
              <a:t>30/08/2017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8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E6EAB-75EE-41C5-B234-15B95FCB761A}" type="datetime1">
              <a:rPr lang="pt-BR" smtClean="0"/>
              <a:t>30/08/2017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0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7C0B-B44A-4388-97E8-A967FE55A01A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oleObject" Target="../embeddings/oleObject1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8.emf"/><Relationship Id="rId4" Type="http://schemas.openxmlformats.org/officeDocument/2006/relationships/slide" Target="slide11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0" y="41529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4936" y="-1"/>
            <a:ext cx="10297787" cy="68651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52" y="130971"/>
            <a:ext cx="1175553" cy="57234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" y="0"/>
            <a:ext cx="5004707" cy="6858000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839154"/>
            <a:ext cx="500470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Conjuntural dos Pequenos Negócios BR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87" y="6176241"/>
            <a:ext cx="1113916" cy="621721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00470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86400" y="4588633"/>
            <a:ext cx="3431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-10975" y="4855089"/>
            <a:ext cx="4879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Setembro 2017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06852"/>
              </p:ext>
            </p:extLst>
          </p:nvPr>
        </p:nvGraphicFramePr>
        <p:xfrm>
          <a:off x="413227" y="2781300"/>
          <a:ext cx="11331098" cy="303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3298"/>
                <a:gridCol w="971550"/>
                <a:gridCol w="981075"/>
                <a:gridCol w="877263"/>
                <a:gridCol w="961062"/>
                <a:gridCol w="876300"/>
                <a:gridCol w="857250"/>
                <a:gridCol w="885825"/>
                <a:gridCol w="876300"/>
                <a:gridCol w="866775"/>
                <a:gridCol w="914400"/>
              </a:tblGrid>
              <a:tr h="4447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158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47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7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7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15894" y="1328855"/>
            <a:ext cx="11167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aumento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do otimismo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empresários em relação ao futuro da economia brasileira no curto prazo em </a:t>
            </a:r>
            <a:r>
              <a:rPr lang="pt-BR" sz="1500" b="1" dirty="0">
                <a:solidFill>
                  <a:schemeClr val="accent1">
                    <a:lumMod val="75000"/>
                  </a:schemeClr>
                </a:solidFill>
              </a:rPr>
              <a:t>todas as regiões do País, exceto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na região Centro-Oeste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onde o percentual de empresários que consideram que a economia irá melhorar diminuiu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primeira sondagem.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no Centro-Oeste também onde se localiza o maior número de entrevistados que acreditam que a economia tende a permanecer como está, sem apresentar melhora nem piora nos próximos 12 meses.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ta para cima 1"/>
          <p:cNvSpPr/>
          <p:nvPr/>
        </p:nvSpPr>
        <p:spPr>
          <a:xfrm>
            <a:off x="3505200" y="41433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5362575" y="41719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8943975" y="41719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10687050" y="41719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 flipV="1">
            <a:off x="7200900" y="4171950"/>
            <a:ext cx="285750" cy="2476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15894" y="4038600"/>
            <a:ext cx="2260631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6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55700115"/>
              </p:ext>
            </p:extLst>
          </p:nvPr>
        </p:nvGraphicFramePr>
        <p:xfrm>
          <a:off x="604157" y="2261507"/>
          <a:ext cx="10613572" cy="401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37647" y="1270348"/>
            <a:ext cx="11163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empresas de pequeno porte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(EPP) tendem a ser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economia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brasileira: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42% acreditam que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 vai melhorar nos próximos 12 meses.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Já os Microempreendedores Individuais (MEI)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mostraram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pessimistas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que os outros empresários,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 vez que 38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deles acreditam que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economia tende 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piorar nesse período.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15309"/>
              </p:ext>
            </p:extLst>
          </p:nvPr>
        </p:nvGraphicFramePr>
        <p:xfrm>
          <a:off x="1079046" y="2389414"/>
          <a:ext cx="10112830" cy="3417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9958"/>
                <a:gridCol w="1250168"/>
                <a:gridCol w="1207179"/>
                <a:gridCol w="1058556"/>
                <a:gridCol w="1141380"/>
                <a:gridCol w="1161947"/>
                <a:gridCol w="1223642"/>
              </a:tblGrid>
              <a:tr h="3993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EPP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57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10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89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1028701" y="1303017"/>
            <a:ext cx="10125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donos de EPP e de ME nota-se uma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 do otimismo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economia brasileira no curto prazo. Já entre os MEI houve um aumento daqueles que consideram que a economia brasileira tende a piorar nos próximos 12 meses.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eta para cima 15"/>
          <p:cNvSpPr/>
          <p:nvPr/>
        </p:nvSpPr>
        <p:spPr>
          <a:xfrm>
            <a:off x="7524750" y="35528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 flipV="1">
            <a:off x="5257800" y="3552825"/>
            <a:ext cx="285750" cy="2476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9829800" y="35528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111219" y="3352800"/>
            <a:ext cx="3003581" cy="5429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6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61430092"/>
              </p:ext>
            </p:extLst>
          </p:nvPr>
        </p:nvGraphicFramePr>
        <p:xfrm>
          <a:off x="658027" y="2302329"/>
          <a:ext cx="10374594" cy="402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53975" y="1311168"/>
            <a:ext cx="111637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empreendedores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atuam na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Indústria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mostraram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mais pessimistas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relação aos dos outros setores, quanto ao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futuro da economia, com 37% deles acreditando que o cenário irá piorar nos próximos 12 meses. Já os empresários da </a:t>
            </a:r>
            <a:r>
              <a:rPr lang="pt-BR" sz="1500" b="1" dirty="0">
                <a:solidFill>
                  <a:schemeClr val="accent1">
                    <a:lumMod val="75000"/>
                  </a:schemeClr>
                </a:solidFill>
              </a:rPr>
              <a:t>Construção Civil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mostraram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mais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otimistas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com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deles acreditando que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economia irá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melhorar nesse período.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49341"/>
              </p:ext>
            </p:extLst>
          </p:nvPr>
        </p:nvGraphicFramePr>
        <p:xfrm>
          <a:off x="802056" y="2598963"/>
          <a:ext cx="10535213" cy="2796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9911"/>
                <a:gridCol w="1079114"/>
                <a:gridCol w="1042007"/>
                <a:gridCol w="997890"/>
                <a:gridCol w="1047341"/>
                <a:gridCol w="931957"/>
                <a:gridCol w="958583"/>
                <a:gridCol w="940833"/>
                <a:gridCol w="887577"/>
              </a:tblGrid>
              <a:tr h="448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4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8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847725" y="1728905"/>
            <a:ext cx="1046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construção civil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indústria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setor de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serviços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fizeram uma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avaliação mais otimista do futuro da economia brasileira em relação à sondagem anterior.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eta para cima 16"/>
          <p:cNvSpPr/>
          <p:nvPr/>
        </p:nvSpPr>
        <p:spPr>
          <a:xfrm>
            <a:off x="6429375" y="36766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8401050" y="36671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>
            <a:off x="10306050" y="36766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Igual 1"/>
          <p:cNvSpPr/>
          <p:nvPr/>
        </p:nvSpPr>
        <p:spPr>
          <a:xfrm>
            <a:off x="4381500" y="3667125"/>
            <a:ext cx="295275" cy="32385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847725" y="3590925"/>
            <a:ext cx="2590800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7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832522872"/>
              </p:ext>
            </p:extLst>
          </p:nvPr>
        </p:nvGraphicFramePr>
        <p:xfrm>
          <a:off x="1571470" y="2212521"/>
          <a:ext cx="9087156" cy="416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6935" y="1254016"/>
            <a:ext cx="11163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sz="1600" b="1" dirty="0" smtClean="0">
                <a:solidFill>
                  <a:srgbClr val="0070C0"/>
                </a:solidFill>
              </a:rPr>
              <a:t>optantes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 tendem a ser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pessimistas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melhora da economia no curto prazo, se comparados aos </a:t>
            </a:r>
            <a:r>
              <a:rPr lang="pt-BR" sz="1600" b="1" dirty="0" smtClean="0">
                <a:solidFill>
                  <a:srgbClr val="0070C0"/>
                </a:solidFill>
              </a:rPr>
              <a:t>não </a:t>
            </a:r>
            <a:r>
              <a:rPr lang="pt-BR" sz="1600" b="1" dirty="0" smtClean="0">
                <a:solidFill>
                  <a:srgbClr val="0070C0"/>
                </a:solidFill>
              </a:rPr>
              <a:t>optantes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</a:t>
            </a:r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98039"/>
              </p:ext>
            </p:extLst>
          </p:nvPr>
        </p:nvGraphicFramePr>
        <p:xfrm>
          <a:off x="1086567" y="2970437"/>
          <a:ext cx="10010776" cy="262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2018"/>
                <a:gridCol w="1705201"/>
                <a:gridCol w="1576533"/>
                <a:gridCol w="1756709"/>
                <a:gridCol w="1610315"/>
              </a:tblGrid>
              <a:tr h="4966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084054" y="1605079"/>
            <a:ext cx="10229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modo geral, tanto entre 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optantes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entre 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não optantes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Nacional, a avaliação quanto ao futuro da economia brasileira mostrou-se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otimista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primeira sondagem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</a:t>
            </a:r>
            <a:r>
              <a:rPr lang="pt-BR" sz="1600" b="1" dirty="0" smtClean="0">
                <a:solidFill>
                  <a:srgbClr val="4472C4"/>
                </a:solidFill>
              </a:rPr>
              <a:t>não optantes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percebe-se um aumento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expressivo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que consideram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a economia brasileira irá permanecer como está nos próximos 12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meses, no comparativo com a sondagem anterior.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eta para cima 16"/>
          <p:cNvSpPr/>
          <p:nvPr/>
        </p:nvSpPr>
        <p:spPr>
          <a:xfrm>
            <a:off x="6008479" y="40957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>
            <a:off x="9342229" y="41052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130269" y="4010026"/>
            <a:ext cx="3289331" cy="3810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82545962"/>
              </p:ext>
            </p:extLst>
          </p:nvPr>
        </p:nvGraphicFramePr>
        <p:xfrm>
          <a:off x="1404257" y="2416629"/>
          <a:ext cx="9144000" cy="402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06935" y="1286675"/>
            <a:ext cx="11163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sz="1600" b="1" dirty="0" smtClean="0">
                <a:solidFill>
                  <a:srgbClr val="0070C0"/>
                </a:solidFill>
              </a:rPr>
              <a:t>clientes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SEBRAE tendem a ser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pessimistas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economia brasileira nos próximos 12 meses, se comparados aos </a:t>
            </a:r>
            <a:r>
              <a:rPr lang="pt-BR" sz="1600" b="1" dirty="0" smtClean="0">
                <a:solidFill>
                  <a:srgbClr val="0070C0"/>
                </a:solidFill>
              </a:rPr>
              <a:t>não clientes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119341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571662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00629"/>
              </p:ext>
            </p:extLst>
          </p:nvPr>
        </p:nvGraphicFramePr>
        <p:xfrm>
          <a:off x="1476377" y="2609848"/>
          <a:ext cx="9448799" cy="2945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3890"/>
                <a:gridCol w="1632214"/>
                <a:gridCol w="1485064"/>
                <a:gridCol w="1507565"/>
                <a:gridCol w="1530066"/>
              </a:tblGrid>
              <a:tr h="480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01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0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04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6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400175" y="1643179"/>
            <a:ext cx="9524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Tanto entre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clientes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entre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não clientes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SEBRAE,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avaliação quanto ao futuro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 brasileira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mostrou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otimista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sondagem anterior.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6256129" y="37433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9256504" y="37433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508109" y="3643312"/>
            <a:ext cx="3244866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modo geral, o que o(a) Sr.(a) acha que vai acontecer com 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faturamento da sua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empresa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47740660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678539" y="1349701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4 em cada 10 empresários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o faturamento da empresa irá melhorar nos próximos 12 meses. Por outro lado, 22,8% dos entrevistados preveem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piora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faturamento do empreendimento no mesmo período.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200" dirty="0" smtClean="0">
                <a:solidFill>
                  <a:prstClr val="white"/>
                </a:solidFill>
              </a:rPr>
              <a:t>PERSPECTIVAS PARA O FATURAMENTO DA EMPRESA</a:t>
            </a:r>
            <a:endParaRPr lang="pt-BR" sz="2200" dirty="0">
              <a:solidFill>
                <a:prstClr val="white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9" action="ppaction://hlinksldjump"/>
          </p:cNvPr>
          <p:cNvSpPr/>
          <p:nvPr/>
        </p:nvSpPr>
        <p:spPr>
          <a:xfrm>
            <a:off x="10091064" y="2119341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571662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30879" y="2355408"/>
            <a:ext cx="8759369" cy="120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4C6B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Conhecer as expectativas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donos dos pequenos negócios em relação à economia brasileira e ao seu próprio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negócio.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tângulo 15">
            <a:hlinkClick r:id="rId2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conjuntural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8" name="Retângulo 17">
            <a:hlinkClick r:id="rId3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tângulo 18">
            <a:hlinkClick r:id="rId4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0" y="2355409"/>
            <a:ext cx="1355060" cy="12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>
                <a:solidFill>
                  <a:prstClr val="white"/>
                </a:solidFill>
              </a:rPr>
              <a:t>PERSPECTIVAS PARA O FATURAMENTO DA </a:t>
            </a:r>
            <a:r>
              <a:rPr lang="pt-BR" sz="2200" dirty="0" smtClean="0">
                <a:solidFill>
                  <a:prstClr val="white"/>
                </a:solidFill>
              </a:rPr>
              <a:t>EMPRESA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306465651"/>
              </p:ext>
            </p:extLst>
          </p:nvPr>
        </p:nvGraphicFramePr>
        <p:xfrm>
          <a:off x="1126669" y="2400300"/>
          <a:ext cx="9976757" cy="395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42975" y="1349701"/>
            <a:ext cx="1028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Comparando-se à sondagem anterior, constata-se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percentual de entrevistados que acreditam que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o faturamento da empresa irá melhorar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meses, em relação à sondagem anterior.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69658070"/>
              </p:ext>
            </p:extLst>
          </p:nvPr>
        </p:nvGraphicFramePr>
        <p:xfrm>
          <a:off x="630129" y="2122714"/>
          <a:ext cx="10860831" cy="431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30252" y="1165141"/>
            <a:ext cx="1067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da </a:t>
            </a:r>
            <a:r>
              <a:rPr lang="pt-BR" sz="1600" b="1" dirty="0" smtClean="0">
                <a:solidFill>
                  <a:srgbClr val="0070C0"/>
                </a:solidFill>
              </a:rPr>
              <a:t>região Norte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tendem a ser mais otimistas em relação ao faturamento da empresa nos próximos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meses, pois quase metade deles acredita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o faturamento irá melhorar. Já entre os empresários da </a:t>
            </a:r>
            <a:r>
              <a:rPr lang="pt-BR" sz="1600" b="1" dirty="0">
                <a:solidFill>
                  <a:srgbClr val="0070C0"/>
                </a:solidFill>
              </a:rPr>
              <a:t>r</a:t>
            </a:r>
            <a:r>
              <a:rPr lang="pt-BR" sz="1600" b="1" dirty="0" smtClean="0">
                <a:solidFill>
                  <a:srgbClr val="0070C0"/>
                </a:solidFill>
              </a:rPr>
              <a:t>egião Sul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quantitativo similar acredita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o faturamento irá permanecer como está.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</a:t>
            </a:r>
            <a:r>
              <a:rPr lang="pt-BR" sz="2000" dirty="0" smtClean="0">
                <a:solidFill>
                  <a:prstClr val="white"/>
                </a:solidFill>
              </a:rPr>
              <a:t>EMPRESA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396090"/>
              </p:ext>
            </p:extLst>
          </p:nvPr>
        </p:nvGraphicFramePr>
        <p:xfrm>
          <a:off x="489662" y="2514598"/>
          <a:ext cx="11160001" cy="3000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492"/>
                <a:gridCol w="914250"/>
                <a:gridCol w="933450"/>
                <a:gridCol w="885825"/>
                <a:gridCol w="838200"/>
                <a:gridCol w="857250"/>
                <a:gridCol w="872520"/>
                <a:gridCol w="927705"/>
                <a:gridCol w="876300"/>
                <a:gridCol w="819150"/>
                <a:gridCol w="797859"/>
              </a:tblGrid>
              <a:tr h="4614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91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14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14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14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36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632047" y="1549726"/>
            <a:ext cx="11220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praticamente todas as regiões do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país se observa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percentual de entrevistados que acreditam que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o faturamento da empresa irá melhorar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meses. A única região que não registrou mudança nesse quesito foi a Centro-Oeste.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3693904" y="38004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5522704" y="38004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9018379" y="38004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10713829" y="37909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Igual 18"/>
          <p:cNvSpPr/>
          <p:nvPr/>
        </p:nvSpPr>
        <p:spPr>
          <a:xfrm>
            <a:off x="7219950" y="3752850"/>
            <a:ext cx="295275" cy="32385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30194" y="3690937"/>
            <a:ext cx="2384456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9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20737952"/>
              </p:ext>
            </p:extLst>
          </p:nvPr>
        </p:nvGraphicFramePr>
        <p:xfrm>
          <a:off x="719359" y="2155371"/>
          <a:ext cx="10678822" cy="428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19359" y="1317045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EPP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são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faturamento da empresa nos próximos 12 meses: 45% acreditam que o faturamento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irá melhorar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neste período.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</a:t>
            </a:r>
            <a:r>
              <a:rPr lang="pt-BR" sz="2000" dirty="0" smtClean="0">
                <a:solidFill>
                  <a:prstClr val="white"/>
                </a:solidFill>
              </a:rPr>
              <a:t>EMPRESA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03491"/>
              </p:ext>
            </p:extLst>
          </p:nvPr>
        </p:nvGraphicFramePr>
        <p:xfrm>
          <a:off x="1181101" y="2446564"/>
          <a:ext cx="9972674" cy="3417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2759"/>
                <a:gridCol w="1190225"/>
                <a:gridCol w="1149296"/>
                <a:gridCol w="1193446"/>
                <a:gridCol w="1179531"/>
                <a:gridCol w="1092959"/>
                <a:gridCol w="1244458"/>
              </a:tblGrid>
              <a:tr h="3993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EPP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57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10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89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1057275" y="1366955"/>
            <a:ext cx="1009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donos de EPP e ME nota-se uma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 do otimismo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às perspectivas de faturamento da empresa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Já entre os MEI, houve aumento daqueles que consideram que o faturamento da sua empresa tende 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piorar nesse período.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 flipV="1">
            <a:off x="5151229" y="3619500"/>
            <a:ext cx="285750" cy="247650"/>
          </a:xfrm>
          <a:prstGeom prst="up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7494379" y="36099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9761329" y="36195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187419" y="3395662"/>
            <a:ext cx="2898806" cy="5476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2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40893421"/>
              </p:ext>
            </p:extLst>
          </p:nvPr>
        </p:nvGraphicFramePr>
        <p:xfrm>
          <a:off x="778691" y="2326821"/>
          <a:ext cx="10357395" cy="405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78539" y="1259897"/>
            <a:ext cx="10678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do setor da </a:t>
            </a:r>
            <a:r>
              <a:rPr lang="pt-BR" sz="1500" b="1" dirty="0" smtClean="0">
                <a:solidFill>
                  <a:srgbClr val="0070C0"/>
                </a:solidFill>
              </a:rPr>
              <a:t>construção civil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acreditam, em maior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proporção,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comparados aos demais setores da economia, que seu negócio tende a ter um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faturamento melhor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</a:t>
            </a:r>
            <a:r>
              <a:rPr lang="pt-BR" sz="2000" dirty="0" smtClean="0">
                <a:solidFill>
                  <a:prstClr val="white"/>
                </a:solidFill>
              </a:rPr>
              <a:t>EMPRESA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17153"/>
              </p:ext>
            </p:extLst>
          </p:nvPr>
        </p:nvGraphicFramePr>
        <p:xfrm>
          <a:off x="1167800" y="2895598"/>
          <a:ext cx="9690700" cy="2761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492"/>
                <a:gridCol w="992611"/>
                <a:gridCol w="958478"/>
                <a:gridCol w="917898"/>
                <a:gridCol w="963386"/>
                <a:gridCol w="857250"/>
                <a:gridCol w="881742"/>
                <a:gridCol w="865415"/>
                <a:gridCol w="816428"/>
              </a:tblGrid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5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962025" y="1392737"/>
            <a:ext cx="9896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Percebe-se aumento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otimismo dos empresários da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construção civil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indústria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dos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serviços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 relação ao faturamento da sua empresa nos próximos 12 meses. Por outro lado, entre empresários do setor do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comércio</a:t>
            </a:r>
            <a:r>
              <a:rPr lang="pt-BR" sz="1600" b="1" dirty="0" smtClean="0"/>
              <a:t>,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percentual de entrevistados que acreditam que o faturamento irá melhorar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permaneceu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estável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sondagem anterior.</a:t>
            </a:r>
          </a:p>
        </p:txBody>
      </p:sp>
      <p:sp>
        <p:nvSpPr>
          <p:cNvPr id="17" name="Seta para cima 16"/>
          <p:cNvSpPr/>
          <p:nvPr/>
        </p:nvSpPr>
        <p:spPr>
          <a:xfrm>
            <a:off x="6322804" y="40005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8151604" y="40005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9894679" y="39909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Igual 19"/>
          <p:cNvSpPr/>
          <p:nvPr/>
        </p:nvSpPr>
        <p:spPr>
          <a:xfrm>
            <a:off x="4448175" y="3981450"/>
            <a:ext cx="295275" cy="32385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06469" y="3900487"/>
            <a:ext cx="2374931" cy="40481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785105204"/>
              </p:ext>
            </p:extLst>
          </p:nvPr>
        </p:nvGraphicFramePr>
        <p:xfrm>
          <a:off x="778690" y="2122714"/>
          <a:ext cx="10594159" cy="421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percentual de </a:t>
            </a:r>
            <a:r>
              <a:rPr lang="pt-BR" sz="1600" b="1" dirty="0" smtClean="0">
                <a:solidFill>
                  <a:srgbClr val="0070C0"/>
                </a:solidFill>
              </a:rPr>
              <a:t>não optantes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 que acreditam que 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faturamento da empresa irá melhorar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próximos 12 meses superou o de </a:t>
            </a:r>
            <a:r>
              <a:rPr lang="pt-BR" sz="1600" b="1" dirty="0" smtClean="0">
                <a:solidFill>
                  <a:srgbClr val="0070C0"/>
                </a:solidFill>
              </a:rPr>
              <a:t>optantes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(42% contra 38%).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</a:t>
            </a:r>
            <a:r>
              <a:rPr lang="pt-BR" sz="2000" dirty="0" smtClean="0">
                <a:solidFill>
                  <a:prstClr val="white"/>
                </a:solidFill>
              </a:rPr>
              <a:t>EMPRESA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</a:t>
            </a:r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12188"/>
              </p:ext>
            </p:extLst>
          </p:nvPr>
        </p:nvGraphicFramePr>
        <p:xfrm>
          <a:off x="1362074" y="2779937"/>
          <a:ext cx="9591675" cy="2830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1410"/>
                <a:gridCol w="1705459"/>
                <a:gridCol w="1738048"/>
                <a:gridCol w="1564242"/>
                <a:gridCol w="1542516"/>
              </a:tblGrid>
              <a:tr h="409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20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9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82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362074" y="1447870"/>
            <a:ext cx="9591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sondagem anterior,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detectou-se aumento do percentual de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empresários </a:t>
            </a:r>
            <a:r>
              <a:rPr lang="pt-BR" sz="1600" b="1" dirty="0" smtClean="0">
                <a:solidFill>
                  <a:srgbClr val="0070C0"/>
                </a:solidFill>
              </a:rPr>
              <a:t>optantes e não optantes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pelo Simples Nacional, que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 que o faturamento da empresa irá melhorar nos próximos 12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eta para cima 15"/>
          <p:cNvSpPr/>
          <p:nvPr/>
        </p:nvSpPr>
        <p:spPr>
          <a:xfrm>
            <a:off x="5953125" y="40005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9267825" y="40005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362074" y="3962401"/>
            <a:ext cx="3028951" cy="3810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794686409"/>
              </p:ext>
            </p:extLst>
          </p:nvPr>
        </p:nvGraphicFramePr>
        <p:xfrm>
          <a:off x="979715" y="1975757"/>
          <a:ext cx="10376806" cy="439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não clientes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 estão mais otimistas do que os </a:t>
            </a:r>
            <a:r>
              <a:rPr lang="pt-BR" sz="1600" b="1" dirty="0" smtClean="0">
                <a:solidFill>
                  <a:srgbClr val="0070C0"/>
                </a:solidFill>
              </a:rPr>
              <a:t>clientes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em relação ao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faturamento da empresa 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os próximos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meses.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conjuntural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814266" y="2401717"/>
            <a:ext cx="8627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Público-alvo: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Donos de pequenos negócios (MEI,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e EPP)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optantes e não optantes pelo Simples, e clientes e não clientes.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814264" y="5736766"/>
            <a:ext cx="949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Margem de erro: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+/-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1,8%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814265" y="4238518"/>
            <a:ext cx="969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eríodo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coleta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dos dados: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07/08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15/08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2017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814264" y="1652593"/>
            <a:ext cx="969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tipo de pesquisa: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Quantitativa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14265" y="4987642"/>
            <a:ext cx="9591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Intervalo de confiança: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95% - para resultados gerais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814264" y="3427839"/>
            <a:ext cx="969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Tamanho da amostra: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6BB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2.978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entrevistas (C.A.T.I.) realizadas</a:t>
            </a:r>
          </a:p>
        </p:txBody>
      </p: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0" y="754147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8" y="1592743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90" y="2401717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90" y="3398766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8" y="4091323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8" y="4871696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8" y="5617066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</a:t>
            </a:r>
            <a:r>
              <a:rPr lang="pt-BR" sz="2000" dirty="0" smtClean="0">
                <a:solidFill>
                  <a:prstClr val="white"/>
                </a:solidFill>
              </a:rPr>
              <a:t>EMPRESA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36825"/>
              </p:ext>
            </p:extLst>
          </p:nvPr>
        </p:nvGraphicFramePr>
        <p:xfrm>
          <a:off x="1266825" y="2638426"/>
          <a:ext cx="9229725" cy="3091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928"/>
                <a:gridCol w="1585859"/>
                <a:gridCol w="1562189"/>
                <a:gridCol w="1559404"/>
                <a:gridCol w="1715345"/>
              </a:tblGrid>
              <a:tr h="4953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10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53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53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53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94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181099" y="1590908"/>
            <a:ext cx="9353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Tanto entre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clientes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entre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não clientes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SEBRAE, houve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 que consideram que 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faturamento da empresa irá melhorar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5513177" y="38766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8637379" y="38766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292194" y="3738562"/>
            <a:ext cx="2765456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3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Sr.(a) pretende contratar ou demitir funcionários nos próximos 12 meses [EST – RU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9015059"/>
              </p:ext>
            </p:extLst>
          </p:nvPr>
        </p:nvGraphicFramePr>
        <p:xfrm>
          <a:off x="815340" y="2247900"/>
          <a:ext cx="10668000" cy="387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730252" y="1073578"/>
            <a:ext cx="10678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maior parcela dos entrevistados não pretende fazer alterações no seu quadro de funcionários nos próximos 12 meses. Ressalte-se, porém, que a parcela dos que pretendem contratar é maior do que daqueles que pensam em demitir.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considerarmos apenas os empresários que possuem funcionários, o percentual dos que pretendem contratar sobe para 25% e o dos que não pretendem alterar seu quadro de funcionários atinge quase 60%. 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 smtClean="0">
                <a:solidFill>
                  <a:prstClr val="white"/>
                </a:solidFill>
              </a:rPr>
              <a:t>PERSPECTIVA DE ADMISSÃO OU DEMISSÃO DE FUNCIONÁRIOS</a:t>
            </a:r>
            <a:endParaRPr lang="pt-BR" sz="2400" dirty="0">
              <a:solidFill>
                <a:prstClr val="white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 flipV="1">
            <a:off x="10444868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</a:t>
            </a:r>
            <a:r>
              <a:rPr lang="pt-BR" sz="2000" dirty="0" smtClean="0">
                <a:solidFill>
                  <a:prstClr val="white"/>
                </a:solidFill>
              </a:rPr>
              <a:t>FUNCIONÁRIOS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411684525"/>
              </p:ext>
            </p:extLst>
          </p:nvPr>
        </p:nvGraphicFramePr>
        <p:xfrm>
          <a:off x="1126669" y="2266950"/>
          <a:ext cx="9976757" cy="409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91837" y="1178251"/>
            <a:ext cx="10576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 que os aumentos dos percentuais de empresários que não pretendem nem contratar nem demitir funcionários e dos que pretendem contratar nos próximos 12 meses foram bem mais expressivos do que os que pretendem demitir. </a:t>
            </a: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Houve também uma redução significativa dos que disseram não possuir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funcionários, em relação à sondagem anterior.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Sr.(a) pretende contratar ou demitir funcionários nos próximos 12 meses [EST – RU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38952805"/>
              </p:ext>
            </p:extLst>
          </p:nvPr>
        </p:nvGraphicFramePr>
        <p:xfrm>
          <a:off x="551329" y="1583871"/>
          <a:ext cx="11430000" cy="486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10091064" y="2119341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571662"/>
            <a:ext cx="301963" cy="400317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 flipV="1">
            <a:off x="10445899" y="61946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</a:t>
            </a:r>
            <a:r>
              <a:rPr lang="pt-BR" sz="2000" dirty="0" smtClean="0">
                <a:solidFill>
                  <a:prstClr val="white"/>
                </a:solidFill>
              </a:rPr>
              <a:t>FUNCIONÁRIOS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60663"/>
              </p:ext>
            </p:extLst>
          </p:nvPr>
        </p:nvGraphicFramePr>
        <p:xfrm>
          <a:off x="314262" y="2286365"/>
          <a:ext cx="11667067" cy="3381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492"/>
                <a:gridCol w="992611"/>
                <a:gridCol w="958478"/>
                <a:gridCol w="877686"/>
                <a:gridCol w="847725"/>
                <a:gridCol w="885825"/>
                <a:gridCol w="952500"/>
                <a:gridCol w="981075"/>
                <a:gridCol w="914400"/>
                <a:gridCol w="923925"/>
                <a:gridCol w="895350"/>
              </a:tblGrid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050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45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 (demitir mas repor contratando)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09575" y="1416376"/>
            <a:ext cx="11361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todas as regiões do país houve aumento d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perspectiva de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contratação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funcionários nos próximos 12 meses,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 esse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foi mais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expressivo nas regiões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Sul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Nordeste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3598654" y="34480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5427454" y="34480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7170529" y="34480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9102308" y="34385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10940633" y="34385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11119" y="3400425"/>
            <a:ext cx="2422556" cy="3333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Sr.(a) pretende contratar ou demitir funcionários nos próximos 12 meses [EST – RU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98518757"/>
              </p:ext>
            </p:extLst>
          </p:nvPr>
        </p:nvGraphicFramePr>
        <p:xfrm>
          <a:off x="442636" y="2463783"/>
          <a:ext cx="11150627" cy="396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678539" y="1259897"/>
            <a:ext cx="10678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</a:t>
            </a:r>
            <a:r>
              <a:rPr lang="pt-BR" sz="1600" b="1" dirty="0" smtClean="0">
                <a:solidFill>
                  <a:srgbClr val="0070C0"/>
                </a:solidFill>
              </a:rPr>
              <a:t>EPP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foram os que se mostraram mais propensos a contratar funcionários nos próximos 12 meses.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4868" y="622181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</a:t>
            </a:r>
            <a:r>
              <a:rPr lang="pt-BR" sz="2000" dirty="0" smtClean="0">
                <a:solidFill>
                  <a:prstClr val="white"/>
                </a:solidFill>
              </a:rPr>
              <a:t>FUNCIONÁRIOS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47407"/>
              </p:ext>
            </p:extLst>
          </p:nvPr>
        </p:nvGraphicFramePr>
        <p:xfrm>
          <a:off x="962026" y="2266915"/>
          <a:ext cx="10351878" cy="3800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5612"/>
                <a:gridCol w="1197518"/>
                <a:gridCol w="1156339"/>
                <a:gridCol w="1013976"/>
                <a:gridCol w="1093311"/>
                <a:gridCol w="1113013"/>
                <a:gridCol w="1172109"/>
              </a:tblGrid>
              <a:tr h="3993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EPP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2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09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7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7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 (demitir mas repor contratando)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29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p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ercentual de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empresários que pretendem contratar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funcionários nos próximos 12 meses foi mais expressivo entre os donos de </a:t>
            </a:r>
            <a:r>
              <a:rPr lang="pt-BR" sz="1600" b="1" dirty="0" smtClean="0">
                <a:solidFill>
                  <a:srgbClr val="0070C0"/>
                </a:solidFill>
              </a:rPr>
              <a:t>EPP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no comparativo com os resultados da primeira sondagem.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eta para cima 15"/>
          <p:cNvSpPr/>
          <p:nvPr/>
        </p:nvSpPr>
        <p:spPr>
          <a:xfrm>
            <a:off x="5627479" y="33337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7789654" y="33337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9999454" y="33337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87394" y="3233737"/>
            <a:ext cx="3575081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4047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Sr.(a) pretende contratar ou demitir funcionários nos próximos 12 meses [EST – RU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06851624"/>
              </p:ext>
            </p:extLst>
          </p:nvPr>
        </p:nvGraphicFramePr>
        <p:xfrm>
          <a:off x="549080" y="1747158"/>
          <a:ext cx="11041166" cy="46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0444868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</a:t>
            </a:r>
            <a:r>
              <a:rPr lang="pt-BR" sz="2000" dirty="0" smtClean="0">
                <a:solidFill>
                  <a:prstClr val="white"/>
                </a:solidFill>
              </a:rPr>
              <a:t>FUNCIONÁRIOS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59463"/>
              </p:ext>
            </p:extLst>
          </p:nvPr>
        </p:nvGraphicFramePr>
        <p:xfrm>
          <a:off x="904877" y="2200276"/>
          <a:ext cx="10523255" cy="3744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7655"/>
                <a:gridCol w="1018940"/>
                <a:gridCol w="983902"/>
                <a:gridCol w="942245"/>
                <a:gridCol w="988940"/>
                <a:gridCol w="879989"/>
                <a:gridCol w="905130"/>
                <a:gridCol w="888370"/>
                <a:gridCol w="838084"/>
              </a:tblGrid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32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 (demitir mas repor contratando)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752544" y="1165141"/>
            <a:ext cx="1067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Houve aumento do percentual de empresários que pretendem contratar funcionários nos próximos 12 meses em todos os setores, na comparação com a sondagem anterior, mas esse aumento foi mais significativo entre os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empresários da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construção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civil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Situação semelhante ocorreu com os empresários que disseram que não irão nem contratar nem demitir funcionários.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eta para cima 16"/>
          <p:cNvSpPr/>
          <p:nvPr/>
        </p:nvSpPr>
        <p:spPr>
          <a:xfrm>
            <a:off x="4855954" y="33337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6789529" y="33337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8637379" y="33623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>
            <a:off x="10447129" y="33623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30244" y="3262312"/>
            <a:ext cx="3060731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Sr.(a) pretende contratar ou demitir funcionários nos próximos 12 meses [EST – RU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7692421"/>
              </p:ext>
            </p:extLst>
          </p:nvPr>
        </p:nvGraphicFramePr>
        <p:xfrm>
          <a:off x="645704" y="1758587"/>
          <a:ext cx="10547532" cy="445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0444868" y="622181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conjuntural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com Canto Diagonal Aparado 21">
            <a:hlinkClick r:id="" action="ppaction://noaction"/>
          </p:cNvPr>
          <p:cNvSpPr/>
          <p:nvPr/>
        </p:nvSpPr>
        <p:spPr>
          <a:xfrm>
            <a:off x="736147" y="1996549"/>
            <a:ext cx="10507436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Opinião dos entrevistados acerca da economia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brasileira;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44594" y="1996549"/>
            <a:ext cx="361761" cy="3524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tângulo com Canto Diagonal Aparado 25">
            <a:hlinkClick r:id="" action="ppaction://noaction"/>
          </p:cNvPr>
          <p:cNvSpPr/>
          <p:nvPr/>
        </p:nvSpPr>
        <p:spPr>
          <a:xfrm>
            <a:off x="727981" y="2965765"/>
            <a:ext cx="10517773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erspectiva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demissão e admissão de novos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funcionários;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47522" y="2965765"/>
            <a:ext cx="361761" cy="3524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ângulo com Canto Diagonal Aparado 27">
            <a:hlinkClick r:id="rId2" action="ppaction://hlinksldjump"/>
          </p:cNvPr>
          <p:cNvSpPr/>
          <p:nvPr/>
        </p:nvSpPr>
        <p:spPr>
          <a:xfrm>
            <a:off x="727982" y="3477797"/>
            <a:ext cx="10507436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Perspectivas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gerais dos entrevistados acerca do futuro da empresa nos próximos meses.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36430" y="3485961"/>
            <a:ext cx="361761" cy="352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tângulo com Canto Diagonal Aparado 37">
            <a:hlinkClick r:id="" action="ppaction://noaction"/>
          </p:cNvPr>
          <p:cNvSpPr/>
          <p:nvPr/>
        </p:nvSpPr>
        <p:spPr>
          <a:xfrm>
            <a:off x="733431" y="2483673"/>
            <a:ext cx="10507436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Opinião dos entrevistados acerca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faturamento da empresa nos próximos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meses;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441878" y="2483673"/>
            <a:ext cx="361761" cy="352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0" y="74444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</a:t>
            </a:r>
            <a:r>
              <a:rPr lang="pt-BR" sz="2000" dirty="0" smtClean="0">
                <a:solidFill>
                  <a:prstClr val="white"/>
                </a:solidFill>
              </a:rPr>
              <a:t>FUNCIONÁRIOS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</a:t>
            </a:r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63099"/>
              </p:ext>
            </p:extLst>
          </p:nvPr>
        </p:nvGraphicFramePr>
        <p:xfrm>
          <a:off x="1323974" y="2627537"/>
          <a:ext cx="9334501" cy="3291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1259"/>
                <a:gridCol w="1589417"/>
                <a:gridCol w="1527902"/>
                <a:gridCol w="1527902"/>
                <a:gridCol w="1538021"/>
              </a:tblGrid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18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 (demitir mas repor contratando)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247775" y="1549106"/>
            <a:ext cx="950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Houve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percentual de empresários que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pretendem contratar funcionários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meses, tanto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</a:t>
            </a:r>
            <a:r>
              <a:rPr lang="pt-BR" sz="1600" b="1" dirty="0" smtClean="0">
                <a:solidFill>
                  <a:srgbClr val="0070C0"/>
                </a:solidFill>
              </a:rPr>
              <a:t>optantes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quanto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</a:t>
            </a:r>
            <a:r>
              <a:rPr lang="pt-BR" sz="1600" b="1" dirty="0" smtClean="0">
                <a:solidFill>
                  <a:srgbClr val="0070C0"/>
                </a:solidFill>
              </a:rPr>
              <a:t>não optantes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Nacional. Entre 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não optantes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 ainda uma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queda no número de empresários que pretendem demitir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funcionários no mesmo período.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5926788" y="36195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8974788" y="36099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320769" y="3562350"/>
            <a:ext cx="3146456" cy="3143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Sr.(a) pretende contratar ou demitir funcionários nos próximos 12 meses [EST – RU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859388767"/>
              </p:ext>
            </p:extLst>
          </p:nvPr>
        </p:nvGraphicFramePr>
        <p:xfrm>
          <a:off x="558565" y="1799409"/>
          <a:ext cx="10789792" cy="445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0444868" y="6146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</a:t>
            </a:r>
            <a:r>
              <a:rPr lang="pt-BR" sz="2000" dirty="0" smtClean="0">
                <a:solidFill>
                  <a:prstClr val="white"/>
                </a:solidFill>
              </a:rPr>
              <a:t>FUNCIONÁRIOS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84121"/>
              </p:ext>
            </p:extLst>
          </p:nvPr>
        </p:nvGraphicFramePr>
        <p:xfrm>
          <a:off x="1371598" y="2457495"/>
          <a:ext cx="9305926" cy="3291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2279"/>
                <a:gridCol w="1484157"/>
                <a:gridCol w="1422911"/>
                <a:gridCol w="1375492"/>
                <a:gridCol w="1551087"/>
              </a:tblGrid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18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 (demitir mas repor contratando)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247775" y="1549106"/>
            <a:ext cx="950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Houve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percentual de empresários que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pretendem contratar funcionários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meses, tanto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</a:t>
            </a:r>
            <a:r>
              <a:rPr lang="pt-BR" sz="1600" b="1" dirty="0" smtClean="0">
                <a:solidFill>
                  <a:srgbClr val="0070C0"/>
                </a:solidFill>
              </a:rPr>
              <a:t>clientes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quanto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</a:t>
            </a:r>
            <a:r>
              <a:rPr lang="pt-BR" sz="1600" b="1" dirty="0" smtClean="0">
                <a:solidFill>
                  <a:srgbClr val="0070C0"/>
                </a:solidFill>
              </a:rPr>
              <a:t>não clientes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SEBRAE.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6183963" y="34575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8984313" y="34480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406494" y="3367087"/>
            <a:ext cx="3403631" cy="34766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3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38772529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678539" y="1349701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maior parte dos entrevistados se mostra otimista com o futuro da sua empresa: 46,4% acreditam que o empreendimento </a:t>
            </a:r>
            <a:r>
              <a:rPr lang="pt-BR" sz="1600" dirty="0" smtClean="0">
                <a:solidFill>
                  <a:schemeClr val="accent5"/>
                </a:solidFill>
              </a:rPr>
              <a:t>irá melhorar nos próximos meses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200" dirty="0" smtClean="0">
                <a:solidFill>
                  <a:prstClr val="white"/>
                </a:solidFill>
              </a:rPr>
              <a:t>PERSPECTIVA GERAL PARA A EMPRESA NOS PRÓXIMOS 12 MESES</a:t>
            </a:r>
            <a:endParaRPr lang="pt-BR" sz="2200" dirty="0">
              <a:solidFill>
                <a:prstClr val="white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</a:t>
            </a:r>
            <a:r>
              <a:rPr lang="pt-BR" sz="2000" dirty="0" smtClean="0">
                <a:solidFill>
                  <a:prstClr val="white"/>
                </a:solidFill>
              </a:rPr>
              <a:t>MESES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124603519"/>
              </p:ext>
            </p:extLst>
          </p:nvPr>
        </p:nvGraphicFramePr>
        <p:xfrm>
          <a:off x="1126669" y="2371724"/>
          <a:ext cx="9976757" cy="398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21439" y="1346852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percentual de entrevistados que acreditam que a empresa irá melhorar nos próximos 12 meses aumentou em relação à primeira sondagem, enquanto o percentual dos que acham que permanecerá como está se reduziu.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56487028"/>
              </p:ext>
            </p:extLst>
          </p:nvPr>
        </p:nvGraphicFramePr>
        <p:xfrm>
          <a:off x="630129" y="1526722"/>
          <a:ext cx="10860831" cy="490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</a:t>
            </a:r>
            <a:r>
              <a:rPr lang="pt-BR" sz="2000" dirty="0" smtClean="0">
                <a:solidFill>
                  <a:prstClr val="white"/>
                </a:solidFill>
              </a:rPr>
              <a:t>MESES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11087"/>
              </p:ext>
            </p:extLst>
          </p:nvPr>
        </p:nvGraphicFramePr>
        <p:xfrm>
          <a:off x="121110" y="2352675"/>
          <a:ext cx="11823240" cy="3535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492"/>
                <a:gridCol w="992611"/>
                <a:gridCol w="958478"/>
                <a:gridCol w="969895"/>
                <a:gridCol w="942975"/>
                <a:gridCol w="930739"/>
                <a:gridCol w="1000125"/>
                <a:gridCol w="923925"/>
                <a:gridCol w="933450"/>
                <a:gridCol w="857250"/>
                <a:gridCol w="876300"/>
              </a:tblGrid>
              <a:tr h="49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66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21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21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21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54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00050" y="1346852"/>
            <a:ext cx="11300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Houve aumento do percentual de entrevistados que acreditam que a empresa irá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melhorar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meses,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praticamente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todas as regiões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País. A única exceção foi 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região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Sul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5336238" y="38481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7222188" y="38481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9127188" y="38481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10936938" y="384810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 flipV="1">
            <a:off x="3402663" y="3876675"/>
            <a:ext cx="285750" cy="2476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39669" y="3748087"/>
            <a:ext cx="2413031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2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79129429"/>
              </p:ext>
            </p:extLst>
          </p:nvPr>
        </p:nvGraphicFramePr>
        <p:xfrm>
          <a:off x="719359" y="1987187"/>
          <a:ext cx="10678822" cy="445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19359" y="1317045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</a:t>
            </a:r>
            <a:r>
              <a:rPr lang="pt-BR" sz="1600" b="1" dirty="0" smtClean="0">
                <a:solidFill>
                  <a:srgbClr val="0070C0"/>
                </a:solidFill>
              </a:rPr>
              <a:t>EPP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mostraram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própria empresa nos próximos 12 meses: metade acredita que o desempenho da empresa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irá melhorar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neste período. Os mais </a:t>
            </a:r>
            <a:r>
              <a:rPr lang="pt-BR" sz="1600" b="1" dirty="0" smtClean="0">
                <a:solidFill>
                  <a:srgbClr val="0070C0"/>
                </a:solidFill>
              </a:rPr>
              <a:t>pessimistas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são os </a:t>
            </a:r>
            <a:r>
              <a:rPr lang="pt-BR" sz="1600" b="1" dirty="0" smtClean="0">
                <a:solidFill>
                  <a:srgbClr val="0070C0"/>
                </a:solidFill>
              </a:rPr>
              <a:t>MEI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</a:t>
            </a:r>
            <a:r>
              <a:rPr lang="pt-BR" sz="2000" dirty="0" smtClean="0">
                <a:solidFill>
                  <a:prstClr val="white"/>
                </a:solidFill>
              </a:rPr>
              <a:t>MESES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34396"/>
              </p:ext>
            </p:extLst>
          </p:nvPr>
        </p:nvGraphicFramePr>
        <p:xfrm>
          <a:off x="1133474" y="2618014"/>
          <a:ext cx="9810751" cy="3417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256"/>
                <a:gridCol w="1212824"/>
                <a:gridCol w="1171119"/>
                <a:gridCol w="1026937"/>
                <a:gridCol w="1107286"/>
                <a:gridCol w="1127238"/>
                <a:gridCol w="1187091"/>
              </a:tblGrid>
              <a:tr h="3993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EPP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57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10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89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1035820" y="1253605"/>
            <a:ext cx="993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Houve aumento do percentual de donos de </a:t>
            </a:r>
            <a:r>
              <a:rPr lang="pt-BR" sz="1600" b="1" dirty="0" smtClean="0">
                <a:solidFill>
                  <a:srgbClr val="0070C0"/>
                </a:solidFill>
              </a:rPr>
              <a:t>EPP e de ME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acreditam que a </a:t>
            </a:r>
            <a:r>
              <a:rPr lang="pt-BR" sz="1600" b="1" dirty="0" smtClean="0">
                <a:solidFill>
                  <a:srgbClr val="0070C0"/>
                </a:solidFill>
              </a:rPr>
              <a:t>empresa irá melhorar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meses, em relação à sondagem anterior. Por outro lado, o percentual de MEI que também acreditam nisso sofreu um leve declínio.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eta para cima 15"/>
          <p:cNvSpPr/>
          <p:nvPr/>
        </p:nvSpPr>
        <p:spPr>
          <a:xfrm>
            <a:off x="9612963" y="37528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 flipV="1">
            <a:off x="5174313" y="3781425"/>
            <a:ext cx="285750" cy="2476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7374588" y="378142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133474" y="3581400"/>
            <a:ext cx="2952751" cy="5524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7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470369712"/>
              </p:ext>
            </p:extLst>
          </p:nvPr>
        </p:nvGraphicFramePr>
        <p:xfrm>
          <a:off x="930729" y="2253343"/>
          <a:ext cx="10205357" cy="413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do setor da </a:t>
            </a:r>
            <a:r>
              <a:rPr lang="pt-BR" sz="1600" b="1" dirty="0" smtClean="0">
                <a:solidFill>
                  <a:srgbClr val="0070C0"/>
                </a:solidFill>
              </a:rPr>
              <a:t>construção civil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acreditam, em maior proporção se comparados aos que atuam nos demais setores da economia, que seu negócio tende a ter um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desempenho melhor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conjuntural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570739" y="2884172"/>
            <a:ext cx="3150328" cy="68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Cálculo da ponderação: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/>
          </p:nvPr>
        </p:nvGraphicFramePr>
        <p:xfrm>
          <a:off x="3747496" y="2857625"/>
          <a:ext cx="391041" cy="7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tion" r:id="rId3" imgW="228600" imgH="431640" progId="Equation.DSMT4">
                  <p:embed/>
                </p:oleObj>
              </mc:Choice>
              <mc:Fallback>
                <p:oleObj name="Equation" r:id="rId3" imgW="228600" imgH="43164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7496" y="2857625"/>
                        <a:ext cx="391041" cy="73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/>
          <p:cNvSpPr/>
          <p:nvPr/>
        </p:nvSpPr>
        <p:spPr>
          <a:xfrm>
            <a:off x="570739" y="1747672"/>
            <a:ext cx="10786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base de dados a ser utilizada para a pesquisa foi fornecida em arquivo XLSX (Excel) contendo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186.844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registros. A amostra de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2.978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entrevistas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foi distribuída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pelas cinco regiões brasileiras (Centro-Oeste, Nordeste, Norte, Sudeste e Sul); pelos segmentos MEI, ME e EPP; pelos optantes e não optantes do Simples; e por clientes e não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clientes do</a:t>
            </a:r>
            <a:r>
              <a:rPr kumimoji="0" lang="pt-BR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SEBRAE nos último três anos.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3" name="Imagem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9" y="3962399"/>
            <a:ext cx="3968918" cy="1120917"/>
          </a:xfrm>
          <a:prstGeom prst="rect">
            <a:avLst/>
          </a:prstGeom>
          <a:noFill/>
        </p:spPr>
      </p:pic>
      <p:sp>
        <p:nvSpPr>
          <p:cNvPr id="22" name="Retângulo 21">
            <a:hlinkClick r:id="rId6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tângulo 22">
            <a:hlinkClick r:id="rId7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tângulo 25">
            <a:hlinkClick r:id="rId8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tângulo 26">
            <a:hlinkClick r:id="rId9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0" y="74444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</a:t>
            </a:r>
            <a:r>
              <a:rPr lang="pt-BR" sz="2000" dirty="0" smtClean="0">
                <a:solidFill>
                  <a:prstClr val="white"/>
                </a:solidFill>
              </a:rPr>
              <a:t>MESES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82507"/>
              </p:ext>
            </p:extLst>
          </p:nvPr>
        </p:nvGraphicFramePr>
        <p:xfrm>
          <a:off x="1224313" y="2686049"/>
          <a:ext cx="9690700" cy="2957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492"/>
                <a:gridCol w="992611"/>
                <a:gridCol w="958478"/>
                <a:gridCol w="917898"/>
                <a:gridCol w="963386"/>
                <a:gridCol w="857250"/>
                <a:gridCol w="881742"/>
                <a:gridCol w="865415"/>
                <a:gridCol w="816428"/>
              </a:tblGrid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16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42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133474" y="1515610"/>
            <a:ext cx="993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construção civil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foi o setor onde se observou aumento mais expressivo de empresários que acreditam que a sua empresa irá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melhorar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meses, na comparação com a sondagem anterior. Já entre os </a:t>
            </a:r>
            <a:r>
              <a:rPr lang="pt-BR" sz="1600" b="1" dirty="0" smtClean="0">
                <a:solidFill>
                  <a:srgbClr val="0070C0"/>
                </a:solidFill>
              </a:rPr>
              <a:t>industriais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aumentou o percentual de </a:t>
            </a:r>
            <a:r>
              <a:rPr lang="pt-BR" sz="1600" b="1" dirty="0" smtClean="0">
                <a:solidFill>
                  <a:srgbClr val="0070C0"/>
                </a:solidFill>
              </a:rPr>
              <a:t>pessimistas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 relação à expectativa para sua própria empresa.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eta para cima 15"/>
          <p:cNvSpPr/>
          <p:nvPr/>
        </p:nvSpPr>
        <p:spPr>
          <a:xfrm>
            <a:off x="4517088" y="38290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6393513" y="38290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Igual 18"/>
          <p:cNvSpPr/>
          <p:nvPr/>
        </p:nvSpPr>
        <p:spPr>
          <a:xfrm>
            <a:off x="8191500" y="3790950"/>
            <a:ext cx="295275" cy="32385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Igual 19"/>
          <p:cNvSpPr/>
          <p:nvPr/>
        </p:nvSpPr>
        <p:spPr>
          <a:xfrm>
            <a:off x="9944100" y="3790950"/>
            <a:ext cx="295275" cy="32385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35044" y="3667125"/>
            <a:ext cx="2393981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8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03288342"/>
              </p:ext>
            </p:extLst>
          </p:nvPr>
        </p:nvGraphicFramePr>
        <p:xfrm>
          <a:off x="778690" y="2261507"/>
          <a:ext cx="10594159" cy="407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</a:t>
            </a:r>
            <a:r>
              <a:rPr lang="pt-BR" sz="2000" dirty="0" smtClean="0">
                <a:solidFill>
                  <a:prstClr val="white"/>
                </a:solidFill>
              </a:rPr>
              <a:t>MESES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</a:t>
            </a:r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4881"/>
              </p:ext>
            </p:extLst>
          </p:nvPr>
        </p:nvGraphicFramePr>
        <p:xfrm>
          <a:off x="1285876" y="2419348"/>
          <a:ext cx="9686924" cy="2934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3256"/>
                <a:gridCol w="1650038"/>
                <a:gridCol w="1525531"/>
                <a:gridCol w="1699879"/>
                <a:gridCol w="1558220"/>
              </a:tblGrid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03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133474" y="1515610"/>
            <a:ext cx="993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Tanto os empresários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optantes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quanto 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não optantes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 apresentaram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aumento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otimismo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sondagem anterior, quanto ao futuro da empresa.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6050613" y="36004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9270063" y="36004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311244" y="3481387"/>
            <a:ext cx="3194081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5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92118297"/>
              </p:ext>
            </p:extLst>
          </p:nvPr>
        </p:nvGraphicFramePr>
        <p:xfrm>
          <a:off x="979715" y="2188029"/>
          <a:ext cx="10376806" cy="418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</a:t>
            </a:r>
            <a:r>
              <a:rPr lang="pt-BR" sz="1600" b="1" dirty="0" smtClean="0">
                <a:solidFill>
                  <a:srgbClr val="0070C0"/>
                </a:solidFill>
              </a:rPr>
              <a:t>não clientes</a:t>
            </a:r>
            <a:r>
              <a:rPr lang="pt-BR" sz="1600" dirty="0" smtClean="0">
                <a:solidFill>
                  <a:srgbClr val="0070C0"/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 estão mais otimistas do que os </a:t>
            </a:r>
            <a:r>
              <a:rPr lang="pt-BR" sz="1600" b="1" dirty="0" smtClean="0">
                <a:solidFill>
                  <a:srgbClr val="0070C0"/>
                </a:solidFill>
              </a:rPr>
              <a:t>clientes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acreditando, em maior proporção, que seu negócio terá um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desempenho melhor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</a:t>
            </a:r>
            <a:r>
              <a:rPr lang="pt-BR" sz="2000" dirty="0" smtClean="0">
                <a:solidFill>
                  <a:prstClr val="white"/>
                </a:solidFill>
              </a:rPr>
              <a:t>MESES </a:t>
            </a:r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21950"/>
              </p:ext>
            </p:extLst>
          </p:nvPr>
        </p:nvGraphicFramePr>
        <p:xfrm>
          <a:off x="1268185" y="2466975"/>
          <a:ext cx="9647464" cy="277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5753"/>
                <a:gridCol w="1567465"/>
                <a:gridCol w="1573406"/>
                <a:gridCol w="1490597"/>
                <a:gridCol w="1480243"/>
              </a:tblGrid>
              <a:tr h="464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16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Junho</a:t>
                      </a:r>
                      <a:endParaRPr lang="pt-BR" sz="1100" i="1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 smtClean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6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</a:t>
                      </a:r>
                      <a:r>
                        <a:rPr lang="pt-BR" sz="1300" u="none" strike="noStrike" dirty="0" smtClean="0">
                          <a:effectLst/>
                        </a:rPr>
                        <a:t>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133474" y="1515610"/>
            <a:ext cx="993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Tanto 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clientes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quanto os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não clientes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mostraram </a:t>
            </a:r>
            <a:r>
              <a:rPr lang="pt-BR" sz="1600" b="1" dirty="0" smtClean="0">
                <a:solidFill>
                  <a:srgbClr val="0070C0"/>
                </a:solidFill>
              </a:rPr>
              <a:t>mais otimistas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relação à sondagem anterior, no que diz respeito ao futuro da empresa para os próximos 12 meses.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9291351" y="3495675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6233826" y="3486150"/>
            <a:ext cx="285750" cy="2476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263619" y="3376612"/>
            <a:ext cx="3517931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4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130800"/>
            <a:ext cx="1219200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513080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08642" y="5609679"/>
            <a:ext cx="5813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CONSIDERAÇÕES FINAIS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Image result for business woma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798512"/>
            <a:ext cx="4262614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0100" y="1725602"/>
            <a:ext cx="1095374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se mostraram divididos em seus prognósticos sobre o futuro da economia do país para os próximos 12 meses. Entretanto, os “otimistas”, que acreditam que a economia vai melhorar, representaram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quase 36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dos entrevistados, superando os “pessimistas” (32,4%), que preveem piora da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comparativo com a Sondagem anterior, houve aumento do percentual de otimistas, passando de 31% para 36%,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enquanto o percentual de pessimistas se reduziu de 37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para 32,4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também um percentual não desprezível de empresários que acham que a economia permanecerá como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está. Esse percentual registrou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em relação à primeira Sondagem, passando de 24% para 30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mais empresários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otimistas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que pessimistas, constata-se uma reversão dos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da Sondagem anterior (junho/2017), que mostrava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 percentual maior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pessimistas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aos otimistas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Apenas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MEI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os empresários da região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Centro-Oeste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não seguiram a tendência geral de aumento do otimismo em relação à economia brasileira nos próximos meses.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das regiões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Sudeste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Norte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bem como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EPP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os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atuam na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Construção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civil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foram 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se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mostraram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mais otimistas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prognóstico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a economia.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tângulo com Único Canto Aparado 21"/>
          <p:cNvSpPr/>
          <p:nvPr/>
        </p:nvSpPr>
        <p:spPr>
          <a:xfrm>
            <a:off x="-9525" y="170587"/>
            <a:ext cx="2590800" cy="1354991"/>
          </a:xfrm>
          <a:prstGeom prst="snip1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7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pt-BR" sz="7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00100" y="2144702"/>
            <a:ext cx="105632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Quase 4 em cada 10 entrevistados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faturamento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de sua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empresa tende a aumentar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 O otimismo é mais expressivo entre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região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Norte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construção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civil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não optantes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Nacional, donos 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EPP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não clientes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comparação com a sondagem anterior, 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otimismo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relação ao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crescimento do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 da empresa também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aumentou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especialmente entre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ME 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EPP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empresários que atuam na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construção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civil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Já entre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MEI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observa-se aumento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proporção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que acreditam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faturamento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empresa irá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piorar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meses.</a:t>
            </a:r>
          </a:p>
        </p:txBody>
      </p:sp>
      <p:sp>
        <p:nvSpPr>
          <p:cNvPr id="7" name="Retângulo com Único Canto Aparado 6"/>
          <p:cNvSpPr/>
          <p:nvPr/>
        </p:nvSpPr>
        <p:spPr>
          <a:xfrm>
            <a:off x="-9525" y="170587"/>
            <a:ext cx="2590800" cy="1354991"/>
          </a:xfrm>
          <a:prstGeom prst="snip1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7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pt-BR" sz="7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Único Canto Aparado 3"/>
          <p:cNvSpPr/>
          <p:nvPr/>
        </p:nvSpPr>
        <p:spPr>
          <a:xfrm>
            <a:off x="-9525" y="170587"/>
            <a:ext cx="2590800" cy="1354991"/>
          </a:xfrm>
          <a:prstGeom prst="snip1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7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pt-BR" sz="7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00100" y="2144702"/>
            <a:ext cx="104298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metade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entrevistados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não pretende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contratar nem demitir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funcionários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 Entretanto, cerca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1/5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entrevistados pretende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admitir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trabalhadores nesse período.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percentual de entrevistados que pensam em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contratar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funcionários nos próximos meses é mais expressivo entre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EPP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empresários 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construção civil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não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optantes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 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não clientes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Sondagem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anterior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 modo geral,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cresceu o percentual de empresários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pretendem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contratar funcionários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</a:t>
            </a:r>
          </a:p>
        </p:txBody>
      </p:sp>
    </p:spTree>
    <p:extLst>
      <p:ext uri="{BB962C8B-B14F-4D97-AF65-F5344CB8AC3E}">
        <p14:creationId xmlns:p14="http://schemas.microsoft.com/office/powerpoint/2010/main" val="20692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00100" y="2144702"/>
            <a:ext cx="104298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Quase metade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empresários (46,4%)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 que, de modo geral, sua empresa irá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melhorar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nos próximos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12 meses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Tal otimismo é ainda mais expressivo na região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Norte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entre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EPP,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empresários que atuam na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construção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civil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entre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não clientes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relação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sondagem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anterior, houve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aumento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proporção de entrevistados que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acredita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que a empresa irá melhorar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nos próximos 12 meses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exceto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entre os empresários 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região Sul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entre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MEI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com Único Canto Aparado 6"/>
          <p:cNvSpPr/>
          <p:nvPr/>
        </p:nvSpPr>
        <p:spPr>
          <a:xfrm>
            <a:off x="-9525" y="170587"/>
            <a:ext cx="2590800" cy="1354991"/>
          </a:xfrm>
          <a:prstGeom prst="snip1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7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pt-BR" sz="7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6350" y="4974700"/>
            <a:ext cx="12198349" cy="1605713"/>
            <a:chOff x="-6349" y="4974700"/>
            <a:chExt cx="12185648" cy="1605713"/>
          </a:xfrm>
        </p:grpSpPr>
        <p:sp>
          <p:nvSpPr>
            <p:cNvPr id="13" name="Retângulo 12"/>
            <p:cNvSpPr/>
            <p:nvPr/>
          </p:nvSpPr>
          <p:spPr>
            <a:xfrm>
              <a:off x="0" y="4974700"/>
              <a:ext cx="12179299" cy="1605713"/>
            </a:xfrm>
            <a:prstGeom prst="rect">
              <a:avLst/>
            </a:prstGeom>
            <a:solidFill>
              <a:srgbClr val="19AC9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6349" y="5257794"/>
              <a:ext cx="114853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6000" b="1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Resultados</a:t>
              </a:r>
              <a:endParaRPr lang="pt-BR" sz="6000" b="1" dirty="0"/>
            </a:p>
          </p:txBody>
        </p:sp>
      </p:grp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11770658" y="6521450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</a:t>
            </a:fld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1235" y="2532294"/>
            <a:ext cx="583969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sz="1700" dirty="0" smtClean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Sondagem conjuntural dos Pequenos Negócios </a:t>
            </a:r>
            <a:r>
              <a:rPr lang="pt-BR" sz="1700" dirty="0" smtClean="0">
                <a:solidFill>
                  <a:schemeClr val="bg1"/>
                </a:solidFill>
              </a:rPr>
              <a:t>é produto da </a:t>
            </a:r>
            <a:r>
              <a:rPr lang="pt-BR" sz="1700" b="1" dirty="0" smtClean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 smtClean="0">
                <a:solidFill>
                  <a:schemeClr val="bg1"/>
                </a:solidFill>
              </a:rPr>
              <a:t> do Sebrae Nacional.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34" y="5465617"/>
            <a:ext cx="1430481" cy="71524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71234" y="32309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Mais informações com</a:t>
            </a:r>
          </a:p>
          <a:p>
            <a:r>
              <a:rPr lang="pt-BR" dirty="0">
                <a:solidFill>
                  <a:schemeClr val="bg1"/>
                </a:solidFill>
              </a:rPr>
              <a:t>Paulo Jorge de Paiva Fonseca </a:t>
            </a:r>
          </a:p>
          <a:p>
            <a:r>
              <a:rPr lang="pt-BR" sz="1600" i="1" dirty="0">
                <a:solidFill>
                  <a:schemeClr val="bg1"/>
                </a:solidFill>
              </a:rPr>
              <a:t>paulo.fonseca@sebrae.com.br</a:t>
            </a:r>
          </a:p>
        </p:txBody>
      </p:sp>
    </p:spTree>
    <p:extLst>
      <p:ext uri="{BB962C8B-B14F-4D97-AF65-F5344CB8AC3E}">
        <p14:creationId xmlns:p14="http://schemas.microsoft.com/office/powerpoint/2010/main" val="115263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597636042"/>
              </p:ext>
            </p:extLst>
          </p:nvPr>
        </p:nvGraphicFramePr>
        <p:xfrm>
          <a:off x="1181100" y="2766060"/>
          <a:ext cx="9263768" cy="335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Retângulo 23"/>
          <p:cNvSpPr/>
          <p:nvPr/>
        </p:nvSpPr>
        <p:spPr>
          <a:xfrm>
            <a:off x="347129" y="1244363"/>
            <a:ext cx="11163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se mostraram divididos em seus prognósticos sobre o futuro da economia do país para os próximos 12 meses. Entretanto, os “otimistas”, que acreditam que a economia vai melhorar,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representaram quase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36% dos entrevistados, superando os “pessimistas” (32,4%), que preveem piora da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economia.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há também um percentual não desprezível (30%) de empresários que acham que a economia permanecerá como está.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2542447" y="3731693"/>
            <a:ext cx="2521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5063455" y="3731693"/>
            <a:ext cx="0" cy="1709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2542447" y="3731693"/>
            <a:ext cx="0" cy="1709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3423680" y="335408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65,7%</a:t>
            </a:r>
            <a:endParaRPr lang="pt-BR" sz="2400" dirty="0"/>
          </a:p>
        </p:txBody>
      </p:sp>
      <p:sp>
        <p:nvSpPr>
          <p:cNvPr id="35" name="Retângulo 34">
            <a:hlinkClick r:id="rId9" action="ppaction://hlinksldjump"/>
          </p:cNvPr>
          <p:cNvSpPr/>
          <p:nvPr/>
        </p:nvSpPr>
        <p:spPr>
          <a:xfrm>
            <a:off x="10091064" y="2300316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752637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737082601"/>
              </p:ext>
            </p:extLst>
          </p:nvPr>
        </p:nvGraphicFramePr>
        <p:xfrm>
          <a:off x="1126669" y="2466975"/>
          <a:ext cx="9976757" cy="38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42160" y="1168186"/>
            <a:ext cx="107410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Houve aumento dos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otimistas e redução dos pessimistas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quanto ao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futuro da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economia,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invertendo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resultados da sondagem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anterior,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mostraram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percentual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maior de pessimistas em relação aos otimistas. Aumentou também o percentual dos que acham que a economia não irá se alterar.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geral, percebe-se que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estão mais otimistas com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futuro da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brasileira. 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O que o Sr.(a) acha que acontecerá com a economia brasileira nos próximos 12 meses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53523371"/>
              </p:ext>
            </p:extLst>
          </p:nvPr>
        </p:nvGraphicFramePr>
        <p:xfrm>
          <a:off x="396772" y="2286000"/>
          <a:ext cx="11302649" cy="418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  <a:endParaRPr lang="pt-BR" sz="22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Nacional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Região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Porte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Simples Nacional</a:t>
            </a:r>
            <a:endParaRPr lang="pt-BR" sz="13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Setor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/>
                </a:solidFill>
              </a:rPr>
              <a:t>Clientes x não clientes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96827" y="1327496"/>
            <a:ext cx="111637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das regiões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Norte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Sudeste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mostraram 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quanto ao futuro da economia do que os empresários das outras regiões.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Já as regiões </a:t>
            </a:r>
            <a:r>
              <a:rPr lang="pt-BR" sz="1500" b="1" dirty="0">
                <a:solidFill>
                  <a:schemeClr val="accent1">
                    <a:lumMod val="75000"/>
                  </a:schemeClr>
                </a:solidFill>
              </a:rPr>
              <a:t>Nordeste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1500" b="1" dirty="0">
                <a:solidFill>
                  <a:schemeClr val="accent1">
                    <a:lumMod val="75000"/>
                  </a:schemeClr>
                </a:solidFill>
              </a:rPr>
              <a:t>Sul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concentram maior proporção de empresários </a:t>
            </a:r>
            <a:r>
              <a:rPr lang="pt-BR" sz="1500" b="1" dirty="0">
                <a:solidFill>
                  <a:schemeClr val="accent1">
                    <a:lumMod val="75000"/>
                  </a:schemeClr>
                </a:solidFill>
              </a:rPr>
              <a:t>pessimistas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o futuro da economia.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9450</TotalTime>
  <Words>6633</Words>
  <Application>Microsoft Office PowerPoint</Application>
  <PresentationFormat>Widescreen</PresentationFormat>
  <Paragraphs>1485</Paragraphs>
  <Slides>60</Slides>
  <Notes>0</Notes>
  <HiddenSlides>47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72" baseType="lpstr">
      <vt:lpstr>Aparajita</vt:lpstr>
      <vt:lpstr>Arial</vt:lpstr>
      <vt:lpstr>Arial Black</vt:lpstr>
      <vt:lpstr>Calibri</vt:lpstr>
      <vt:lpstr>Calibri Light</vt:lpstr>
      <vt:lpstr>Century Gothic</vt:lpstr>
      <vt:lpstr>Lucida Sans Unicode</vt:lpstr>
      <vt:lpstr>Times New Roman</vt:lpstr>
      <vt:lpstr>Wingdings</vt:lpstr>
      <vt:lpstr>Tema do Office</vt:lpstr>
      <vt:lpstr>Personalizar design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Paulo Jorge de Paiva Fonseca</cp:lastModifiedBy>
  <cp:revision>1126</cp:revision>
  <dcterms:created xsi:type="dcterms:W3CDTF">2016-11-23T16:28:20Z</dcterms:created>
  <dcterms:modified xsi:type="dcterms:W3CDTF">2017-08-30T20:46:22Z</dcterms:modified>
</cp:coreProperties>
</file>